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hJmq4Qk5UoomMtScQWOJL/h2F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85AB72-4998-4AA6-9457-8E431864FD40}">
  <a:tblStyle styleId="{2085AB72-4998-4AA6-9457-8E431864FD40}"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8ECF4"/>
          </a:solidFill>
        </a:fill>
      </a:tcStyle>
    </a:band1H>
    <a:band2H>
      <a:tcTxStyle/>
      <a:tcStyle>
        <a:tcBdr/>
      </a:tcStyle>
    </a:band2H>
    <a:band1V>
      <a:tcTxStyle/>
      <a:tcStyle>
        <a:tcBdr/>
        <a:fill>
          <a:solidFill>
            <a:srgbClr val="E8ECF4"/>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53848EFA-BB8C-4E4C-80D9-DEEBD2E260E2}"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501369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19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673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914730" y="4345781"/>
            <a:ext cx="5028543" cy="3853161"/>
          </a:xfrm>
          <a:prstGeom prst="rect">
            <a:avLst/>
          </a:prstGeom>
          <a:noFill/>
          <a:ln>
            <a:noFill/>
          </a:ln>
        </p:spPr>
        <p:txBody>
          <a:bodyPr spcFirstLastPara="1" wrap="square" lIns="89150" tIns="43800" rIns="89150" bIns="43800" anchor="t" anchorCtr="0">
            <a:norm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1295400" y="798513"/>
            <a:ext cx="4267200" cy="3200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8191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79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427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053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4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09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55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252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04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599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65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812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17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52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378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468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531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25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101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7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1144588" y="687388"/>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8" name="Google Shape;118;p5:notes"/>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236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788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702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3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031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575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090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466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606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740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102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1144588" y="687388"/>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5" name="Google Shape;125;p6:notes"/>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3636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759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994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4825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297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130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3186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61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23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1144588" y="687388"/>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39" name="Google Shape;139;p8:notes"/>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a:spLocks noGrp="1" noRot="1" noChangeAspect="1"/>
          </p:cNvSpPr>
          <p:nvPr>
            <p:ph type="sldImg" idx="2"/>
          </p:nvPr>
        </p:nvSpPr>
        <p:spPr>
          <a:xfrm>
            <a:off x="1144588" y="687388"/>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46" name="Google Shape;146;p9:notes"/>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29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83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0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5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5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9"/>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5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228600" algn="l" rtl="0">
              <a:spcBef>
                <a:spcPts val="560"/>
              </a:spcBef>
              <a:spcAft>
                <a:spcPts val="0"/>
              </a:spcAft>
              <a:buSzPts val="1400"/>
              <a:buNone/>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9"/>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6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6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228600" algn="l" rtl="0">
              <a:spcBef>
                <a:spcPts val="560"/>
              </a:spcBef>
              <a:spcAft>
                <a:spcPts val="0"/>
              </a:spcAft>
              <a:buSzPts val="1400"/>
              <a:buNone/>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0"/>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r>
              <a:rPr lang="en-US"/>
              <a:t>Presentation title - </a:t>
            </a:r>
            <a:fld id="{00000000-1234-1234-1234-123412341234}" type="slidenum">
              <a:rPr lang="en-US"/>
              <a:t>‹#›</a:t>
            </a:fld>
            <a:endParaRP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1"/>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rgbClr val="46424D"/>
              </a:buClr>
              <a:buSzPts val="2400"/>
              <a:buFont typeface="Noto Sans Symbols"/>
              <a:buChar char="✧"/>
              <a:defRPr sz="2400" b="0" i="0" u="none" strike="noStrike" cap="none">
                <a:solidFill>
                  <a:srgbClr val="46424D"/>
                </a:solidFill>
                <a:latin typeface="Arial"/>
                <a:ea typeface="Arial"/>
                <a:cs typeface="Arial"/>
                <a:sym typeface="Arial"/>
              </a:defRPr>
            </a:lvl1pPr>
            <a:lvl2pPr marL="914400" marR="0" lvl="1" indent="-355600" algn="l" rtl="0">
              <a:spcBef>
                <a:spcPts val="600"/>
              </a:spcBef>
              <a:spcAft>
                <a:spcPts val="0"/>
              </a:spcAft>
              <a:buClr>
                <a:srgbClr val="46424D"/>
              </a:buClr>
              <a:buSzPts val="2000"/>
              <a:buFont typeface="Noto Sans Symbols"/>
              <a:buChar char="▪"/>
              <a:defRPr sz="2000" b="0" i="0" u="none" strike="noStrike" cap="none">
                <a:solidFill>
                  <a:srgbClr val="46424D"/>
                </a:solidFill>
                <a:latin typeface="Arial"/>
                <a:ea typeface="Arial"/>
                <a:cs typeface="Arial"/>
                <a:sym typeface="Arial"/>
              </a:defRPr>
            </a:lvl2pPr>
            <a:lvl3pPr marL="1371600" marR="0" lvl="2" indent="-342900" algn="l" rtl="0">
              <a:spcBef>
                <a:spcPts val="360"/>
              </a:spcBef>
              <a:spcAft>
                <a:spcPts val="0"/>
              </a:spcAft>
              <a:buClr>
                <a:srgbClr val="46424D"/>
              </a:buClr>
              <a:buSzPts val="1800"/>
              <a:buFont typeface="Arial"/>
              <a:buChar char="•"/>
              <a:defRPr sz="1800" b="0" i="0" u="none" strike="noStrike" cap="none">
                <a:solidFill>
                  <a:srgbClr val="46424D"/>
                </a:solidFill>
                <a:latin typeface="Arial"/>
                <a:ea typeface="Arial"/>
                <a:cs typeface="Arial"/>
                <a:sym typeface="Arial"/>
              </a:defRPr>
            </a:lvl3pPr>
            <a:lvl4pPr marL="1828800" marR="0" lvl="3" indent="-342900" algn="l" rtl="0">
              <a:spcBef>
                <a:spcPts val="360"/>
              </a:spcBef>
              <a:spcAft>
                <a:spcPts val="0"/>
              </a:spcAft>
              <a:buClr>
                <a:srgbClr val="46424D"/>
              </a:buClr>
              <a:buSzPts val="1800"/>
              <a:buFont typeface="Arial"/>
              <a:buChar char="–"/>
              <a:defRPr sz="1800" b="0" i="0" u="none" strike="noStrike" cap="none">
                <a:solidFill>
                  <a:srgbClr val="46424D"/>
                </a:solidFill>
                <a:latin typeface="Arial"/>
                <a:ea typeface="Arial"/>
                <a:cs typeface="Arial"/>
                <a:sym typeface="Arial"/>
              </a:defRPr>
            </a:lvl4pPr>
            <a:lvl5pPr marL="2286000" marR="0" lvl="4" indent="-342900" algn="l" rtl="0">
              <a:spcBef>
                <a:spcPts val="360"/>
              </a:spcBef>
              <a:spcAft>
                <a:spcPts val="0"/>
              </a:spcAft>
              <a:buClr>
                <a:srgbClr val="46424D"/>
              </a:buClr>
              <a:buSzPts val="1800"/>
              <a:buFont typeface="Arial"/>
              <a:buChar char="»"/>
              <a:defRPr sz="1800" b="0" i="0" u="none" strike="noStrike" cap="none">
                <a:solidFill>
                  <a:srgbClr val="46424D"/>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3" name="Google Shape;33;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2"/>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3"/>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228600" algn="l" rtl="0">
              <a:spcBef>
                <a:spcPts val="480"/>
              </a:spcBef>
              <a:spcAft>
                <a:spcPts val="0"/>
              </a:spcAft>
              <a:buSzPts val="1400"/>
              <a:buNone/>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5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228600" algn="l" rtl="0">
              <a:spcBef>
                <a:spcPts val="480"/>
              </a:spcBef>
              <a:spcAft>
                <a:spcPts val="0"/>
              </a:spcAft>
              <a:buSzPts val="1400"/>
              <a:buNone/>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3"/>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4"/>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5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5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5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SzPts val="1400"/>
              <a:buNone/>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4"/>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5"/>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5"/>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6"/>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5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228600" algn="l" rtl="0">
              <a:spcBef>
                <a:spcPts val="560"/>
              </a:spcBef>
              <a:spcAft>
                <a:spcPts val="0"/>
              </a:spcAft>
              <a:buSzPts val="1400"/>
              <a:buNone/>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5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7"/>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58"/>
          <p:cNvSpPr>
            <a:spLocks noGrp="1"/>
          </p:cNvSpPr>
          <p:nvPr>
            <p:ph type="pic" idx="2"/>
          </p:nvPr>
        </p:nvSpPr>
        <p:spPr>
          <a:xfrm>
            <a:off x="1792288" y="612775"/>
            <a:ext cx="5486400" cy="4114800"/>
          </a:xfrm>
          <a:prstGeom prst="rect">
            <a:avLst/>
          </a:prstGeom>
          <a:noFill/>
          <a:ln>
            <a:noFill/>
          </a:ln>
        </p:spPr>
      </p:sp>
      <p:sp>
        <p:nvSpPr>
          <p:cNvPr id="71" name="Google Shape;71;p5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2" name="Google Shape;72;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8"/>
          <p:cNvSpPr txBox="1">
            <a:spLocks noGrp="1"/>
          </p:cNvSpPr>
          <p:nvPr>
            <p:ph type="sldNum" idx="12"/>
          </p:nvPr>
        </p:nvSpPr>
        <p:spPr>
          <a:xfrm>
            <a:off x="6540626"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400" b="1" i="0" u="none" strike="noStrike" cap="none">
                <a:solidFill>
                  <a:srgbClr val="46424D"/>
                </a:solidFill>
                <a:latin typeface="Arial"/>
                <a:ea typeface="Arial"/>
                <a:cs typeface="Arial"/>
                <a:sym typeface="Arial"/>
              </a:defRPr>
            </a:lvl1pPr>
            <a:lvl2pPr marR="0" lvl="1"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cxnSp>
        <p:nvCxnSpPr>
          <p:cNvPr id="11" name="Google Shape;11;p49"/>
          <p:cNvCxnSpPr/>
          <p:nvPr/>
        </p:nvCxnSpPr>
        <p:spPr>
          <a:xfrm>
            <a:off x="457200" y="1419226"/>
            <a:ext cx="7305805" cy="1588"/>
          </a:xfrm>
          <a:prstGeom prst="straightConnector1">
            <a:avLst/>
          </a:prstGeom>
          <a:noFill/>
          <a:ln w="25400" cap="flat" cmpd="sng">
            <a:solidFill>
              <a:srgbClr val="3F3F3F"/>
            </a:solidFill>
            <a:prstDash val="solid"/>
            <a:round/>
            <a:headEnd type="none" w="sm" len="sm"/>
            <a:tailEnd type="none" w="sm" len="sm"/>
          </a:ln>
          <a:effectLst>
            <a:outerShdw blurRad="40000" dist="20000" dir="5400000" rotWithShape="0">
              <a:srgbClr val="000000">
                <a:alpha val="37647"/>
              </a:srgbClr>
            </a:outerShdw>
          </a:effectLst>
        </p:spPr>
      </p:cxnSp>
      <p:pic>
        <p:nvPicPr>
          <p:cNvPr id="12" name="Google Shape;12;p49" descr="Sommerville Cover.jpg"/>
          <p:cNvPicPr preferRelativeResize="0"/>
          <p:nvPr/>
        </p:nvPicPr>
        <p:blipFill rotWithShape="1">
          <a:blip r:embed="rId13">
            <a:alphaModFix/>
          </a:blip>
          <a:srcRect/>
          <a:stretch/>
        </p:blipFill>
        <p:spPr>
          <a:xfrm>
            <a:off x="7750432" y="213186"/>
            <a:ext cx="923794" cy="1219356"/>
          </a:xfrm>
          <a:prstGeom prst="rect">
            <a:avLst/>
          </a:prstGeom>
          <a:noFill/>
          <a:ln>
            <a:noFill/>
          </a:ln>
        </p:spPr>
      </p:pic>
      <p:cxnSp>
        <p:nvCxnSpPr>
          <p:cNvPr id="13" name="Google Shape;13;p49"/>
          <p:cNvCxnSpPr/>
          <p:nvPr/>
        </p:nvCxnSpPr>
        <p:spPr>
          <a:xfrm rot="10800000" flipH="1">
            <a:off x="457200" y="1417638"/>
            <a:ext cx="8217026" cy="1588"/>
          </a:xfrm>
          <a:prstGeom prst="straightConnector1">
            <a:avLst/>
          </a:prstGeom>
          <a:noFill/>
          <a:ln w="25400" cap="flat" cmpd="sng">
            <a:solidFill>
              <a:srgbClr val="3F3F3F"/>
            </a:solidFill>
            <a:prstDash val="solid"/>
            <a:round/>
            <a:headEnd type="none" w="sm" len="sm"/>
            <a:tailEnd type="none" w="sm" len="sm"/>
          </a:ln>
          <a:effectLst>
            <a:outerShdw blurRad="40000" dist="20000" dir="5400000" rotWithShape="0">
              <a:srgbClr val="000000">
                <a:alpha val="37647"/>
              </a:srgbClr>
            </a:outerShdw>
          </a:effectLst>
        </p:spPr>
      </p:cxnSp>
      <p:cxnSp>
        <p:nvCxnSpPr>
          <p:cNvPr id="14" name="Google Shape;14;p49"/>
          <p:cNvCxnSpPr/>
          <p:nvPr/>
        </p:nvCxnSpPr>
        <p:spPr>
          <a:xfrm rot="10800000" flipH="1">
            <a:off x="457200" y="1417638"/>
            <a:ext cx="8217026" cy="1588"/>
          </a:xfrm>
          <a:prstGeom prst="straightConnector1">
            <a:avLst/>
          </a:prstGeom>
          <a:noFill/>
          <a:ln w="25400" cap="flat" cmpd="sng">
            <a:solidFill>
              <a:srgbClr val="3F3F3F"/>
            </a:solidFill>
            <a:prstDash val="solid"/>
            <a:round/>
            <a:headEnd type="none" w="sm" len="sm"/>
            <a:tailEnd type="none" w="sm" len="sm"/>
          </a:ln>
          <a:effectLst>
            <a:outerShdw blurRad="40000" dist="20000" dir="5400000" rotWithShape="0">
              <a:srgbClr val="000000">
                <a:alpha val="37647"/>
              </a:srgbClr>
            </a:outerShdw>
          </a:effectLst>
        </p:spPr>
      </p:cxnSp>
      <p:sp>
        <p:nvSpPr>
          <p:cNvPr id="15" name="Google Shape;15;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a:t>
            </a:r>
            <a:endParaRPr/>
          </a:p>
        </p:txBody>
      </p:sp>
      <p:sp>
        <p:nvSpPr>
          <p:cNvPr id="92" name="Google Shape;92;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Font typeface="Arial"/>
              <a:buNone/>
            </a:pPr>
            <a:r>
              <a:rPr lang="en-US"/>
              <a:t>Dr. M. Waqar Aziz</a:t>
            </a:r>
            <a:endParaRPr/>
          </a:p>
        </p:txBody>
      </p:sp>
      <p:sp>
        <p:nvSpPr>
          <p:cNvPr id="93" name="Google Shape;93;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Why is software engineering needed?</a:t>
            </a:r>
            <a:endParaRPr/>
          </a:p>
        </p:txBody>
      </p:sp>
      <p:sp>
        <p:nvSpPr>
          <p:cNvPr id="168" name="Google Shape;16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Clr>
                <a:srgbClr val="46424D"/>
              </a:buClr>
              <a:buSzPts val="2400"/>
              <a:buFont typeface="Noto Sans Symbols"/>
              <a:buNone/>
            </a:pPr>
            <a:endParaRPr/>
          </a:p>
          <a:p>
            <a:pPr marL="342900" lvl="0" indent="-342900" algn="l" rtl="0">
              <a:spcBef>
                <a:spcPts val="1200"/>
              </a:spcBef>
              <a:spcAft>
                <a:spcPts val="0"/>
              </a:spcAft>
              <a:buClr>
                <a:srgbClr val="46424D"/>
              </a:buClr>
              <a:buSzPts val="2400"/>
              <a:buFont typeface="Noto Sans Symbols"/>
              <a:buChar char="✧"/>
            </a:pPr>
            <a:r>
              <a:rPr lang="en-US"/>
              <a:t>To predict time, effort, and cost</a:t>
            </a:r>
            <a:endParaRPr/>
          </a:p>
          <a:p>
            <a:pPr marL="342900" lvl="0" indent="-342900" algn="l" rtl="0">
              <a:spcBef>
                <a:spcPts val="1200"/>
              </a:spcBef>
              <a:spcAft>
                <a:spcPts val="0"/>
              </a:spcAft>
              <a:buClr>
                <a:srgbClr val="46424D"/>
              </a:buClr>
              <a:buSzPts val="2400"/>
              <a:buFont typeface="Noto Sans Symbols"/>
              <a:buChar char="✧"/>
            </a:pPr>
            <a:r>
              <a:rPr lang="en-US"/>
              <a:t>To improve software quality</a:t>
            </a:r>
            <a:endParaRPr/>
          </a:p>
          <a:p>
            <a:pPr marL="342900" lvl="0" indent="-342900" algn="l" rtl="0">
              <a:spcBef>
                <a:spcPts val="1200"/>
              </a:spcBef>
              <a:spcAft>
                <a:spcPts val="0"/>
              </a:spcAft>
              <a:buClr>
                <a:srgbClr val="46424D"/>
              </a:buClr>
              <a:buSzPts val="2400"/>
              <a:buFont typeface="Noto Sans Symbols"/>
              <a:buChar char="✧"/>
            </a:pPr>
            <a:r>
              <a:rPr lang="en-US"/>
              <a:t> To improve maintainability</a:t>
            </a:r>
            <a:endParaRPr/>
          </a:p>
          <a:p>
            <a:pPr marL="342900" lvl="0" indent="-342900" algn="l" rtl="0">
              <a:spcBef>
                <a:spcPts val="1200"/>
              </a:spcBef>
              <a:spcAft>
                <a:spcPts val="0"/>
              </a:spcAft>
              <a:buClr>
                <a:srgbClr val="46424D"/>
              </a:buClr>
              <a:buSzPts val="2400"/>
              <a:buFont typeface="Noto Sans Symbols"/>
              <a:buChar char="✧"/>
            </a:pPr>
            <a:r>
              <a:rPr lang="en-US"/>
              <a:t> To meet increasing demands</a:t>
            </a:r>
            <a:endParaRPr/>
          </a:p>
          <a:p>
            <a:pPr marL="342900" lvl="0" indent="-342900" algn="l" rtl="0">
              <a:spcBef>
                <a:spcPts val="1200"/>
              </a:spcBef>
              <a:spcAft>
                <a:spcPts val="0"/>
              </a:spcAft>
              <a:buClr>
                <a:srgbClr val="46424D"/>
              </a:buClr>
              <a:buSzPts val="2400"/>
              <a:buFont typeface="Noto Sans Symbols"/>
              <a:buChar char="✧"/>
            </a:pPr>
            <a:r>
              <a:rPr lang="en-US"/>
              <a:t> To lower software costs</a:t>
            </a:r>
            <a:endParaRPr/>
          </a:p>
          <a:p>
            <a:pPr marL="342900" lvl="0" indent="-342900" algn="l" rtl="0">
              <a:spcBef>
                <a:spcPts val="1200"/>
              </a:spcBef>
              <a:spcAft>
                <a:spcPts val="0"/>
              </a:spcAft>
              <a:buClr>
                <a:srgbClr val="46424D"/>
              </a:buClr>
              <a:buSzPts val="2400"/>
              <a:buFont typeface="Noto Sans Symbols"/>
              <a:buChar char="✧"/>
            </a:pPr>
            <a:r>
              <a:rPr lang="en-US"/>
              <a:t> To successfully build large, complex software systems</a:t>
            </a:r>
            <a:endParaRPr/>
          </a:p>
          <a:p>
            <a:pPr marL="342900" lvl="0" indent="-342900" algn="l" rtl="0">
              <a:spcBef>
                <a:spcPts val="1200"/>
              </a:spcBef>
              <a:spcAft>
                <a:spcPts val="0"/>
              </a:spcAft>
              <a:buClr>
                <a:srgbClr val="46424D"/>
              </a:buClr>
              <a:buSzPts val="2400"/>
              <a:buFont typeface="Noto Sans Symbols"/>
              <a:buChar char="✧"/>
            </a:pPr>
            <a:r>
              <a:rPr lang="en-US"/>
              <a:t> To facilitate group effort in developing software</a:t>
            </a:r>
            <a:endParaRPr/>
          </a:p>
          <a:p>
            <a:pPr marL="342900" lvl="0" indent="-342900" algn="l" rtl="0">
              <a:spcBef>
                <a:spcPts val="1200"/>
              </a:spcBef>
              <a:spcAft>
                <a:spcPts val="0"/>
              </a:spcAft>
              <a:buClr>
                <a:srgbClr val="46424D"/>
              </a:buClr>
              <a:buSzPts val="2400"/>
              <a:buFont typeface="Noto Sans Symbols"/>
              <a:buChar char="✧"/>
            </a:pPr>
            <a:r>
              <a:rPr lang="en-US"/>
              <a:t> More and more systems are software controlled</a:t>
            </a:r>
            <a:endParaRPr/>
          </a:p>
          <a:p>
            <a:pPr marL="342900" lvl="0" indent="-190500" algn="l" rtl="0">
              <a:spcBef>
                <a:spcPts val="1200"/>
              </a:spcBef>
              <a:spcAft>
                <a:spcPts val="0"/>
              </a:spcAft>
              <a:buClr>
                <a:srgbClr val="46424D"/>
              </a:buClr>
              <a:buSzPts val="2400"/>
              <a:buFont typeface="Noto Sans Symbols"/>
              <a:buNone/>
            </a:pPr>
            <a:endParaRPr/>
          </a:p>
          <a:p>
            <a:pPr marL="342900" lvl="0" indent="-190500" algn="l" rtl="0">
              <a:spcBef>
                <a:spcPts val="1200"/>
              </a:spcBef>
              <a:spcAft>
                <a:spcPts val="0"/>
              </a:spcAft>
              <a:buClr>
                <a:srgbClr val="46424D"/>
              </a:buClr>
              <a:buSzPts val="2400"/>
              <a:buFont typeface="Noto Sans Symbols"/>
              <a:buNone/>
            </a:pPr>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costs</a:t>
            </a:r>
            <a:endParaRPr/>
          </a:p>
        </p:txBody>
      </p:sp>
      <p:sp>
        <p:nvSpPr>
          <p:cNvPr id="174" name="Google Shape;17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Software costs often dominate computer system costs. The costs of software on a PC are often greater than the hardware cost.</a:t>
            </a:r>
            <a:endParaRPr/>
          </a:p>
          <a:p>
            <a:pPr marL="342900" lvl="0" indent="-342900" algn="l" rtl="0">
              <a:spcBef>
                <a:spcPts val="1200"/>
              </a:spcBef>
              <a:spcAft>
                <a:spcPts val="0"/>
              </a:spcAft>
              <a:buClr>
                <a:srgbClr val="46424D"/>
              </a:buClr>
              <a:buSzPts val="2400"/>
              <a:buFont typeface="Noto Sans Symbols"/>
              <a:buChar char="✧"/>
            </a:pPr>
            <a:r>
              <a:rPr lang="en-US"/>
              <a:t>Software costs more to maintain than it does to develop. For systems with a long life, maintenance costs may be several times development costs.</a:t>
            </a:r>
            <a:endParaRPr/>
          </a:p>
          <a:p>
            <a:pPr marL="342900" lvl="0" indent="-342900" algn="l" rtl="0">
              <a:spcBef>
                <a:spcPts val="1200"/>
              </a:spcBef>
              <a:spcAft>
                <a:spcPts val="0"/>
              </a:spcAft>
              <a:buClr>
                <a:srgbClr val="46424D"/>
              </a:buClr>
              <a:buSzPts val="2400"/>
              <a:buFont typeface="Noto Sans Symbols"/>
              <a:buChar char="✧"/>
            </a:pPr>
            <a:r>
              <a:rPr lang="en-US"/>
              <a:t>Software engineering is concerned with cost-effective software development.</a:t>
            </a:r>
            <a:endParaRPr/>
          </a:p>
        </p:txBody>
      </p:sp>
      <p:sp>
        <p:nvSpPr>
          <p:cNvPr id="175" name="Google Shape;17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project failure</a:t>
            </a:r>
            <a:endParaRPr/>
          </a:p>
        </p:txBody>
      </p:sp>
      <p:sp>
        <p:nvSpPr>
          <p:cNvPr id="181" name="Google Shape;18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i="1"/>
              <a:t>Increasing system complexity</a:t>
            </a:r>
            <a:r>
              <a:rPr lang="en-US"/>
              <a:t> </a:t>
            </a:r>
            <a:endParaRPr/>
          </a:p>
          <a:p>
            <a:pPr marL="742950" lvl="1" indent="-285750" algn="l" rtl="0">
              <a:spcBef>
                <a:spcPts val="900"/>
              </a:spcBef>
              <a:spcAft>
                <a:spcPts val="0"/>
              </a:spcAft>
              <a:buClr>
                <a:srgbClr val="46424D"/>
              </a:buClr>
              <a:buSzPts val="2000"/>
              <a:buChar char="▪"/>
            </a:pPr>
            <a:r>
              <a:rPr lang="en-US"/>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endParaRPr/>
          </a:p>
          <a:p>
            <a:pPr marL="342900" lvl="0" indent="-342900" algn="l" rtl="0">
              <a:spcBef>
                <a:spcPts val="900"/>
              </a:spcBef>
              <a:spcAft>
                <a:spcPts val="0"/>
              </a:spcAft>
              <a:buClr>
                <a:srgbClr val="46424D"/>
              </a:buClr>
              <a:buSzPts val="2400"/>
              <a:buFont typeface="Noto Sans Symbols"/>
              <a:buChar char="✧"/>
            </a:pPr>
            <a:r>
              <a:rPr lang="en-US" i="1"/>
              <a:t>Failure to use software engineering methods</a:t>
            </a:r>
            <a:r>
              <a:rPr lang="en-US"/>
              <a:t> </a:t>
            </a:r>
            <a:endParaRPr/>
          </a:p>
          <a:p>
            <a:pPr marL="742950" lvl="1" indent="-285750" algn="l" rtl="0">
              <a:spcBef>
                <a:spcPts val="900"/>
              </a:spcBef>
              <a:spcAft>
                <a:spcPts val="0"/>
              </a:spcAft>
              <a:buClr>
                <a:srgbClr val="46424D"/>
              </a:buClr>
              <a:buSzPts val="2000"/>
              <a:buChar char="▪"/>
            </a:pPr>
            <a:r>
              <a:rPr lang="en-US"/>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a:p>
        </p:txBody>
      </p:sp>
      <p:sp>
        <p:nvSpPr>
          <p:cNvPr id="182" name="Google Shape;18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457199" y="274639"/>
            <a:ext cx="7688597" cy="11784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Frequently asked questions about software engineering</a:t>
            </a:r>
            <a:br>
              <a:rPr lang="en-US"/>
            </a:br>
            <a:endParaRPr/>
          </a:p>
        </p:txBody>
      </p:sp>
      <p:graphicFrame>
        <p:nvGraphicFramePr>
          <p:cNvPr id="188" name="Google Shape;188;p15"/>
          <p:cNvGraphicFramePr/>
          <p:nvPr/>
        </p:nvGraphicFramePr>
        <p:xfrm>
          <a:off x="457199" y="1636194"/>
          <a:ext cx="8090000" cy="4512420"/>
        </p:xfrm>
        <a:graphic>
          <a:graphicData uri="http://schemas.openxmlformats.org/drawingml/2006/table">
            <a:tbl>
              <a:tblPr firstRow="1" bandRow="1">
                <a:noFill/>
                <a:tableStyleId>{2085AB72-4998-4AA6-9457-8E431864FD40}</a:tableStyleId>
              </a:tblPr>
              <a:tblGrid>
                <a:gridCol w="3464300"/>
                <a:gridCol w="4625700"/>
              </a:tblGrid>
              <a:tr h="473850">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Question</a:t>
                      </a:r>
                      <a:endParaRPr sz="1400" b="1" u="none" strike="noStrike" cap="none">
                        <a:solidFill>
                          <a:srgbClr val="000000"/>
                        </a:solidFill>
                        <a:latin typeface="Arial"/>
                        <a:ea typeface="Arial"/>
                        <a:cs typeface="Arial"/>
                        <a:sym typeface="Arial"/>
                      </a:endParaRPr>
                    </a:p>
                  </a:txBody>
                  <a:tcPr marL="73025" marR="73025" marT="73025" marB="73025"/>
                </a:tc>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Answer</a:t>
                      </a:r>
                      <a:endParaRPr sz="1400" b="1" u="none" strike="noStrike" cap="none">
                        <a:solidFill>
                          <a:srgbClr val="000000"/>
                        </a:solidFill>
                        <a:latin typeface="Arial"/>
                        <a:ea typeface="Arial"/>
                        <a:cs typeface="Arial"/>
                        <a:sym typeface="Arial"/>
                      </a:endParaRPr>
                    </a:p>
                  </a:txBody>
                  <a:tcPr marL="73025" marR="73025" marT="73025" marB="73025"/>
                </a:tc>
              </a:tr>
              <a:tr h="613400">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What is software?</a:t>
                      </a:r>
                      <a:endParaRPr sz="14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Computer programs and associated documentation. Software products may be developed for a particular customer or may be developed for a general market.</a:t>
                      </a:r>
                      <a:endParaRPr sz="1400" u="none" strike="noStrike" cap="none">
                        <a:solidFill>
                          <a:srgbClr val="000000"/>
                        </a:solidFill>
                        <a:latin typeface="Arial"/>
                        <a:ea typeface="Arial"/>
                        <a:cs typeface="Arial"/>
                        <a:sym typeface="Arial"/>
                      </a:endParaRPr>
                    </a:p>
                  </a:txBody>
                  <a:tcPr marL="73025" marR="73025" marT="0" marB="68575"/>
                </a:tc>
              </a:tr>
              <a:tr h="613400">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What are the attributes of good software?</a:t>
                      </a:r>
                      <a:endParaRPr sz="14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Good software should deliver the required functionality and performance to the user and should be maintainable, dependable and usable.</a:t>
                      </a:r>
                      <a:endParaRPr sz="1400" u="none" strike="noStrike" cap="none">
                        <a:solidFill>
                          <a:srgbClr val="000000"/>
                        </a:solidFill>
                        <a:latin typeface="Arial"/>
                        <a:ea typeface="Arial"/>
                        <a:cs typeface="Arial"/>
                        <a:sym typeface="Arial"/>
                      </a:endParaRPr>
                    </a:p>
                  </a:txBody>
                  <a:tcPr marL="73025" marR="73025" marT="0" marB="68575"/>
                </a:tc>
              </a:tr>
              <a:tr h="473850">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What is software engineering?</a:t>
                      </a:r>
                      <a:endParaRPr sz="14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Software engineering is an engineering discipline that is concerned with all aspects of software production.</a:t>
                      </a:r>
                      <a:endParaRPr sz="1400" u="none" strike="noStrike" cap="none">
                        <a:solidFill>
                          <a:srgbClr val="000000"/>
                        </a:solidFill>
                        <a:latin typeface="Arial"/>
                        <a:ea typeface="Arial"/>
                        <a:cs typeface="Arial"/>
                        <a:sym typeface="Arial"/>
                      </a:endParaRPr>
                    </a:p>
                  </a:txBody>
                  <a:tcPr marL="73025" marR="73025" marT="0" marB="68575"/>
                </a:tc>
              </a:tr>
              <a:tr h="473850">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What are the fundamental software engineering activities?</a:t>
                      </a:r>
                      <a:endParaRPr sz="14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Software specification, software development, software validation and software evolution.</a:t>
                      </a:r>
                      <a:endParaRPr sz="1400" u="none" strike="noStrike" cap="none">
                        <a:solidFill>
                          <a:srgbClr val="000000"/>
                        </a:solidFill>
                        <a:latin typeface="Arial"/>
                        <a:ea typeface="Arial"/>
                        <a:cs typeface="Arial"/>
                        <a:sym typeface="Arial"/>
                      </a:endParaRPr>
                    </a:p>
                  </a:txBody>
                  <a:tcPr marL="73025" marR="73025" marT="0" marB="68575"/>
                </a:tc>
              </a:tr>
              <a:tr h="613400">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What is the difference between software engineering and computer science?</a:t>
                      </a:r>
                      <a:endParaRPr sz="14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Computer science focuses on theory and fundamentals; software engineering is concerned with the practicalities of developing and delivering useful software.</a:t>
                      </a:r>
                      <a:endParaRPr sz="1400" u="none" strike="noStrike" cap="none">
                        <a:solidFill>
                          <a:srgbClr val="000000"/>
                        </a:solidFill>
                        <a:latin typeface="Arial"/>
                        <a:ea typeface="Arial"/>
                        <a:cs typeface="Arial"/>
                        <a:sym typeface="Arial"/>
                      </a:endParaRPr>
                    </a:p>
                  </a:txBody>
                  <a:tcPr marL="73025" marR="73025" marT="0" marB="68575"/>
                </a:tc>
              </a:tr>
              <a:tr h="788675">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What is the difference between software engineering and system engineering?</a:t>
                      </a:r>
                      <a:endParaRPr sz="14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u="none" strike="noStrike" cap="none">
                          <a:latin typeface="Arial"/>
                          <a:ea typeface="Arial"/>
                          <a:cs typeface="Arial"/>
                          <a:sym typeface="Arial"/>
                        </a:rPr>
                        <a:t>System engineering is concerned with all aspects of computer-based systems development including hardware, software and process engineering. Software engineering is part of this more general process.</a:t>
                      </a:r>
                      <a:endParaRPr sz="1400" u="none" strike="noStrike" cap="none">
                        <a:solidFill>
                          <a:srgbClr val="000000"/>
                        </a:solidFill>
                        <a:latin typeface="Arial"/>
                        <a:ea typeface="Arial"/>
                        <a:cs typeface="Arial"/>
                        <a:sym typeface="Arial"/>
                      </a:endParaRPr>
                    </a:p>
                  </a:txBody>
                  <a:tcPr marL="73025" marR="73025" marT="0" marB="68575"/>
                </a:tc>
              </a:tr>
            </a:tbl>
          </a:graphicData>
        </a:graphic>
      </p:graphicFrame>
      <p:sp>
        <p:nvSpPr>
          <p:cNvPr id="189" name="Google Shape;18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Frequently asked questions about software engineering</a:t>
            </a:r>
            <a:endParaRPr/>
          </a:p>
        </p:txBody>
      </p:sp>
      <p:graphicFrame>
        <p:nvGraphicFramePr>
          <p:cNvPr id="195" name="Google Shape;195;p16"/>
          <p:cNvGraphicFramePr/>
          <p:nvPr/>
        </p:nvGraphicFramePr>
        <p:xfrm>
          <a:off x="457200" y="1735300"/>
          <a:ext cx="8229600" cy="4485630"/>
        </p:xfrm>
        <a:graphic>
          <a:graphicData uri="http://schemas.openxmlformats.org/drawingml/2006/table">
            <a:tbl>
              <a:tblPr firstRow="1" bandRow="1">
                <a:noFill/>
                <a:tableStyleId>{53848EFA-BB8C-4E4C-80D9-DEEBD2E260E2}</a:tableStyleId>
              </a:tblPr>
              <a:tblGrid>
                <a:gridCol w="3488200"/>
                <a:gridCol w="4741400"/>
              </a:tblGrid>
              <a:tr h="370850">
                <a:tc>
                  <a:txBody>
                    <a:bodyPr/>
                    <a:lstStyle/>
                    <a:p>
                      <a:pPr marL="0" marR="0" lvl="0" indent="0" algn="l" rtl="0">
                        <a:spcBef>
                          <a:spcPts val="0"/>
                        </a:spcBef>
                        <a:spcAft>
                          <a:spcPts val="0"/>
                        </a:spcAft>
                        <a:buNone/>
                      </a:pPr>
                      <a:r>
                        <a:rPr lang="en-US" sz="1400" u="none" strike="noStrike" cap="none">
                          <a:latin typeface="Arial"/>
                          <a:ea typeface="Arial"/>
                          <a:cs typeface="Arial"/>
                          <a:sym typeface="Arial"/>
                        </a:rPr>
                        <a:t>Question</a:t>
                      </a:r>
                      <a:endParaRPr/>
                    </a:p>
                  </a:txBody>
                  <a:tcPr marL="91450" marR="91450" marT="45725" marB="45725"/>
                </a:tc>
                <a:tc>
                  <a:txBody>
                    <a:bodyPr/>
                    <a:lstStyle/>
                    <a:p>
                      <a:pPr marL="0" marR="0" lvl="0" indent="0" algn="l" rtl="0">
                        <a:spcBef>
                          <a:spcPts val="0"/>
                        </a:spcBef>
                        <a:spcAft>
                          <a:spcPts val="0"/>
                        </a:spcAft>
                        <a:buNone/>
                      </a:pPr>
                      <a:r>
                        <a:rPr lang="en-US" sz="1400">
                          <a:latin typeface="Arial"/>
                          <a:ea typeface="Arial"/>
                          <a:cs typeface="Arial"/>
                          <a:sym typeface="Arial"/>
                        </a:rPr>
                        <a:t>Answer</a:t>
                      </a:r>
                      <a:endParaRPr/>
                    </a:p>
                  </a:txBody>
                  <a:tcPr marL="91450" marR="91450" marT="45725" marB="45725"/>
                </a:tc>
              </a:tr>
              <a:tr h="370850">
                <a:tc>
                  <a:txBody>
                    <a:bodyPr/>
                    <a:lstStyle/>
                    <a:p>
                      <a:pPr marL="0" marR="0" lvl="0" indent="0" algn="just" rtl="0">
                        <a:spcBef>
                          <a:spcPts val="0"/>
                        </a:spcBef>
                        <a:spcAft>
                          <a:spcPts val="0"/>
                        </a:spcAft>
                        <a:buNone/>
                      </a:pPr>
                      <a:r>
                        <a:rPr lang="en-US" sz="1400">
                          <a:latin typeface="Arial"/>
                          <a:ea typeface="Arial"/>
                          <a:cs typeface="Arial"/>
                          <a:sym typeface="Arial"/>
                        </a:rPr>
                        <a:t>What are the key challenges facing software engineering?</a:t>
                      </a:r>
                      <a:endParaRPr sz="1400">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a:latin typeface="Arial"/>
                          <a:ea typeface="Arial"/>
                          <a:cs typeface="Arial"/>
                          <a:sym typeface="Arial"/>
                        </a:rPr>
                        <a:t>Coping with increasing diversity, demands for reduced delivery times and developing trustworthy software.</a:t>
                      </a:r>
                      <a:endParaRPr sz="1400">
                        <a:solidFill>
                          <a:srgbClr val="000000"/>
                        </a:solidFill>
                        <a:latin typeface="Arial"/>
                        <a:ea typeface="Arial"/>
                        <a:cs typeface="Arial"/>
                        <a:sym typeface="Arial"/>
                      </a:endParaRPr>
                    </a:p>
                  </a:txBody>
                  <a:tcPr marL="73025" marR="73025" marT="0" marB="68575"/>
                </a:tc>
              </a:tr>
              <a:tr h="370850">
                <a:tc>
                  <a:txBody>
                    <a:bodyPr/>
                    <a:lstStyle/>
                    <a:p>
                      <a:pPr marL="0" marR="0" lvl="0" indent="0" algn="just" rtl="0">
                        <a:spcBef>
                          <a:spcPts val="0"/>
                        </a:spcBef>
                        <a:spcAft>
                          <a:spcPts val="0"/>
                        </a:spcAft>
                        <a:buNone/>
                      </a:pPr>
                      <a:r>
                        <a:rPr lang="en-US" sz="1400">
                          <a:latin typeface="Arial"/>
                          <a:ea typeface="Arial"/>
                          <a:cs typeface="Arial"/>
                          <a:sym typeface="Arial"/>
                        </a:rPr>
                        <a:t>What are the costs of software engineering?</a:t>
                      </a:r>
                      <a:endParaRPr sz="1400">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a:latin typeface="Arial"/>
                          <a:ea typeface="Arial"/>
                          <a:cs typeface="Arial"/>
                          <a:sym typeface="Arial"/>
                        </a:rPr>
                        <a:t>Roughly 60% of software costs are development costs, 40% are testing costs. For custom software, evolution costs often exceed development costs.</a:t>
                      </a:r>
                      <a:endParaRPr sz="1400">
                        <a:solidFill>
                          <a:srgbClr val="000000"/>
                        </a:solidFill>
                        <a:latin typeface="Arial"/>
                        <a:ea typeface="Arial"/>
                        <a:cs typeface="Arial"/>
                        <a:sym typeface="Arial"/>
                      </a:endParaRPr>
                    </a:p>
                  </a:txBody>
                  <a:tcPr marL="73025" marR="73025" marT="0" marB="68575"/>
                </a:tc>
              </a:tr>
              <a:tr h="370850">
                <a:tc>
                  <a:txBody>
                    <a:bodyPr/>
                    <a:lstStyle/>
                    <a:p>
                      <a:pPr marL="0" marR="0" lvl="0" indent="0" algn="just" rtl="0">
                        <a:spcBef>
                          <a:spcPts val="0"/>
                        </a:spcBef>
                        <a:spcAft>
                          <a:spcPts val="0"/>
                        </a:spcAft>
                        <a:buNone/>
                      </a:pPr>
                      <a:r>
                        <a:rPr lang="en-US" sz="1400">
                          <a:latin typeface="Arial"/>
                          <a:ea typeface="Arial"/>
                          <a:cs typeface="Arial"/>
                          <a:sym typeface="Arial"/>
                        </a:rPr>
                        <a:t>What are the best software engineering techniques and methods?</a:t>
                      </a:r>
                      <a:endParaRPr sz="1400">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a:latin typeface="Arial"/>
                          <a:ea typeface="Arial"/>
                          <a:cs typeface="Arial"/>
                          <a:sym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sz="1400">
                        <a:solidFill>
                          <a:srgbClr val="000000"/>
                        </a:solidFill>
                        <a:latin typeface="Arial"/>
                        <a:ea typeface="Arial"/>
                        <a:cs typeface="Arial"/>
                        <a:sym typeface="Arial"/>
                      </a:endParaRPr>
                    </a:p>
                  </a:txBody>
                  <a:tcPr marL="73025" marR="73025" marT="0" marB="68575"/>
                </a:tc>
              </a:tr>
              <a:tr h="370850">
                <a:tc>
                  <a:txBody>
                    <a:bodyPr/>
                    <a:lstStyle/>
                    <a:p>
                      <a:pPr marL="0" marR="0" lvl="0" indent="0" algn="just" rtl="0">
                        <a:spcBef>
                          <a:spcPts val="0"/>
                        </a:spcBef>
                        <a:spcAft>
                          <a:spcPts val="0"/>
                        </a:spcAft>
                        <a:buNone/>
                      </a:pPr>
                      <a:r>
                        <a:rPr lang="en-US" sz="1400">
                          <a:latin typeface="Arial"/>
                          <a:ea typeface="Arial"/>
                          <a:cs typeface="Arial"/>
                          <a:sym typeface="Arial"/>
                        </a:rPr>
                        <a:t>What differences has the web made to software engineering?</a:t>
                      </a:r>
                      <a:endParaRPr sz="1400">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None/>
                      </a:pPr>
                      <a:r>
                        <a:rPr lang="en-US" sz="1400">
                          <a:latin typeface="Arial"/>
                          <a:ea typeface="Arial"/>
                          <a:cs typeface="Arial"/>
                          <a:sym typeface="Arial"/>
                        </a:rPr>
                        <a:t>The web has led to the availability of software services and the possibility of developing highly distributed service-based systems. Web-based systems development has led to important advances in programming languages and software reuse.</a:t>
                      </a:r>
                      <a:endParaRPr sz="1400">
                        <a:solidFill>
                          <a:srgbClr val="000000"/>
                        </a:solidFill>
                        <a:latin typeface="Arial"/>
                        <a:ea typeface="Arial"/>
                        <a:cs typeface="Arial"/>
                        <a:sym typeface="Arial"/>
                      </a:endParaRPr>
                    </a:p>
                  </a:txBody>
                  <a:tcPr marL="73025" marR="73025" marT="0" marB="68575"/>
                </a:tc>
              </a:tr>
            </a:tbl>
          </a:graphicData>
        </a:graphic>
      </p:graphicFrame>
      <p:sp>
        <p:nvSpPr>
          <p:cNvPr id="196" name="Google Shape;19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products</a:t>
            </a:r>
            <a:endParaRPr/>
          </a:p>
        </p:txBody>
      </p:sp>
      <p:sp>
        <p:nvSpPr>
          <p:cNvPr id="202" name="Google Shape;202;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Generic products</a:t>
            </a:r>
            <a:endParaRPr/>
          </a:p>
          <a:p>
            <a:pPr marL="742950" lvl="1" indent="-285750" algn="l" rtl="0">
              <a:spcBef>
                <a:spcPts val="900"/>
              </a:spcBef>
              <a:spcAft>
                <a:spcPts val="0"/>
              </a:spcAft>
              <a:buClr>
                <a:srgbClr val="46424D"/>
              </a:buClr>
              <a:buSzPts val="2000"/>
              <a:buChar char="▪"/>
            </a:pPr>
            <a:r>
              <a:rPr lang="en-US"/>
              <a:t>Stand-alone systems that are marketed and sold to any customer who wishes to buy them.</a:t>
            </a:r>
            <a:endParaRPr/>
          </a:p>
          <a:p>
            <a:pPr marL="742950" lvl="1" indent="-285750" algn="l" rtl="0">
              <a:spcBef>
                <a:spcPts val="600"/>
              </a:spcBef>
              <a:spcAft>
                <a:spcPts val="0"/>
              </a:spcAft>
              <a:buClr>
                <a:srgbClr val="46424D"/>
              </a:buClr>
              <a:buSzPts val="2000"/>
              <a:buChar char="▪"/>
            </a:pPr>
            <a:r>
              <a:rPr lang="en-US"/>
              <a:t>Examples – PC software such as graphics programs, project management tools; CAD software; software for specific markets such as appointments systems for dentists.</a:t>
            </a:r>
            <a:endParaRPr/>
          </a:p>
          <a:p>
            <a:pPr marL="342900" lvl="0" indent="-342900" algn="l" rtl="0">
              <a:spcBef>
                <a:spcPts val="900"/>
              </a:spcBef>
              <a:spcAft>
                <a:spcPts val="0"/>
              </a:spcAft>
              <a:buClr>
                <a:srgbClr val="46424D"/>
              </a:buClr>
              <a:buSzPts val="2400"/>
              <a:buFont typeface="Noto Sans Symbols"/>
              <a:buChar char="✧"/>
            </a:pPr>
            <a:r>
              <a:rPr lang="en-US"/>
              <a:t>Customized products</a:t>
            </a:r>
            <a:endParaRPr/>
          </a:p>
          <a:p>
            <a:pPr marL="742950" lvl="1" indent="-285750" algn="l" rtl="0">
              <a:spcBef>
                <a:spcPts val="900"/>
              </a:spcBef>
              <a:spcAft>
                <a:spcPts val="0"/>
              </a:spcAft>
              <a:buClr>
                <a:srgbClr val="46424D"/>
              </a:buClr>
              <a:buSzPts val="2000"/>
              <a:buChar char="▪"/>
            </a:pPr>
            <a:r>
              <a:rPr lang="en-US"/>
              <a:t>Software that is commissioned by a specific customer to meet their own needs. </a:t>
            </a:r>
            <a:endParaRPr/>
          </a:p>
          <a:p>
            <a:pPr marL="742950" lvl="1" indent="-285750" algn="l" rtl="0">
              <a:spcBef>
                <a:spcPts val="600"/>
              </a:spcBef>
              <a:spcAft>
                <a:spcPts val="0"/>
              </a:spcAft>
              <a:buClr>
                <a:srgbClr val="46424D"/>
              </a:buClr>
              <a:buSzPts val="2000"/>
              <a:buChar char="▪"/>
            </a:pPr>
            <a:r>
              <a:rPr lang="en-US"/>
              <a:t>Examples – embedded control systems, air traffic control software, traffic monitoring systems.</a:t>
            </a:r>
            <a:endParaRPr/>
          </a:p>
        </p:txBody>
      </p:sp>
      <p:sp>
        <p:nvSpPr>
          <p:cNvPr id="203" name="Google Shape;20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8"/>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Product specification</a:t>
            </a:r>
            <a:endParaRPr/>
          </a:p>
        </p:txBody>
      </p:sp>
      <p:sp>
        <p:nvSpPr>
          <p:cNvPr id="209" name="Google Shape;20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Generic products</a:t>
            </a:r>
            <a:endParaRPr/>
          </a:p>
          <a:p>
            <a:pPr marL="742950" lvl="1" indent="-285750" algn="l" rtl="0">
              <a:spcBef>
                <a:spcPts val="900"/>
              </a:spcBef>
              <a:spcAft>
                <a:spcPts val="0"/>
              </a:spcAft>
              <a:buClr>
                <a:srgbClr val="46424D"/>
              </a:buClr>
              <a:buSzPts val="2000"/>
              <a:buChar char="▪"/>
            </a:pPr>
            <a:r>
              <a:rPr lang="en-US"/>
              <a:t>The specification of what the software should do is owned by the software developer and decisions on software change are made by the developer.</a:t>
            </a:r>
            <a:endParaRPr/>
          </a:p>
          <a:p>
            <a:pPr marL="342900" lvl="0" indent="-342900" algn="l" rtl="0">
              <a:spcBef>
                <a:spcPts val="900"/>
              </a:spcBef>
              <a:spcAft>
                <a:spcPts val="0"/>
              </a:spcAft>
              <a:buClr>
                <a:srgbClr val="46424D"/>
              </a:buClr>
              <a:buSzPts val="2400"/>
              <a:buFont typeface="Noto Sans Symbols"/>
              <a:buChar char="✧"/>
            </a:pPr>
            <a:r>
              <a:rPr lang="en-US"/>
              <a:t>Customized products</a:t>
            </a:r>
            <a:endParaRPr/>
          </a:p>
          <a:p>
            <a:pPr marL="742950" lvl="1" indent="-285750" algn="l" rtl="0">
              <a:spcBef>
                <a:spcPts val="900"/>
              </a:spcBef>
              <a:spcAft>
                <a:spcPts val="0"/>
              </a:spcAft>
              <a:buClr>
                <a:srgbClr val="46424D"/>
              </a:buClr>
              <a:buSzPts val="2000"/>
              <a:buChar char="▪"/>
            </a:pPr>
            <a:r>
              <a:rPr lang="en-US"/>
              <a:t>The specification of what the software should do is owned by the customer for the software and they make decisions on software changes that are required.</a:t>
            </a:r>
            <a:endParaRPr/>
          </a:p>
        </p:txBody>
      </p:sp>
      <p:sp>
        <p:nvSpPr>
          <p:cNvPr id="210" name="Google Shape;21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19"/>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Essential attributes of good software</a:t>
            </a:r>
            <a:endParaRPr/>
          </a:p>
        </p:txBody>
      </p:sp>
      <p:graphicFrame>
        <p:nvGraphicFramePr>
          <p:cNvPr id="216" name="Google Shape;216;p19"/>
          <p:cNvGraphicFramePr/>
          <p:nvPr/>
        </p:nvGraphicFramePr>
        <p:xfrm>
          <a:off x="892175" y="1782763"/>
          <a:ext cx="7485025" cy="4190545"/>
        </p:xfrm>
        <a:graphic>
          <a:graphicData uri="http://schemas.openxmlformats.org/drawingml/2006/table">
            <a:tbl>
              <a:tblPr firstRow="1" bandRow="1">
                <a:noFill/>
                <a:tableStyleId>{2085AB72-4998-4AA6-9457-8E431864FD40}</a:tableStyleId>
              </a:tblPr>
              <a:tblGrid>
                <a:gridCol w="2132100"/>
                <a:gridCol w="5352925"/>
              </a:tblGrid>
              <a:tr h="497375">
                <a:tc>
                  <a:txBody>
                    <a:bodyPr/>
                    <a:lstStyle/>
                    <a:p>
                      <a:pPr marL="0" marR="0" lvl="0" indent="0" algn="just" rtl="0">
                        <a:spcBef>
                          <a:spcPts val="0"/>
                        </a:spcBef>
                        <a:spcAft>
                          <a:spcPts val="0"/>
                        </a:spcAft>
                        <a:buNone/>
                      </a:pPr>
                      <a:r>
                        <a:rPr lang="en-US" sz="1400">
                          <a:latin typeface="Arial"/>
                          <a:ea typeface="Arial"/>
                          <a:cs typeface="Arial"/>
                          <a:sym typeface="Arial"/>
                        </a:rPr>
                        <a:t>Product characteristic</a:t>
                      </a:r>
                      <a:endParaRPr sz="1400" b="1">
                        <a:solidFill>
                          <a:srgbClr val="000000"/>
                        </a:solidFill>
                        <a:latin typeface="Arial"/>
                        <a:ea typeface="Arial"/>
                        <a:cs typeface="Arial"/>
                        <a:sym typeface="Arial"/>
                      </a:endParaRPr>
                    </a:p>
                  </a:txBody>
                  <a:tcPr marL="54600" marR="54600" marT="91450" marB="91450"/>
                </a:tc>
                <a:tc>
                  <a:txBody>
                    <a:bodyPr/>
                    <a:lstStyle/>
                    <a:p>
                      <a:pPr marL="0" marR="0" lvl="0" indent="0" algn="just" rtl="0">
                        <a:spcBef>
                          <a:spcPts val="0"/>
                        </a:spcBef>
                        <a:spcAft>
                          <a:spcPts val="0"/>
                        </a:spcAft>
                        <a:buNone/>
                      </a:pPr>
                      <a:r>
                        <a:rPr lang="en-US" sz="1400">
                          <a:latin typeface="Arial"/>
                          <a:ea typeface="Arial"/>
                          <a:cs typeface="Arial"/>
                          <a:sym typeface="Arial"/>
                        </a:rPr>
                        <a:t>Description</a:t>
                      </a:r>
                      <a:endParaRPr sz="1400" b="1">
                        <a:solidFill>
                          <a:srgbClr val="000000"/>
                        </a:solidFill>
                        <a:latin typeface="Arial"/>
                        <a:ea typeface="Arial"/>
                        <a:cs typeface="Arial"/>
                        <a:sym typeface="Arial"/>
                      </a:endParaRPr>
                    </a:p>
                  </a:txBody>
                  <a:tcPr marL="54600" marR="54600" marT="91450" marB="91450"/>
                </a:tc>
              </a:tr>
              <a:tr h="858500">
                <a:tc>
                  <a:txBody>
                    <a:bodyPr/>
                    <a:lstStyle/>
                    <a:p>
                      <a:pPr marL="0" marR="0" lvl="0" indent="0" algn="just" rtl="0">
                        <a:spcBef>
                          <a:spcPts val="0"/>
                        </a:spcBef>
                        <a:spcAft>
                          <a:spcPts val="0"/>
                        </a:spcAft>
                        <a:buNone/>
                      </a:pPr>
                      <a:r>
                        <a:rPr lang="en-US" sz="1400">
                          <a:latin typeface="Arial"/>
                          <a:ea typeface="Arial"/>
                          <a:cs typeface="Arial"/>
                          <a:sym typeface="Arial"/>
                        </a:rPr>
                        <a:t>Maintainability</a:t>
                      </a:r>
                      <a:endParaRPr sz="1400">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None/>
                      </a:pPr>
                      <a:r>
                        <a:rPr lang="en-US" sz="1400">
                          <a:latin typeface="Arial"/>
                          <a:ea typeface="Arial"/>
                          <a:cs typeface="Arial"/>
                          <a:sym typeface="Arial"/>
                        </a:rPr>
                        <a:t>Software should be written in such a way so that it can evolve to meet the changing needs of customers. This is a critical attribute because software change is an inevitable requirement of a changing business environment.</a:t>
                      </a:r>
                      <a:endParaRPr sz="1400">
                        <a:solidFill>
                          <a:srgbClr val="000000"/>
                        </a:solidFill>
                        <a:latin typeface="Arial"/>
                        <a:ea typeface="Arial"/>
                        <a:cs typeface="Arial"/>
                        <a:sym typeface="Arial"/>
                      </a:endParaRPr>
                    </a:p>
                  </a:txBody>
                  <a:tcPr marL="54600" marR="54600" marT="0" marB="91450"/>
                </a:tc>
              </a:tr>
              <a:tr h="1042475">
                <a:tc>
                  <a:txBody>
                    <a:bodyPr/>
                    <a:lstStyle/>
                    <a:p>
                      <a:pPr marL="0" marR="0" lvl="0" indent="0" algn="l" rtl="0">
                        <a:spcBef>
                          <a:spcPts val="0"/>
                        </a:spcBef>
                        <a:spcAft>
                          <a:spcPts val="0"/>
                        </a:spcAft>
                        <a:buNone/>
                      </a:pPr>
                      <a:r>
                        <a:rPr lang="en-US" sz="1400">
                          <a:latin typeface="Arial"/>
                          <a:ea typeface="Arial"/>
                          <a:cs typeface="Arial"/>
                          <a:sym typeface="Arial"/>
                        </a:rPr>
                        <a:t>Dependability and security</a:t>
                      </a:r>
                      <a:endParaRPr sz="1400">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None/>
                      </a:pPr>
                      <a:r>
                        <a:rPr lang="en-US" sz="1400">
                          <a:latin typeface="Arial"/>
                          <a:ea typeface="Arial"/>
                          <a:cs typeface="Arial"/>
                          <a:sym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sz="1400">
                        <a:solidFill>
                          <a:srgbClr val="000000"/>
                        </a:solidFill>
                        <a:latin typeface="Arial"/>
                        <a:ea typeface="Arial"/>
                        <a:cs typeface="Arial"/>
                        <a:sym typeface="Arial"/>
                      </a:endParaRPr>
                    </a:p>
                  </a:txBody>
                  <a:tcPr marL="54600" marR="54600" marT="0" marB="91450"/>
                </a:tc>
              </a:tr>
              <a:tr h="858500">
                <a:tc>
                  <a:txBody>
                    <a:bodyPr/>
                    <a:lstStyle/>
                    <a:p>
                      <a:pPr marL="0" marR="0" lvl="0" indent="0" algn="just" rtl="0">
                        <a:spcBef>
                          <a:spcPts val="0"/>
                        </a:spcBef>
                        <a:spcAft>
                          <a:spcPts val="0"/>
                        </a:spcAft>
                        <a:buNone/>
                      </a:pPr>
                      <a:r>
                        <a:rPr lang="en-US" sz="1400">
                          <a:latin typeface="Arial"/>
                          <a:ea typeface="Arial"/>
                          <a:cs typeface="Arial"/>
                          <a:sym typeface="Arial"/>
                        </a:rPr>
                        <a:t>Efficiency</a:t>
                      </a:r>
                      <a:endParaRPr sz="1400">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None/>
                      </a:pPr>
                      <a:r>
                        <a:rPr lang="en-US" sz="1400">
                          <a:latin typeface="Arial"/>
                          <a:ea typeface="Arial"/>
                          <a:cs typeface="Arial"/>
                          <a:sym typeface="Arial"/>
                        </a:rPr>
                        <a:t>Software should not make wasteful use of system resources such as memory and processor cycles. Efficiency therefore includes responsiveness, processing time, memory utilisation, etc.</a:t>
                      </a:r>
                      <a:endParaRPr sz="1400">
                        <a:solidFill>
                          <a:srgbClr val="000000"/>
                        </a:solidFill>
                        <a:latin typeface="Arial"/>
                        <a:ea typeface="Arial"/>
                        <a:cs typeface="Arial"/>
                        <a:sym typeface="Arial"/>
                      </a:endParaRPr>
                    </a:p>
                  </a:txBody>
                  <a:tcPr marL="54600" marR="54600" marT="0" marB="91450"/>
                </a:tc>
              </a:tr>
              <a:tr h="674550">
                <a:tc>
                  <a:txBody>
                    <a:bodyPr/>
                    <a:lstStyle/>
                    <a:p>
                      <a:pPr marL="0" marR="0" lvl="0" indent="0" algn="just" rtl="0">
                        <a:spcBef>
                          <a:spcPts val="0"/>
                        </a:spcBef>
                        <a:spcAft>
                          <a:spcPts val="0"/>
                        </a:spcAft>
                        <a:buNone/>
                      </a:pPr>
                      <a:r>
                        <a:rPr lang="en-US" sz="1400">
                          <a:latin typeface="Arial"/>
                          <a:ea typeface="Arial"/>
                          <a:cs typeface="Arial"/>
                          <a:sym typeface="Arial"/>
                        </a:rPr>
                        <a:t>Acceptability</a:t>
                      </a:r>
                      <a:endParaRPr sz="1400">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None/>
                      </a:pPr>
                      <a:r>
                        <a:rPr lang="en-US" sz="1400">
                          <a:latin typeface="Arial"/>
                          <a:ea typeface="Arial"/>
                          <a:cs typeface="Arial"/>
                          <a:sym typeface="Arial"/>
                        </a:rPr>
                        <a:t>Software must be acceptable to the type of users for which it is designed. This means that it must be understandable, usable and compatible with other systems that they use. </a:t>
                      </a:r>
                      <a:endParaRPr sz="1400">
                        <a:solidFill>
                          <a:srgbClr val="000000"/>
                        </a:solidFill>
                        <a:latin typeface="Arial"/>
                        <a:ea typeface="Arial"/>
                        <a:cs typeface="Arial"/>
                        <a:sym typeface="Arial"/>
                      </a:endParaRPr>
                    </a:p>
                  </a:txBody>
                  <a:tcPr marL="54600" marR="54600" marT="0" marB="91450"/>
                </a:tc>
              </a:tr>
            </a:tbl>
          </a:graphicData>
        </a:graphic>
      </p:graphicFrame>
      <p:sp>
        <p:nvSpPr>
          <p:cNvPr id="217" name="Google Shape;21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Importance of software engineering</a:t>
            </a:r>
            <a:endParaRPr/>
          </a:p>
        </p:txBody>
      </p:sp>
      <p:sp>
        <p:nvSpPr>
          <p:cNvPr id="223" name="Google Shape;22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More and more, individuals and society rely on advanced software systems. We need to be able to produce reliable and trustworthy systems economically and quickly.</a:t>
            </a:r>
            <a:endParaRPr/>
          </a:p>
          <a:p>
            <a:pPr marL="342900" lvl="0" indent="-342900" algn="l" rtl="0">
              <a:spcBef>
                <a:spcPts val="1200"/>
              </a:spcBef>
              <a:spcAft>
                <a:spcPts val="0"/>
              </a:spcAft>
              <a:buClr>
                <a:srgbClr val="46424D"/>
              </a:buClr>
              <a:buSzPts val="2400"/>
              <a:buFont typeface="Noto Sans Symbols"/>
              <a:buChar char="✧"/>
            </a:pPr>
            <a:r>
              <a:rPr lang="en-US"/>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endParaRPr/>
          </a:p>
          <a:p>
            <a:pPr marL="342900" lvl="0" indent="-190500" algn="l" rtl="0">
              <a:spcBef>
                <a:spcPts val="1200"/>
              </a:spcBef>
              <a:spcAft>
                <a:spcPts val="0"/>
              </a:spcAft>
              <a:buClr>
                <a:srgbClr val="46424D"/>
              </a:buClr>
              <a:buSzPts val="2400"/>
              <a:buFont typeface="Noto Sans Symbols"/>
              <a:buNone/>
            </a:pPr>
            <a:endParaRPr/>
          </a:p>
        </p:txBody>
      </p:sp>
      <p:sp>
        <p:nvSpPr>
          <p:cNvPr id="224" name="Google Shape;22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process activities</a:t>
            </a:r>
            <a:endParaRPr/>
          </a:p>
        </p:txBody>
      </p:sp>
      <p:sp>
        <p:nvSpPr>
          <p:cNvPr id="230" name="Google Shape;230;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B050"/>
              </a:buClr>
              <a:buSzPts val="2400"/>
              <a:buFont typeface="Noto Sans Symbols"/>
              <a:buChar char="✧"/>
            </a:pPr>
            <a:r>
              <a:rPr lang="en-US">
                <a:solidFill>
                  <a:srgbClr val="00B050"/>
                </a:solidFill>
              </a:rPr>
              <a:t>Software specification</a:t>
            </a:r>
            <a:r>
              <a:rPr lang="en-US"/>
              <a:t>, where customers and engineers define the software that is to be produced and the constraints on its operation.</a:t>
            </a:r>
            <a:endParaRPr/>
          </a:p>
          <a:p>
            <a:pPr marL="342900" lvl="0" indent="-342900" algn="l" rtl="0">
              <a:spcBef>
                <a:spcPts val="1200"/>
              </a:spcBef>
              <a:spcAft>
                <a:spcPts val="0"/>
              </a:spcAft>
              <a:buClr>
                <a:srgbClr val="00B050"/>
              </a:buClr>
              <a:buSzPts val="2400"/>
              <a:buFont typeface="Noto Sans Symbols"/>
              <a:buChar char="✧"/>
            </a:pPr>
            <a:r>
              <a:rPr lang="en-US">
                <a:solidFill>
                  <a:srgbClr val="00B050"/>
                </a:solidFill>
              </a:rPr>
              <a:t>Software development</a:t>
            </a:r>
            <a:r>
              <a:rPr lang="en-US"/>
              <a:t>, where the software is designed and programmed.</a:t>
            </a:r>
            <a:endParaRPr/>
          </a:p>
          <a:p>
            <a:pPr marL="342900" lvl="0" indent="-342900" algn="l" rtl="0">
              <a:spcBef>
                <a:spcPts val="1200"/>
              </a:spcBef>
              <a:spcAft>
                <a:spcPts val="0"/>
              </a:spcAft>
              <a:buClr>
                <a:srgbClr val="00B050"/>
              </a:buClr>
              <a:buSzPts val="2400"/>
              <a:buFont typeface="Noto Sans Symbols"/>
              <a:buChar char="✧"/>
            </a:pPr>
            <a:r>
              <a:rPr lang="en-US">
                <a:solidFill>
                  <a:srgbClr val="00B050"/>
                </a:solidFill>
              </a:rPr>
              <a:t>Software validation</a:t>
            </a:r>
            <a:r>
              <a:rPr lang="en-US"/>
              <a:t>, where the software is checked to ensure that it is what the customer requires.</a:t>
            </a:r>
            <a:endParaRPr/>
          </a:p>
          <a:p>
            <a:pPr marL="342900" lvl="0" indent="-342900" algn="l" rtl="0">
              <a:spcBef>
                <a:spcPts val="1200"/>
              </a:spcBef>
              <a:spcAft>
                <a:spcPts val="0"/>
              </a:spcAft>
              <a:buClr>
                <a:srgbClr val="00B050"/>
              </a:buClr>
              <a:buSzPts val="2400"/>
              <a:buFont typeface="Noto Sans Symbols"/>
              <a:buChar char="✧"/>
            </a:pPr>
            <a:r>
              <a:rPr lang="en-US">
                <a:solidFill>
                  <a:srgbClr val="00B050"/>
                </a:solidFill>
              </a:rPr>
              <a:t>Software evolution</a:t>
            </a:r>
            <a:r>
              <a:rPr lang="en-US"/>
              <a:t>, where the software is modified to reflect changing customer and market requirements.</a:t>
            </a:r>
            <a:endParaRPr/>
          </a:p>
          <a:p>
            <a:pPr marL="342900" lvl="0" indent="-190500" algn="l" rtl="0">
              <a:spcBef>
                <a:spcPts val="1200"/>
              </a:spcBef>
              <a:spcAft>
                <a:spcPts val="0"/>
              </a:spcAft>
              <a:buClr>
                <a:srgbClr val="46424D"/>
              </a:buClr>
              <a:buSzPts val="2400"/>
              <a:buFont typeface="Noto Sans Symbols"/>
              <a:buNone/>
            </a:pPr>
            <a:endParaRPr/>
          </a:p>
        </p:txBody>
      </p:sp>
      <p:sp>
        <p:nvSpPr>
          <p:cNvPr id="231" name="Google Shape;23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Reference Book</a:t>
            </a:r>
            <a:endParaRPr/>
          </a:p>
        </p:txBody>
      </p:sp>
      <p:sp>
        <p:nvSpPr>
          <p:cNvPr id="114" name="Google Shape;1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15" name="Google Shape;115;p4"/>
          <p:cNvPicPr preferRelativeResize="0"/>
          <p:nvPr/>
        </p:nvPicPr>
        <p:blipFill rotWithShape="1">
          <a:blip r:embed="rId3">
            <a:alphaModFix/>
          </a:blip>
          <a:srcRect/>
          <a:stretch/>
        </p:blipFill>
        <p:spPr>
          <a:xfrm>
            <a:off x="2286001" y="1640000"/>
            <a:ext cx="4122256" cy="5092922"/>
          </a:xfrm>
          <a:prstGeom prst="rect">
            <a:avLst/>
          </a:prstGeom>
          <a:noFill/>
          <a:ln>
            <a:noFill/>
          </a:ln>
        </p:spPr>
      </p:pic>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engineering diversity</a:t>
            </a:r>
            <a:endParaRPr/>
          </a:p>
        </p:txBody>
      </p:sp>
      <p:sp>
        <p:nvSpPr>
          <p:cNvPr id="237" name="Google Shape;23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There are many different types of software system and there is no universal set of software techniques that is applicable to all of these.</a:t>
            </a:r>
            <a:endParaRPr/>
          </a:p>
          <a:p>
            <a:pPr marL="342900" lvl="0" indent="-342900" algn="l" rtl="0">
              <a:spcBef>
                <a:spcPts val="1200"/>
              </a:spcBef>
              <a:spcAft>
                <a:spcPts val="0"/>
              </a:spcAft>
              <a:buClr>
                <a:srgbClr val="46424D"/>
              </a:buClr>
              <a:buSzPts val="2400"/>
              <a:buFont typeface="Noto Sans Symbols"/>
              <a:buChar char="✧"/>
            </a:pPr>
            <a:r>
              <a:rPr lang="en-US"/>
              <a:t>The software engineering methods and tools used depend on the type of application being developed, the requirements of the customer and the background of the development team.</a:t>
            </a:r>
            <a:endParaRPr/>
          </a:p>
        </p:txBody>
      </p:sp>
      <p:sp>
        <p:nvSpPr>
          <p:cNvPr id="238" name="Google Shape;23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Application types</a:t>
            </a:r>
            <a:endParaRPr/>
          </a:p>
        </p:txBody>
      </p:sp>
      <p:sp>
        <p:nvSpPr>
          <p:cNvPr id="244" name="Google Shape;244;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Stand-alone applications </a:t>
            </a:r>
            <a:endParaRPr/>
          </a:p>
          <a:p>
            <a:pPr marL="742950" lvl="1" indent="-285750" algn="l" rtl="0">
              <a:spcBef>
                <a:spcPts val="900"/>
              </a:spcBef>
              <a:spcAft>
                <a:spcPts val="0"/>
              </a:spcAft>
              <a:buClr>
                <a:srgbClr val="46424D"/>
              </a:buClr>
              <a:buSzPts val="2000"/>
              <a:buChar char="▪"/>
            </a:pPr>
            <a:r>
              <a:rPr lang="en-US"/>
              <a:t>These are application systems that run on a local computer, such as a PC. They include all necessary functionality and do not need to be connected to a network. </a:t>
            </a:r>
            <a:endParaRPr/>
          </a:p>
          <a:p>
            <a:pPr marL="342900" lvl="0" indent="-342900" algn="l" rtl="0">
              <a:spcBef>
                <a:spcPts val="900"/>
              </a:spcBef>
              <a:spcAft>
                <a:spcPts val="0"/>
              </a:spcAft>
              <a:buClr>
                <a:srgbClr val="46424D"/>
              </a:buClr>
              <a:buSzPts val="2400"/>
              <a:buFont typeface="Noto Sans Symbols"/>
              <a:buChar char="✧"/>
            </a:pPr>
            <a:r>
              <a:rPr lang="en-US"/>
              <a:t>Interactive transaction-based applications</a:t>
            </a:r>
            <a:r>
              <a:rPr lang="en-US" i="1"/>
              <a:t> </a:t>
            </a:r>
            <a:endParaRPr/>
          </a:p>
          <a:p>
            <a:pPr marL="742950" lvl="1" indent="-285750" algn="l" rtl="0">
              <a:spcBef>
                <a:spcPts val="900"/>
              </a:spcBef>
              <a:spcAft>
                <a:spcPts val="0"/>
              </a:spcAft>
              <a:buClr>
                <a:srgbClr val="46424D"/>
              </a:buClr>
              <a:buSzPts val="2000"/>
              <a:buChar char="▪"/>
            </a:pPr>
            <a:r>
              <a:rPr lang="en-US"/>
              <a:t>Applications that execute on a remote computer and are accessed by users from their own PCs or terminals. These include web applications such as e-commerce applications. </a:t>
            </a:r>
            <a:endParaRPr/>
          </a:p>
          <a:p>
            <a:pPr marL="342900" lvl="0" indent="-342900" algn="l" rtl="0">
              <a:spcBef>
                <a:spcPts val="900"/>
              </a:spcBef>
              <a:spcAft>
                <a:spcPts val="0"/>
              </a:spcAft>
              <a:buClr>
                <a:srgbClr val="46424D"/>
              </a:buClr>
              <a:buSzPts val="2400"/>
              <a:buFont typeface="Noto Sans Symbols"/>
              <a:buChar char="✧"/>
            </a:pPr>
            <a:r>
              <a:rPr lang="en-US"/>
              <a:t>Embedded control systems </a:t>
            </a:r>
            <a:endParaRPr/>
          </a:p>
          <a:p>
            <a:pPr marL="742950" lvl="1" indent="-285750" algn="l" rtl="0">
              <a:spcBef>
                <a:spcPts val="900"/>
              </a:spcBef>
              <a:spcAft>
                <a:spcPts val="0"/>
              </a:spcAft>
              <a:buClr>
                <a:srgbClr val="46424D"/>
              </a:buClr>
              <a:buSzPts val="2000"/>
              <a:buChar char="▪"/>
            </a:pPr>
            <a:r>
              <a:rPr lang="en-US"/>
              <a:t>These are software control systems that control and manage hardware devices. Numerically, there are probably more embedded systems than any other type of system. </a:t>
            </a:r>
            <a:endParaRPr/>
          </a:p>
        </p:txBody>
      </p:sp>
      <p:sp>
        <p:nvSpPr>
          <p:cNvPr id="245" name="Google Shape;24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Application types</a:t>
            </a:r>
            <a:endParaRPr/>
          </a:p>
        </p:txBody>
      </p:sp>
      <p:sp>
        <p:nvSpPr>
          <p:cNvPr id="251" name="Google Shape;25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Batch processing systems </a:t>
            </a:r>
            <a:endParaRPr/>
          </a:p>
          <a:p>
            <a:pPr marL="742950" lvl="1" indent="-285750" algn="l" rtl="0">
              <a:spcBef>
                <a:spcPts val="900"/>
              </a:spcBef>
              <a:spcAft>
                <a:spcPts val="0"/>
              </a:spcAft>
              <a:buClr>
                <a:srgbClr val="46424D"/>
              </a:buClr>
              <a:buSzPts val="2000"/>
              <a:buChar char="▪"/>
            </a:pPr>
            <a:r>
              <a:rPr lang="en-US"/>
              <a:t>These are business systems that are designed to process data in large batches. They process large numbers of individual inputs to create corresponding outputs. </a:t>
            </a:r>
            <a:endParaRPr/>
          </a:p>
          <a:p>
            <a:pPr marL="342900" lvl="0" indent="-342900" algn="l" rtl="0">
              <a:spcBef>
                <a:spcPts val="900"/>
              </a:spcBef>
              <a:spcAft>
                <a:spcPts val="0"/>
              </a:spcAft>
              <a:buClr>
                <a:srgbClr val="46424D"/>
              </a:buClr>
              <a:buSzPts val="2400"/>
              <a:buFont typeface="Noto Sans Symbols"/>
              <a:buChar char="✧"/>
            </a:pPr>
            <a:r>
              <a:rPr lang="en-US"/>
              <a:t>Entertainment systems </a:t>
            </a:r>
            <a:endParaRPr/>
          </a:p>
          <a:p>
            <a:pPr marL="742950" lvl="1" indent="-285750" algn="l" rtl="0">
              <a:spcBef>
                <a:spcPts val="900"/>
              </a:spcBef>
              <a:spcAft>
                <a:spcPts val="0"/>
              </a:spcAft>
              <a:buClr>
                <a:srgbClr val="46424D"/>
              </a:buClr>
              <a:buSzPts val="2000"/>
              <a:buChar char="▪"/>
            </a:pPr>
            <a:r>
              <a:rPr lang="en-US"/>
              <a:t>These are systems that are primarily for personal use and which are intended to entertain the user. </a:t>
            </a:r>
            <a:endParaRPr/>
          </a:p>
          <a:p>
            <a:pPr marL="342900" lvl="0" indent="-342900" algn="l" rtl="0">
              <a:spcBef>
                <a:spcPts val="900"/>
              </a:spcBef>
              <a:spcAft>
                <a:spcPts val="0"/>
              </a:spcAft>
              <a:buClr>
                <a:srgbClr val="46424D"/>
              </a:buClr>
              <a:buSzPts val="2400"/>
              <a:buFont typeface="Noto Sans Symbols"/>
              <a:buChar char="✧"/>
            </a:pPr>
            <a:r>
              <a:rPr lang="en-US"/>
              <a:t>Systems for modeling and simulation </a:t>
            </a:r>
            <a:endParaRPr/>
          </a:p>
          <a:p>
            <a:pPr marL="742950" lvl="1" indent="-285750" algn="l" rtl="0">
              <a:spcBef>
                <a:spcPts val="900"/>
              </a:spcBef>
              <a:spcAft>
                <a:spcPts val="0"/>
              </a:spcAft>
              <a:buClr>
                <a:srgbClr val="46424D"/>
              </a:buClr>
              <a:buSzPts val="2000"/>
              <a:buChar char="▪"/>
            </a:pPr>
            <a:r>
              <a:rPr lang="en-US"/>
              <a:t>These are systems that are developed by scientists and engineers to model physical processes or situations, which include many, separate, interacting objects. </a:t>
            </a:r>
            <a:endParaRPr/>
          </a:p>
        </p:txBody>
      </p:sp>
      <p:sp>
        <p:nvSpPr>
          <p:cNvPr id="252" name="Google Shape;25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Application types</a:t>
            </a:r>
            <a:endParaRPr/>
          </a:p>
        </p:txBody>
      </p:sp>
      <p:sp>
        <p:nvSpPr>
          <p:cNvPr id="258" name="Google Shape;25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Data collection systems </a:t>
            </a:r>
            <a:r>
              <a:rPr lang="en-US" i="1"/>
              <a:t>	</a:t>
            </a:r>
            <a:endParaRPr/>
          </a:p>
          <a:p>
            <a:pPr marL="742950" lvl="1" indent="-285750" algn="l" rtl="0">
              <a:spcBef>
                <a:spcPts val="900"/>
              </a:spcBef>
              <a:spcAft>
                <a:spcPts val="0"/>
              </a:spcAft>
              <a:buClr>
                <a:srgbClr val="46424D"/>
              </a:buClr>
              <a:buSzPts val="2000"/>
              <a:buChar char="▪"/>
            </a:pPr>
            <a:r>
              <a:rPr lang="en-US"/>
              <a:t>These are systems that collect data from their environment using a set of sensors and send that data to other systems for processing. </a:t>
            </a:r>
            <a:endParaRPr/>
          </a:p>
          <a:p>
            <a:pPr marL="342900" lvl="0" indent="-342900" algn="l" rtl="0">
              <a:spcBef>
                <a:spcPts val="900"/>
              </a:spcBef>
              <a:spcAft>
                <a:spcPts val="0"/>
              </a:spcAft>
              <a:buClr>
                <a:srgbClr val="46424D"/>
              </a:buClr>
              <a:buSzPts val="2400"/>
              <a:buFont typeface="Noto Sans Symbols"/>
              <a:buChar char="✧"/>
            </a:pPr>
            <a:r>
              <a:rPr lang="en-US"/>
              <a:t>Systems of systems </a:t>
            </a:r>
            <a:endParaRPr/>
          </a:p>
          <a:p>
            <a:pPr marL="742950" lvl="1" indent="-285750" algn="l" rtl="0">
              <a:spcBef>
                <a:spcPts val="900"/>
              </a:spcBef>
              <a:spcAft>
                <a:spcPts val="0"/>
              </a:spcAft>
              <a:buClr>
                <a:srgbClr val="46424D"/>
              </a:buClr>
              <a:buSzPts val="2000"/>
              <a:buChar char="▪"/>
            </a:pPr>
            <a:r>
              <a:rPr lang="en-US"/>
              <a:t>These are systems that are composed of a number of other software systems. </a:t>
            </a:r>
            <a:endParaRPr/>
          </a:p>
        </p:txBody>
      </p:sp>
      <p:sp>
        <p:nvSpPr>
          <p:cNvPr id="259" name="Google Shape;25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engineering fundamentals</a:t>
            </a:r>
            <a:endParaRPr/>
          </a:p>
        </p:txBody>
      </p:sp>
      <p:sp>
        <p:nvSpPr>
          <p:cNvPr id="265" name="Google Shape;265;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Some fundamental principles apply to all types of software system, irrespective of the development techniques used:</a:t>
            </a:r>
            <a:endParaRPr/>
          </a:p>
          <a:p>
            <a:pPr marL="742950" lvl="1" indent="-285750" algn="l" rtl="0">
              <a:spcBef>
                <a:spcPts val="900"/>
              </a:spcBef>
              <a:spcAft>
                <a:spcPts val="0"/>
              </a:spcAft>
              <a:buClr>
                <a:srgbClr val="46424D"/>
              </a:buClr>
              <a:buSzPts val="2000"/>
              <a:buChar char="▪"/>
            </a:pPr>
            <a:r>
              <a:rPr lang="en-US"/>
              <a:t>Systems should be developed using a managed and understood development process. Of course, different processes are used for different types of software.</a:t>
            </a:r>
            <a:endParaRPr/>
          </a:p>
          <a:p>
            <a:pPr marL="742950" lvl="1" indent="-285750" algn="l" rtl="0">
              <a:spcBef>
                <a:spcPts val="600"/>
              </a:spcBef>
              <a:spcAft>
                <a:spcPts val="0"/>
              </a:spcAft>
              <a:buClr>
                <a:srgbClr val="46424D"/>
              </a:buClr>
              <a:buSzPts val="2000"/>
              <a:buChar char="▪"/>
            </a:pPr>
            <a:r>
              <a:rPr lang="en-US"/>
              <a:t>Dependability and performance are important for all types of system. </a:t>
            </a:r>
            <a:endParaRPr/>
          </a:p>
          <a:p>
            <a:pPr marL="742950" lvl="1" indent="-285750" algn="l" rtl="0">
              <a:spcBef>
                <a:spcPts val="600"/>
              </a:spcBef>
              <a:spcAft>
                <a:spcPts val="0"/>
              </a:spcAft>
              <a:buClr>
                <a:srgbClr val="46424D"/>
              </a:buClr>
              <a:buSzPts val="2000"/>
              <a:buChar char="▪"/>
            </a:pPr>
            <a:r>
              <a:rPr lang="en-US"/>
              <a:t>Understanding and managing the software specification and requirements (what the software should do) are important. </a:t>
            </a:r>
            <a:endParaRPr/>
          </a:p>
          <a:p>
            <a:pPr marL="742950" lvl="1" indent="-285750" algn="l" rtl="0">
              <a:spcBef>
                <a:spcPts val="600"/>
              </a:spcBef>
              <a:spcAft>
                <a:spcPts val="0"/>
              </a:spcAft>
              <a:buClr>
                <a:srgbClr val="46424D"/>
              </a:buClr>
              <a:buSzPts val="2000"/>
              <a:buChar char="▪"/>
            </a:pPr>
            <a:r>
              <a:rPr lang="en-US"/>
              <a:t>Where appropriate, you should reuse software that has already been developed rather than write new software.</a:t>
            </a:r>
            <a:endParaRPr/>
          </a:p>
          <a:p>
            <a:pPr marL="742950" lvl="1" indent="-158750" algn="l" rtl="0">
              <a:spcBef>
                <a:spcPts val="600"/>
              </a:spcBef>
              <a:spcAft>
                <a:spcPts val="0"/>
              </a:spcAft>
              <a:buClr>
                <a:srgbClr val="46424D"/>
              </a:buClr>
              <a:buSzPts val="2000"/>
              <a:buNone/>
            </a:pPr>
            <a:endParaRPr/>
          </a:p>
        </p:txBody>
      </p:sp>
      <p:sp>
        <p:nvSpPr>
          <p:cNvPr id="266" name="Google Shape;26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Internet software engineering</a:t>
            </a:r>
            <a:endParaRPr/>
          </a:p>
        </p:txBody>
      </p:sp>
      <p:sp>
        <p:nvSpPr>
          <p:cNvPr id="272" name="Google Shape;27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dirty="0"/>
              <a:t>The Web is now a platform for running application and organizations are increasingly developing web-based systems rather than local systems.</a:t>
            </a:r>
            <a:endParaRPr dirty="0"/>
          </a:p>
          <a:p>
            <a:pPr marL="342900" lvl="0" indent="-342900" algn="l" rtl="0">
              <a:spcBef>
                <a:spcPts val="1200"/>
              </a:spcBef>
              <a:spcAft>
                <a:spcPts val="0"/>
              </a:spcAft>
              <a:buClr>
                <a:srgbClr val="46424D"/>
              </a:buClr>
              <a:buSzPts val="2400"/>
              <a:buFont typeface="Noto Sans Symbols"/>
              <a:buChar char="✧"/>
            </a:pPr>
            <a:r>
              <a:rPr lang="en-US" dirty="0"/>
              <a:t>Web services </a:t>
            </a:r>
            <a:r>
              <a:rPr lang="en-US" dirty="0" smtClean="0"/>
              <a:t>allow </a:t>
            </a:r>
            <a:r>
              <a:rPr lang="en-US" dirty="0"/>
              <a:t>application functionality to be accessed over the web.</a:t>
            </a:r>
            <a:endParaRPr dirty="0"/>
          </a:p>
          <a:p>
            <a:pPr marL="342900" lvl="0" indent="-342900" algn="l" rtl="0">
              <a:spcBef>
                <a:spcPts val="1200"/>
              </a:spcBef>
              <a:spcAft>
                <a:spcPts val="0"/>
              </a:spcAft>
              <a:buClr>
                <a:srgbClr val="46424D"/>
              </a:buClr>
              <a:buSzPts val="2400"/>
              <a:buFont typeface="Noto Sans Symbols"/>
              <a:buChar char="✧"/>
            </a:pPr>
            <a:r>
              <a:rPr lang="en-US" dirty="0"/>
              <a:t>Cloud computing is an approach to the provision of computer services where applications run remotely on the ‘cloud’. </a:t>
            </a:r>
            <a:endParaRPr dirty="0"/>
          </a:p>
          <a:p>
            <a:pPr marL="742950" lvl="1" indent="-285750" algn="l" rtl="0">
              <a:spcBef>
                <a:spcPts val="900"/>
              </a:spcBef>
              <a:spcAft>
                <a:spcPts val="0"/>
              </a:spcAft>
              <a:buClr>
                <a:srgbClr val="46424D"/>
              </a:buClr>
              <a:buSzPts val="2000"/>
              <a:buChar char="▪"/>
            </a:pPr>
            <a:r>
              <a:rPr lang="en-US" dirty="0"/>
              <a:t>Users do not buy </a:t>
            </a:r>
            <a:r>
              <a:rPr lang="en-US"/>
              <a:t>software </a:t>
            </a:r>
            <a:r>
              <a:rPr lang="en-US" smtClean="0"/>
              <a:t>but </a:t>
            </a:r>
            <a:r>
              <a:rPr lang="en-US" dirty="0"/>
              <a:t>pay according to use.</a:t>
            </a:r>
            <a:endParaRPr dirty="0"/>
          </a:p>
        </p:txBody>
      </p:sp>
      <p:sp>
        <p:nvSpPr>
          <p:cNvPr id="273" name="Google Shape;2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Web-based software engineering</a:t>
            </a:r>
            <a:endParaRPr/>
          </a:p>
        </p:txBody>
      </p:sp>
      <p:sp>
        <p:nvSpPr>
          <p:cNvPr id="279" name="Google Shape;279;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Web-based systems are complex distributed systems but the fundamental principles of software engineering discussed previously are as applicable to them as they are to any other types of system.</a:t>
            </a:r>
            <a:endParaRPr/>
          </a:p>
          <a:p>
            <a:pPr marL="342900" lvl="0" indent="-342900" algn="l" rtl="0">
              <a:spcBef>
                <a:spcPts val="1200"/>
              </a:spcBef>
              <a:spcAft>
                <a:spcPts val="0"/>
              </a:spcAft>
              <a:buClr>
                <a:srgbClr val="46424D"/>
              </a:buClr>
              <a:buSzPts val="2400"/>
              <a:buFont typeface="Noto Sans Symbols"/>
              <a:buChar char="✧"/>
            </a:pPr>
            <a:r>
              <a:rPr lang="en-US"/>
              <a:t>The fundamental ideas of software engineering apply to web-based software in the same way that they apply to other types of software system. </a:t>
            </a:r>
            <a:endParaRPr/>
          </a:p>
        </p:txBody>
      </p:sp>
      <p:sp>
        <p:nvSpPr>
          <p:cNvPr id="280" name="Google Shape;28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Web software engineering</a:t>
            </a:r>
            <a:endParaRPr/>
          </a:p>
        </p:txBody>
      </p:sp>
      <p:sp>
        <p:nvSpPr>
          <p:cNvPr id="286" name="Google Shape;286;p29"/>
          <p:cNvSpPr txBox="1">
            <a:spLocks noGrp="1"/>
          </p:cNvSpPr>
          <p:nvPr>
            <p:ph type="body" idx="1"/>
          </p:nvPr>
        </p:nvSpPr>
        <p:spPr>
          <a:xfrm>
            <a:off x="256721" y="1559670"/>
            <a:ext cx="8660959"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Software reuse</a:t>
            </a:r>
            <a:endParaRPr/>
          </a:p>
          <a:p>
            <a:pPr marL="742950" lvl="1" indent="-285750" algn="l" rtl="0">
              <a:spcBef>
                <a:spcPts val="900"/>
              </a:spcBef>
              <a:spcAft>
                <a:spcPts val="0"/>
              </a:spcAft>
              <a:buClr>
                <a:srgbClr val="46424D"/>
              </a:buClr>
              <a:buSzPts val="2000"/>
              <a:buChar char="▪"/>
            </a:pPr>
            <a:r>
              <a:rPr lang="en-US"/>
              <a:t>Software reuse is the dominant approach for constructing web-based systems. 	When building these systems, you think about how you can assemble them from pre-existing software components and systems.</a:t>
            </a:r>
            <a:endParaRPr/>
          </a:p>
          <a:p>
            <a:pPr marL="342900" lvl="0" indent="-342900" algn="l" rtl="0">
              <a:spcBef>
                <a:spcPts val="900"/>
              </a:spcBef>
              <a:spcAft>
                <a:spcPts val="0"/>
              </a:spcAft>
              <a:buClr>
                <a:srgbClr val="46424D"/>
              </a:buClr>
              <a:buSzPts val="2400"/>
              <a:buFont typeface="Noto Sans Symbols"/>
              <a:buChar char="✧"/>
            </a:pPr>
            <a:r>
              <a:rPr lang="en-US"/>
              <a:t>Incremental and agile development</a:t>
            </a:r>
            <a:endParaRPr/>
          </a:p>
          <a:p>
            <a:pPr marL="742950" lvl="1" indent="-285750" algn="l" rtl="0">
              <a:spcBef>
                <a:spcPts val="900"/>
              </a:spcBef>
              <a:spcAft>
                <a:spcPts val="0"/>
              </a:spcAft>
              <a:buClr>
                <a:srgbClr val="46424D"/>
              </a:buClr>
              <a:buSzPts val="2000"/>
              <a:buChar char="▪"/>
            </a:pPr>
            <a:r>
              <a:rPr lang="en-US"/>
              <a:t>Web-based systems should be developed and delivered incrementally. It is now generally recognized that it is impractical to specify all the requirements for such systems in advance. </a:t>
            </a:r>
            <a:endParaRPr/>
          </a:p>
          <a:p>
            <a:pPr marL="342900" lvl="0" indent="-190500" algn="l" rtl="0">
              <a:spcBef>
                <a:spcPts val="900"/>
              </a:spcBef>
              <a:spcAft>
                <a:spcPts val="0"/>
              </a:spcAft>
              <a:buClr>
                <a:srgbClr val="46424D"/>
              </a:buClr>
              <a:buSzPts val="2400"/>
              <a:buFont typeface="Noto Sans Symbols"/>
              <a:buNone/>
            </a:pPr>
            <a:endParaRPr/>
          </a:p>
        </p:txBody>
      </p:sp>
      <p:sp>
        <p:nvSpPr>
          <p:cNvPr id="287" name="Google Shape;28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0"/>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Web software engineering</a:t>
            </a:r>
            <a:endParaRPr/>
          </a:p>
        </p:txBody>
      </p:sp>
      <p:sp>
        <p:nvSpPr>
          <p:cNvPr id="293" name="Google Shape;293;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Service-oriented systems</a:t>
            </a:r>
            <a:endParaRPr/>
          </a:p>
          <a:p>
            <a:pPr marL="742950" lvl="1" indent="-285750" algn="l" rtl="0">
              <a:spcBef>
                <a:spcPts val="900"/>
              </a:spcBef>
              <a:spcAft>
                <a:spcPts val="0"/>
              </a:spcAft>
              <a:buClr>
                <a:srgbClr val="46424D"/>
              </a:buClr>
              <a:buSzPts val="2000"/>
              <a:buChar char="▪"/>
            </a:pPr>
            <a:r>
              <a:rPr lang="en-US"/>
              <a:t>Software may be implemented using service-oriented software engineering, where the software components are stand-alone web services.  </a:t>
            </a:r>
            <a:endParaRPr/>
          </a:p>
          <a:p>
            <a:pPr marL="342900" lvl="0" indent="-342900" algn="l" rtl="0">
              <a:spcBef>
                <a:spcPts val="900"/>
              </a:spcBef>
              <a:spcAft>
                <a:spcPts val="0"/>
              </a:spcAft>
              <a:buClr>
                <a:srgbClr val="46424D"/>
              </a:buClr>
              <a:buSzPts val="2400"/>
              <a:buFont typeface="Noto Sans Symbols"/>
              <a:buChar char="✧"/>
            </a:pPr>
            <a:r>
              <a:rPr lang="en-US"/>
              <a:t>Rich interfaces</a:t>
            </a:r>
            <a:endParaRPr/>
          </a:p>
          <a:p>
            <a:pPr marL="742950" lvl="1" indent="-285750" algn="l" rtl="0">
              <a:spcBef>
                <a:spcPts val="900"/>
              </a:spcBef>
              <a:spcAft>
                <a:spcPts val="0"/>
              </a:spcAft>
              <a:buClr>
                <a:srgbClr val="46424D"/>
              </a:buClr>
              <a:buSzPts val="2000"/>
              <a:buChar char="▪"/>
            </a:pPr>
            <a:r>
              <a:rPr lang="en-US"/>
              <a:t>Interface development technologies such as AJAX and HTML5 have emerged that support the creation of rich interfaces within a web browser.   </a:t>
            </a:r>
            <a:endParaRPr/>
          </a:p>
          <a:p>
            <a:pPr marL="342900" lvl="0" indent="-190500" algn="l" rtl="0">
              <a:spcBef>
                <a:spcPts val="900"/>
              </a:spcBef>
              <a:spcAft>
                <a:spcPts val="0"/>
              </a:spcAft>
              <a:buClr>
                <a:srgbClr val="46424D"/>
              </a:buClr>
              <a:buSzPts val="2400"/>
              <a:buFont typeface="Noto Sans Symbols"/>
              <a:buNone/>
            </a:pPr>
            <a:endParaRPr/>
          </a:p>
        </p:txBody>
      </p:sp>
      <p:sp>
        <p:nvSpPr>
          <p:cNvPr id="294" name="Google Shape;29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1"/>
          <p:cNvSpPr txBox="1">
            <a:spLocks noGrp="1"/>
          </p:cNvSpPr>
          <p:nvPr>
            <p:ph type="title"/>
          </p:nvPr>
        </p:nvSpPr>
        <p:spPr>
          <a:xfrm>
            <a:off x="457200" y="238072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Case studies</a:t>
            </a:r>
            <a:endParaRPr/>
          </a:p>
        </p:txBody>
      </p:sp>
      <p:sp>
        <p:nvSpPr>
          <p:cNvPr id="300" name="Google Shape;30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21" name="Google Shape;121;p5"/>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What is Software Engineering?</a:t>
            </a:r>
            <a:endParaRPr/>
          </a:p>
        </p:txBody>
      </p:sp>
      <p:sp>
        <p:nvSpPr>
          <p:cNvPr id="122" name="Google Shape;122;p5"/>
          <p:cNvSpPr txBox="1">
            <a:spLocks noGrp="1"/>
          </p:cNvSpPr>
          <p:nvPr>
            <p:ph type="body" idx="1"/>
          </p:nvPr>
        </p:nvSpPr>
        <p:spPr>
          <a:xfrm>
            <a:off x="457200" y="1638300"/>
            <a:ext cx="82296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1800"/>
              <a:buFont typeface="Noto Sans Symbols"/>
              <a:buChar char="❑"/>
            </a:pPr>
            <a:r>
              <a:rPr lang="en-US"/>
              <a:t>Systematic approach for developing software.</a:t>
            </a:r>
            <a:endParaRPr/>
          </a:p>
          <a:p>
            <a:pPr marL="342900" lvl="0" indent="-228600" algn="l" rtl="0">
              <a:lnSpc>
                <a:spcPct val="90000"/>
              </a:lnSpc>
              <a:spcBef>
                <a:spcPts val="1200"/>
              </a:spcBef>
              <a:spcAft>
                <a:spcPts val="0"/>
              </a:spcAft>
              <a:buClr>
                <a:schemeClr val="dk2"/>
              </a:buClr>
              <a:buSzPts val="1800"/>
              <a:buFont typeface="Noto Sans Symbols"/>
              <a:buNone/>
            </a:pPr>
            <a:endParaRPr/>
          </a:p>
          <a:p>
            <a:pPr marL="342900" lvl="0" indent="-342900" algn="l" rtl="0">
              <a:lnSpc>
                <a:spcPct val="90000"/>
              </a:lnSpc>
              <a:spcBef>
                <a:spcPts val="1200"/>
              </a:spcBef>
              <a:spcAft>
                <a:spcPts val="0"/>
              </a:spcAft>
              <a:buClr>
                <a:schemeClr val="dk2"/>
              </a:buClr>
              <a:buSzPts val="1800"/>
              <a:buFont typeface="Noto Sans Symbols"/>
              <a:buChar char="❑"/>
            </a:pPr>
            <a:r>
              <a:rPr lang="en-US"/>
              <a:t>Methods and techniques to develop and maintain quality software to solve problems. </a:t>
            </a:r>
            <a:endParaRPr/>
          </a:p>
          <a:p>
            <a:pPr marL="0" lvl="0" indent="0" algn="l" rtl="0">
              <a:lnSpc>
                <a:spcPct val="90000"/>
              </a:lnSpc>
              <a:spcBef>
                <a:spcPts val="1200"/>
              </a:spcBef>
              <a:spcAft>
                <a:spcPts val="0"/>
              </a:spcAft>
              <a:buClr>
                <a:srgbClr val="46424D"/>
              </a:buClr>
              <a:buSzPts val="1600"/>
              <a:buNone/>
            </a:pPr>
            <a:r>
              <a:rPr lang="en-US" sz="1600"/>
              <a:t>				(Software Engineering: Methods and Management, Pfleeger, 1990)  </a:t>
            </a:r>
            <a:endParaRPr/>
          </a:p>
          <a:p>
            <a:pPr marL="0" lvl="0" indent="0" algn="l" rtl="0">
              <a:lnSpc>
                <a:spcPct val="90000"/>
              </a:lnSpc>
              <a:spcBef>
                <a:spcPts val="1200"/>
              </a:spcBef>
              <a:spcAft>
                <a:spcPts val="0"/>
              </a:spcAft>
              <a:buClr>
                <a:srgbClr val="46424D"/>
              </a:buClr>
              <a:buSzPts val="1600"/>
              <a:buNone/>
            </a:pPr>
            <a:endParaRPr sz="1600"/>
          </a:p>
          <a:p>
            <a:pPr marL="342900" lvl="0" indent="-342900" algn="l" rtl="0">
              <a:lnSpc>
                <a:spcPct val="90000"/>
              </a:lnSpc>
              <a:spcBef>
                <a:spcPts val="1200"/>
              </a:spcBef>
              <a:spcAft>
                <a:spcPts val="0"/>
              </a:spcAft>
              <a:buClr>
                <a:schemeClr val="dk2"/>
              </a:buClr>
              <a:buSzPts val="1800"/>
              <a:buFont typeface="Noto Sans Symbols"/>
              <a:buChar char="❑"/>
            </a:pPr>
            <a:r>
              <a:rPr lang="en-US"/>
              <a:t>Study of the </a:t>
            </a:r>
            <a:r>
              <a:rPr lang="en-US" u="sng"/>
              <a:t>principles</a:t>
            </a:r>
            <a:r>
              <a:rPr lang="en-US"/>
              <a:t> and </a:t>
            </a:r>
            <a:r>
              <a:rPr lang="en-US" u="sng"/>
              <a:t>methodologies</a:t>
            </a:r>
            <a:r>
              <a:rPr lang="en-US"/>
              <a:t> for developing and maintaining software systems</a:t>
            </a:r>
            <a:r>
              <a:rPr lang="en-US" sz="2800"/>
              <a:t>.  </a:t>
            </a:r>
            <a:endParaRPr/>
          </a:p>
          <a:p>
            <a:pPr marL="342900" lvl="0" indent="-342900" algn="l" rtl="0">
              <a:lnSpc>
                <a:spcPct val="90000"/>
              </a:lnSpc>
              <a:spcBef>
                <a:spcPts val="1200"/>
              </a:spcBef>
              <a:spcAft>
                <a:spcPts val="0"/>
              </a:spcAft>
              <a:buClr>
                <a:srgbClr val="46424D"/>
              </a:buClr>
              <a:buSzPts val="1600"/>
              <a:buFont typeface="Arial"/>
              <a:buNone/>
            </a:pPr>
            <a:r>
              <a:rPr lang="en-US" sz="1600"/>
              <a:t>							(“Perspectives on Software Engineering”, Zelkowitz, 1978)</a:t>
            </a:r>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10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10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1000"/>
                                        <p:tgtEl>
                                          <p:spTgt spid="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
                                            <p:txEl>
                                              <p:pRg st="4" end="4"/>
                                            </p:txEl>
                                          </p:spTgt>
                                        </p:tgtEl>
                                        <p:attrNameLst>
                                          <p:attrName>style.visibility</p:attrName>
                                        </p:attrNameLst>
                                      </p:cBhvr>
                                      <p:to>
                                        <p:strVal val="visible"/>
                                      </p:to>
                                    </p:set>
                                    <p:animEffect transition="in" filter="fade">
                                      <p:cBhvr>
                                        <p:cTn id="27" dur="1000"/>
                                        <p:tgtEl>
                                          <p:spTgt spid="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
                                            <p:txEl>
                                              <p:pRg st="5" end="5"/>
                                            </p:txEl>
                                          </p:spTgt>
                                        </p:tgtEl>
                                        <p:attrNameLst>
                                          <p:attrName>style.visibility</p:attrName>
                                        </p:attrNameLst>
                                      </p:cBhvr>
                                      <p:to>
                                        <p:strVal val="visible"/>
                                      </p:to>
                                    </p:set>
                                    <p:animEffect transition="in" filter="fade">
                                      <p:cBhvr>
                                        <p:cTn id="32" dur="1000"/>
                                        <p:tgtEl>
                                          <p:spTgt spid="1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2">
                                            <p:txEl>
                                              <p:pRg st="6" end="6"/>
                                            </p:txEl>
                                          </p:spTgt>
                                        </p:tgtEl>
                                        <p:attrNameLst>
                                          <p:attrName>style.visibility</p:attrName>
                                        </p:attrNameLst>
                                      </p:cBhvr>
                                      <p:to>
                                        <p:strVal val="visible"/>
                                      </p:to>
                                    </p:set>
                                    <p:animEffect transition="in" filter="fade">
                                      <p:cBhvr>
                                        <p:cTn id="37" dur="1000"/>
                                        <p:tgtEl>
                                          <p:spTgt spid="1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Case studies</a:t>
            </a:r>
            <a:endParaRPr/>
          </a:p>
        </p:txBody>
      </p:sp>
      <p:sp>
        <p:nvSpPr>
          <p:cNvPr id="306" name="Google Shape;306;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A personal insulin pump</a:t>
            </a:r>
            <a:endParaRPr/>
          </a:p>
          <a:p>
            <a:pPr marL="742950" lvl="1" indent="-285750" algn="l" rtl="0">
              <a:spcBef>
                <a:spcPts val="900"/>
              </a:spcBef>
              <a:spcAft>
                <a:spcPts val="0"/>
              </a:spcAft>
              <a:buClr>
                <a:srgbClr val="46424D"/>
              </a:buClr>
              <a:buSzPts val="2000"/>
              <a:buChar char="▪"/>
            </a:pPr>
            <a:r>
              <a:rPr lang="en-US"/>
              <a:t>An embedded system in an insulin pump used by diabetics to maintain blood glucose control.</a:t>
            </a:r>
            <a:endParaRPr/>
          </a:p>
          <a:p>
            <a:pPr marL="342900" lvl="0" indent="-342900" algn="l" rtl="0">
              <a:spcBef>
                <a:spcPts val="900"/>
              </a:spcBef>
              <a:spcAft>
                <a:spcPts val="0"/>
              </a:spcAft>
              <a:buClr>
                <a:srgbClr val="46424D"/>
              </a:buClr>
              <a:buSzPts val="2400"/>
              <a:buFont typeface="Noto Sans Symbols"/>
              <a:buChar char="✧"/>
            </a:pPr>
            <a:r>
              <a:rPr lang="en-US"/>
              <a:t>A mental health case patient management system </a:t>
            </a:r>
            <a:endParaRPr/>
          </a:p>
          <a:p>
            <a:pPr marL="742950" lvl="1" indent="-285750" algn="l" rtl="0">
              <a:spcBef>
                <a:spcPts val="900"/>
              </a:spcBef>
              <a:spcAft>
                <a:spcPts val="0"/>
              </a:spcAft>
              <a:buClr>
                <a:srgbClr val="46424D"/>
              </a:buClr>
              <a:buSzPts val="2000"/>
              <a:buChar char="▪"/>
            </a:pPr>
            <a:r>
              <a:rPr lang="en-US"/>
              <a:t>Mentcare. A system used to maintain records of people receiving care for mental health problems.</a:t>
            </a:r>
            <a:endParaRPr/>
          </a:p>
          <a:p>
            <a:pPr marL="342900" lvl="0" indent="-342900" algn="l" rtl="0">
              <a:spcBef>
                <a:spcPts val="900"/>
              </a:spcBef>
              <a:spcAft>
                <a:spcPts val="0"/>
              </a:spcAft>
              <a:buClr>
                <a:srgbClr val="46424D"/>
              </a:buClr>
              <a:buSzPts val="2400"/>
              <a:buFont typeface="Noto Sans Symbols"/>
              <a:buChar char="✧"/>
            </a:pPr>
            <a:r>
              <a:rPr lang="en-US"/>
              <a:t>A wilderness weather station</a:t>
            </a:r>
            <a:endParaRPr/>
          </a:p>
          <a:p>
            <a:pPr marL="742950" lvl="1" indent="-285750" algn="l" rtl="0">
              <a:spcBef>
                <a:spcPts val="900"/>
              </a:spcBef>
              <a:spcAft>
                <a:spcPts val="0"/>
              </a:spcAft>
              <a:buClr>
                <a:srgbClr val="46424D"/>
              </a:buClr>
              <a:buSzPts val="2000"/>
              <a:buChar char="▪"/>
            </a:pPr>
            <a:r>
              <a:rPr lang="en-US"/>
              <a:t>A data collection system that collects data about weather conditions in remote areas.</a:t>
            </a:r>
            <a:endParaRPr/>
          </a:p>
          <a:p>
            <a:pPr marL="342900" lvl="0" indent="-342900" algn="l" rtl="0">
              <a:spcBef>
                <a:spcPts val="900"/>
              </a:spcBef>
              <a:spcAft>
                <a:spcPts val="0"/>
              </a:spcAft>
              <a:buClr>
                <a:srgbClr val="46424D"/>
              </a:buClr>
              <a:buSzPts val="2400"/>
              <a:buFont typeface="Noto Sans Symbols"/>
              <a:buChar char="✧"/>
            </a:pPr>
            <a:r>
              <a:rPr lang="en-US"/>
              <a:t>iLearn: a digital learning environment</a:t>
            </a:r>
            <a:endParaRPr/>
          </a:p>
          <a:p>
            <a:pPr marL="742950" lvl="1" indent="-285750" algn="l" rtl="0">
              <a:spcBef>
                <a:spcPts val="900"/>
              </a:spcBef>
              <a:spcAft>
                <a:spcPts val="0"/>
              </a:spcAft>
              <a:buClr>
                <a:srgbClr val="46424D"/>
              </a:buClr>
              <a:buSzPts val="2000"/>
              <a:buChar char="▪"/>
            </a:pPr>
            <a:r>
              <a:rPr lang="en-US"/>
              <a:t>A system to support learning in schools</a:t>
            </a:r>
            <a:endParaRPr/>
          </a:p>
        </p:txBody>
      </p:sp>
      <p:sp>
        <p:nvSpPr>
          <p:cNvPr id="307" name="Google Shape;30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Insulin pump control system</a:t>
            </a:r>
            <a:endParaRPr/>
          </a:p>
        </p:txBody>
      </p:sp>
      <p:sp>
        <p:nvSpPr>
          <p:cNvPr id="313" name="Google Shape;313;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Collects data from a blood sugar sensor and calculates the amount of insulin required to be injected.</a:t>
            </a:r>
            <a:endParaRPr/>
          </a:p>
          <a:p>
            <a:pPr marL="342900" lvl="0" indent="-342900" algn="l" rtl="0">
              <a:spcBef>
                <a:spcPts val="1200"/>
              </a:spcBef>
              <a:spcAft>
                <a:spcPts val="0"/>
              </a:spcAft>
              <a:buClr>
                <a:srgbClr val="46424D"/>
              </a:buClr>
              <a:buSzPts val="2400"/>
              <a:buFont typeface="Noto Sans Symbols"/>
              <a:buChar char="✧"/>
            </a:pPr>
            <a:r>
              <a:rPr lang="en-US"/>
              <a:t>Calculation based on the rate of change of blood sugar levels.</a:t>
            </a:r>
            <a:endParaRPr/>
          </a:p>
          <a:p>
            <a:pPr marL="342900" lvl="0" indent="-342900" algn="l" rtl="0">
              <a:spcBef>
                <a:spcPts val="1200"/>
              </a:spcBef>
              <a:spcAft>
                <a:spcPts val="0"/>
              </a:spcAft>
              <a:buClr>
                <a:srgbClr val="46424D"/>
              </a:buClr>
              <a:buSzPts val="2400"/>
              <a:buFont typeface="Noto Sans Symbols"/>
              <a:buChar char="✧"/>
            </a:pPr>
            <a:r>
              <a:rPr lang="en-US"/>
              <a:t>Sends signals to a micro-pump to deliver the correct dose of insulin.</a:t>
            </a:r>
            <a:endParaRPr/>
          </a:p>
          <a:p>
            <a:pPr marL="342900" lvl="0" indent="-342900" algn="l" rtl="0">
              <a:spcBef>
                <a:spcPts val="1200"/>
              </a:spcBef>
              <a:spcAft>
                <a:spcPts val="0"/>
              </a:spcAft>
              <a:buClr>
                <a:srgbClr val="46424D"/>
              </a:buClr>
              <a:buSzPts val="2400"/>
              <a:buFont typeface="Noto Sans Symbols"/>
              <a:buChar char="✧"/>
            </a:pPr>
            <a:r>
              <a:rPr lang="en-US"/>
              <a:t>Safety-critical system as low blood sugars can lead to brain malfunctioning, coma and death; high-blood sugar levels have long-term consequences such as eye and kidney damage.</a:t>
            </a:r>
            <a:endParaRPr/>
          </a:p>
        </p:txBody>
      </p:sp>
      <p:sp>
        <p:nvSpPr>
          <p:cNvPr id="314" name="Google Shape;31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4"/>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Essential high-level requirements</a:t>
            </a:r>
            <a:endParaRPr/>
          </a:p>
        </p:txBody>
      </p:sp>
      <p:sp>
        <p:nvSpPr>
          <p:cNvPr id="320" name="Google Shape;320;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The system shall be available to deliver insulin when required. </a:t>
            </a:r>
            <a:endParaRPr/>
          </a:p>
          <a:p>
            <a:pPr marL="342900" lvl="0" indent="-342900" algn="l" rtl="0">
              <a:spcBef>
                <a:spcPts val="1200"/>
              </a:spcBef>
              <a:spcAft>
                <a:spcPts val="0"/>
              </a:spcAft>
              <a:buClr>
                <a:srgbClr val="46424D"/>
              </a:buClr>
              <a:buSzPts val="2400"/>
              <a:buFont typeface="Noto Sans Symbols"/>
              <a:buChar char="✧"/>
            </a:pPr>
            <a:r>
              <a:rPr lang="en-US"/>
              <a:t>The system shall perform reliably and deliver the correct amount of insulin to counteract the current level of blood sugar.</a:t>
            </a:r>
            <a:endParaRPr/>
          </a:p>
          <a:p>
            <a:pPr marL="342900" lvl="0" indent="-342900" algn="l" rtl="0">
              <a:spcBef>
                <a:spcPts val="1200"/>
              </a:spcBef>
              <a:spcAft>
                <a:spcPts val="0"/>
              </a:spcAft>
              <a:buClr>
                <a:srgbClr val="46424D"/>
              </a:buClr>
              <a:buSzPts val="2400"/>
              <a:buFont typeface="Noto Sans Symbols"/>
              <a:buChar char="✧"/>
            </a:pPr>
            <a:r>
              <a:rPr lang="en-US"/>
              <a:t>The system must therefore be designed and implemented to ensure that the system always meets these requirements. </a:t>
            </a:r>
            <a:endParaRPr/>
          </a:p>
        </p:txBody>
      </p:sp>
      <p:sp>
        <p:nvSpPr>
          <p:cNvPr id="321" name="Google Shape;321;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Mentcare: A patient information system for mental health care</a:t>
            </a:r>
            <a:endParaRPr/>
          </a:p>
        </p:txBody>
      </p:sp>
      <p:sp>
        <p:nvSpPr>
          <p:cNvPr id="327" name="Google Shape;327;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A patient information system to support mental health care is a medical information system that maintains information about patients suffering from mental health problems and the treatments that they have received.</a:t>
            </a:r>
            <a:endParaRPr/>
          </a:p>
          <a:p>
            <a:pPr marL="342900" lvl="0" indent="-342900" algn="l" rtl="0">
              <a:spcBef>
                <a:spcPts val="1200"/>
              </a:spcBef>
              <a:spcAft>
                <a:spcPts val="0"/>
              </a:spcAft>
              <a:buClr>
                <a:srgbClr val="46424D"/>
              </a:buClr>
              <a:buSzPts val="2400"/>
              <a:buFont typeface="Noto Sans Symbols"/>
              <a:buChar char="✧"/>
            </a:pPr>
            <a:r>
              <a:rPr lang="en-US"/>
              <a:t>Most mental health patients do not require dedicated hospital treatment but need to attend specialist clinics regularly where they can meet a doctor who has detailed knowledge of their problems. </a:t>
            </a:r>
            <a:endParaRPr/>
          </a:p>
          <a:p>
            <a:pPr marL="342900" lvl="0" indent="-342900" algn="l" rtl="0">
              <a:spcBef>
                <a:spcPts val="1200"/>
              </a:spcBef>
              <a:spcAft>
                <a:spcPts val="0"/>
              </a:spcAft>
              <a:buClr>
                <a:srgbClr val="46424D"/>
              </a:buClr>
              <a:buSzPts val="2400"/>
              <a:buFont typeface="Noto Sans Symbols"/>
              <a:buChar char="✧"/>
            </a:pPr>
            <a:r>
              <a:rPr lang="en-US"/>
              <a:t>To make it easier for patients to attend, these clinics are not just run in hospitals. They may also be held in local medical practices or community centres. </a:t>
            </a:r>
            <a:endParaRPr/>
          </a:p>
        </p:txBody>
      </p:sp>
      <p:sp>
        <p:nvSpPr>
          <p:cNvPr id="328" name="Google Shape;32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Mentcare</a:t>
            </a:r>
            <a:endParaRPr/>
          </a:p>
        </p:txBody>
      </p:sp>
      <p:sp>
        <p:nvSpPr>
          <p:cNvPr id="334" name="Google Shape;33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Mentcare is an information system that is intended for use in clinics. </a:t>
            </a:r>
            <a:endParaRPr/>
          </a:p>
          <a:p>
            <a:pPr marL="342900" lvl="0" indent="-342900" algn="l" rtl="0">
              <a:spcBef>
                <a:spcPts val="1200"/>
              </a:spcBef>
              <a:spcAft>
                <a:spcPts val="0"/>
              </a:spcAft>
              <a:buClr>
                <a:srgbClr val="46424D"/>
              </a:buClr>
              <a:buSzPts val="2400"/>
              <a:buFont typeface="Noto Sans Symbols"/>
              <a:buChar char="✧"/>
            </a:pPr>
            <a:r>
              <a:rPr lang="en-US"/>
              <a:t>It makes use of a centralized database of patient information but has also been designed to run on a PC, so that it may be accessed and used from sites that do not have secure network connectivity. </a:t>
            </a:r>
            <a:endParaRPr/>
          </a:p>
          <a:p>
            <a:pPr marL="342900" lvl="0" indent="-342900" algn="l" rtl="0">
              <a:spcBef>
                <a:spcPts val="1200"/>
              </a:spcBef>
              <a:spcAft>
                <a:spcPts val="0"/>
              </a:spcAft>
              <a:buClr>
                <a:srgbClr val="46424D"/>
              </a:buClr>
              <a:buSzPts val="2400"/>
              <a:buFont typeface="Noto Sans Symbols"/>
              <a:buChar char="✧"/>
            </a:pPr>
            <a:r>
              <a:rPr lang="en-US"/>
              <a:t>When the local systems have secure network access, they use patient information in the database but they can download and use local copies of patient records when they are disconnected. </a:t>
            </a:r>
            <a:endParaRPr/>
          </a:p>
        </p:txBody>
      </p:sp>
      <p:sp>
        <p:nvSpPr>
          <p:cNvPr id="335" name="Google Shape;335;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Mentcare goals</a:t>
            </a:r>
            <a:endParaRPr/>
          </a:p>
        </p:txBody>
      </p:sp>
      <p:sp>
        <p:nvSpPr>
          <p:cNvPr id="341" name="Google Shape;341;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To generate management information that allows health service managers to assess performance against local and government targets.</a:t>
            </a:r>
            <a:endParaRPr/>
          </a:p>
          <a:p>
            <a:pPr marL="342900" lvl="0" indent="-342900" algn="l" rtl="0">
              <a:spcBef>
                <a:spcPts val="1200"/>
              </a:spcBef>
              <a:spcAft>
                <a:spcPts val="0"/>
              </a:spcAft>
              <a:buClr>
                <a:srgbClr val="46424D"/>
              </a:buClr>
              <a:buSzPts val="2400"/>
              <a:buFont typeface="Noto Sans Symbols"/>
              <a:buChar char="✧"/>
            </a:pPr>
            <a:r>
              <a:rPr lang="en-US"/>
              <a:t>To provide medical staff with timely information to support the treatment of patients.</a:t>
            </a:r>
            <a:endParaRPr/>
          </a:p>
          <a:p>
            <a:pPr marL="342900" lvl="0" indent="-190500" algn="l" rtl="0">
              <a:spcBef>
                <a:spcPts val="1200"/>
              </a:spcBef>
              <a:spcAft>
                <a:spcPts val="0"/>
              </a:spcAft>
              <a:buClr>
                <a:srgbClr val="46424D"/>
              </a:buClr>
              <a:buSzPts val="2400"/>
              <a:buFont typeface="Noto Sans Symbols"/>
              <a:buNone/>
            </a:pPr>
            <a:endParaRPr/>
          </a:p>
        </p:txBody>
      </p:sp>
      <p:sp>
        <p:nvSpPr>
          <p:cNvPr id="342" name="Google Shape;342;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8"/>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Key features of the Mentcare system</a:t>
            </a:r>
            <a:endParaRPr/>
          </a:p>
        </p:txBody>
      </p:sp>
      <p:sp>
        <p:nvSpPr>
          <p:cNvPr id="348" name="Google Shape;348;p38"/>
          <p:cNvSpPr txBox="1">
            <a:spLocks noGrp="1"/>
          </p:cNvSpPr>
          <p:nvPr>
            <p:ph type="body" idx="1"/>
          </p:nvPr>
        </p:nvSpPr>
        <p:spPr>
          <a:xfrm>
            <a:off x="457200" y="1600200"/>
            <a:ext cx="8473992"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Individual care management </a:t>
            </a:r>
            <a:endParaRPr/>
          </a:p>
          <a:p>
            <a:pPr marL="742950" lvl="1" indent="-285750" algn="l" rtl="0">
              <a:spcBef>
                <a:spcPts val="900"/>
              </a:spcBef>
              <a:spcAft>
                <a:spcPts val="0"/>
              </a:spcAft>
              <a:buClr>
                <a:srgbClr val="46424D"/>
              </a:buClr>
              <a:buSzPts val="2000"/>
              <a:buChar char="▪"/>
            </a:pPr>
            <a:r>
              <a:rPr lang="en-US"/>
              <a:t>Clinicians can create records for patients, edit the information in the system, view patient history, etc. The system supports data summaries so that doctors can quickly learn about the key problems and treatments that have been prescribed.</a:t>
            </a:r>
            <a:endParaRPr/>
          </a:p>
          <a:p>
            <a:pPr marL="342900" lvl="0" indent="-342900" algn="l" rtl="0">
              <a:spcBef>
                <a:spcPts val="900"/>
              </a:spcBef>
              <a:spcAft>
                <a:spcPts val="0"/>
              </a:spcAft>
              <a:buClr>
                <a:srgbClr val="46424D"/>
              </a:buClr>
              <a:buSzPts val="2400"/>
              <a:buFont typeface="Noto Sans Symbols"/>
              <a:buChar char="✧"/>
            </a:pPr>
            <a:r>
              <a:rPr lang="en-US"/>
              <a:t>Patient monitoring </a:t>
            </a:r>
            <a:endParaRPr/>
          </a:p>
          <a:p>
            <a:pPr marL="742950" lvl="1" indent="-285750" algn="l" rtl="0">
              <a:spcBef>
                <a:spcPts val="900"/>
              </a:spcBef>
              <a:spcAft>
                <a:spcPts val="0"/>
              </a:spcAft>
              <a:buClr>
                <a:srgbClr val="46424D"/>
              </a:buClr>
              <a:buSzPts val="2000"/>
              <a:buChar char="▪"/>
            </a:pPr>
            <a:r>
              <a:rPr lang="en-US"/>
              <a:t>The system monitors the records of patients that are involved in treatment and issues warnings if possible problems are detected. </a:t>
            </a:r>
            <a:endParaRPr/>
          </a:p>
          <a:p>
            <a:pPr marL="342900" lvl="0" indent="-342900" algn="l" rtl="0">
              <a:spcBef>
                <a:spcPts val="900"/>
              </a:spcBef>
              <a:spcAft>
                <a:spcPts val="0"/>
              </a:spcAft>
              <a:buClr>
                <a:srgbClr val="46424D"/>
              </a:buClr>
              <a:buSzPts val="2400"/>
              <a:buFont typeface="Noto Sans Symbols"/>
              <a:buChar char="✧"/>
            </a:pPr>
            <a:r>
              <a:rPr lang="en-US"/>
              <a:t>Administrative reporting </a:t>
            </a:r>
            <a:endParaRPr/>
          </a:p>
          <a:p>
            <a:pPr marL="742950" lvl="1" indent="-285750" algn="l" rtl="0">
              <a:spcBef>
                <a:spcPts val="900"/>
              </a:spcBef>
              <a:spcAft>
                <a:spcPts val="0"/>
              </a:spcAft>
              <a:buClr>
                <a:srgbClr val="46424D"/>
              </a:buClr>
              <a:buSzPts val="2000"/>
              <a:buChar char="▪"/>
            </a:pPr>
            <a:r>
              <a:rPr lang="en-US"/>
              <a:t>The system generates monthly management reports showing the number of patients treated at each clinic, the number of patients who have entered and left the care system, number of patients sectioned, the drugs prescribed and their costs, etc. </a:t>
            </a:r>
            <a:endParaRPr/>
          </a:p>
        </p:txBody>
      </p:sp>
      <p:sp>
        <p:nvSpPr>
          <p:cNvPr id="349" name="Google Shape;34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Mentcare system concerns</a:t>
            </a:r>
            <a:endParaRPr/>
          </a:p>
        </p:txBody>
      </p:sp>
      <p:sp>
        <p:nvSpPr>
          <p:cNvPr id="355" name="Google Shape;355;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Privacy</a:t>
            </a:r>
            <a:endParaRPr/>
          </a:p>
          <a:p>
            <a:pPr marL="742950" lvl="1" indent="-285750" algn="l" rtl="0">
              <a:spcBef>
                <a:spcPts val="900"/>
              </a:spcBef>
              <a:spcAft>
                <a:spcPts val="0"/>
              </a:spcAft>
              <a:buClr>
                <a:srgbClr val="46424D"/>
              </a:buClr>
              <a:buSzPts val="2000"/>
              <a:buChar char="▪"/>
            </a:pPr>
            <a:r>
              <a:rPr lang="en-US"/>
              <a:t>It is essential that patient information is confidential and is never disclosed to anyone apart from authorised medical staff and the patient themselves. </a:t>
            </a:r>
            <a:endParaRPr/>
          </a:p>
          <a:p>
            <a:pPr marL="342900" lvl="0" indent="-342900" algn="l" rtl="0">
              <a:spcBef>
                <a:spcPts val="900"/>
              </a:spcBef>
              <a:spcAft>
                <a:spcPts val="0"/>
              </a:spcAft>
              <a:buClr>
                <a:srgbClr val="46424D"/>
              </a:buClr>
              <a:buSzPts val="2400"/>
              <a:buFont typeface="Noto Sans Symbols"/>
              <a:buChar char="✧"/>
            </a:pPr>
            <a:r>
              <a:rPr lang="en-US"/>
              <a:t>Safety</a:t>
            </a:r>
            <a:endParaRPr/>
          </a:p>
          <a:p>
            <a:pPr marL="742950" lvl="1" indent="-285750" algn="l" rtl="0">
              <a:spcBef>
                <a:spcPts val="900"/>
              </a:spcBef>
              <a:spcAft>
                <a:spcPts val="0"/>
              </a:spcAft>
              <a:buClr>
                <a:srgbClr val="46424D"/>
              </a:buClr>
              <a:buSzPts val="2000"/>
              <a:buChar char="▪"/>
            </a:pPr>
            <a:r>
              <a:rPr lang="en-US"/>
              <a:t>Some mental illnesses cause patients to become suicidal or a danger to other people. Wherever possible, the system should warn medical staff about potentially suicidal or dangerous patients. </a:t>
            </a:r>
            <a:endParaRPr/>
          </a:p>
          <a:p>
            <a:pPr marL="742950" lvl="1" indent="-285750" algn="l" rtl="0">
              <a:spcBef>
                <a:spcPts val="600"/>
              </a:spcBef>
              <a:spcAft>
                <a:spcPts val="0"/>
              </a:spcAft>
              <a:buClr>
                <a:srgbClr val="46424D"/>
              </a:buClr>
              <a:buSzPts val="2000"/>
              <a:buChar char="▪"/>
            </a:pPr>
            <a:r>
              <a:rPr lang="en-US"/>
              <a:t>The system must be available when needed otherwise safety may be compromised and it may be impossible to prescribe the correct medication to patients. </a:t>
            </a:r>
            <a:endParaRPr/>
          </a:p>
        </p:txBody>
      </p:sp>
      <p:sp>
        <p:nvSpPr>
          <p:cNvPr id="356" name="Google Shape;356;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Wilderness weather station</a:t>
            </a:r>
            <a:endParaRPr/>
          </a:p>
        </p:txBody>
      </p:sp>
      <p:sp>
        <p:nvSpPr>
          <p:cNvPr id="362" name="Google Shape;362;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The government of a country with large areas of wilderness decides to deploy several hundred weather stations in remote areas. </a:t>
            </a:r>
            <a:endParaRPr/>
          </a:p>
          <a:p>
            <a:pPr marL="342900" lvl="0" indent="-342900" algn="l" rtl="0">
              <a:spcBef>
                <a:spcPts val="1200"/>
              </a:spcBef>
              <a:spcAft>
                <a:spcPts val="0"/>
              </a:spcAft>
              <a:buClr>
                <a:srgbClr val="46424D"/>
              </a:buClr>
              <a:buSzPts val="2400"/>
              <a:buFont typeface="Noto Sans Symbols"/>
              <a:buChar char="✧"/>
            </a:pPr>
            <a:r>
              <a:rPr lang="en-US"/>
              <a:t>Weather stations collect data from a set of instruments that measure temperature and pressure, sunshine, rainfall, wind speed and wind direction.</a:t>
            </a:r>
            <a:endParaRPr/>
          </a:p>
          <a:p>
            <a:pPr marL="742950" lvl="1" indent="-285750" algn="l" rtl="0">
              <a:spcBef>
                <a:spcPts val="900"/>
              </a:spcBef>
              <a:spcAft>
                <a:spcPts val="0"/>
              </a:spcAft>
              <a:buClr>
                <a:srgbClr val="46424D"/>
              </a:buClr>
              <a:buSzPts val="2000"/>
              <a:buChar char="▪"/>
            </a:pPr>
            <a:r>
              <a:rPr lang="en-US"/>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endParaRPr/>
          </a:p>
          <a:p>
            <a:pPr marL="342900" lvl="0" indent="-190500" algn="l" rtl="0">
              <a:spcBef>
                <a:spcPts val="900"/>
              </a:spcBef>
              <a:spcAft>
                <a:spcPts val="0"/>
              </a:spcAft>
              <a:buClr>
                <a:srgbClr val="46424D"/>
              </a:buClr>
              <a:buSzPts val="2400"/>
              <a:buFont typeface="Noto Sans Symbols"/>
              <a:buNone/>
            </a:pPr>
            <a:endParaRPr/>
          </a:p>
        </p:txBody>
      </p:sp>
      <p:sp>
        <p:nvSpPr>
          <p:cNvPr id="363" name="Google Shape;36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1"/>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Weather information system</a:t>
            </a:r>
            <a:endParaRPr/>
          </a:p>
        </p:txBody>
      </p:sp>
      <p:sp>
        <p:nvSpPr>
          <p:cNvPr id="369" name="Google Shape;369;p41"/>
          <p:cNvSpPr txBox="1">
            <a:spLocks noGrp="1"/>
          </p:cNvSpPr>
          <p:nvPr>
            <p:ph type="body" idx="1"/>
          </p:nvPr>
        </p:nvSpPr>
        <p:spPr>
          <a:xfrm>
            <a:off x="283745" y="1600200"/>
            <a:ext cx="8606912"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	The weather station system </a:t>
            </a:r>
            <a:endParaRPr/>
          </a:p>
          <a:p>
            <a:pPr marL="742950" lvl="1" indent="-285750" algn="l" rtl="0">
              <a:spcBef>
                <a:spcPts val="900"/>
              </a:spcBef>
              <a:spcAft>
                <a:spcPts val="0"/>
              </a:spcAft>
              <a:buClr>
                <a:srgbClr val="46424D"/>
              </a:buClr>
              <a:buSzPts val="2000"/>
              <a:buChar char="▪"/>
            </a:pPr>
            <a:r>
              <a:rPr lang="en-US"/>
              <a:t>This is responsible for collecting weather data, carrying out some initial data processing and transmitting it to the data management system.</a:t>
            </a:r>
            <a:endParaRPr/>
          </a:p>
          <a:p>
            <a:pPr marL="342900" lvl="0" indent="-342900" algn="l" rtl="0">
              <a:spcBef>
                <a:spcPts val="900"/>
              </a:spcBef>
              <a:spcAft>
                <a:spcPts val="0"/>
              </a:spcAft>
              <a:buClr>
                <a:srgbClr val="46424D"/>
              </a:buClr>
              <a:buSzPts val="2400"/>
              <a:buFont typeface="Noto Sans Symbols"/>
              <a:buChar char="✧"/>
            </a:pPr>
            <a:r>
              <a:rPr lang="en-US"/>
              <a:t>The data management and archiving system </a:t>
            </a:r>
            <a:endParaRPr/>
          </a:p>
          <a:p>
            <a:pPr marL="742950" lvl="1" indent="-285750" algn="l" rtl="0">
              <a:spcBef>
                <a:spcPts val="900"/>
              </a:spcBef>
              <a:spcAft>
                <a:spcPts val="0"/>
              </a:spcAft>
              <a:buClr>
                <a:srgbClr val="46424D"/>
              </a:buClr>
              <a:buSzPts val="2000"/>
              <a:buChar char="▪"/>
            </a:pPr>
            <a:r>
              <a:rPr lang="en-US"/>
              <a:t>This system collects the data from all of the wilderness weather stations, carries out data processing and analysis and archives the data.</a:t>
            </a:r>
            <a:endParaRPr/>
          </a:p>
          <a:p>
            <a:pPr marL="342900" lvl="0" indent="-342900" algn="l" rtl="0">
              <a:spcBef>
                <a:spcPts val="900"/>
              </a:spcBef>
              <a:spcAft>
                <a:spcPts val="0"/>
              </a:spcAft>
              <a:buClr>
                <a:srgbClr val="46424D"/>
              </a:buClr>
              <a:buSzPts val="2400"/>
              <a:buFont typeface="Noto Sans Symbols"/>
              <a:buChar char="✧"/>
            </a:pPr>
            <a:r>
              <a:rPr lang="en-US"/>
              <a:t>The station maintenance system </a:t>
            </a:r>
            <a:endParaRPr/>
          </a:p>
          <a:p>
            <a:pPr marL="742950" lvl="1" indent="-285750" algn="l" rtl="0">
              <a:spcBef>
                <a:spcPts val="900"/>
              </a:spcBef>
              <a:spcAft>
                <a:spcPts val="0"/>
              </a:spcAft>
              <a:buClr>
                <a:srgbClr val="46424D"/>
              </a:buClr>
              <a:buSzPts val="2000"/>
              <a:buChar char="▪"/>
            </a:pPr>
            <a:r>
              <a:rPr lang="en-US"/>
              <a:t>This system can communicate by satellite with all wilderness weather stations to monitor the health of these systems and provide reports of problems. </a:t>
            </a:r>
            <a:endParaRPr/>
          </a:p>
        </p:txBody>
      </p:sp>
      <p:sp>
        <p:nvSpPr>
          <p:cNvPr id="370" name="Google Shape;37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28" name="Google Shape;128;p6"/>
          <p:cNvSpPr txBox="1">
            <a:spLocks noGrp="1"/>
          </p:cNvSpPr>
          <p:nvPr>
            <p:ph type="title"/>
          </p:nvPr>
        </p:nvSpPr>
        <p:spPr>
          <a:xfrm>
            <a:off x="4572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What is Software Engineering?</a:t>
            </a:r>
            <a:endParaRPr/>
          </a:p>
        </p:txBody>
      </p:sp>
      <p:sp>
        <p:nvSpPr>
          <p:cNvPr id="129" name="Google Shape;12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1800"/>
              <a:buFont typeface="Noto Sans Symbols"/>
              <a:buChar char="❑"/>
            </a:pPr>
            <a:r>
              <a:rPr lang="en-US" u="sng"/>
              <a:t>Practical</a:t>
            </a:r>
            <a:r>
              <a:rPr lang="en-US"/>
              <a:t> application of scientific knowledge in the design and construction of computer programs and the associated </a:t>
            </a:r>
            <a:r>
              <a:rPr lang="en-US" u="sng"/>
              <a:t>documentation</a:t>
            </a:r>
            <a:r>
              <a:rPr lang="en-US"/>
              <a:t> required to develop, operate, and maintain them.</a:t>
            </a:r>
            <a:r>
              <a:rPr lang="en-US" sz="2800"/>
              <a:t> </a:t>
            </a:r>
            <a:endParaRPr/>
          </a:p>
          <a:p>
            <a:pPr marL="0" lvl="0" indent="0" algn="l" rtl="0">
              <a:lnSpc>
                <a:spcPct val="90000"/>
              </a:lnSpc>
              <a:spcBef>
                <a:spcPts val="1200"/>
              </a:spcBef>
              <a:spcAft>
                <a:spcPts val="0"/>
              </a:spcAft>
              <a:buClr>
                <a:srgbClr val="46424D"/>
              </a:buClr>
              <a:buSzPts val="2400"/>
              <a:buNone/>
            </a:pPr>
            <a:r>
              <a:rPr lang="en-US" sz="2400"/>
              <a:t>									</a:t>
            </a:r>
            <a:r>
              <a:rPr lang="en-US" sz="1600"/>
              <a:t>(“Software Engineering”, Boehm, 1976)</a:t>
            </a:r>
            <a:endParaRPr/>
          </a:p>
          <a:p>
            <a:pPr marL="342900" lvl="0" indent="-165100" algn="l" rtl="0">
              <a:lnSpc>
                <a:spcPct val="90000"/>
              </a:lnSpc>
              <a:spcBef>
                <a:spcPts val="1200"/>
              </a:spcBef>
              <a:spcAft>
                <a:spcPts val="0"/>
              </a:spcAft>
              <a:buClr>
                <a:srgbClr val="46424D"/>
              </a:buClr>
              <a:buSzPts val="2800"/>
              <a:buFont typeface="Noto Sans Symbols"/>
              <a:buNone/>
            </a:pPr>
            <a:endParaRPr sz="2800"/>
          </a:p>
          <a:p>
            <a:pPr marL="342900" lvl="0" indent="-342900" algn="l" rtl="0">
              <a:lnSpc>
                <a:spcPct val="90000"/>
              </a:lnSpc>
              <a:spcBef>
                <a:spcPts val="1200"/>
              </a:spcBef>
              <a:spcAft>
                <a:spcPts val="0"/>
              </a:spcAft>
              <a:buClr>
                <a:schemeClr val="dk2"/>
              </a:buClr>
              <a:buSzPts val="1800"/>
              <a:buFont typeface="Noto Sans Symbols"/>
              <a:buChar char="❑"/>
            </a:pPr>
            <a:r>
              <a:rPr lang="en-US"/>
              <a:t>Deals with establishment of </a:t>
            </a:r>
            <a:r>
              <a:rPr lang="en-US" u="sng"/>
              <a:t>sound engineering principles and methods </a:t>
            </a:r>
            <a:r>
              <a:rPr lang="en-US"/>
              <a:t>in order to economically obtain software that is </a:t>
            </a:r>
            <a:r>
              <a:rPr lang="en-US" u="sng"/>
              <a:t>reliable and works on real machines</a:t>
            </a:r>
            <a:r>
              <a:rPr lang="en-US"/>
              <a:t>. </a:t>
            </a:r>
            <a:endParaRPr/>
          </a:p>
          <a:p>
            <a:pPr marL="342900" lvl="0" indent="-342900" algn="l" rtl="0">
              <a:lnSpc>
                <a:spcPct val="90000"/>
              </a:lnSpc>
              <a:spcBef>
                <a:spcPts val="1200"/>
              </a:spcBef>
              <a:spcAft>
                <a:spcPts val="0"/>
              </a:spcAft>
              <a:buClr>
                <a:srgbClr val="46424D"/>
              </a:buClr>
              <a:buSzPts val="1600"/>
              <a:buFont typeface="Arial"/>
              <a:buNone/>
            </a:pPr>
            <a:r>
              <a:rPr lang="en-US" sz="1600"/>
              <a:t>										(“Software Engineering”, Bauer, 1972)</a:t>
            </a:r>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2"/>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Additional software functionality</a:t>
            </a:r>
            <a:endParaRPr/>
          </a:p>
        </p:txBody>
      </p:sp>
      <p:sp>
        <p:nvSpPr>
          <p:cNvPr id="376" name="Google Shape;376;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Monitor the instruments, power and communication hardware and report faults to the management system.</a:t>
            </a:r>
            <a:endParaRPr/>
          </a:p>
          <a:p>
            <a:pPr marL="342900" lvl="0" indent="-342900" algn="l" rtl="0">
              <a:spcBef>
                <a:spcPts val="1200"/>
              </a:spcBef>
              <a:spcAft>
                <a:spcPts val="0"/>
              </a:spcAft>
              <a:buClr>
                <a:srgbClr val="46424D"/>
              </a:buClr>
              <a:buSzPts val="2400"/>
              <a:buFont typeface="Noto Sans Symbols"/>
              <a:buChar char="✧"/>
            </a:pPr>
            <a:r>
              <a:rPr lang="en-US"/>
              <a:t>Manage the system power, ensuring that batteries are charged whenever the environmental conditions permit but also that generators are shut down in potentially damaging weather conditions, such as high wind.</a:t>
            </a:r>
            <a:endParaRPr/>
          </a:p>
          <a:p>
            <a:pPr marL="342900" lvl="0" indent="-342900" algn="l" rtl="0">
              <a:spcBef>
                <a:spcPts val="1200"/>
              </a:spcBef>
              <a:spcAft>
                <a:spcPts val="0"/>
              </a:spcAft>
              <a:buClr>
                <a:srgbClr val="46424D"/>
              </a:buClr>
              <a:buSzPts val="2400"/>
              <a:buFont typeface="Noto Sans Symbols"/>
              <a:buChar char="✧"/>
            </a:pPr>
            <a:r>
              <a:rPr lang="en-US"/>
              <a:t>Support dynamic reconfiguration where parts of the software are replaced with new versions and where backup instruments are switched into the system in the event of system failure.</a:t>
            </a:r>
            <a:endParaRPr/>
          </a:p>
          <a:p>
            <a:pPr marL="342900" lvl="0" indent="-190500" algn="l" rtl="0">
              <a:spcBef>
                <a:spcPts val="1200"/>
              </a:spcBef>
              <a:spcAft>
                <a:spcPts val="0"/>
              </a:spcAft>
              <a:buClr>
                <a:srgbClr val="46424D"/>
              </a:buClr>
              <a:buSzPts val="2400"/>
              <a:buFont typeface="Noto Sans Symbols"/>
              <a:buNone/>
            </a:pPr>
            <a:endParaRPr/>
          </a:p>
        </p:txBody>
      </p:sp>
      <p:sp>
        <p:nvSpPr>
          <p:cNvPr id="377" name="Google Shape;377;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3"/>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iLearn: A digital learning environment</a:t>
            </a:r>
            <a:endParaRPr/>
          </a:p>
        </p:txBody>
      </p:sp>
      <p:sp>
        <p:nvSpPr>
          <p:cNvPr id="383" name="Google Shape;383;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A digital learning environment is a framework in which a set of general-purpose and specially designed tools for learning may be embedded plus a set of applications that are geared to the needs of the learners using the system. </a:t>
            </a:r>
            <a:endParaRPr/>
          </a:p>
          <a:p>
            <a:pPr marL="342900" lvl="0" indent="-342900" algn="l" rtl="0">
              <a:spcBef>
                <a:spcPts val="1200"/>
              </a:spcBef>
              <a:spcAft>
                <a:spcPts val="0"/>
              </a:spcAft>
              <a:buClr>
                <a:srgbClr val="46424D"/>
              </a:buClr>
              <a:buSzPts val="2400"/>
              <a:buFont typeface="Noto Sans Symbols"/>
              <a:buChar char="✧"/>
            </a:pPr>
            <a:r>
              <a:rPr lang="en-US"/>
              <a:t>The tools included in each version of the environment are chosen by teachers and learners to suit their specific needs. </a:t>
            </a:r>
            <a:endParaRPr/>
          </a:p>
          <a:p>
            <a:pPr marL="742950" lvl="1" indent="-285750" algn="l" rtl="0">
              <a:spcBef>
                <a:spcPts val="900"/>
              </a:spcBef>
              <a:spcAft>
                <a:spcPts val="0"/>
              </a:spcAft>
              <a:buClr>
                <a:srgbClr val="46424D"/>
              </a:buClr>
              <a:buSzPts val="2000"/>
              <a:buChar char="▪"/>
            </a:pPr>
            <a:r>
              <a:rPr lang="en-US"/>
              <a:t>These can be general applications such as spreadsheets, learning management applications such as a Virtual Learning Environment (VLE) to manage homework submission and assessment, games and simulations. </a:t>
            </a:r>
            <a:endParaRPr/>
          </a:p>
        </p:txBody>
      </p:sp>
      <p:sp>
        <p:nvSpPr>
          <p:cNvPr id="384" name="Google Shape;384;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sp>
        <p:nvSpPr>
          <p:cNvPr id="389" name="Google Shape;389;p44"/>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Service-oriented systems</a:t>
            </a:r>
            <a:endParaRPr/>
          </a:p>
        </p:txBody>
      </p:sp>
      <p:sp>
        <p:nvSpPr>
          <p:cNvPr id="390" name="Google Shape;390;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The system is a service-oriented system with all system components considered to be a replaceable service.</a:t>
            </a:r>
            <a:endParaRPr/>
          </a:p>
          <a:p>
            <a:pPr marL="342900" lvl="0" indent="-342900" algn="l" rtl="0">
              <a:spcBef>
                <a:spcPts val="1200"/>
              </a:spcBef>
              <a:spcAft>
                <a:spcPts val="0"/>
              </a:spcAft>
              <a:buClr>
                <a:srgbClr val="46424D"/>
              </a:buClr>
              <a:buSzPts val="2400"/>
              <a:buFont typeface="Noto Sans Symbols"/>
              <a:buChar char="✧"/>
            </a:pPr>
            <a:r>
              <a:rPr lang="en-US"/>
              <a:t>This allows the system to be updated incrementally as new services become available.</a:t>
            </a:r>
            <a:endParaRPr/>
          </a:p>
          <a:p>
            <a:pPr marL="342900" lvl="0" indent="-342900" algn="l" rtl="0">
              <a:spcBef>
                <a:spcPts val="1200"/>
              </a:spcBef>
              <a:spcAft>
                <a:spcPts val="0"/>
              </a:spcAft>
              <a:buClr>
                <a:srgbClr val="46424D"/>
              </a:buClr>
              <a:buSzPts val="2400"/>
              <a:buFont typeface="Noto Sans Symbols"/>
              <a:buChar char="✧"/>
            </a:pPr>
            <a:r>
              <a:rPr lang="en-US"/>
              <a:t>It also makes it possible to rapidly configure the system to create versions of the environment for different groups such as very young children who cannot read, senior students, etc. </a:t>
            </a:r>
            <a:endParaRPr/>
          </a:p>
        </p:txBody>
      </p:sp>
      <p:sp>
        <p:nvSpPr>
          <p:cNvPr id="391" name="Google Shape;391;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iLearn services</a:t>
            </a:r>
            <a:endParaRPr/>
          </a:p>
        </p:txBody>
      </p:sp>
      <p:sp>
        <p:nvSpPr>
          <p:cNvPr id="397" name="Google Shape;397;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i="1"/>
              <a:t>Utility services</a:t>
            </a:r>
            <a:r>
              <a:rPr lang="en-US"/>
              <a:t> that provide basic application-independent functionality and which may be used by other services in the system. </a:t>
            </a:r>
            <a:endParaRPr/>
          </a:p>
          <a:p>
            <a:pPr marL="342900" lvl="0" indent="-342900" algn="l" rtl="0">
              <a:spcBef>
                <a:spcPts val="1200"/>
              </a:spcBef>
              <a:spcAft>
                <a:spcPts val="0"/>
              </a:spcAft>
              <a:buClr>
                <a:srgbClr val="46424D"/>
              </a:buClr>
              <a:buSzPts val="2400"/>
              <a:buFont typeface="Noto Sans Symbols"/>
              <a:buChar char="✧"/>
            </a:pPr>
            <a:r>
              <a:rPr lang="en-US" i="1"/>
              <a:t>Application services</a:t>
            </a:r>
            <a:r>
              <a:rPr lang="en-US"/>
              <a:t> that provide specific applications such as email, conferencing, photo sharing etc. and access to specific educational content such as scientific films or historical resources. </a:t>
            </a:r>
            <a:endParaRPr/>
          </a:p>
          <a:p>
            <a:pPr marL="342900" lvl="0" indent="-342900" algn="l" rtl="0">
              <a:spcBef>
                <a:spcPts val="1200"/>
              </a:spcBef>
              <a:spcAft>
                <a:spcPts val="0"/>
              </a:spcAft>
              <a:buClr>
                <a:srgbClr val="46424D"/>
              </a:buClr>
              <a:buSzPts val="2400"/>
              <a:buFont typeface="Noto Sans Symbols"/>
              <a:buChar char="✧"/>
            </a:pPr>
            <a:r>
              <a:rPr lang="en-US" i="1"/>
              <a:t>Configuration services</a:t>
            </a:r>
            <a:r>
              <a:rPr lang="en-US"/>
              <a:t> that are used to adapt the environment with a specific set of application services and do define how services are shared between students, teachers and their parents. </a:t>
            </a:r>
            <a:endParaRPr/>
          </a:p>
        </p:txBody>
      </p:sp>
      <p:sp>
        <p:nvSpPr>
          <p:cNvPr id="398" name="Google Shape;398;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iLearn service integration</a:t>
            </a:r>
            <a:endParaRPr/>
          </a:p>
        </p:txBody>
      </p:sp>
      <p:sp>
        <p:nvSpPr>
          <p:cNvPr id="404" name="Google Shape;404;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i="1"/>
              <a:t>Integrated services </a:t>
            </a:r>
            <a:r>
              <a:rPr lang="en-US"/>
              <a:t>are services which offer an API (application programming interface) and which can be accessed by other services through that API.  Direct service-to-service communication is therefore possible. </a:t>
            </a:r>
            <a:endParaRPr/>
          </a:p>
          <a:p>
            <a:pPr marL="342900" lvl="0" indent="-342900" algn="l" rtl="0">
              <a:spcBef>
                <a:spcPts val="1200"/>
              </a:spcBef>
              <a:spcAft>
                <a:spcPts val="0"/>
              </a:spcAft>
              <a:buClr>
                <a:srgbClr val="46424D"/>
              </a:buClr>
              <a:buSzPts val="2400"/>
              <a:buFont typeface="Noto Sans Symbols"/>
              <a:buChar char="✧"/>
            </a:pPr>
            <a:r>
              <a:rPr lang="en-US" i="1"/>
              <a:t>Independent services</a:t>
            </a:r>
            <a:r>
              <a:rPr lang="en-US"/>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 </a:t>
            </a:r>
            <a:endParaRPr/>
          </a:p>
        </p:txBody>
      </p:sp>
      <p:sp>
        <p:nvSpPr>
          <p:cNvPr id="405" name="Google Shape;405;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Key points</a:t>
            </a:r>
            <a:endParaRPr/>
          </a:p>
        </p:txBody>
      </p:sp>
      <p:sp>
        <p:nvSpPr>
          <p:cNvPr id="411" name="Google Shape;411;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Software engineering is an engineering discipline that is concerned with all aspects of software production.</a:t>
            </a:r>
            <a:endParaRPr/>
          </a:p>
          <a:p>
            <a:pPr marL="342900" lvl="0" indent="-342900" algn="l" rtl="0">
              <a:spcBef>
                <a:spcPts val="1200"/>
              </a:spcBef>
              <a:spcAft>
                <a:spcPts val="0"/>
              </a:spcAft>
              <a:buClr>
                <a:srgbClr val="46424D"/>
              </a:buClr>
              <a:buSzPts val="2400"/>
              <a:buFont typeface="Noto Sans Symbols"/>
              <a:buChar char="✧"/>
            </a:pPr>
            <a:r>
              <a:rPr lang="en-US"/>
              <a:t>Essential software product attributes are maintainability, dependability and security, efficiency and acceptability.</a:t>
            </a:r>
            <a:endParaRPr/>
          </a:p>
          <a:p>
            <a:pPr marL="342900" lvl="0" indent="-342900" algn="l" rtl="0">
              <a:spcBef>
                <a:spcPts val="1200"/>
              </a:spcBef>
              <a:spcAft>
                <a:spcPts val="0"/>
              </a:spcAft>
              <a:buClr>
                <a:srgbClr val="46424D"/>
              </a:buClr>
              <a:buSzPts val="2400"/>
              <a:buFont typeface="Noto Sans Symbols"/>
              <a:buChar char="✧"/>
            </a:pPr>
            <a:r>
              <a:rPr lang="en-US"/>
              <a:t>The high-level activities of specification, development, validation and evolution are part of all software processes.</a:t>
            </a:r>
            <a:endParaRPr/>
          </a:p>
          <a:p>
            <a:pPr marL="342900" lvl="0" indent="-342900" algn="l" rtl="0">
              <a:spcBef>
                <a:spcPts val="1200"/>
              </a:spcBef>
              <a:spcAft>
                <a:spcPts val="0"/>
              </a:spcAft>
              <a:buClr>
                <a:srgbClr val="46424D"/>
              </a:buClr>
              <a:buSzPts val="2400"/>
              <a:buFont typeface="Noto Sans Symbols"/>
              <a:buChar char="✧"/>
            </a:pPr>
            <a:r>
              <a:rPr lang="en-US"/>
              <a:t>The fundamental notions of software engineering are universally applicable to all types of system development.  </a:t>
            </a:r>
            <a:endParaRPr/>
          </a:p>
        </p:txBody>
      </p:sp>
      <p:sp>
        <p:nvSpPr>
          <p:cNvPr id="412" name="Google Shape;412;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Key points</a:t>
            </a:r>
            <a:endParaRPr/>
          </a:p>
        </p:txBody>
      </p:sp>
      <p:sp>
        <p:nvSpPr>
          <p:cNvPr id="418" name="Google Shape;418;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There are many different types of system and each requires appropriate software engineering tools and techniques for their development. </a:t>
            </a:r>
            <a:endParaRPr/>
          </a:p>
          <a:p>
            <a:pPr marL="342900" lvl="0" indent="-342900" algn="l" rtl="0">
              <a:spcBef>
                <a:spcPts val="1200"/>
              </a:spcBef>
              <a:spcAft>
                <a:spcPts val="0"/>
              </a:spcAft>
              <a:buClr>
                <a:srgbClr val="46424D"/>
              </a:buClr>
              <a:buSzPts val="2400"/>
              <a:buFont typeface="Noto Sans Symbols"/>
              <a:buChar char="✧"/>
            </a:pPr>
            <a:r>
              <a:rPr lang="en-US"/>
              <a:t>The fundamental ideas of software engineering are applicable to all types of software system. </a:t>
            </a:r>
            <a:endParaRPr/>
          </a:p>
          <a:p>
            <a:pPr marL="342900" lvl="0" indent="-342900" algn="l" rtl="0">
              <a:spcBef>
                <a:spcPts val="1200"/>
              </a:spcBef>
              <a:spcAft>
                <a:spcPts val="0"/>
              </a:spcAft>
              <a:buClr>
                <a:srgbClr val="46424D"/>
              </a:buClr>
              <a:buSzPts val="2400"/>
              <a:buFont typeface="Noto Sans Symbols"/>
              <a:buChar char="✧"/>
            </a:pPr>
            <a:r>
              <a:rPr lang="en-US"/>
              <a:t>Software engineers have responsibilities to the engineering profession and society. They should not simply be concerned with technical issues.</a:t>
            </a:r>
            <a:endParaRPr/>
          </a:p>
          <a:p>
            <a:pPr marL="342900" lvl="0" indent="-342900" algn="l" rtl="0">
              <a:spcBef>
                <a:spcPts val="1200"/>
              </a:spcBef>
              <a:spcAft>
                <a:spcPts val="0"/>
              </a:spcAft>
              <a:buClr>
                <a:srgbClr val="46424D"/>
              </a:buClr>
              <a:buSzPts val="2400"/>
              <a:buFont typeface="Noto Sans Symbols"/>
              <a:buChar char="✧"/>
            </a:pPr>
            <a:r>
              <a:rPr lang="en-US"/>
              <a:t>Professional societies publish codes of conduct which set out the standards of behaviour expected of their members.</a:t>
            </a:r>
            <a:endParaRPr/>
          </a:p>
          <a:p>
            <a:pPr marL="342900" lvl="0" indent="-190500" algn="l" rtl="0">
              <a:spcBef>
                <a:spcPts val="1200"/>
              </a:spcBef>
              <a:spcAft>
                <a:spcPts val="0"/>
              </a:spcAft>
              <a:buClr>
                <a:srgbClr val="46424D"/>
              </a:buClr>
              <a:buSzPts val="2400"/>
              <a:buFont typeface="Noto Sans Symbols"/>
              <a:buNone/>
            </a:pPr>
            <a:endParaRPr/>
          </a:p>
          <a:p>
            <a:pPr marL="342900" lvl="0" indent="-342900" algn="l" rtl="0">
              <a:spcBef>
                <a:spcPts val="1200"/>
              </a:spcBef>
              <a:spcAft>
                <a:spcPts val="0"/>
              </a:spcAft>
              <a:buClr>
                <a:srgbClr val="46424D"/>
              </a:buClr>
              <a:buSzPts val="2400"/>
              <a:buNone/>
            </a:pPr>
            <a:endParaRPr/>
          </a:p>
        </p:txBody>
      </p:sp>
      <p:sp>
        <p:nvSpPr>
          <p:cNvPr id="419" name="Google Shape;419;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engineering</a:t>
            </a:r>
            <a:endParaRPr/>
          </a:p>
        </p:txBody>
      </p:sp>
      <p:sp>
        <p:nvSpPr>
          <p:cNvPr id="135" name="Google Shape;135;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Software engineering is an </a:t>
            </a:r>
            <a:r>
              <a:rPr lang="en-US" u="sng"/>
              <a:t>engineering discipline</a:t>
            </a:r>
            <a:r>
              <a:rPr lang="en-US"/>
              <a:t> that is concerned with </a:t>
            </a:r>
            <a:r>
              <a:rPr lang="en-US" u="sng"/>
              <a:t>all aspects of software production</a:t>
            </a:r>
            <a:r>
              <a:rPr lang="en-US"/>
              <a:t> from the early stages of system specification through to maintaining the system after it has gone into use.</a:t>
            </a:r>
            <a:endParaRPr/>
          </a:p>
          <a:p>
            <a:pPr marL="342900" lvl="0" indent="-342900" algn="l" rtl="0">
              <a:spcBef>
                <a:spcPts val="1200"/>
              </a:spcBef>
              <a:spcAft>
                <a:spcPts val="0"/>
              </a:spcAft>
              <a:buClr>
                <a:srgbClr val="46424D"/>
              </a:buClr>
              <a:buSzPts val="2400"/>
              <a:buFont typeface="Noto Sans Symbols"/>
              <a:buChar char="✧"/>
            </a:pPr>
            <a:r>
              <a:rPr lang="en-US"/>
              <a:t>Engineering discipline</a:t>
            </a:r>
            <a:endParaRPr/>
          </a:p>
          <a:p>
            <a:pPr marL="742950" lvl="1" indent="-285750" algn="l" rtl="0">
              <a:spcBef>
                <a:spcPts val="900"/>
              </a:spcBef>
              <a:spcAft>
                <a:spcPts val="0"/>
              </a:spcAft>
              <a:buClr>
                <a:srgbClr val="46424D"/>
              </a:buClr>
              <a:buSzPts val="2000"/>
              <a:buChar char="▪"/>
            </a:pPr>
            <a:r>
              <a:rPr lang="en-US"/>
              <a:t>Using appropriate theories and methods to solve problems bearing in mind organizational and financial constraints.</a:t>
            </a:r>
            <a:endParaRPr/>
          </a:p>
          <a:p>
            <a:pPr marL="342900" lvl="0" indent="-342900" algn="l" rtl="0">
              <a:spcBef>
                <a:spcPts val="900"/>
              </a:spcBef>
              <a:spcAft>
                <a:spcPts val="0"/>
              </a:spcAft>
              <a:buClr>
                <a:srgbClr val="46424D"/>
              </a:buClr>
              <a:buSzPts val="2400"/>
              <a:buFont typeface="Noto Sans Symbols"/>
              <a:buChar char="✧"/>
            </a:pPr>
            <a:r>
              <a:rPr lang="en-US"/>
              <a:t>All aspects of software production</a:t>
            </a:r>
            <a:endParaRPr/>
          </a:p>
          <a:p>
            <a:pPr marL="742950" lvl="1" indent="-285750" algn="l" rtl="0">
              <a:spcBef>
                <a:spcPts val="900"/>
              </a:spcBef>
              <a:spcAft>
                <a:spcPts val="0"/>
              </a:spcAft>
              <a:buClr>
                <a:srgbClr val="46424D"/>
              </a:buClr>
              <a:buSzPts val="2000"/>
              <a:buChar char="▪"/>
            </a:pPr>
            <a:r>
              <a:rPr lang="en-US"/>
              <a:t>Not just technical process of development. Also project management and the development of tools, methods etc. to support software production.</a:t>
            </a:r>
            <a:endParaRPr/>
          </a:p>
        </p:txBody>
      </p:sp>
      <p:sp>
        <p:nvSpPr>
          <p:cNvPr id="136" name="Google Shape;13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2" name="Google Shape;142;p8"/>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b="1"/>
              <a:t>Questions addressed by Software Engineering</a:t>
            </a:r>
            <a:endParaRPr/>
          </a:p>
        </p:txBody>
      </p:sp>
      <p:sp>
        <p:nvSpPr>
          <p:cNvPr id="143" name="Google Shape;143;p8"/>
          <p:cNvSpPr txBox="1">
            <a:spLocks noGrp="1"/>
          </p:cNvSpPr>
          <p:nvPr>
            <p:ph type="body" idx="1"/>
          </p:nvPr>
        </p:nvSpPr>
        <p:spPr>
          <a:xfrm>
            <a:off x="457200" y="1752600"/>
            <a:ext cx="7772400" cy="4572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Char char="✧"/>
            </a:pPr>
            <a:r>
              <a:rPr lang="en-US"/>
              <a:t>How do we ensure the quality of the software that we produce?</a:t>
            </a:r>
            <a:endParaRPr/>
          </a:p>
          <a:p>
            <a:pPr marL="342900" lvl="0" indent="-190500" algn="l" rtl="0">
              <a:spcBef>
                <a:spcPts val="1200"/>
              </a:spcBef>
              <a:spcAft>
                <a:spcPts val="0"/>
              </a:spcAft>
              <a:buClr>
                <a:srgbClr val="46424D"/>
              </a:buClr>
              <a:buSzPts val="2400"/>
              <a:buNone/>
            </a:pPr>
            <a:endParaRPr/>
          </a:p>
          <a:p>
            <a:pPr marL="342900" lvl="0" indent="-342900" algn="l" rtl="0">
              <a:spcBef>
                <a:spcPts val="1200"/>
              </a:spcBef>
              <a:spcAft>
                <a:spcPts val="0"/>
              </a:spcAft>
              <a:buClr>
                <a:srgbClr val="46424D"/>
              </a:buClr>
              <a:buSzPts val="2400"/>
              <a:buChar char="✧"/>
            </a:pPr>
            <a:r>
              <a:rPr lang="en-US"/>
              <a:t>How do we meet growing demand and still maintain budget control?</a:t>
            </a:r>
            <a:endParaRPr/>
          </a:p>
          <a:p>
            <a:pPr marL="342900" lvl="0" indent="-190500" algn="l" rtl="0">
              <a:spcBef>
                <a:spcPts val="1200"/>
              </a:spcBef>
              <a:spcAft>
                <a:spcPts val="0"/>
              </a:spcAft>
              <a:buClr>
                <a:srgbClr val="46424D"/>
              </a:buClr>
              <a:buSzPts val="2400"/>
              <a:buNone/>
            </a:pPr>
            <a:endParaRPr/>
          </a:p>
          <a:p>
            <a:pPr marL="342900" lvl="0" indent="-342900" algn="l" rtl="0">
              <a:spcBef>
                <a:spcPts val="1200"/>
              </a:spcBef>
              <a:spcAft>
                <a:spcPts val="0"/>
              </a:spcAft>
              <a:buClr>
                <a:srgbClr val="46424D"/>
              </a:buClr>
              <a:buSzPts val="2400"/>
              <a:buChar char="✧"/>
            </a:pPr>
            <a:r>
              <a:rPr lang="en-US"/>
              <a:t>How do we avoid disastrous time delays?</a:t>
            </a:r>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9" name="Google Shape;149;p9"/>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b="1"/>
              <a:t>Why apply Software Engineering to Systems?</a:t>
            </a:r>
            <a:endParaRPr/>
          </a:p>
        </p:txBody>
      </p:sp>
      <p:sp>
        <p:nvSpPr>
          <p:cNvPr id="150" name="Google Shape;150;p9"/>
          <p:cNvSpPr txBox="1">
            <a:spLocks noGrp="1"/>
          </p:cNvSpPr>
          <p:nvPr>
            <p:ph type="body" idx="1"/>
          </p:nvPr>
        </p:nvSpPr>
        <p:spPr>
          <a:xfrm>
            <a:off x="457200" y="1638300"/>
            <a:ext cx="7772400" cy="45720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2"/>
              </a:buClr>
              <a:buSzPct val="75000"/>
              <a:buFont typeface="Noto Sans Symbols"/>
              <a:buChar char="❑"/>
            </a:pPr>
            <a:r>
              <a:rPr lang="en-US" sz="2800"/>
              <a:t>Provide an understandable process for system development. </a:t>
            </a:r>
            <a:endParaRPr/>
          </a:p>
          <a:p>
            <a:pPr marL="342900" lvl="0" indent="-219551" algn="l" rtl="0">
              <a:spcBef>
                <a:spcPts val="1200"/>
              </a:spcBef>
              <a:spcAft>
                <a:spcPts val="0"/>
              </a:spcAft>
              <a:buClr>
                <a:schemeClr val="dk2"/>
              </a:buClr>
              <a:buSzPct val="75000"/>
              <a:buFont typeface="Noto Sans Symbols"/>
              <a:buNone/>
            </a:pPr>
            <a:endParaRPr sz="2800"/>
          </a:p>
          <a:p>
            <a:pPr marL="342900" lvl="0" indent="-342900" algn="l" rtl="0">
              <a:spcBef>
                <a:spcPts val="1200"/>
              </a:spcBef>
              <a:spcAft>
                <a:spcPts val="0"/>
              </a:spcAft>
              <a:buClr>
                <a:schemeClr val="dk2"/>
              </a:buClr>
              <a:buSzPct val="75000"/>
              <a:buFont typeface="Noto Sans Symbols"/>
              <a:buChar char="❑"/>
            </a:pPr>
            <a:r>
              <a:rPr lang="en-US" sz="2800"/>
              <a:t>Develop systems and software that are maintainable and easily changed.</a:t>
            </a:r>
            <a:endParaRPr/>
          </a:p>
          <a:p>
            <a:pPr marL="342900" lvl="0" indent="-219551" algn="l" rtl="0">
              <a:spcBef>
                <a:spcPts val="1200"/>
              </a:spcBef>
              <a:spcAft>
                <a:spcPts val="0"/>
              </a:spcAft>
              <a:buClr>
                <a:schemeClr val="dk2"/>
              </a:buClr>
              <a:buSzPct val="75000"/>
              <a:buFont typeface="Noto Sans Symbols"/>
              <a:buNone/>
            </a:pPr>
            <a:endParaRPr sz="2800"/>
          </a:p>
          <a:p>
            <a:pPr marL="342900" lvl="0" indent="-342900" algn="l" rtl="0">
              <a:spcBef>
                <a:spcPts val="1200"/>
              </a:spcBef>
              <a:spcAft>
                <a:spcPts val="0"/>
              </a:spcAft>
              <a:buClr>
                <a:schemeClr val="dk2"/>
              </a:buClr>
              <a:buSzPct val="75000"/>
              <a:buFont typeface="Noto Sans Symbols"/>
              <a:buChar char="❑"/>
            </a:pPr>
            <a:r>
              <a:rPr lang="en-US" sz="2800"/>
              <a:t> Develop robust software and system.</a:t>
            </a:r>
            <a:endParaRPr/>
          </a:p>
          <a:p>
            <a:pPr marL="342900" lvl="0" indent="-219551" algn="l" rtl="0">
              <a:spcBef>
                <a:spcPts val="1200"/>
              </a:spcBef>
              <a:spcAft>
                <a:spcPts val="0"/>
              </a:spcAft>
              <a:buClr>
                <a:schemeClr val="dk2"/>
              </a:buClr>
              <a:buSzPct val="75000"/>
              <a:buFont typeface="Noto Sans Symbols"/>
              <a:buNone/>
            </a:pPr>
            <a:endParaRPr sz="2800"/>
          </a:p>
          <a:p>
            <a:pPr marL="342900" lvl="0" indent="-342900" algn="l" rtl="0">
              <a:spcBef>
                <a:spcPts val="1200"/>
              </a:spcBef>
              <a:spcAft>
                <a:spcPts val="0"/>
              </a:spcAft>
              <a:buClr>
                <a:schemeClr val="dk2"/>
              </a:buClr>
              <a:buSzPct val="75000"/>
              <a:buFont typeface="Noto Sans Symbols"/>
              <a:buChar char="❑"/>
            </a:pPr>
            <a:r>
              <a:rPr lang="en-US" sz="2800"/>
              <a:t> Allow the process of creating computing-based systems to be repeatable and manageable.</a:t>
            </a:r>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What’s the problem?</a:t>
            </a:r>
            <a:endParaRPr/>
          </a:p>
        </p:txBody>
      </p:sp>
      <p:sp>
        <p:nvSpPr>
          <p:cNvPr id="156" name="Google Shape;15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Clr>
                <a:srgbClr val="46424D"/>
              </a:buClr>
              <a:buSzPts val="2400"/>
              <a:buFont typeface="Noto Sans Symbols"/>
              <a:buNone/>
            </a:pPr>
            <a:endParaRPr/>
          </a:p>
          <a:p>
            <a:pPr marL="342900" lvl="0" indent="-342900" algn="l" rtl="0">
              <a:spcBef>
                <a:spcPts val="1200"/>
              </a:spcBef>
              <a:spcAft>
                <a:spcPts val="0"/>
              </a:spcAft>
              <a:buClr>
                <a:srgbClr val="46424D"/>
              </a:buClr>
              <a:buSzPts val="2400"/>
              <a:buFont typeface="Noto Sans Symbols"/>
              <a:buChar char="✧"/>
            </a:pPr>
            <a:r>
              <a:rPr lang="en-US"/>
              <a:t>Software cannot be built fast enough to keep up with </a:t>
            </a:r>
            <a:endParaRPr/>
          </a:p>
          <a:p>
            <a:pPr marL="0" lvl="0" indent="0" algn="l" rtl="0">
              <a:spcBef>
                <a:spcPts val="1200"/>
              </a:spcBef>
              <a:spcAft>
                <a:spcPts val="0"/>
              </a:spcAft>
              <a:buClr>
                <a:srgbClr val="46424D"/>
              </a:buClr>
              <a:buSzPts val="2400"/>
              <a:buNone/>
            </a:pPr>
            <a:r>
              <a:rPr lang="en-US"/>
              <a:t>	– H/W advances</a:t>
            </a:r>
            <a:endParaRPr/>
          </a:p>
          <a:p>
            <a:pPr marL="0" lvl="0" indent="0" algn="l" rtl="0">
              <a:spcBef>
                <a:spcPts val="1200"/>
              </a:spcBef>
              <a:spcAft>
                <a:spcPts val="0"/>
              </a:spcAft>
              <a:buClr>
                <a:srgbClr val="46424D"/>
              </a:buClr>
              <a:buSzPts val="2400"/>
              <a:buNone/>
            </a:pPr>
            <a:r>
              <a:rPr lang="en-US"/>
              <a:t>	– Rising expectations</a:t>
            </a:r>
            <a:endParaRPr/>
          </a:p>
          <a:p>
            <a:pPr marL="0" lvl="0" indent="0" algn="l" rtl="0">
              <a:spcBef>
                <a:spcPts val="1200"/>
              </a:spcBef>
              <a:spcAft>
                <a:spcPts val="0"/>
              </a:spcAft>
              <a:buClr>
                <a:srgbClr val="46424D"/>
              </a:buClr>
              <a:buSzPts val="2400"/>
              <a:buNone/>
            </a:pPr>
            <a:r>
              <a:rPr lang="en-US"/>
              <a:t>	– Feature explosion</a:t>
            </a:r>
            <a:endParaRPr/>
          </a:p>
          <a:p>
            <a:pPr marL="342900" lvl="0" indent="-342900" algn="l" rtl="0">
              <a:spcBef>
                <a:spcPts val="1200"/>
              </a:spcBef>
              <a:spcAft>
                <a:spcPts val="0"/>
              </a:spcAft>
              <a:buClr>
                <a:srgbClr val="46424D"/>
              </a:buClr>
              <a:buSzPts val="2400"/>
              <a:buFont typeface="Noto Sans Symbols"/>
              <a:buChar char="✧"/>
            </a:pPr>
            <a:r>
              <a:rPr lang="en-US"/>
              <a:t>Increasing need for high reliability software</a:t>
            </a:r>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What’s the problem?</a:t>
            </a:r>
            <a:endParaRPr/>
          </a:p>
        </p:txBody>
      </p:sp>
      <p:sp>
        <p:nvSpPr>
          <p:cNvPr id="162" name="Google Shape;16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Clr>
                <a:srgbClr val="46424D"/>
              </a:buClr>
              <a:buSzPts val="2400"/>
              <a:buFont typeface="Noto Sans Symbols"/>
              <a:buNone/>
            </a:pPr>
            <a:endParaRPr/>
          </a:p>
          <a:p>
            <a:pPr marL="342900" lvl="0" indent="-342900" algn="l" rtl="0">
              <a:spcBef>
                <a:spcPts val="1200"/>
              </a:spcBef>
              <a:spcAft>
                <a:spcPts val="0"/>
              </a:spcAft>
              <a:buClr>
                <a:srgbClr val="46424D"/>
              </a:buClr>
              <a:buSzPts val="2400"/>
              <a:buFont typeface="Noto Sans Symbols"/>
              <a:buChar char="✧"/>
            </a:pPr>
            <a:r>
              <a:rPr lang="en-US"/>
              <a:t>Software is difficult to maintain</a:t>
            </a:r>
            <a:endParaRPr/>
          </a:p>
          <a:p>
            <a:pPr marL="342900" lvl="0" indent="-342900" algn="l" rtl="0">
              <a:spcBef>
                <a:spcPts val="1200"/>
              </a:spcBef>
              <a:spcAft>
                <a:spcPts val="0"/>
              </a:spcAft>
              <a:buClr>
                <a:srgbClr val="46424D"/>
              </a:buClr>
              <a:buSzPts val="2400"/>
              <a:buFont typeface="Noto Sans Symbols"/>
              <a:buChar char="✧"/>
            </a:pPr>
            <a:r>
              <a:rPr lang="en-US"/>
              <a:t>“aging software”</a:t>
            </a:r>
            <a:endParaRPr/>
          </a:p>
          <a:p>
            <a:pPr marL="342900" lvl="0" indent="-342900" algn="l" rtl="0">
              <a:spcBef>
                <a:spcPts val="1200"/>
              </a:spcBef>
              <a:spcAft>
                <a:spcPts val="0"/>
              </a:spcAft>
              <a:buClr>
                <a:srgbClr val="46424D"/>
              </a:buClr>
              <a:buSzPts val="2400"/>
              <a:buFont typeface="Noto Sans Symbols"/>
              <a:buChar char="✧"/>
            </a:pPr>
            <a:r>
              <a:rPr lang="en-US"/>
              <a:t>Difficult to estimate software costs and schedules</a:t>
            </a:r>
            <a:endParaRPr/>
          </a:p>
          <a:p>
            <a:pPr marL="342900" lvl="0" indent="-342900" algn="l" rtl="0">
              <a:spcBef>
                <a:spcPts val="1200"/>
              </a:spcBef>
              <a:spcAft>
                <a:spcPts val="0"/>
              </a:spcAft>
              <a:buClr>
                <a:srgbClr val="46424D"/>
              </a:buClr>
              <a:buSzPts val="2400"/>
              <a:buFont typeface="Noto Sans Symbols"/>
              <a:buChar char="✧"/>
            </a:pPr>
            <a:r>
              <a:rPr lang="en-US"/>
              <a:t> Too many projects fail</a:t>
            </a:r>
            <a:endParaRPr/>
          </a:p>
          <a:p>
            <a:pPr marL="0" lvl="0" indent="0" algn="l" rtl="0">
              <a:spcBef>
                <a:spcPts val="1200"/>
              </a:spcBef>
              <a:spcAft>
                <a:spcPts val="0"/>
              </a:spcAft>
              <a:buClr>
                <a:srgbClr val="46424D"/>
              </a:buClr>
              <a:buSzPts val="2400"/>
              <a:buNone/>
            </a:pPr>
            <a:r>
              <a:rPr lang="en-US"/>
              <a:t>	– Arianne Missile</a:t>
            </a:r>
            <a:endParaRPr/>
          </a:p>
          <a:p>
            <a:pPr marL="0" lvl="0" indent="0" algn="l" rtl="0">
              <a:spcBef>
                <a:spcPts val="1200"/>
              </a:spcBef>
              <a:spcAft>
                <a:spcPts val="0"/>
              </a:spcAft>
              <a:buClr>
                <a:srgbClr val="46424D"/>
              </a:buClr>
              <a:buSzPts val="2400"/>
              <a:buNone/>
            </a:pPr>
            <a:r>
              <a:rPr lang="en-US"/>
              <a:t>	– Denver Airport Baggage System</a:t>
            </a:r>
            <a:endParaRPr/>
          </a:p>
          <a:p>
            <a:pPr marL="0" lvl="0" indent="0" algn="l" rtl="0">
              <a:spcBef>
                <a:spcPts val="1200"/>
              </a:spcBef>
              <a:spcAft>
                <a:spcPts val="0"/>
              </a:spcAft>
              <a:buClr>
                <a:srgbClr val="46424D"/>
              </a:buClr>
              <a:buSzPts val="2400"/>
              <a:buNone/>
            </a:pPr>
            <a:r>
              <a:rPr lang="en-US"/>
              <a:t>	– Therac</a:t>
            </a:r>
            <a:endParaRPr/>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3144</Words>
  <Application>Microsoft Office PowerPoint</Application>
  <PresentationFormat>On-screen Show (4:3)</PresentationFormat>
  <Paragraphs>301</Paragraphs>
  <Slides>46</Slides>
  <Notes>46</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Noto Sans Symbols</vt:lpstr>
      <vt:lpstr>SE10 slides</vt:lpstr>
      <vt:lpstr>Introduction</vt:lpstr>
      <vt:lpstr>Reference Book</vt:lpstr>
      <vt:lpstr>What is Software Engineering?</vt:lpstr>
      <vt:lpstr>What is Software Engineering?</vt:lpstr>
      <vt:lpstr>Software engineering</vt:lpstr>
      <vt:lpstr>Questions addressed by Software Engineering</vt:lpstr>
      <vt:lpstr>Why apply Software Engineering to Systems?</vt:lpstr>
      <vt:lpstr>What’s the problem?</vt:lpstr>
      <vt:lpstr>What’s the problem?</vt:lpstr>
      <vt:lpstr>Why is software engineering needed?</vt:lpstr>
      <vt:lpstr>Software costs</vt:lpstr>
      <vt:lpstr>Software project failure</vt:lpstr>
      <vt:lpstr>Frequently asked questions about software engineering </vt:lpstr>
      <vt:lpstr>Frequently asked questions about software engineering</vt:lpstr>
      <vt:lpstr>Software products</vt:lpstr>
      <vt:lpstr>Product specification</vt:lpstr>
      <vt:lpstr>Essential attributes of good software</vt:lpstr>
      <vt:lpstr>Importance of software engineering</vt:lpstr>
      <vt:lpstr>Software process activities</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Case studies</vt:lpstr>
      <vt:lpstr>Case studies</vt:lpstr>
      <vt:lpstr>Insulin pump control system</vt:lpstr>
      <vt:lpstr>Essential high-level requirements</vt:lpstr>
      <vt:lpstr>Mentcare: A patient information system for mental health care</vt:lpstr>
      <vt:lpstr>Mentcare</vt:lpstr>
      <vt:lpstr>Mentcare goals</vt:lpstr>
      <vt:lpstr>Key features of the Mentcare system</vt:lpstr>
      <vt:lpstr>Mentcare system concerns</vt:lpstr>
      <vt:lpstr>Wilderness weather station</vt:lpstr>
      <vt:lpstr>Weather information system</vt:lpstr>
      <vt:lpstr>Additional software functionality</vt:lpstr>
      <vt:lpstr>iLearn: A digital learning environment</vt:lpstr>
      <vt:lpstr>Service-oriented systems</vt:lpstr>
      <vt:lpstr>iLearn services</vt:lpstr>
      <vt:lpstr>iLearn service integration</vt:lpstr>
      <vt:lpstr>Key points</vt:lpstr>
      <vt:lpstr>Key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Ian Sommerville</dc:creator>
  <cp:lastModifiedBy>waqar aziz</cp:lastModifiedBy>
  <cp:revision>2</cp:revision>
  <dcterms:created xsi:type="dcterms:W3CDTF">2009-12-29T10:39:27Z</dcterms:created>
  <dcterms:modified xsi:type="dcterms:W3CDTF">2024-01-29T07:23:32Z</dcterms:modified>
</cp:coreProperties>
</file>