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71"/>
  </p:notesMasterIdLst>
  <p:handoutMasterIdLst>
    <p:handoutMasterId r:id="rId72"/>
  </p:handoutMasterIdLst>
  <p:sldIdLst>
    <p:sldId id="256" r:id="rId2"/>
    <p:sldId id="276" r:id="rId3"/>
    <p:sldId id="277" r:id="rId4"/>
    <p:sldId id="278" r:id="rId5"/>
    <p:sldId id="280" r:id="rId6"/>
    <p:sldId id="257" r:id="rId7"/>
    <p:sldId id="258" r:id="rId8"/>
    <p:sldId id="381" r:id="rId9"/>
    <p:sldId id="351" r:id="rId10"/>
    <p:sldId id="281" r:id="rId11"/>
    <p:sldId id="282" r:id="rId12"/>
    <p:sldId id="283" r:id="rId13"/>
    <p:sldId id="285" r:id="rId14"/>
    <p:sldId id="286" r:id="rId15"/>
    <p:sldId id="287" r:id="rId16"/>
    <p:sldId id="310" r:id="rId17"/>
    <p:sldId id="259" r:id="rId18"/>
    <p:sldId id="288" r:id="rId19"/>
    <p:sldId id="260" r:id="rId20"/>
    <p:sldId id="261" r:id="rId21"/>
    <p:sldId id="353" r:id="rId22"/>
    <p:sldId id="302" r:id="rId23"/>
    <p:sldId id="269" r:id="rId24"/>
    <p:sldId id="382" r:id="rId25"/>
    <p:sldId id="303" r:id="rId26"/>
    <p:sldId id="333" r:id="rId27"/>
    <p:sldId id="304" r:id="rId28"/>
    <p:sldId id="270" r:id="rId29"/>
    <p:sldId id="340" r:id="rId30"/>
    <p:sldId id="335" r:id="rId31"/>
    <p:sldId id="336" r:id="rId32"/>
    <p:sldId id="345" r:id="rId33"/>
    <p:sldId id="383" r:id="rId34"/>
    <p:sldId id="384" r:id="rId35"/>
    <p:sldId id="385" r:id="rId36"/>
    <p:sldId id="386" r:id="rId37"/>
    <p:sldId id="346" r:id="rId38"/>
    <p:sldId id="395" r:id="rId39"/>
    <p:sldId id="358"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88" r:id="rId54"/>
    <p:sldId id="389" r:id="rId55"/>
    <p:sldId id="390" r:id="rId56"/>
    <p:sldId id="391" r:id="rId57"/>
    <p:sldId id="392" r:id="rId58"/>
    <p:sldId id="393" r:id="rId59"/>
    <p:sldId id="394" r:id="rId60"/>
    <p:sldId id="356" r:id="rId61"/>
    <p:sldId id="295" r:id="rId62"/>
    <p:sldId id="296" r:id="rId63"/>
    <p:sldId id="297" r:id="rId64"/>
    <p:sldId id="298" r:id="rId65"/>
    <p:sldId id="299" r:id="rId66"/>
    <p:sldId id="352" r:id="rId67"/>
    <p:sldId id="354" r:id="rId68"/>
    <p:sldId id="400" r:id="rId69"/>
    <p:sldId id="309" r:id="rId70"/>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59" d="100"/>
          <a:sy n="59" d="100"/>
        </p:scale>
        <p:origin x="1428" y="60"/>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3/17/2024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3/17/2024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Dr. M. </a:t>
            </a:r>
            <a:r>
              <a:rPr lang="en-US">
                <a:ea typeface="+mn-ea"/>
                <a:cs typeface="+mn-cs"/>
              </a:rPr>
              <a:t>Waqar Aziz</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a:t>
            </a:r>
            <a:r>
              <a:rPr lang="en-GB" sz="2000" dirty="0">
                <a:solidFill>
                  <a:srgbClr val="FF0000"/>
                </a:solidFill>
              </a:rPr>
              <a:t>services the system should provide</a:t>
            </a:r>
            <a:r>
              <a:rPr lang="en-GB" sz="2000" dirty="0"/>
              <a:t>,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solidFill>
                  <a:srgbClr val="FF0000"/>
                </a:solidFill>
              </a:rPr>
              <a:t>C</a:t>
            </a:r>
            <a:r>
              <a:rPr lang="en-GB" sz="2000" dirty="0">
                <a:solidFill>
                  <a:srgbClr val="FF0000"/>
                </a:solidFill>
              </a:rPr>
              <a:t>onstraints on the services </a:t>
            </a:r>
            <a:r>
              <a:rPr lang="en-GB" sz="2000" dirty="0"/>
              <a:t>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solidFill>
                  <a:srgbClr val="FF0000"/>
                </a:solidFill>
              </a:rPr>
              <a:t>Constraints</a:t>
            </a:r>
            <a:r>
              <a:rPr lang="en-GB" sz="2000" dirty="0"/>
              <a:t> on the system </a:t>
            </a:r>
            <a:r>
              <a:rPr lang="en-GB" sz="2000" dirty="0">
                <a:solidFill>
                  <a:srgbClr val="FF0000"/>
                </a:solidFill>
              </a:rPr>
              <a:t>from the domain</a:t>
            </a:r>
            <a:r>
              <a:rPr lang="en-GB" sz="2000" dirty="0"/>
              <a:t> </a:t>
            </a:r>
            <a:r>
              <a:rPr lang="en-GB" dirty="0"/>
              <a:t>of operation</a:t>
            </a:r>
            <a:endParaRPr lang="en-GB" sz="20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solidFill>
                  <a:srgbClr val="FF0000"/>
                </a:solidFill>
              </a:rPr>
              <a:t>Describe functionality </a:t>
            </a:r>
            <a:r>
              <a:rPr lang="en-GB" dirty="0"/>
              <a:t>or system services.</a:t>
            </a:r>
          </a:p>
          <a:p>
            <a:r>
              <a:rPr lang="en-GB" dirty="0"/>
              <a:t>Depend on the type of software, expected users and the type of system where the software is used.</a:t>
            </a:r>
          </a:p>
          <a:p>
            <a:r>
              <a:rPr lang="en-GB" u="sng" dirty="0"/>
              <a:t>Functional user requirements</a:t>
            </a:r>
            <a:r>
              <a:rPr lang="en-GB" dirty="0"/>
              <a:t> may be high-level statements of what the system should do.</a:t>
            </a:r>
          </a:p>
          <a:p>
            <a:r>
              <a:rPr lang="en-GB" u="sng" dirty="0"/>
              <a:t>Functional system requirements</a:t>
            </a:r>
            <a:r>
              <a:rPr lang="en-GB" dirty="0"/>
              <a:t>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a:t>
            </a:r>
            <a:r>
              <a:rPr lang="en-GB" sz="2400" dirty="0">
                <a:solidFill>
                  <a:srgbClr val="FF0000"/>
                </a:solidFill>
              </a:rPr>
              <a:t>complete</a:t>
            </a:r>
            <a:r>
              <a:rPr lang="en-GB" sz="2400" dirty="0"/>
              <a:t> and </a:t>
            </a:r>
            <a:r>
              <a:rPr lang="en-GB" sz="2400" dirty="0">
                <a:solidFill>
                  <a:srgbClr val="FF0000"/>
                </a:solidFill>
              </a:rPr>
              <a:t>consistent</a:t>
            </a:r>
            <a:r>
              <a:rPr lang="en-GB" sz="2400" dirty="0"/>
              <a: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because of system and environmental complexity,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a:t>
            </a:r>
            <a:r>
              <a:rPr lang="en-GB" dirty="0">
                <a:solidFill>
                  <a:srgbClr val="FF0000"/>
                </a:solidFill>
              </a:rPr>
              <a:t>system properties</a:t>
            </a:r>
            <a:r>
              <a:rPr lang="en-GB" dirty="0"/>
              <a:t> and </a:t>
            </a:r>
            <a:r>
              <a:rPr lang="en-GB" dirty="0">
                <a:solidFill>
                  <a:srgbClr val="FF0000"/>
                </a:solidFill>
              </a:rPr>
              <a:t>constraints</a:t>
            </a:r>
            <a:r>
              <a:rPr lang="en-GB" dirty="0"/>
              <a:t> e.g., </a:t>
            </a:r>
            <a:r>
              <a:rPr lang="en-GB" u="sng" dirty="0"/>
              <a:t>reliability</a:t>
            </a:r>
            <a:r>
              <a:rPr lang="en-GB" dirty="0"/>
              <a:t>, </a:t>
            </a:r>
            <a:r>
              <a:rPr lang="en-GB" u="sng" dirty="0"/>
              <a:t>response time</a:t>
            </a:r>
            <a:r>
              <a:rPr lang="en-GB" dirty="0"/>
              <a:t> and </a:t>
            </a:r>
            <a:r>
              <a:rPr lang="en-GB" u="sng" dirty="0"/>
              <a:t>storage requirements</a:t>
            </a:r>
            <a:r>
              <a:rPr lang="en-GB" dirty="0"/>
              <a:t>.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a:t>
            </a:r>
            <a:r>
              <a:rPr lang="en-US" u="sng" dirty="0"/>
              <a:t>security</a:t>
            </a:r>
            <a:r>
              <a:rPr lang="en-US" dirty="0"/>
              <a:t> requirement, may generate a number of related functional requirements that define system services that are required. </a:t>
            </a:r>
          </a:p>
          <a:p>
            <a:pPr lvl="1"/>
            <a:r>
              <a:rPr lang="en-US" dirty="0"/>
              <a:t>It may also generate requirements that restrict existing requirements. </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Requirements engineering processes</a:t>
            </a:r>
          </a:p>
          <a:p>
            <a:r>
              <a:rPr lang="en-US" dirty="0"/>
              <a:t>Requirements elicitation</a:t>
            </a:r>
            <a:endParaRPr lang="en-GB" dirty="0"/>
          </a:p>
          <a:p>
            <a:r>
              <a:rPr lang="en-US" dirty="0"/>
              <a:t>Requirements </a:t>
            </a:r>
            <a:r>
              <a:rPr lang="en-GB" dirty="0"/>
              <a:t>specification</a:t>
            </a:r>
          </a:p>
          <a:p>
            <a:r>
              <a:rPr lang="en-US" dirty="0"/>
              <a:t>Requirements validation</a:t>
            </a:r>
            <a:endParaRPr lang="en-GB" dirty="0"/>
          </a:p>
          <a:p>
            <a:r>
              <a:rPr lang="en-US" dirty="0"/>
              <a:t>Requirements change</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dirty="0"/>
              <a:t>Sometimes called requirements elicitation or </a:t>
            </a:r>
            <a:r>
              <a:rPr lang="en-GB" sz="2400" dirty="0">
                <a:solidFill>
                  <a:srgbClr val="FF0000"/>
                </a:solidFill>
              </a:rPr>
              <a:t>requirements discovery</a:t>
            </a:r>
            <a:r>
              <a:rPr lang="en-GB" sz="2400" dirty="0"/>
              <a:t>.</a:t>
            </a:r>
          </a:p>
          <a:p>
            <a:r>
              <a:rPr lang="en-GB" sz="2400" dirty="0"/>
              <a:t>Involves technical staff working with customers to find out about the application domain, the services that the system should provide and the system’s operational constraints.</a:t>
            </a:r>
          </a:p>
          <a:p>
            <a:r>
              <a:rPr lang="en-GB" sz="2400" dirty="0"/>
              <a:t>May involve end-users, managers, engineers involved in maintenance, domain experts, trade unions, etc. These are called </a:t>
            </a:r>
            <a:r>
              <a:rPr lang="en-GB" sz="2400" i="1" dirty="0"/>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a:t>
            </a:r>
            <a:r>
              <a:rPr lang="en-GB" u="sng" dirty="0">
                <a:solidFill>
                  <a:schemeClr val="tx1"/>
                </a:solidFill>
              </a:rPr>
              <a:t>services</a:t>
            </a:r>
            <a:r>
              <a:rPr lang="en-GB" dirty="0"/>
              <a:t> that a customer requires from a system and the </a:t>
            </a:r>
            <a:r>
              <a:rPr lang="en-GB" u="sng" dirty="0"/>
              <a:t>constraints</a:t>
            </a:r>
            <a:r>
              <a:rPr lang="en-GB" dirty="0"/>
              <a:t> under which it operates and is developed.</a:t>
            </a:r>
          </a:p>
          <a:p>
            <a:r>
              <a:rPr lang="en-GB" dirty="0"/>
              <a:t>The system requirements are the descriptions of the </a:t>
            </a:r>
            <a:r>
              <a:rPr lang="en-GB" dirty="0">
                <a:solidFill>
                  <a:srgbClr val="FF0000"/>
                </a:solidFill>
              </a:rPr>
              <a:t>system services </a:t>
            </a:r>
            <a:r>
              <a:rPr lang="en-GB" dirty="0"/>
              <a:t>and </a:t>
            </a:r>
            <a:r>
              <a:rPr lang="en-GB" dirty="0">
                <a:solidFill>
                  <a:srgbClr val="FF0000"/>
                </a:solidFill>
              </a:rPr>
              <a:t>constraints</a:t>
            </a:r>
            <a:r>
              <a:rPr lang="en-GB" dirty="0"/>
              <a:t> that are generated during the requirements engineering process.</a:t>
            </a:r>
            <a:r>
              <a:rPr lang="en-US" dirty="0"/>
              <a:t> </a:t>
            </a:r>
          </a:p>
          <a:p>
            <a:r>
              <a:rPr lang="en-US" dirty="0"/>
              <a:t>The process of finding out, analyzing, documenting, and checking these services and constraints is called requirements engineering (RE).</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solidFill>
                  <a:srgbClr val="FF0000"/>
                </a:solidFill>
              </a:rPr>
              <a:t>Formal</a:t>
            </a:r>
            <a:r>
              <a:rPr lang="en-US" dirty="0"/>
              <a:t> or </a:t>
            </a:r>
            <a:r>
              <a:rPr lang="en-US" dirty="0">
                <a:solidFill>
                  <a:srgbClr val="FF0000"/>
                </a:solidFill>
              </a:rPr>
              <a:t>informal</a:t>
            </a:r>
            <a:r>
              <a:rPr lang="en-US" dirty="0"/>
              <a:t> </a:t>
            </a:r>
            <a:r>
              <a:rPr lang="en-US" dirty="0">
                <a:solidFill>
                  <a:srgbClr val="FF0000"/>
                </a:solidFill>
              </a:rPr>
              <a:t>interviews</a:t>
            </a:r>
            <a:r>
              <a:rPr lang="en-US" dirty="0"/>
              <a:t> with stakeholders are part of most RE processes.</a:t>
            </a:r>
          </a:p>
          <a:p>
            <a:r>
              <a:rPr lang="en-US" dirty="0"/>
              <a:t>Types of interview</a:t>
            </a:r>
          </a:p>
          <a:p>
            <a:pPr lvl="1"/>
            <a:r>
              <a:rPr lang="en-US" u="sng" dirty="0"/>
              <a:t>Closed interviews</a:t>
            </a:r>
            <a:r>
              <a:rPr lang="en-US" dirty="0"/>
              <a:t> based on pre-determined list of questions</a:t>
            </a:r>
          </a:p>
          <a:p>
            <a:pPr lvl="1"/>
            <a:r>
              <a:rPr lang="en-US" u="sng" dirty="0"/>
              <a:t>Open interviews</a:t>
            </a:r>
            <a:r>
              <a:rPr lang="en-US" dirty="0"/>
              <a:t>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dirty="0"/>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sz="2400" dirty="0"/>
              <a:t>You need to prompt the use to talk about the system by suggesting requirements rather than simply asking them what they want.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scientist spends a considerable time </a:t>
            </a:r>
            <a:r>
              <a:rPr lang="en-GB" sz="2400" dirty="0">
                <a:solidFill>
                  <a:srgbClr val="FF0000"/>
                </a:solidFill>
              </a:rPr>
              <a:t>observing</a:t>
            </a:r>
            <a:r>
              <a:rPr lang="en-GB" sz="2400" dirty="0"/>
              <a:t>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Tree>
    <p:extLst>
      <p:ext uri="{BB962C8B-B14F-4D97-AF65-F5344CB8AC3E}">
        <p14:creationId xmlns:p14="http://schemas.microsoft.com/office/powerpoint/2010/main" val="389149296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in 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cannot identify new features that should be added to a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extLst>
      <p:ext uri="{BB962C8B-B14F-4D97-AF65-F5344CB8AC3E}">
        <p14:creationId xmlns:p14="http://schemas.microsoft.com/office/powerpoint/2010/main" val="337112353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a:t>
            </a:r>
            <a:r>
              <a:rPr lang="en-US" dirty="0">
                <a:solidFill>
                  <a:srgbClr val="FF0000"/>
                </a:solidFill>
              </a:rPr>
              <a:t>writing</a:t>
            </a:r>
            <a:r>
              <a:rPr lang="en-US" dirty="0"/>
              <a:t> down the user and system requirements in a requirements document.</a:t>
            </a:r>
          </a:p>
          <a:p>
            <a:r>
              <a:rPr lang="en-US" dirty="0"/>
              <a:t>User requirements have to be </a:t>
            </a:r>
            <a:r>
              <a:rPr lang="en-US" u="sng" dirty="0"/>
              <a:t>understandable</a:t>
            </a:r>
            <a:r>
              <a:rPr lang="en-US" dirty="0"/>
              <a:t>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71056423"/>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8877174"/>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name="Document" r:id="rId2" imgW="5943600" imgH="3314700" progId="Word.Document.12">
                  <p:embed/>
                </p:oleObj>
              </mc:Choice>
              <mc:Fallback>
                <p:oleObj name="Document" r:id="rId2" imgW="5943600" imgH="33147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7708928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t>User requirements</a:t>
            </a:r>
          </a:p>
          <a:p>
            <a:pPr lvl="1"/>
            <a:r>
              <a:rPr lang="en-GB" dirty="0"/>
              <a:t>Statements in natural language plus diagrams of the services the system provides and its operational constraints. Written for </a:t>
            </a:r>
            <a:r>
              <a:rPr lang="en-GB" u="sng" dirty="0"/>
              <a:t>customers</a:t>
            </a:r>
            <a:r>
              <a:rPr lang="en-GB" dirty="0"/>
              <a:t>.</a:t>
            </a:r>
          </a:p>
          <a:p>
            <a:r>
              <a:rPr lang="en-GB" dirty="0"/>
              <a:t>System requirements</a:t>
            </a:r>
          </a:p>
          <a:p>
            <a:pPr lvl="1"/>
            <a:r>
              <a:rPr lang="en-GB" dirty="0"/>
              <a:t>A structured document setting out </a:t>
            </a:r>
            <a:r>
              <a:rPr lang="en-GB" dirty="0">
                <a:solidFill>
                  <a:srgbClr val="FF0000"/>
                </a:solidFill>
              </a:rPr>
              <a:t>detailed</a:t>
            </a:r>
            <a:r>
              <a:rPr lang="en-GB" dirty="0"/>
              <a:t> descriptions of the system’s functions, services and operational constraints. Defines what should be implemented so may be part of a </a:t>
            </a:r>
            <a:r>
              <a:rPr lang="en-GB" u="sng" dirty="0"/>
              <a:t>contract</a:t>
            </a:r>
            <a:r>
              <a:rPr lang="en-GB" dirty="0"/>
              <a: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name="Document" r:id="rId2" imgW="5943600" imgH="4445000" progId="Word.Document.12">
                  <p:embed/>
                </p:oleObj>
              </mc:Choice>
              <mc:Fallback>
                <p:oleObj name="Document" r:id="rId2" imgW="5943600" imgH="44450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40694350"/>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32808645"/>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a:t>
            </a:r>
            <a:r>
              <a:rPr lang="en-GB" dirty="0">
                <a:solidFill>
                  <a:srgbClr val="FF0000"/>
                </a:solidFill>
              </a:rPr>
              <a:t>UML</a:t>
            </a:r>
            <a:r>
              <a:rPr lang="en-GB" dirty="0"/>
              <a:t>. </a:t>
            </a:r>
          </a:p>
          <a:p>
            <a:r>
              <a:rPr lang="en-GB" dirty="0"/>
              <a:t>Use cases identify the </a:t>
            </a:r>
            <a:r>
              <a:rPr lang="en-GB" dirty="0">
                <a:solidFill>
                  <a:srgbClr val="FF0000"/>
                </a:solidFill>
              </a:rPr>
              <a:t>actors</a:t>
            </a:r>
            <a:r>
              <a:rPr lang="en-GB" dirty="0"/>
              <a:t>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a:t>
            </a:r>
          </a:p>
          <a:p>
            <a:r>
              <a:rPr lang="en-GB" dirty="0"/>
              <a:t>UML </a:t>
            </a:r>
            <a:r>
              <a:rPr lang="en-GB" dirty="0">
                <a:solidFill>
                  <a:srgbClr val="FF0000"/>
                </a:solidFill>
              </a:rPr>
              <a:t>sequence diagrams </a:t>
            </a:r>
            <a:r>
              <a:rPr lang="en-GB" dirty="0"/>
              <a:t>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Rectangle 1">
            <a:extLst>
              <a:ext uri="{FF2B5EF4-FFF2-40B4-BE49-F238E27FC236}">
                <a16:creationId xmlns:a16="http://schemas.microsoft.com/office/drawing/2014/main" id="{3808B190-CFD0-5C1F-8A7C-0E00F5DCD874}"/>
              </a:ext>
            </a:extLst>
          </p:cNvPr>
          <p:cNvSpPr/>
          <p:nvPr/>
        </p:nvSpPr>
        <p:spPr>
          <a:xfrm>
            <a:off x="3059832" y="1700808"/>
            <a:ext cx="2376264" cy="43204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a:t>
            </a:r>
            <a:r>
              <a:rPr lang="en-GB" dirty="0">
                <a:solidFill>
                  <a:srgbClr val="FF0000"/>
                </a:solidFill>
              </a:rPr>
              <a:t>official</a:t>
            </a:r>
            <a:r>
              <a:rPr lang="en-GB" dirty="0"/>
              <a:t> statement of what is required of the system developers.</a:t>
            </a:r>
          </a:p>
          <a:p>
            <a:r>
              <a:rPr lang="en-GB" dirty="0"/>
              <a:t>Should include both a definition of </a:t>
            </a:r>
            <a:r>
              <a:rPr lang="en-GB" u="sng" dirty="0"/>
              <a:t>user requirements </a:t>
            </a:r>
            <a:r>
              <a:rPr lang="en-GB" dirty="0"/>
              <a:t>and a specification of the </a:t>
            </a:r>
            <a:r>
              <a:rPr lang="en-GB" u="sng" dirty="0"/>
              <a:t>system requirements</a:t>
            </a:r>
            <a:r>
              <a:rPr lang="en-GB" dirty="0"/>
              <a:t>.</a:t>
            </a:r>
          </a:p>
          <a:p>
            <a:r>
              <a:rPr lang="en-GB" dirty="0"/>
              <a:t>It is NOT a design document. As far as possible, it should set of WHAT the system should do rather than HOW it should do 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Tree>
    <p:extLst>
      <p:ext uri="{BB962C8B-B14F-4D97-AF65-F5344CB8AC3E}">
        <p14:creationId xmlns:p14="http://schemas.microsoft.com/office/powerpoint/2010/main" val="74181069"/>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a:t>
            </a:r>
            <a:r>
              <a:rPr lang="en-US" dirty="0">
                <a:solidFill>
                  <a:srgbClr val="FF0000"/>
                </a:solidFill>
              </a:rPr>
              <a:t>IEEE</a:t>
            </a:r>
            <a:r>
              <a:rPr lang="en-US" dirty="0"/>
              <a:t> standard. These are mostly applicable to the requirements for large systems engineering projects.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2194109"/>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dirty="0"/>
              <a:t>Concerned with demonstrating that the requirements define the system that the customer really wants.</a:t>
            </a:r>
          </a:p>
          <a:p>
            <a:r>
              <a:rPr lang="en-GB" dirty="0"/>
              <a:t>Requirements error costs are high, so validation is very important</a:t>
            </a:r>
          </a:p>
          <a:p>
            <a:pPr lvl="1"/>
            <a:r>
              <a:rPr lang="en-GB" dirty="0"/>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 Does the system provide the functions which best support the customer’s needs?</a:t>
            </a:r>
          </a:p>
          <a:p>
            <a:r>
              <a:rPr lang="en-GB" sz="2400" dirty="0">
                <a:solidFill>
                  <a:srgbClr val="000000"/>
                </a:solidFill>
              </a:rPr>
              <a:t>Consistency. Are there any requirements conflicts?</a:t>
            </a:r>
          </a:p>
          <a:p>
            <a:r>
              <a:rPr lang="en-GB" sz="2400" dirty="0">
                <a:solidFill>
                  <a:srgbClr val="000000"/>
                </a:solidFill>
              </a:rPr>
              <a:t>Completeness. Are all functions required by the customer included?</a:t>
            </a:r>
          </a:p>
          <a:p>
            <a:r>
              <a:rPr lang="en-GB" sz="2400" dirty="0">
                <a:solidFill>
                  <a:srgbClr val="000000"/>
                </a:solidFill>
              </a:rPr>
              <a:t>Realism. Can the requirements be implemented given available budget and technology</a:t>
            </a:r>
          </a:p>
          <a:p>
            <a:r>
              <a:rPr lang="en-GB" sz="2400" dirty="0">
                <a:solidFill>
                  <a:srgbClr val="000000"/>
                </a:solidFill>
              </a:rPr>
              <a:t>Verifiability.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a:t>
            </a:r>
            <a:r>
              <a:rPr lang="en-US" dirty="0">
                <a:solidFill>
                  <a:srgbClr val="FF0000"/>
                </a:solidFill>
              </a:rPr>
              <a:t>should do </a:t>
            </a:r>
            <a:r>
              <a:rPr lang="en-US" dirty="0"/>
              <a:t>and define </a:t>
            </a:r>
            <a:r>
              <a:rPr lang="en-US" dirty="0">
                <a:solidFill>
                  <a:srgbClr val="FF0000"/>
                </a:solidFill>
              </a:rPr>
              <a:t>constraints</a:t>
            </a:r>
            <a:r>
              <a:rPr lang="en-US" dirty="0"/>
              <a:t> on its operation and implementation.</a:t>
            </a:r>
            <a:endParaRPr lang="en-GB" dirty="0"/>
          </a:p>
          <a:p>
            <a:r>
              <a:rPr lang="en-US" dirty="0">
                <a:solidFill>
                  <a:srgbClr val="FF0000"/>
                </a:solidFill>
              </a:rPr>
              <a:t>Functional requirements</a:t>
            </a:r>
            <a:r>
              <a:rPr lang="en-US" dirty="0"/>
              <a:t> are statements of the services that the system must provide or are descriptions of how some computations must be carried out. </a:t>
            </a:r>
            <a:endParaRPr lang="en-GB" dirty="0"/>
          </a:p>
          <a:p>
            <a:r>
              <a:rPr lang="en-US" dirty="0">
                <a:solidFill>
                  <a:srgbClr val="FF0000"/>
                </a:solidFill>
              </a:rPr>
              <a:t>Non-functional requirements</a:t>
            </a:r>
            <a:r>
              <a:rPr lang="en-US" dirty="0"/>
              <a:t>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a:t>
            </a:r>
            <a:r>
              <a:rPr lang="en-US" dirty="0">
                <a:solidFill>
                  <a:srgbClr val="FF0000"/>
                </a:solidFill>
              </a:rPr>
              <a:t>requirements engineering process</a:t>
            </a:r>
            <a:r>
              <a:rPr lang="en-US" dirty="0"/>
              <a:t> is an iterative process that includes requirements elicitation, specification and validation.</a:t>
            </a:r>
            <a:endParaRPr lang="en-GB" dirty="0"/>
          </a:p>
          <a:p>
            <a:r>
              <a:rPr lang="en-US" dirty="0">
                <a:solidFill>
                  <a:srgbClr val="FF0000"/>
                </a:solidFill>
              </a:rPr>
              <a:t>Requirements elicitation</a:t>
            </a:r>
            <a:r>
              <a:rPr lang="en-US" dirty="0"/>
              <a:t> is an iterative process that can be represented as a spiral of activities – requirements discovery, requirements classification and organization, requirements negotiation and requirements documentation.</a:t>
            </a:r>
            <a:r>
              <a:rPr lang="en-GB" dirty="0"/>
              <a:t> </a:t>
            </a:r>
          </a:p>
          <a:p>
            <a:r>
              <a:rPr lang="en-US" dirty="0"/>
              <a:t>You can use a range of techniques for requirements elicitation including </a:t>
            </a:r>
            <a:r>
              <a:rPr lang="en-US" dirty="0">
                <a:solidFill>
                  <a:srgbClr val="FF0000"/>
                </a:solidFill>
              </a:rPr>
              <a:t>interviews</a:t>
            </a:r>
            <a:r>
              <a:rPr lang="en-US" dirty="0"/>
              <a:t> and </a:t>
            </a:r>
            <a:r>
              <a:rPr lang="en-US" dirty="0">
                <a:solidFill>
                  <a:srgbClr val="FF0000"/>
                </a:solidFill>
              </a:rPr>
              <a:t>ethnography</a:t>
            </a:r>
            <a:r>
              <a:rPr lang="en-US" dirty="0"/>
              <a:t>. User stories and scenarios may be used to facilitate discussions.</a:t>
            </a:r>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solidFill>
                  <a:srgbClr val="FF0000"/>
                </a:solidFill>
              </a:rPr>
              <a:t>Requirements specification </a:t>
            </a:r>
            <a:r>
              <a:rPr lang="en-US" dirty="0"/>
              <a:t>is the process of formally documenting the user and system requirements and creating a software requirements document.</a:t>
            </a:r>
          </a:p>
          <a:p>
            <a:r>
              <a:rPr lang="en-US" dirty="0"/>
              <a:t>The </a:t>
            </a:r>
            <a:r>
              <a:rPr lang="en-US" dirty="0">
                <a:solidFill>
                  <a:srgbClr val="FF0000"/>
                </a:solidFill>
              </a:rPr>
              <a:t>software requirements document </a:t>
            </a:r>
            <a:r>
              <a:rPr lang="en-US" dirty="0"/>
              <a:t>is an agreed statement of the system requirements. It should be organized so that both system customers and software developers can use it.</a:t>
            </a:r>
            <a:endParaRPr lang="en-GB" dirty="0"/>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solidFill>
                  <a:srgbClr val="FF0000"/>
                </a:solidFill>
              </a:rPr>
              <a:t>Requirements validation </a:t>
            </a:r>
            <a:r>
              <a:rPr lang="en-US" dirty="0"/>
              <a:t>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a:t>
            </a:r>
            <a:r>
              <a:rPr lang="en-US" dirty="0">
                <a:solidFill>
                  <a:srgbClr val="FF0000"/>
                </a:solidFill>
              </a:rPr>
              <a:t>Requirements management</a:t>
            </a:r>
            <a:r>
              <a:rPr lang="en-US" dirty="0"/>
              <a:t> is the process of managing and controlling these changes.</a:t>
            </a:r>
            <a:endParaRPr lang="en-GB" dirty="0"/>
          </a:p>
          <a:p>
            <a:endParaRPr lang="en-US" dirty="0"/>
          </a:p>
        </p:txBody>
      </p:sp>
      <p:sp>
        <p:nvSpPr>
          <p:cNvPr id="4" name="Slide Number Placeholder 3"/>
          <p:cNvSpPr>
            <a:spLocks noGrp="1"/>
          </p:cNvSpPr>
          <p:nvPr>
            <p:ph type="sldNum" sz="quarter" idx="12"/>
          </p:nvPr>
        </p:nvSpPr>
        <p:spPr/>
        <p:txBody>
          <a:bodyPr/>
          <a:lstStyle/>
          <a:p>
            <a:fld id="{825F70CE-84E9-D04C-9B15-10C693AA0F2A}" type="slidenum">
              <a:rPr lang="en-US" smtClean="0"/>
              <a:pPr/>
              <a:t>69</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dirty="0"/>
              <a:t>Many agile methods argue that producing detailed system requirements is a </a:t>
            </a:r>
            <a:r>
              <a:rPr lang="en-US" u="sng" dirty="0"/>
              <a:t>waste of time</a:t>
            </a:r>
            <a:r>
              <a:rPr lang="en-US" dirty="0"/>
              <a:t> as requirements change so quickly.</a:t>
            </a:r>
          </a:p>
          <a:p>
            <a:r>
              <a:rPr lang="en-US" dirty="0"/>
              <a:t>The requirements document is therefore always </a:t>
            </a:r>
            <a:r>
              <a:rPr lang="en-US" u="sng" dirty="0"/>
              <a:t>out of date</a:t>
            </a:r>
            <a:r>
              <a:rPr lang="en-US" dirty="0"/>
              <a:t>.</a:t>
            </a:r>
          </a:p>
          <a:p>
            <a:r>
              <a:rPr lang="en-US" dirty="0"/>
              <a:t>Agile methods usually use incremental requirements engineering and may express requirements as </a:t>
            </a:r>
            <a:r>
              <a:rPr lang="en-US" dirty="0">
                <a:solidFill>
                  <a:srgbClr val="FF0000"/>
                </a:solidFill>
              </a:rPr>
              <a:t>user stories</a:t>
            </a:r>
            <a:r>
              <a:rPr lang="en-US" dirty="0"/>
              <a:t>.</a:t>
            </a:r>
          </a:p>
          <a:p>
            <a:r>
              <a:rPr lang="en-US" dirty="0"/>
              <a:t>This is practical for business systems but problematic for systems that require pre-delivery analysis (e.g., critical systems) or systems developed by several teams.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4634</TotalTime>
  <Words>4044</Words>
  <Application>Microsoft Office PowerPoint</Application>
  <PresentationFormat>On-screen Show (4:3)</PresentationFormat>
  <Paragraphs>433</Paragraphs>
  <Slides>69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5" baseType="lpstr">
      <vt:lpstr>Arial</vt:lpstr>
      <vt:lpstr>Calibri</vt:lpstr>
      <vt:lpstr>Wingdings</vt:lpstr>
      <vt:lpstr>Zapf Dingbats</vt:lpstr>
      <vt:lpstr>SE10 slides</vt:lpstr>
      <vt:lpstr>Document</vt:lpstr>
      <vt:lpstr>Chapter 4 – Requirements Engineering</vt:lpstr>
      <vt:lpstr>Topics covered</vt:lpstr>
      <vt:lpstr>Requirements engineering</vt:lpstr>
      <vt:lpstr>What is a requirement?</vt:lpstr>
      <vt:lpstr>Types of requirement</vt:lpstr>
      <vt:lpstr>User and system requirements </vt:lpstr>
      <vt:lpstr>Readers of different types of requirements specification </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Non-functional requirements implementation</vt:lpstr>
      <vt:lpstr>Types of nonfunctional requirement </vt:lpstr>
      <vt:lpstr>Non-functional classifications</vt:lpstr>
      <vt:lpstr>Examples of nonfunctional requirements in the Mentcare system</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Stories and scenarios</vt:lpstr>
      <vt:lpstr>Scenarios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waqar aziz</cp:lastModifiedBy>
  <cp:revision>45</cp:revision>
  <cp:lastPrinted>2010-01-11T10:54:43Z</cp:lastPrinted>
  <dcterms:created xsi:type="dcterms:W3CDTF">2010-01-08T19:43:52Z</dcterms:created>
  <dcterms:modified xsi:type="dcterms:W3CDTF">2024-03-17T10:04:02Z</dcterms:modified>
</cp:coreProperties>
</file>