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49"/>
  </p:notesMasterIdLst>
  <p:handoutMasterIdLst>
    <p:handoutMasterId r:id="rId50"/>
  </p:handoutMasterIdLst>
  <p:sldIdLst>
    <p:sldId id="256" r:id="rId2"/>
    <p:sldId id="281" r:id="rId3"/>
    <p:sldId id="282" r:id="rId4"/>
    <p:sldId id="280" r:id="rId5"/>
    <p:sldId id="283" r:id="rId6"/>
    <p:sldId id="285" r:id="rId7"/>
    <p:sldId id="284" r:id="rId8"/>
    <p:sldId id="311" r:id="rId9"/>
    <p:sldId id="287" r:id="rId10"/>
    <p:sldId id="286" r:id="rId11"/>
    <p:sldId id="257" r:id="rId12"/>
    <p:sldId id="288" r:id="rId13"/>
    <p:sldId id="258" r:id="rId14"/>
    <p:sldId id="313" r:id="rId15"/>
    <p:sldId id="289" r:id="rId16"/>
    <p:sldId id="290" r:id="rId17"/>
    <p:sldId id="259" r:id="rId18"/>
    <p:sldId id="260" r:id="rId19"/>
    <p:sldId id="261" r:id="rId20"/>
    <p:sldId id="299" r:id="rId21"/>
    <p:sldId id="262" r:id="rId22"/>
    <p:sldId id="263" r:id="rId23"/>
    <p:sldId id="312" r:id="rId24"/>
    <p:sldId id="291" r:id="rId25"/>
    <p:sldId id="292" r:id="rId26"/>
    <p:sldId id="264" r:id="rId27"/>
    <p:sldId id="265" r:id="rId28"/>
    <p:sldId id="266" r:id="rId29"/>
    <p:sldId id="300" r:id="rId30"/>
    <p:sldId id="301" r:id="rId31"/>
    <p:sldId id="267" r:id="rId32"/>
    <p:sldId id="268" r:id="rId33"/>
    <p:sldId id="293" r:id="rId34"/>
    <p:sldId id="269" r:id="rId35"/>
    <p:sldId id="315" r:id="rId36"/>
    <p:sldId id="294" r:id="rId37"/>
    <p:sldId id="295" r:id="rId38"/>
    <p:sldId id="270" r:id="rId39"/>
    <p:sldId id="271" r:id="rId40"/>
    <p:sldId id="302" r:id="rId41"/>
    <p:sldId id="278" r:id="rId42"/>
    <p:sldId id="272" r:id="rId43"/>
    <p:sldId id="274" r:id="rId44"/>
    <p:sldId id="273" r:id="rId45"/>
    <p:sldId id="277" r:id="rId46"/>
    <p:sldId id="314" r:id="rId47"/>
    <p:sldId id="298" r:id="rId4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0" d="100"/>
          <a:sy n="60" d="100"/>
        </p:scale>
        <p:origin x="1388" y="4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D25C6-313E-4545-B4B5-AC2334263EEA}" type="datetimeFigureOut">
              <a:rPr lang="en-US" smtClean="0"/>
              <a:t>10/26/2023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1F3E5A-B7A4-4146-BBFE-14EF41541C3E}" type="slidenum">
              <a:rPr lang="en-US" smtClean="0"/>
              <a:t>‹#›</a:t>
            </a:fld>
            <a:endParaRPr lang="en-US"/>
          </a:p>
        </p:txBody>
      </p:sp>
    </p:spTree>
    <p:extLst>
      <p:ext uri="{BB962C8B-B14F-4D97-AF65-F5344CB8AC3E}">
        <p14:creationId xmlns:p14="http://schemas.microsoft.com/office/powerpoint/2010/main" val="29478693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D3C50A-ECEA-8349-9BCF-E4AC4170F50E}" type="datetimeFigureOut">
              <a:rPr lang="en-US" smtClean="0"/>
              <a:t>10/26/2023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9B78F-7C08-ED42-8E36-4ED23DEF8F74}" type="slidenum">
              <a:rPr lang="en-US" smtClean="0"/>
              <a:t>‹#›</a:t>
            </a:fld>
            <a:endParaRPr lang="en-US"/>
          </a:p>
        </p:txBody>
      </p:sp>
    </p:spTree>
    <p:extLst>
      <p:ext uri="{BB962C8B-B14F-4D97-AF65-F5344CB8AC3E}">
        <p14:creationId xmlns:p14="http://schemas.microsoft.com/office/powerpoint/2010/main" val="20087135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F999B78F-7C08-ED42-8E36-4ED23DEF8F74}" type="slidenum">
              <a:rPr lang="en-US" smtClean="0"/>
              <a:t>1</a:t>
            </a:fld>
            <a:endParaRPr lang="en-US"/>
          </a:p>
        </p:txBody>
      </p:sp>
    </p:spTree>
    <p:extLst>
      <p:ext uri="{BB962C8B-B14F-4D97-AF65-F5344CB8AC3E}">
        <p14:creationId xmlns:p14="http://schemas.microsoft.com/office/powerpoint/2010/main" val="1093961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F999B78F-7C08-ED42-8E36-4ED23DEF8F74}" type="slidenum">
              <a:rPr lang="en-US" smtClean="0"/>
              <a:t>7</a:t>
            </a:fld>
            <a:endParaRPr lang="en-US"/>
          </a:p>
        </p:txBody>
      </p:sp>
    </p:spTree>
    <p:extLst>
      <p:ext uri="{BB962C8B-B14F-4D97-AF65-F5344CB8AC3E}">
        <p14:creationId xmlns:p14="http://schemas.microsoft.com/office/powerpoint/2010/main" val="3041493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9FE8DFF9-44C4-6B4E-B5A3-96ED369AFD93}"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8869BD90-93E8-7D4C-B473-7191F00429CB}"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BA7DC435-2897-F34A-8447-1EC8A691D119}"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DEC9DA09-039A-A841-BA90-58CFCFBF8E01}"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50F2F7EC-46EB-964D-B691-B03AC1106FC0}"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7" name="Slide Number Placeholder 5"/>
          <p:cNvSpPr>
            <a:spLocks noGrp="1"/>
          </p:cNvSpPr>
          <p:nvPr>
            <p:ph type="sldNum" sz="quarter" idx="12"/>
          </p:nvPr>
        </p:nvSpPr>
        <p:spPr/>
        <p:txBody>
          <a:bodyPr/>
          <a:lstStyle>
            <a:lvl1pPr>
              <a:defRPr/>
            </a:lvl1pPr>
          </a:lstStyle>
          <a:p>
            <a:pPr>
              <a:defRPr/>
            </a:pPr>
            <a:fld id="{31F6D4F7-D30A-2D46-8C56-BBD860B78FB6}"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9" name="Slide Number Placeholder 5"/>
          <p:cNvSpPr>
            <a:spLocks noGrp="1"/>
          </p:cNvSpPr>
          <p:nvPr>
            <p:ph type="sldNum" sz="quarter" idx="12"/>
          </p:nvPr>
        </p:nvSpPr>
        <p:spPr/>
        <p:txBody>
          <a:bodyPr/>
          <a:lstStyle>
            <a:lvl1pPr>
              <a:defRPr/>
            </a:lvl1pPr>
          </a:lstStyle>
          <a:p>
            <a:pPr>
              <a:defRPr/>
            </a:pPr>
            <a:fld id="{D227A3EF-D9D8-3141-91A2-80F03BEF3F96}"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5" name="Slide Number Placeholder 5"/>
          <p:cNvSpPr>
            <a:spLocks noGrp="1"/>
          </p:cNvSpPr>
          <p:nvPr>
            <p:ph type="sldNum" sz="quarter" idx="12"/>
          </p:nvPr>
        </p:nvSpPr>
        <p:spPr/>
        <p:txBody>
          <a:bodyPr/>
          <a:lstStyle>
            <a:lvl1pPr>
              <a:defRPr/>
            </a:lvl1pPr>
          </a:lstStyle>
          <a:p>
            <a:pPr>
              <a:defRPr/>
            </a:pPr>
            <a:fld id="{964AD586-7C25-0244-A129-E014CC0A164A}"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4" name="Slide Number Placeholder 5"/>
          <p:cNvSpPr>
            <a:spLocks noGrp="1"/>
          </p:cNvSpPr>
          <p:nvPr>
            <p:ph type="sldNum" sz="quarter" idx="12"/>
          </p:nvPr>
        </p:nvSpPr>
        <p:spPr/>
        <p:txBody>
          <a:bodyPr/>
          <a:lstStyle>
            <a:lvl1pPr>
              <a:defRPr/>
            </a:lvl1pPr>
          </a:lstStyle>
          <a:p>
            <a:pPr>
              <a:defRPr/>
            </a:pPr>
            <a:fld id="{9941E2DB-6B26-1148-BBB7-224489DC4320}"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7" name="Slide Number Placeholder 5"/>
          <p:cNvSpPr>
            <a:spLocks noGrp="1"/>
          </p:cNvSpPr>
          <p:nvPr>
            <p:ph type="sldNum" sz="quarter" idx="12"/>
          </p:nvPr>
        </p:nvSpPr>
        <p:spPr/>
        <p:txBody>
          <a:bodyPr/>
          <a:lstStyle>
            <a:lvl1pPr>
              <a:defRPr/>
            </a:lvl1pPr>
          </a:lstStyle>
          <a:p>
            <a:pPr>
              <a:defRPr/>
            </a:pPr>
            <a:fld id="{0C7EC744-B227-4A42-B0B8-DD1F9FC186DB}"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7" name="Slide Number Placeholder 5"/>
          <p:cNvSpPr>
            <a:spLocks noGrp="1"/>
          </p:cNvSpPr>
          <p:nvPr>
            <p:ph type="sldNum" sz="quarter" idx="12"/>
          </p:nvPr>
        </p:nvSpPr>
        <p:spPr/>
        <p:txBody>
          <a:bodyPr/>
          <a:lstStyle>
            <a:lvl1pPr>
              <a:defRPr/>
            </a:lvl1pPr>
          </a:lstStyle>
          <a:p>
            <a:pPr>
              <a:defRPr/>
            </a:pPr>
            <a:fld id="{026C30EE-4725-9040-82E4-7631508820E2}"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5 System Modeling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5AC5F77F-66C9-B04B-B94C-B68F7102428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1993900"/>
            <a:ext cx="7293232" cy="1143000"/>
          </a:xfrm>
        </p:spPr>
        <p:txBody>
          <a:bodyPr/>
          <a:lstStyle/>
          <a:p>
            <a:r>
              <a:rPr lang="en-US" dirty="0"/>
              <a:t>Chapter 5 – System Modeling</a:t>
            </a:r>
          </a:p>
        </p:txBody>
      </p:sp>
      <p:sp>
        <p:nvSpPr>
          <p:cNvPr id="4" name="Content Placeholder 3"/>
          <p:cNvSpPr>
            <a:spLocks noGrp="1"/>
          </p:cNvSpPr>
          <p:nvPr>
            <p:ph idx="1"/>
          </p:nvPr>
        </p:nvSpPr>
        <p:spPr>
          <a:xfrm>
            <a:off x="457200" y="3632200"/>
            <a:ext cx="8229600" cy="2493963"/>
          </a:xfrm>
        </p:spPr>
        <p:txBody>
          <a:bodyPr/>
          <a:lstStyle/>
          <a:p>
            <a:pPr algn="ctr">
              <a:buNone/>
            </a:pPr>
            <a:r>
              <a:rPr lang="en-US" dirty="0"/>
              <a:t>Dr. M. Waqar Aziz</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boundaries</a:t>
            </a:r>
          </a:p>
        </p:txBody>
      </p:sp>
      <p:sp>
        <p:nvSpPr>
          <p:cNvPr id="3" name="Content Placeholder 2"/>
          <p:cNvSpPr>
            <a:spLocks noGrp="1"/>
          </p:cNvSpPr>
          <p:nvPr>
            <p:ph idx="1"/>
          </p:nvPr>
        </p:nvSpPr>
        <p:spPr/>
        <p:txBody>
          <a:bodyPr/>
          <a:lstStyle/>
          <a:p>
            <a:r>
              <a:rPr lang="en-US" dirty="0">
                <a:solidFill>
                  <a:srgbClr val="FF0000"/>
                </a:solidFill>
              </a:rPr>
              <a:t>System boundaries</a:t>
            </a:r>
            <a:r>
              <a:rPr lang="en-US" dirty="0"/>
              <a:t> are established to define what is inside and what is outside the system.</a:t>
            </a:r>
          </a:p>
          <a:p>
            <a:pPr lvl="1"/>
            <a:r>
              <a:rPr lang="en-US" dirty="0"/>
              <a:t>They show other systems that are used or depend on the system being developed.</a:t>
            </a:r>
          </a:p>
          <a:p>
            <a:r>
              <a:rPr lang="en-US" dirty="0"/>
              <a:t>The position of the system boundary has a profound effect on the system requirements. </a:t>
            </a:r>
          </a:p>
          <a:p>
            <a:r>
              <a:rPr lang="en-US" dirty="0"/>
              <a:t>Defining a system boundary is a political judgment</a:t>
            </a:r>
          </a:p>
          <a:p>
            <a:pPr lvl="1"/>
            <a:r>
              <a:rPr lang="en-US" dirty="0"/>
              <a:t>There may be pressures to develop system boundaries that increase/decrease the influence or workload of different parts of an organization.</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10</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context of the </a:t>
            </a:r>
            <a:r>
              <a:rPr lang="en-GB" dirty="0" err="1"/>
              <a:t>Mentcare</a:t>
            </a:r>
            <a:r>
              <a:rPr lang="en-GB" dirty="0"/>
              <a:t> system</a:t>
            </a:r>
            <a:endParaRPr lang="en-US" dirty="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11</a:t>
            </a:fld>
            <a:endParaRPr lang="en-US"/>
          </a:p>
        </p:txBody>
      </p:sp>
      <p:pic>
        <p:nvPicPr>
          <p:cNvPr id="2" name="Picture 1" descr="5.1 Mentcare contex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600" y="2057400"/>
            <a:ext cx="5645150" cy="3556000"/>
          </a:xfrm>
          <a:prstGeom prst="rect">
            <a:avLst/>
          </a:prstGeom>
        </p:spPr>
      </p:pic>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perspective</a:t>
            </a:r>
          </a:p>
        </p:txBody>
      </p:sp>
      <p:sp>
        <p:nvSpPr>
          <p:cNvPr id="4" name="Content Placeholder 3"/>
          <p:cNvSpPr>
            <a:spLocks noGrp="1"/>
          </p:cNvSpPr>
          <p:nvPr>
            <p:ph idx="1"/>
          </p:nvPr>
        </p:nvSpPr>
        <p:spPr/>
        <p:txBody>
          <a:bodyPr/>
          <a:lstStyle/>
          <a:p>
            <a:r>
              <a:rPr lang="en-US" dirty="0"/>
              <a:t>Context models simply show the other systems in the environment, not how the system being developed is used in that environment.</a:t>
            </a:r>
          </a:p>
          <a:p>
            <a:r>
              <a:rPr lang="en-US" dirty="0"/>
              <a:t>Process models reveal how the system being developed is used in broader business processes.</a:t>
            </a:r>
          </a:p>
          <a:p>
            <a:r>
              <a:rPr lang="en-US" dirty="0"/>
              <a:t>UML </a:t>
            </a:r>
            <a:r>
              <a:rPr lang="en-US" dirty="0">
                <a:solidFill>
                  <a:srgbClr val="FF0000"/>
                </a:solidFill>
              </a:rPr>
              <a:t>activity diagrams </a:t>
            </a:r>
            <a:r>
              <a:rPr lang="en-US" dirty="0"/>
              <a:t>may be used to define business process models.</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12</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Activity Diagram of involuntary detention</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13</a:t>
            </a:fld>
            <a:endParaRPr lang="en-US"/>
          </a:p>
        </p:txBody>
      </p:sp>
      <p:pic>
        <p:nvPicPr>
          <p:cNvPr id="2" name="Picture 1" descr="5.2 Detention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00" y="1765299"/>
            <a:ext cx="8331200" cy="4306013"/>
          </a:xfrm>
          <a:prstGeom prst="rect">
            <a:avLst/>
          </a:prstGeom>
        </p:spPr>
      </p:pic>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en-US" dirty="0"/>
              <a:t>Interaction models</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14</a:t>
            </a:fld>
            <a:endParaRPr lang="en-US"/>
          </a:p>
        </p:txBody>
      </p:sp>
    </p:spTree>
    <p:extLst>
      <p:ext uri="{BB962C8B-B14F-4D97-AF65-F5344CB8AC3E}">
        <p14:creationId xmlns:p14="http://schemas.microsoft.com/office/powerpoint/2010/main" val="3541773823"/>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models</a:t>
            </a:r>
          </a:p>
        </p:txBody>
      </p:sp>
      <p:sp>
        <p:nvSpPr>
          <p:cNvPr id="3" name="Content Placeholder 2"/>
          <p:cNvSpPr>
            <a:spLocks noGrp="1"/>
          </p:cNvSpPr>
          <p:nvPr>
            <p:ph idx="1"/>
          </p:nvPr>
        </p:nvSpPr>
        <p:spPr/>
        <p:txBody>
          <a:bodyPr/>
          <a:lstStyle/>
          <a:p>
            <a:r>
              <a:rPr lang="en-US" dirty="0"/>
              <a:t>Modeling </a:t>
            </a:r>
            <a:r>
              <a:rPr lang="en-US" dirty="0">
                <a:solidFill>
                  <a:srgbClr val="FF0000"/>
                </a:solidFill>
              </a:rPr>
              <a:t>user interaction </a:t>
            </a:r>
            <a:r>
              <a:rPr lang="en-US" dirty="0"/>
              <a:t>is important as it helps to identify user requirements. </a:t>
            </a:r>
          </a:p>
          <a:p>
            <a:r>
              <a:rPr lang="en-US" dirty="0"/>
              <a:t>Modeling </a:t>
            </a:r>
            <a:r>
              <a:rPr lang="en-US" dirty="0">
                <a:solidFill>
                  <a:srgbClr val="FF0000"/>
                </a:solidFill>
              </a:rPr>
              <a:t>system-to-system interaction </a:t>
            </a:r>
            <a:r>
              <a:rPr lang="en-US" dirty="0"/>
              <a:t>highlights the communication problems that may arise. </a:t>
            </a:r>
          </a:p>
          <a:p>
            <a:r>
              <a:rPr lang="en-US" dirty="0"/>
              <a:t>Modeling </a:t>
            </a:r>
            <a:r>
              <a:rPr lang="en-US" dirty="0">
                <a:solidFill>
                  <a:srgbClr val="FF0000"/>
                </a:solidFill>
              </a:rPr>
              <a:t>component interaction </a:t>
            </a:r>
            <a:r>
              <a:rPr lang="en-US" dirty="0"/>
              <a:t>helps us understand if a proposed system structure is likely to deliver the required system performance and dependability.</a:t>
            </a:r>
            <a:r>
              <a:rPr lang="en-GB" dirty="0"/>
              <a:t> </a:t>
            </a:r>
          </a:p>
          <a:p>
            <a:r>
              <a:rPr lang="en-GB" dirty="0">
                <a:solidFill>
                  <a:srgbClr val="FF0000"/>
                </a:solidFill>
              </a:rPr>
              <a:t>Use case diagrams </a:t>
            </a:r>
            <a:r>
              <a:rPr lang="en-GB" dirty="0"/>
              <a:t>and </a:t>
            </a:r>
            <a:r>
              <a:rPr lang="en-GB" dirty="0">
                <a:solidFill>
                  <a:srgbClr val="FF0000"/>
                </a:solidFill>
              </a:rPr>
              <a:t>sequence diagrams </a:t>
            </a:r>
            <a:r>
              <a:rPr lang="en-GB" dirty="0"/>
              <a:t>may be used for interaction modelling.</a:t>
            </a:r>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15</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modeling</a:t>
            </a:r>
          </a:p>
        </p:txBody>
      </p:sp>
      <p:sp>
        <p:nvSpPr>
          <p:cNvPr id="3" name="Content Placeholder 2"/>
          <p:cNvSpPr>
            <a:spLocks noGrp="1"/>
          </p:cNvSpPr>
          <p:nvPr>
            <p:ph idx="1"/>
          </p:nvPr>
        </p:nvSpPr>
        <p:spPr/>
        <p:txBody>
          <a:bodyPr/>
          <a:lstStyle/>
          <a:p>
            <a:r>
              <a:rPr lang="en-US" dirty="0"/>
              <a:t>Use cases were developed originally to support </a:t>
            </a:r>
            <a:r>
              <a:rPr lang="en-US" dirty="0">
                <a:solidFill>
                  <a:srgbClr val="FF0000"/>
                </a:solidFill>
              </a:rPr>
              <a:t>requirements elicitation </a:t>
            </a:r>
            <a:r>
              <a:rPr lang="en-US" dirty="0"/>
              <a:t>and are now incorporated into the UML.</a:t>
            </a:r>
          </a:p>
          <a:p>
            <a:r>
              <a:rPr lang="en-US" dirty="0"/>
              <a:t>Each use case represents a discrete </a:t>
            </a:r>
            <a:r>
              <a:rPr lang="en-US" dirty="0">
                <a:solidFill>
                  <a:srgbClr val="FF0000"/>
                </a:solidFill>
              </a:rPr>
              <a:t>task</a:t>
            </a:r>
            <a:r>
              <a:rPr lang="en-US" dirty="0"/>
              <a:t> that involves external interaction with a system.</a:t>
            </a:r>
          </a:p>
          <a:p>
            <a:r>
              <a:rPr lang="en-US" dirty="0">
                <a:solidFill>
                  <a:srgbClr val="FF0000"/>
                </a:solidFill>
              </a:rPr>
              <a:t>Actors</a:t>
            </a:r>
            <a:r>
              <a:rPr lang="en-US" dirty="0"/>
              <a:t> in a use case may be people or other systems.</a:t>
            </a:r>
          </a:p>
          <a:p>
            <a:r>
              <a:rPr lang="en-US" dirty="0"/>
              <a:t>Represented diagrammatically to provide an overview of the use case and in a more detailed textual form.</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16</a:t>
            </a:fld>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Transfer-data use case</a:t>
            </a:r>
            <a:r>
              <a:rPr lang="en-GB" dirty="0"/>
              <a:t> </a:t>
            </a:r>
            <a:endParaRPr lang="en-US" dirty="0"/>
          </a:p>
        </p:txBody>
      </p:sp>
      <p:sp>
        <p:nvSpPr>
          <p:cNvPr id="5" name="Content Placeholder 4"/>
          <p:cNvSpPr>
            <a:spLocks noGrp="1"/>
          </p:cNvSpPr>
          <p:nvPr>
            <p:ph idx="1"/>
          </p:nvPr>
        </p:nvSpPr>
        <p:spPr/>
        <p:txBody>
          <a:bodyPr/>
          <a:lstStyle/>
          <a:p>
            <a:r>
              <a:rPr lang="en-US" dirty="0"/>
              <a:t>A use case in the </a:t>
            </a:r>
            <a:r>
              <a:rPr lang="en-US" dirty="0" err="1"/>
              <a:t>Mentcare</a:t>
            </a:r>
            <a:r>
              <a:rPr lang="en-US" dirty="0"/>
              <a:t> system</a:t>
            </a:r>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17</a:t>
            </a:fld>
            <a:endParaRPr lang="en-US"/>
          </a:p>
        </p:txBody>
      </p:sp>
      <p:pic>
        <p:nvPicPr>
          <p:cNvPr id="4" name="Picture 3" descr="5.3 UseCase.eps"/>
          <p:cNvPicPr>
            <a:picLocks noChangeAspect="1"/>
          </p:cNvPicPr>
          <p:nvPr/>
        </p:nvPicPr>
        <p:blipFill>
          <a:blip r:embed="rId2"/>
          <a:stretch>
            <a:fillRect/>
          </a:stretch>
        </p:blipFill>
        <p:spPr>
          <a:xfrm>
            <a:off x="866722" y="3259717"/>
            <a:ext cx="7486946" cy="1214863"/>
          </a:xfrm>
          <a:prstGeom prst="rect">
            <a:avLst/>
          </a:prstGeom>
        </p:spPr>
      </p:pic>
      <p:sp>
        <p:nvSpPr>
          <p:cNvPr id="2" name="Rectangle 1">
            <a:extLst>
              <a:ext uri="{FF2B5EF4-FFF2-40B4-BE49-F238E27FC236}">
                <a16:creationId xmlns:a16="http://schemas.microsoft.com/office/drawing/2014/main" id="{C13B6B0D-C4EA-9D77-45D2-297388922C39}"/>
              </a:ext>
            </a:extLst>
          </p:cNvPr>
          <p:cNvSpPr/>
          <p:nvPr/>
        </p:nvSpPr>
        <p:spPr>
          <a:xfrm>
            <a:off x="3051544" y="2392326"/>
            <a:ext cx="2806996" cy="273256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Tabular description of the ‘Transfer data’ use-case</a:t>
            </a:r>
            <a:r>
              <a:rPr lang="en-GB" dirty="0"/>
              <a:t> </a:t>
            </a:r>
            <a:endParaRPr lang="en-US" dirty="0"/>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18</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288661915"/>
              </p:ext>
            </p:extLst>
          </p:nvPr>
        </p:nvGraphicFramePr>
        <p:xfrm>
          <a:off x="909638" y="1866900"/>
          <a:ext cx="7205662" cy="4051935"/>
        </p:xfrm>
        <a:graphic>
          <a:graphicData uri="http://schemas.openxmlformats.org/drawingml/2006/table">
            <a:tbl>
              <a:tblPr/>
              <a:tblGrid>
                <a:gridCol w="1935162">
                  <a:extLst>
                    <a:ext uri="{9D8B030D-6E8A-4147-A177-3AD203B41FA5}">
                      <a16:colId xmlns:a16="http://schemas.microsoft.com/office/drawing/2014/main" val="20000"/>
                    </a:ext>
                  </a:extLst>
                </a:gridCol>
                <a:gridCol w="5270500">
                  <a:extLst>
                    <a:ext uri="{9D8B030D-6E8A-4147-A177-3AD203B41FA5}">
                      <a16:colId xmlns:a16="http://schemas.microsoft.com/office/drawing/2014/main" val="20001"/>
                    </a:ext>
                  </a:extLst>
                </a:gridCol>
              </a:tblGrid>
              <a:tr h="371475">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MHC-PMS: Transfer 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Actors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Medical receptionist, patient records system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Description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 receptionist may transfer data from the </a:t>
                      </a:r>
                      <a:r>
                        <a:rPr kumimoji="0" lang="en-GB" sz="1600" b="0" i="0" u="none" strike="noStrike" cap="none" normalizeH="0" baseline="0" dirty="0" err="1">
                          <a:ln>
                            <a:noFill/>
                          </a:ln>
                          <a:solidFill>
                            <a:srgbClr val="000000"/>
                          </a:solidFill>
                          <a:effectLst/>
                          <a:latin typeface="Arial" charset="0"/>
                          <a:ea typeface="Times New Roman" charset="0"/>
                        </a:rPr>
                        <a:t>Mentcase</a:t>
                      </a:r>
                      <a:r>
                        <a:rPr kumimoji="0" lang="en-GB" sz="1600" b="0" i="0" u="none" strike="noStrike" cap="none" normalizeH="0" baseline="0" dirty="0">
                          <a:ln>
                            <a:noFill/>
                          </a:ln>
                          <a:solidFill>
                            <a:srgbClr val="000000"/>
                          </a:solidFill>
                          <a:effectLst/>
                          <a:latin typeface="Arial" charset="0"/>
                          <a:ea typeface="Times New Roman" charset="0"/>
                        </a:rPr>
                        <a:t> system to a general patient record database that is maintained by a health authority. The information transferred may either be updated personal information (address, phone number, etc.) or a summary of the patient’s diagnosis and treatment.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Patient’s personal information, treatment summary</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Stimulus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User command issued by medical receptionist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Response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Confirmation that PRS has been updated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Comments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receptionist must have appropriate security permissions to access the patient information and the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Use cases in the </a:t>
            </a:r>
            <a:r>
              <a:rPr lang="en-US" dirty="0" err="1"/>
              <a:t>Mentcare</a:t>
            </a:r>
            <a:r>
              <a:rPr lang="en-US" dirty="0"/>
              <a:t> system involving the role ‘Medical Receptionist’</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19</a:t>
            </a:fld>
            <a:endParaRPr lang="en-US"/>
          </a:p>
        </p:txBody>
      </p:sp>
      <p:pic>
        <p:nvPicPr>
          <p:cNvPr id="4" name="Picture 3" descr="5.5 RecepUseCases.eps"/>
          <p:cNvPicPr>
            <a:picLocks noChangeAspect="1"/>
          </p:cNvPicPr>
          <p:nvPr/>
        </p:nvPicPr>
        <p:blipFill>
          <a:blip r:embed="rId2"/>
          <a:stretch>
            <a:fillRect/>
          </a:stretch>
        </p:blipFill>
        <p:spPr>
          <a:xfrm>
            <a:off x="2279650" y="1747838"/>
            <a:ext cx="4451350" cy="4795654"/>
          </a:xfrm>
          <a:prstGeom prst="rect">
            <a:avLst/>
          </a:prstGeom>
        </p:spPr>
      </p:pic>
      <p:sp>
        <p:nvSpPr>
          <p:cNvPr id="2" name="Rectangle 1">
            <a:extLst>
              <a:ext uri="{FF2B5EF4-FFF2-40B4-BE49-F238E27FC236}">
                <a16:creationId xmlns:a16="http://schemas.microsoft.com/office/drawing/2014/main" id="{095F34F1-9C19-E17A-0556-49B1F0F41CED}"/>
              </a:ext>
            </a:extLst>
          </p:cNvPr>
          <p:cNvSpPr/>
          <p:nvPr/>
        </p:nvSpPr>
        <p:spPr>
          <a:xfrm>
            <a:off x="4051005" y="1637414"/>
            <a:ext cx="2679995" cy="47956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Context models</a:t>
            </a:r>
            <a:endParaRPr lang="en-GB" dirty="0"/>
          </a:p>
          <a:p>
            <a:r>
              <a:rPr lang="en-US" dirty="0"/>
              <a:t>Interaction models</a:t>
            </a:r>
            <a:endParaRPr lang="en-GB" dirty="0"/>
          </a:p>
          <a:p>
            <a:r>
              <a:rPr lang="en-US" dirty="0"/>
              <a:t>Structural models</a:t>
            </a:r>
            <a:endParaRPr lang="en-GB" dirty="0"/>
          </a:p>
          <a:p>
            <a:r>
              <a:rPr lang="en-US" dirty="0"/>
              <a:t>Behavioral models</a:t>
            </a:r>
            <a:endParaRPr lang="en-GB" dirty="0"/>
          </a:p>
          <a:p>
            <a:r>
              <a:rPr lang="en-US" dirty="0"/>
              <a:t>Model-driven engineering</a:t>
            </a:r>
            <a:r>
              <a:rPr lang="en-GB" dirty="0"/>
              <a:t>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diagrams</a:t>
            </a:r>
          </a:p>
        </p:txBody>
      </p:sp>
      <p:sp>
        <p:nvSpPr>
          <p:cNvPr id="3" name="Content Placeholder 2"/>
          <p:cNvSpPr>
            <a:spLocks noGrp="1"/>
          </p:cNvSpPr>
          <p:nvPr>
            <p:ph idx="1"/>
          </p:nvPr>
        </p:nvSpPr>
        <p:spPr/>
        <p:txBody>
          <a:bodyPr/>
          <a:lstStyle/>
          <a:p>
            <a:r>
              <a:rPr lang="en-US" dirty="0"/>
              <a:t>Sequence diagrams are part of the UML and are used to model the interactions between the actors and the objects within a system.</a:t>
            </a:r>
          </a:p>
          <a:p>
            <a:r>
              <a:rPr lang="en-US" dirty="0"/>
              <a:t>A sequence diagram shows the sequence of interactions that take place during a particular use case or use case instance.</a:t>
            </a:r>
          </a:p>
          <a:p>
            <a:r>
              <a:rPr lang="en-US" dirty="0"/>
              <a:t>The objects and actors involved are listed along the top of the diagram, with a dotted line drawn vertically from these. </a:t>
            </a:r>
          </a:p>
          <a:p>
            <a:r>
              <a:rPr lang="en-US" dirty="0"/>
              <a:t>Interactions between objects are indicated by annotated arrows.  </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20</a:t>
            </a:fld>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Sequence diagram for View patient information</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21</a:t>
            </a:fld>
            <a:endParaRPr lang="en-US"/>
          </a:p>
        </p:txBody>
      </p:sp>
      <p:pic>
        <p:nvPicPr>
          <p:cNvPr id="4" name="Picture 3">
            <a:extLst>
              <a:ext uri="{FF2B5EF4-FFF2-40B4-BE49-F238E27FC236}">
                <a16:creationId xmlns:a16="http://schemas.microsoft.com/office/drawing/2014/main" id="{267E1D33-F7A6-5695-942F-34CB4283BF4A}"/>
              </a:ext>
            </a:extLst>
          </p:cNvPr>
          <p:cNvPicPr>
            <a:picLocks noChangeAspect="1"/>
          </p:cNvPicPr>
          <p:nvPr/>
        </p:nvPicPr>
        <p:blipFill>
          <a:blip r:embed="rId2"/>
          <a:stretch>
            <a:fillRect/>
          </a:stretch>
        </p:blipFill>
        <p:spPr>
          <a:xfrm>
            <a:off x="1137645" y="1895932"/>
            <a:ext cx="6427050" cy="4633455"/>
          </a:xfrm>
          <a:prstGeom prst="rect">
            <a:avLst/>
          </a:prstGeom>
        </p:spPr>
      </p:pic>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22</a:t>
            </a:fld>
            <a:endParaRPr lang="en-US"/>
          </a:p>
        </p:txBody>
      </p:sp>
      <p:sp>
        <p:nvSpPr>
          <p:cNvPr id="3" name="Rectangle 2"/>
          <p:cNvSpPr/>
          <p:nvPr/>
        </p:nvSpPr>
        <p:spPr>
          <a:xfrm>
            <a:off x="368300" y="1231900"/>
            <a:ext cx="7378700" cy="3175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CCC305B-A19F-6C27-C19D-B4DCA32CFEBE}"/>
              </a:ext>
            </a:extLst>
          </p:cNvPr>
          <p:cNvPicPr>
            <a:picLocks noChangeAspect="1"/>
          </p:cNvPicPr>
          <p:nvPr/>
        </p:nvPicPr>
        <p:blipFill>
          <a:blip r:embed="rId2"/>
          <a:stretch>
            <a:fillRect/>
          </a:stretch>
        </p:blipFill>
        <p:spPr>
          <a:xfrm>
            <a:off x="38100" y="38100"/>
            <a:ext cx="7258050" cy="6781800"/>
          </a:xfrm>
          <a:prstGeom prst="rect">
            <a:avLst/>
          </a:prstGeom>
        </p:spPr>
      </p:pic>
      <p:sp>
        <p:nvSpPr>
          <p:cNvPr id="20482" name="Title 1"/>
          <p:cNvSpPr>
            <a:spLocks noGrp="1"/>
          </p:cNvSpPr>
          <p:nvPr>
            <p:ph type="title"/>
          </p:nvPr>
        </p:nvSpPr>
        <p:spPr>
          <a:xfrm>
            <a:off x="6756400" y="5213350"/>
            <a:ext cx="2260600" cy="1143000"/>
          </a:xfrm>
        </p:spPr>
        <p:txBody>
          <a:bodyPr/>
          <a:lstStyle/>
          <a:p>
            <a:r>
              <a:rPr lang="en-US" dirty="0"/>
              <a:t>Sequence diagram for Transfer Data</a:t>
            </a:r>
            <a:r>
              <a:rPr lang="en-GB" dirty="0"/>
              <a:t> </a:t>
            </a:r>
            <a:endParaRPr lang="en-US" dirty="0"/>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9638"/>
            <a:ext cx="8229600" cy="1143000"/>
          </a:xfrm>
        </p:spPr>
        <p:txBody>
          <a:bodyPr/>
          <a:lstStyle/>
          <a:p>
            <a:pPr algn="ctr"/>
            <a:r>
              <a:rPr lang="en-US" dirty="0"/>
              <a:t>Structural models</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23</a:t>
            </a:fld>
            <a:endParaRPr lang="en-US"/>
          </a:p>
        </p:txBody>
      </p:sp>
    </p:spTree>
    <p:extLst>
      <p:ext uri="{BB962C8B-B14F-4D97-AF65-F5344CB8AC3E}">
        <p14:creationId xmlns:p14="http://schemas.microsoft.com/office/powerpoint/2010/main" val="3961216242"/>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models</a:t>
            </a:r>
          </a:p>
        </p:txBody>
      </p:sp>
      <p:sp>
        <p:nvSpPr>
          <p:cNvPr id="3" name="Content Placeholder 2"/>
          <p:cNvSpPr>
            <a:spLocks noGrp="1"/>
          </p:cNvSpPr>
          <p:nvPr>
            <p:ph idx="1"/>
          </p:nvPr>
        </p:nvSpPr>
        <p:spPr/>
        <p:txBody>
          <a:bodyPr/>
          <a:lstStyle/>
          <a:p>
            <a:r>
              <a:rPr lang="en-US" dirty="0"/>
              <a:t>Structural models of software display the organization of a system in terms of the components that make up that system and their relationships. </a:t>
            </a:r>
          </a:p>
          <a:p>
            <a:r>
              <a:rPr lang="en-US" dirty="0"/>
              <a:t>Structural models may be static models, which show the structure of the system design, or dynamic models, which show the organization of the system when it is executing. </a:t>
            </a:r>
          </a:p>
          <a:p>
            <a:r>
              <a:rPr lang="en-US" dirty="0"/>
              <a:t>You create structural models of a system when you are discussing and designing the system architecture. </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24</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diagrams</a:t>
            </a:r>
          </a:p>
        </p:txBody>
      </p:sp>
      <p:sp>
        <p:nvSpPr>
          <p:cNvPr id="3" name="Content Placeholder 2"/>
          <p:cNvSpPr>
            <a:spLocks noGrp="1"/>
          </p:cNvSpPr>
          <p:nvPr>
            <p:ph idx="1"/>
          </p:nvPr>
        </p:nvSpPr>
        <p:spPr/>
        <p:txBody>
          <a:bodyPr/>
          <a:lstStyle/>
          <a:p>
            <a:r>
              <a:rPr lang="en-US" dirty="0"/>
              <a:t>Class diagrams are used when developing an </a:t>
            </a:r>
            <a:r>
              <a:rPr lang="en-US" dirty="0">
                <a:solidFill>
                  <a:srgbClr val="FF0000"/>
                </a:solidFill>
              </a:rPr>
              <a:t>object-oriented system</a:t>
            </a:r>
            <a:r>
              <a:rPr lang="en-US" dirty="0"/>
              <a:t> model to show the classes in a system and the associations between these classes. </a:t>
            </a:r>
          </a:p>
          <a:p>
            <a:r>
              <a:rPr lang="en-US" dirty="0"/>
              <a:t>An object class can be thought of as a general definition of one kind of system object. </a:t>
            </a:r>
          </a:p>
          <a:p>
            <a:r>
              <a:rPr lang="en-US" dirty="0"/>
              <a:t>An </a:t>
            </a:r>
            <a:r>
              <a:rPr lang="en-US" dirty="0">
                <a:solidFill>
                  <a:srgbClr val="FF0000"/>
                </a:solidFill>
              </a:rPr>
              <a:t>association</a:t>
            </a:r>
            <a:r>
              <a:rPr lang="en-US" dirty="0"/>
              <a:t> is a link between classes that indicates that there is some relationship between these classes.</a:t>
            </a:r>
            <a:r>
              <a:rPr lang="en-GB" dirty="0"/>
              <a:t> </a:t>
            </a:r>
          </a:p>
          <a:p>
            <a:r>
              <a:rPr lang="en-US" dirty="0"/>
              <a:t>When you are developing models during the early stages of the software engineering process, objects represent something in the real world, such as a patient, a prescription, a doctor, etc. </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25</a:t>
            </a:fld>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UML classes and association</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26</a:t>
            </a:fld>
            <a:endParaRPr lang="en-US"/>
          </a:p>
        </p:txBody>
      </p:sp>
      <p:pic>
        <p:nvPicPr>
          <p:cNvPr id="4" name="Picture 3" descr="5.8 ClassAssoc.eps"/>
          <p:cNvPicPr>
            <a:picLocks noChangeAspect="1"/>
          </p:cNvPicPr>
          <p:nvPr/>
        </p:nvPicPr>
        <p:blipFill>
          <a:blip r:embed="rId2"/>
          <a:stretch>
            <a:fillRect/>
          </a:stretch>
        </p:blipFill>
        <p:spPr>
          <a:xfrm>
            <a:off x="2076449" y="3060700"/>
            <a:ext cx="5312019" cy="952500"/>
          </a:xfrm>
          <a:prstGeom prst="rect">
            <a:avLst/>
          </a:prstGeom>
        </p:spPr>
      </p:pic>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Classes and associations in the MHC-PMS </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27</a:t>
            </a:fld>
            <a:endParaRPr lang="en-US"/>
          </a:p>
        </p:txBody>
      </p:sp>
      <p:pic>
        <p:nvPicPr>
          <p:cNvPr id="4" name="Picture 3" descr="5.9 MHCPMS-classes.eps"/>
          <p:cNvPicPr>
            <a:picLocks noChangeAspect="1"/>
          </p:cNvPicPr>
          <p:nvPr/>
        </p:nvPicPr>
        <p:blipFill>
          <a:blip r:embed="rId2"/>
          <a:stretch>
            <a:fillRect/>
          </a:stretch>
        </p:blipFill>
        <p:spPr>
          <a:xfrm>
            <a:off x="1073149" y="1746249"/>
            <a:ext cx="6677283" cy="4477707"/>
          </a:xfrm>
          <a:prstGeom prst="rect">
            <a:avLst/>
          </a:prstGeom>
        </p:spPr>
      </p:pic>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t>The Consultation class</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28</a:t>
            </a:fld>
            <a:endParaRPr lang="en-US"/>
          </a:p>
        </p:txBody>
      </p:sp>
      <p:pic>
        <p:nvPicPr>
          <p:cNvPr id="4" name="Picture 3" descr="5.10 Consultation Class.eps"/>
          <p:cNvPicPr>
            <a:picLocks noChangeAspect="1"/>
          </p:cNvPicPr>
          <p:nvPr/>
        </p:nvPicPr>
        <p:blipFill>
          <a:blip r:embed="rId2"/>
          <a:stretch>
            <a:fillRect/>
          </a:stretch>
        </p:blipFill>
        <p:spPr>
          <a:xfrm>
            <a:off x="3263900" y="1727199"/>
            <a:ext cx="2654300" cy="4550229"/>
          </a:xfrm>
          <a:prstGeom prst="rect">
            <a:avLst/>
          </a:prstGeom>
        </p:spPr>
      </p:pic>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a:t>
            </a:r>
          </a:p>
        </p:txBody>
      </p:sp>
      <p:sp>
        <p:nvSpPr>
          <p:cNvPr id="5" name="Content Placeholder 4"/>
          <p:cNvSpPr>
            <a:spLocks noGrp="1"/>
          </p:cNvSpPr>
          <p:nvPr>
            <p:ph idx="1"/>
          </p:nvPr>
        </p:nvSpPr>
        <p:spPr/>
        <p:txBody>
          <a:bodyPr/>
          <a:lstStyle/>
          <a:p>
            <a:r>
              <a:rPr lang="en-US" dirty="0"/>
              <a:t>Generalization is an everyday technique that we use to manage complexity. </a:t>
            </a:r>
          </a:p>
          <a:p>
            <a:r>
              <a:rPr lang="en-US" dirty="0"/>
              <a:t>Rather than learn the detailed characteristics of every entity that we experience, we place these entities in more general classes (animals, cars, houses, etc.) and learn the characteristics of these classes. </a:t>
            </a:r>
          </a:p>
          <a:p>
            <a:r>
              <a:rPr lang="en-US" dirty="0"/>
              <a:t>This allows us to infer that different members of these classes have some common characteristics e.g. squirrels and rats are rodents. </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29</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modeling</a:t>
            </a:r>
          </a:p>
        </p:txBody>
      </p:sp>
      <p:sp>
        <p:nvSpPr>
          <p:cNvPr id="3" name="Content Placeholder 2"/>
          <p:cNvSpPr>
            <a:spLocks noGrp="1"/>
          </p:cNvSpPr>
          <p:nvPr>
            <p:ph idx="1"/>
          </p:nvPr>
        </p:nvSpPr>
        <p:spPr/>
        <p:txBody>
          <a:bodyPr/>
          <a:lstStyle/>
          <a:p>
            <a:r>
              <a:rPr lang="en-US" dirty="0"/>
              <a:t>System modeling is the process of developing abstract models of a system, with each model presenting a different view or perspective of that system. </a:t>
            </a:r>
          </a:p>
          <a:p>
            <a:r>
              <a:rPr lang="en-US" dirty="0"/>
              <a:t>System modeling has now come to mean representing a system using some kind of graphical notation, which is now almost always based on notations in the Unified Modeling Language (UML). </a:t>
            </a:r>
          </a:p>
          <a:p>
            <a:r>
              <a:rPr lang="en-GB" dirty="0"/>
              <a:t>System modelling helps the analyst to understand the functionality of the system and models are used to communicate with customers.</a:t>
            </a:r>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a:t>
            </a:r>
          </a:p>
        </p:txBody>
      </p:sp>
      <p:sp>
        <p:nvSpPr>
          <p:cNvPr id="3" name="Content Placeholder 2"/>
          <p:cNvSpPr>
            <a:spLocks noGrp="1"/>
          </p:cNvSpPr>
          <p:nvPr>
            <p:ph idx="1"/>
          </p:nvPr>
        </p:nvSpPr>
        <p:spPr/>
        <p:txBody>
          <a:bodyPr/>
          <a:lstStyle/>
          <a:p>
            <a:r>
              <a:rPr lang="en-US" sz="2100" dirty="0"/>
              <a:t>In modeling systems, it is often useful to examine the classes in a system to see if there is scope for generalization. If changes are proposed, then you do not have to look at all classes in the system to see if they are affected by the change. </a:t>
            </a:r>
          </a:p>
          <a:p>
            <a:r>
              <a:rPr lang="en-US" sz="2100" dirty="0"/>
              <a:t>In object-oriented languages, such as Java, generalization is implemented using the class inheritance mechanisms built into the language.</a:t>
            </a:r>
            <a:r>
              <a:rPr lang="en-GB" sz="2100" dirty="0"/>
              <a:t> </a:t>
            </a:r>
          </a:p>
          <a:p>
            <a:r>
              <a:rPr lang="en-US" sz="2100" dirty="0"/>
              <a:t>In a generalization, the attributes and operations associated with higher-level classes are also associated with the lower-level classes.</a:t>
            </a:r>
          </a:p>
          <a:p>
            <a:r>
              <a:rPr lang="en-US" sz="2100" dirty="0"/>
              <a:t> The lower-level classes are subclasses inherit the attributes and operations from their </a:t>
            </a:r>
            <a:r>
              <a:rPr lang="en-US" sz="2100" dirty="0" err="1"/>
              <a:t>superclasses</a:t>
            </a:r>
            <a:r>
              <a:rPr lang="en-US" sz="2100" dirty="0"/>
              <a:t>. These lower-level classes then add more specific attributes and operations. </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30</a:t>
            </a:fld>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A generalization hierarchy</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31</a:t>
            </a:fld>
            <a:endParaRPr lang="en-US"/>
          </a:p>
        </p:txBody>
      </p:sp>
      <p:pic>
        <p:nvPicPr>
          <p:cNvPr id="4" name="Picture 3" descr="5.11 GeneralizationHierarchy.eps"/>
          <p:cNvPicPr>
            <a:picLocks noChangeAspect="1"/>
          </p:cNvPicPr>
          <p:nvPr/>
        </p:nvPicPr>
        <p:blipFill>
          <a:blip r:embed="rId2"/>
          <a:stretch>
            <a:fillRect/>
          </a:stretch>
        </p:blipFill>
        <p:spPr>
          <a:xfrm>
            <a:off x="2374900" y="2133600"/>
            <a:ext cx="4495800" cy="3238500"/>
          </a:xfrm>
          <a:prstGeom prst="rect">
            <a:avLst/>
          </a:prstGeom>
        </p:spPr>
      </p:pic>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A generalization hierarchy with added detail</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32</a:t>
            </a:fld>
            <a:endParaRPr lang="en-US"/>
          </a:p>
        </p:txBody>
      </p:sp>
      <p:pic>
        <p:nvPicPr>
          <p:cNvPr id="4" name="Picture 3" descr="5.12 GeneralisationDetail.eps"/>
          <p:cNvPicPr>
            <a:picLocks noChangeAspect="1"/>
          </p:cNvPicPr>
          <p:nvPr/>
        </p:nvPicPr>
        <p:blipFill>
          <a:blip r:embed="rId2"/>
          <a:stretch>
            <a:fillRect/>
          </a:stretch>
        </p:blipFill>
        <p:spPr>
          <a:xfrm>
            <a:off x="2432049" y="1879600"/>
            <a:ext cx="4576879" cy="3771900"/>
          </a:xfrm>
          <a:prstGeom prst="rect">
            <a:avLst/>
          </a:prstGeom>
        </p:spPr>
      </p:pic>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lIns="90487" tIns="44450" rIns="90487" bIns="44450"/>
          <a:lstStyle/>
          <a:p>
            <a:r>
              <a:rPr lang="en-GB" dirty="0"/>
              <a:t>Object class aggregation models</a:t>
            </a:r>
          </a:p>
        </p:txBody>
      </p:sp>
      <p:sp>
        <p:nvSpPr>
          <p:cNvPr id="25603" name="Rectangle 3"/>
          <p:cNvSpPr>
            <a:spLocks noGrp="1" noChangeArrowheads="1"/>
          </p:cNvSpPr>
          <p:nvPr>
            <p:ph idx="1"/>
          </p:nvPr>
        </p:nvSpPr>
        <p:spPr>
          <a:noFill/>
          <a:ln/>
        </p:spPr>
        <p:txBody>
          <a:bodyPr lIns="90487" tIns="44450" rIns="90487" bIns="44450"/>
          <a:lstStyle/>
          <a:p>
            <a:r>
              <a:rPr lang="en-GB" dirty="0"/>
              <a:t>An aggregation model shows how classes that are collections are composed of other classes.</a:t>
            </a:r>
          </a:p>
          <a:p>
            <a:r>
              <a:rPr lang="en-GB" dirty="0"/>
              <a:t>Aggregation models are similar to the part-of relationship in semantic data models. </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33</a:t>
            </a:fld>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The aggregation association</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34</a:t>
            </a:fld>
            <a:endParaRPr lang="en-US"/>
          </a:p>
        </p:txBody>
      </p:sp>
      <p:pic>
        <p:nvPicPr>
          <p:cNvPr id="4" name="Picture 3" descr="5.13 Aggregation.eps"/>
          <p:cNvPicPr>
            <a:picLocks noChangeAspect="1"/>
          </p:cNvPicPr>
          <p:nvPr/>
        </p:nvPicPr>
        <p:blipFill>
          <a:blip r:embed="rId2"/>
          <a:stretch>
            <a:fillRect/>
          </a:stretch>
        </p:blipFill>
        <p:spPr>
          <a:xfrm>
            <a:off x="2425699" y="2540000"/>
            <a:ext cx="4199467" cy="2362200"/>
          </a:xfrm>
          <a:prstGeom prst="rect">
            <a:avLst/>
          </a:prstGeom>
        </p:spPr>
      </p:pic>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9338"/>
            <a:ext cx="8229600" cy="1143000"/>
          </a:xfrm>
        </p:spPr>
        <p:txBody>
          <a:bodyPr/>
          <a:lstStyle/>
          <a:p>
            <a:pPr algn="ctr"/>
            <a:r>
              <a:rPr lang="en-US" dirty="0"/>
              <a:t>Behavioral models</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35</a:t>
            </a:fld>
            <a:endParaRPr lang="en-US"/>
          </a:p>
        </p:txBody>
      </p:sp>
    </p:spTree>
    <p:extLst>
      <p:ext uri="{BB962C8B-B14F-4D97-AF65-F5344CB8AC3E}">
        <p14:creationId xmlns:p14="http://schemas.microsoft.com/office/powerpoint/2010/main" val="73548603"/>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models</a:t>
            </a:r>
          </a:p>
        </p:txBody>
      </p:sp>
      <p:sp>
        <p:nvSpPr>
          <p:cNvPr id="3" name="Content Placeholder 2"/>
          <p:cNvSpPr>
            <a:spLocks noGrp="1"/>
          </p:cNvSpPr>
          <p:nvPr>
            <p:ph idx="1"/>
          </p:nvPr>
        </p:nvSpPr>
        <p:spPr/>
        <p:txBody>
          <a:bodyPr/>
          <a:lstStyle/>
          <a:p>
            <a:r>
              <a:rPr lang="en-US" dirty="0"/>
              <a:t>Behavioral models are models of the dynamic behavior of a system as it is executing. They show what happens or what is supposed to happen when a system responds to a stimulus from its environment. </a:t>
            </a:r>
          </a:p>
          <a:p>
            <a:r>
              <a:rPr lang="en-US" dirty="0"/>
              <a:t>You can think of these stimuli as being of two types:</a:t>
            </a:r>
            <a:endParaRPr lang="en-GB" dirty="0"/>
          </a:p>
          <a:p>
            <a:pPr lvl="1"/>
            <a:r>
              <a:rPr lang="en-US" dirty="0">
                <a:solidFill>
                  <a:srgbClr val="FF0000"/>
                </a:solidFill>
              </a:rPr>
              <a:t>Data </a:t>
            </a:r>
            <a:r>
              <a:rPr lang="en-US" dirty="0"/>
              <a:t>Some data arrives that has to be processed by the system.</a:t>
            </a:r>
            <a:endParaRPr lang="en-GB" dirty="0"/>
          </a:p>
          <a:p>
            <a:pPr lvl="1"/>
            <a:r>
              <a:rPr lang="en-US" dirty="0">
                <a:solidFill>
                  <a:srgbClr val="FF0000"/>
                </a:solidFill>
              </a:rPr>
              <a:t>Events </a:t>
            </a:r>
            <a:r>
              <a:rPr lang="en-US" dirty="0"/>
              <a:t>Some event happens that triggers system processing. Events may have associated data, although this is not always the case.</a:t>
            </a:r>
            <a:endParaRPr lang="en-GB" dirty="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36</a:t>
            </a:fld>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Data-driven modeling</a:t>
            </a:r>
          </a:p>
        </p:txBody>
      </p:sp>
      <p:sp>
        <p:nvSpPr>
          <p:cNvPr id="3" name="Content Placeholder 2"/>
          <p:cNvSpPr>
            <a:spLocks noGrp="1"/>
          </p:cNvSpPr>
          <p:nvPr>
            <p:ph idx="1"/>
          </p:nvPr>
        </p:nvSpPr>
        <p:spPr/>
        <p:txBody>
          <a:bodyPr/>
          <a:lstStyle/>
          <a:p>
            <a:r>
              <a:rPr lang="en-US" dirty="0"/>
              <a:t>Many business systems are data-processing systems that are primarily driven by data. They are controlled by the data input to the system, with relatively little external event processing. </a:t>
            </a:r>
          </a:p>
          <a:p>
            <a:r>
              <a:rPr lang="en-US" dirty="0">
                <a:solidFill>
                  <a:srgbClr val="FF0000"/>
                </a:solidFill>
              </a:rPr>
              <a:t>Data-driven models </a:t>
            </a:r>
            <a:r>
              <a:rPr lang="en-US" dirty="0"/>
              <a:t>show the sequence of actions involved in processing input data and generating an associated output. </a:t>
            </a:r>
          </a:p>
          <a:p>
            <a:r>
              <a:rPr lang="en-US" dirty="0"/>
              <a:t>They are particularly useful during the analysis of requirements as they can be used to show end-to-end processing in a system. </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37</a:t>
            </a:fld>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An activity model of the insulin pump’s operation</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38</a:t>
            </a:fld>
            <a:endParaRPr lang="en-US"/>
          </a:p>
        </p:txBody>
      </p:sp>
      <p:pic>
        <p:nvPicPr>
          <p:cNvPr id="4" name="Picture 3" descr="5.14 PumpDFD.eps"/>
          <p:cNvPicPr>
            <a:picLocks noChangeAspect="1"/>
          </p:cNvPicPr>
          <p:nvPr/>
        </p:nvPicPr>
        <p:blipFill>
          <a:blip r:embed="rId2"/>
          <a:stretch>
            <a:fillRect/>
          </a:stretch>
        </p:blipFill>
        <p:spPr>
          <a:xfrm>
            <a:off x="1035049" y="2355850"/>
            <a:ext cx="7215073" cy="2457450"/>
          </a:xfrm>
          <a:prstGeom prst="rect">
            <a:avLst/>
          </a:prstGeom>
        </p:spPr>
      </p:pic>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a:t>Order processing</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39</a:t>
            </a:fld>
            <a:endParaRPr lang="en-US"/>
          </a:p>
        </p:txBody>
      </p:sp>
      <p:pic>
        <p:nvPicPr>
          <p:cNvPr id="4" name="Picture 3" descr="5.15 OrderSeq.eps"/>
          <p:cNvPicPr>
            <a:picLocks noChangeAspect="1"/>
          </p:cNvPicPr>
          <p:nvPr/>
        </p:nvPicPr>
        <p:blipFill rotWithShape="1">
          <a:blip r:embed="rId2"/>
          <a:srcRect b="13436"/>
          <a:stretch/>
        </p:blipFill>
        <p:spPr>
          <a:xfrm>
            <a:off x="632742" y="1758950"/>
            <a:ext cx="7393658" cy="4235450"/>
          </a:xfrm>
          <a:prstGeom prst="rect">
            <a:avLst/>
          </a:prstGeom>
        </p:spPr>
      </p:pic>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t>Existing and planned system models</a:t>
            </a:r>
          </a:p>
        </p:txBody>
      </p:sp>
      <p:sp>
        <p:nvSpPr>
          <p:cNvPr id="7171" name="Rectangle 3"/>
          <p:cNvSpPr>
            <a:spLocks noGrp="1" noChangeArrowheads="1"/>
          </p:cNvSpPr>
          <p:nvPr>
            <p:ph idx="1"/>
          </p:nvPr>
        </p:nvSpPr>
        <p:spPr>
          <a:noFill/>
          <a:ln/>
        </p:spPr>
        <p:txBody>
          <a:bodyPr lIns="90487" tIns="44450" rIns="90487" bIns="44450"/>
          <a:lstStyle/>
          <a:p>
            <a:r>
              <a:rPr lang="en-US" sz="2200" dirty="0"/>
              <a:t>Models of the existing system are used during </a:t>
            </a:r>
            <a:r>
              <a:rPr lang="en-US" sz="2200" dirty="0">
                <a:solidFill>
                  <a:srgbClr val="FF0000"/>
                </a:solidFill>
              </a:rPr>
              <a:t>requirements engineering</a:t>
            </a:r>
            <a:r>
              <a:rPr lang="en-US" sz="2200" dirty="0"/>
              <a:t>. They help clarify what the existing system does and can be used as a basis for discussing its strengths and weaknesses. These then lead to requirements for the new system.</a:t>
            </a:r>
            <a:endParaRPr lang="en-GB" sz="2200" dirty="0"/>
          </a:p>
          <a:p>
            <a:r>
              <a:rPr lang="en-US" sz="2200" dirty="0"/>
              <a:t>Models of the new system are used during </a:t>
            </a:r>
            <a:r>
              <a:rPr lang="en-US" sz="2200" dirty="0">
                <a:solidFill>
                  <a:srgbClr val="FF0000"/>
                </a:solidFill>
              </a:rPr>
              <a:t>requirements engineering</a:t>
            </a:r>
            <a:r>
              <a:rPr lang="en-US" sz="2200" dirty="0"/>
              <a:t> to help explain the proposed requirements to other system stakeholders. Engineers use these models to discuss design proposals and to document the system for implementation. </a:t>
            </a:r>
          </a:p>
          <a:p>
            <a:r>
              <a:rPr lang="en-US" sz="2200" dirty="0"/>
              <a:t>In a model-driven engineering process, it is possible to generate a complete or partial system implementation from the system model.</a:t>
            </a:r>
            <a:r>
              <a:rPr lang="en-US" dirty="0"/>
              <a:t> </a:t>
            </a:r>
            <a:endParaRPr lang="en-GB" dirty="0"/>
          </a:p>
          <a:p>
            <a:endParaRPr lang="en-GB" sz="2000"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a:t>
            </a:fld>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Event-driven modeling</a:t>
            </a:r>
          </a:p>
        </p:txBody>
      </p:sp>
      <p:sp>
        <p:nvSpPr>
          <p:cNvPr id="5" name="Content Placeholder 4"/>
          <p:cNvSpPr>
            <a:spLocks noGrp="1"/>
          </p:cNvSpPr>
          <p:nvPr>
            <p:ph idx="1"/>
          </p:nvPr>
        </p:nvSpPr>
        <p:spPr/>
        <p:txBody>
          <a:bodyPr/>
          <a:lstStyle/>
          <a:p>
            <a:r>
              <a:rPr lang="en-US" dirty="0"/>
              <a:t>Real-time systems are often event-driven, with minimal data processing. For example, a landline phone switching system responds to events such as ‘receiver off hook’ by</a:t>
            </a:r>
            <a:r>
              <a:rPr lang="en-GB" dirty="0"/>
              <a:t> </a:t>
            </a:r>
            <a:r>
              <a:rPr lang="en-US" dirty="0"/>
              <a:t>generating a dial tone.</a:t>
            </a:r>
            <a:r>
              <a:rPr lang="en-GB" dirty="0"/>
              <a:t> </a:t>
            </a:r>
            <a:endParaRPr lang="en-US" dirty="0"/>
          </a:p>
          <a:p>
            <a:r>
              <a:rPr lang="en-US" dirty="0"/>
              <a:t>Event-driven modeling shows how a system responds to external and internal events. </a:t>
            </a:r>
          </a:p>
          <a:p>
            <a:r>
              <a:rPr lang="en-US" dirty="0"/>
              <a:t>It is based on the assumption that a system has a finite number of states and that events (stimuli) may cause a transition from one state to another. </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40</a:t>
            </a:fld>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State machine models</a:t>
            </a:r>
          </a:p>
        </p:txBody>
      </p:sp>
      <p:sp>
        <p:nvSpPr>
          <p:cNvPr id="56323" name="Rectangle 3"/>
          <p:cNvSpPr>
            <a:spLocks noGrp="1" noChangeArrowheads="1"/>
          </p:cNvSpPr>
          <p:nvPr>
            <p:ph idx="1"/>
          </p:nvPr>
        </p:nvSpPr>
        <p:spPr/>
        <p:txBody>
          <a:bodyPr/>
          <a:lstStyle/>
          <a:p>
            <a:r>
              <a:rPr lang="en-GB" sz="2400"/>
              <a:t>These model the behaviour of the system in response to external and internal events.</a:t>
            </a:r>
          </a:p>
          <a:p>
            <a:r>
              <a:rPr lang="en-GB" sz="2400"/>
              <a:t>They show the system’s responses to stimuli so are often used for modelling real-time systems.</a:t>
            </a:r>
          </a:p>
          <a:p>
            <a:r>
              <a:rPr lang="en-GB" sz="2400"/>
              <a:t>State machine models show system states as nodes and events as arcs between these nodes. When an event occurs, the system moves from one state to another.</a:t>
            </a:r>
          </a:p>
          <a:p>
            <a:r>
              <a:rPr lang="en-GB" sz="2400"/>
              <a:t>Statecharts are an integral part of the UML and are used to represent state machine models.</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41</a:t>
            </a:fld>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State diagram of a microwave oven</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42</a:t>
            </a:fld>
            <a:endParaRPr lang="en-US"/>
          </a:p>
        </p:txBody>
      </p:sp>
      <p:pic>
        <p:nvPicPr>
          <p:cNvPr id="4" name="Picture 3" descr="5.16 MWOvenStateDiag.eps"/>
          <p:cNvPicPr>
            <a:picLocks noChangeAspect="1"/>
          </p:cNvPicPr>
          <p:nvPr/>
        </p:nvPicPr>
        <p:blipFill>
          <a:blip r:embed="rId2"/>
          <a:stretch>
            <a:fillRect/>
          </a:stretch>
        </p:blipFill>
        <p:spPr>
          <a:xfrm>
            <a:off x="1276349" y="1689100"/>
            <a:ext cx="7086461" cy="4305300"/>
          </a:xfrm>
          <a:prstGeom prst="rect">
            <a:avLst/>
          </a:prstGeom>
        </p:spPr>
      </p:pic>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Microwave oven operation</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43</a:t>
            </a:fld>
            <a:endParaRPr lang="en-US"/>
          </a:p>
        </p:txBody>
      </p:sp>
      <p:pic>
        <p:nvPicPr>
          <p:cNvPr id="4" name="Picture 3" descr="5.18 Operate-state-mc.eps"/>
          <p:cNvPicPr>
            <a:picLocks noChangeAspect="1"/>
          </p:cNvPicPr>
          <p:nvPr/>
        </p:nvPicPr>
        <p:blipFill>
          <a:blip r:embed="rId2"/>
          <a:stretch>
            <a:fillRect/>
          </a:stretch>
        </p:blipFill>
        <p:spPr>
          <a:xfrm>
            <a:off x="2228850" y="1746250"/>
            <a:ext cx="5048250" cy="4057650"/>
          </a:xfrm>
          <a:prstGeom prst="rect">
            <a:avLst/>
          </a:prstGeom>
        </p:spPr>
      </p:pic>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States and stimuli for the microwave oven (a)</a:t>
            </a:r>
            <a:r>
              <a:rPr lang="en-GB" dirty="0"/>
              <a:t> </a:t>
            </a:r>
            <a:endParaRPr lang="en-US" dirty="0"/>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44</a:t>
            </a:fld>
            <a:endParaRPr lang="en-US"/>
          </a:p>
        </p:txBody>
      </p:sp>
      <p:graphicFrame>
        <p:nvGraphicFramePr>
          <p:cNvPr id="3" name="Table 2"/>
          <p:cNvGraphicFramePr>
            <a:graphicFrameLocks noGrp="1"/>
          </p:cNvGraphicFramePr>
          <p:nvPr/>
        </p:nvGraphicFramePr>
        <p:xfrm>
          <a:off x="431800" y="1727200"/>
          <a:ext cx="8089900" cy="4345305"/>
        </p:xfrm>
        <a:graphic>
          <a:graphicData uri="http://schemas.openxmlformats.org/drawingml/2006/table">
            <a:tbl>
              <a:tblPr/>
              <a:tblGrid>
                <a:gridCol w="18161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State</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charset="0"/>
                          <a:ea typeface="Times New Roman" charset="0"/>
                        </a:rPr>
                        <a:t>Description</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Waiting</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is waiting for input. The display shows the current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300 watts. The display shows ‘Half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600 watts. The display shows ‘Full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Set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cooking time is set to the user’s input value. The display shows the cooking time selected and is updated as the time is set.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Disabled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disabled for safety. Interior oven light is on. Display shows ‘Not ready’.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Enabled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enabled. Interior oven light is off. Display shows ‘Ready to cook’.</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Operation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Oven in operation. Interior oven light is on. Display shows the timer countdown. On completion of cooking, the buzzer is sounded for five seconds. Oven light is on. Display shows ‘Cooking complete’ while buzzer is sounding.</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States and stimuli for the microwave oven (</a:t>
            </a:r>
            <a:r>
              <a:rPr lang="en-US" dirty="0" err="1"/>
              <a:t>b</a:t>
            </a:r>
            <a:r>
              <a:rPr lang="en-US" dirty="0"/>
              <a:t>)</a:t>
            </a:r>
            <a:r>
              <a:rPr lang="en-GB" dirty="0"/>
              <a:t> </a:t>
            </a:r>
            <a:endParaRPr lang="en-US" dirty="0"/>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45</a:t>
            </a:fld>
            <a:endParaRPr lang="en-US"/>
          </a:p>
        </p:txBody>
      </p:sp>
      <p:graphicFrame>
        <p:nvGraphicFramePr>
          <p:cNvPr id="3" name="Table 2"/>
          <p:cNvGraphicFramePr>
            <a:graphicFrameLocks noGrp="1"/>
          </p:cNvGraphicFramePr>
          <p:nvPr/>
        </p:nvGraphicFramePr>
        <p:xfrm>
          <a:off x="1419482" y="1841500"/>
          <a:ext cx="6330950" cy="3760470"/>
        </p:xfrm>
        <a:graphic>
          <a:graphicData uri="http://schemas.openxmlformats.org/drawingml/2006/table">
            <a:tbl>
              <a:tblPr/>
              <a:tblGrid>
                <a:gridCol w="1841500">
                  <a:extLst>
                    <a:ext uri="{9D8B030D-6E8A-4147-A177-3AD203B41FA5}">
                      <a16:colId xmlns:a16="http://schemas.microsoft.com/office/drawing/2014/main" val="20000"/>
                    </a:ext>
                  </a:extLst>
                </a:gridCol>
                <a:gridCol w="4489450">
                  <a:extLst>
                    <a:ext uri="{9D8B030D-6E8A-4147-A177-3AD203B41FA5}">
                      <a16:colId xmlns:a16="http://schemas.microsoft.com/office/drawing/2014/main" val="20001"/>
                    </a:ext>
                  </a:extLst>
                </a:gridCol>
              </a:tblGrid>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Stimulus</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Description</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Half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half-power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full-power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Timer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one of the timer buttons.</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Number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a numeric key.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open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not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Start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the Start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Cancel</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Cancel button.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bl>
          </a:graphicData>
        </a:graphic>
      </p:graphicFrame>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5" name="Content Placeholder 4"/>
          <p:cNvSpPr>
            <a:spLocks noGrp="1"/>
          </p:cNvSpPr>
          <p:nvPr>
            <p:ph idx="1"/>
          </p:nvPr>
        </p:nvSpPr>
        <p:spPr/>
        <p:txBody>
          <a:bodyPr/>
          <a:lstStyle/>
          <a:p>
            <a:r>
              <a:rPr lang="en-GB" sz="2000" dirty="0"/>
              <a:t>A model is an </a:t>
            </a:r>
            <a:r>
              <a:rPr lang="en-GB" sz="2000" dirty="0">
                <a:solidFill>
                  <a:srgbClr val="FF0000"/>
                </a:solidFill>
              </a:rPr>
              <a:t>abstract view </a:t>
            </a:r>
            <a:r>
              <a:rPr lang="en-GB" sz="2000" dirty="0"/>
              <a:t>of a system that ignores system details. Complementary system models can be developed to show the system’s context, interactions, structure and </a:t>
            </a:r>
            <a:r>
              <a:rPr lang="en-GB" sz="2000" dirty="0" err="1"/>
              <a:t>behavior</a:t>
            </a:r>
            <a:r>
              <a:rPr lang="en-GB" sz="2000" dirty="0"/>
              <a:t>.</a:t>
            </a:r>
          </a:p>
          <a:p>
            <a:r>
              <a:rPr lang="en-GB" sz="2000" dirty="0">
                <a:solidFill>
                  <a:srgbClr val="FF0000"/>
                </a:solidFill>
              </a:rPr>
              <a:t>Context models </a:t>
            </a:r>
            <a:r>
              <a:rPr lang="en-GB" sz="2000" dirty="0"/>
              <a:t>show how a system that is being </a:t>
            </a:r>
            <a:r>
              <a:rPr lang="en-US" sz="2000" dirty="0"/>
              <a:t>modeled is positioned in an environment with other systems and processes. </a:t>
            </a:r>
            <a:endParaRPr lang="en-GB" sz="2000" dirty="0"/>
          </a:p>
          <a:p>
            <a:r>
              <a:rPr lang="en-US" sz="2000" dirty="0">
                <a:solidFill>
                  <a:srgbClr val="FF0000"/>
                </a:solidFill>
              </a:rPr>
              <a:t>Use case diagrams </a:t>
            </a:r>
            <a:r>
              <a:rPr lang="en-US" sz="2000" dirty="0"/>
              <a:t>and </a:t>
            </a:r>
            <a:r>
              <a:rPr lang="en-US" sz="2000" dirty="0">
                <a:solidFill>
                  <a:srgbClr val="FF0000"/>
                </a:solidFill>
              </a:rPr>
              <a:t>sequence diagrams </a:t>
            </a:r>
            <a:r>
              <a:rPr lang="en-US" sz="2000" dirty="0"/>
              <a:t>are used to describe the interactions between users and systems in the system being designed. Use cases describe interactions between a system and external actors; sequence diagrams add more information to these by showing interactions between system objects.</a:t>
            </a:r>
            <a:endParaRPr lang="en-GB" sz="2000" dirty="0"/>
          </a:p>
          <a:p>
            <a:r>
              <a:rPr lang="en-US" sz="2000" dirty="0">
                <a:solidFill>
                  <a:srgbClr val="FF0000"/>
                </a:solidFill>
              </a:rPr>
              <a:t>Structural models </a:t>
            </a:r>
            <a:r>
              <a:rPr lang="en-US" sz="2000" dirty="0"/>
              <a:t>show the organization and architecture of a system. </a:t>
            </a:r>
            <a:r>
              <a:rPr lang="en-US" sz="2000" dirty="0">
                <a:solidFill>
                  <a:srgbClr val="FF0000"/>
                </a:solidFill>
              </a:rPr>
              <a:t>Class diagrams </a:t>
            </a:r>
            <a:r>
              <a:rPr lang="en-US" sz="2000" dirty="0"/>
              <a:t>are used to define the static structure of classes in a system and their associations.</a:t>
            </a:r>
            <a:endParaRPr lang="en-GB" sz="2000" dirty="0"/>
          </a:p>
          <a:p>
            <a:endParaRPr lang="en-US" dirty="0"/>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46</a:t>
            </a:fld>
            <a:endParaRPr lang="en-US"/>
          </a:p>
        </p:txBody>
      </p:sp>
    </p:spTree>
    <p:extLst>
      <p:ext uri="{BB962C8B-B14F-4D97-AF65-F5344CB8AC3E}">
        <p14:creationId xmlns:p14="http://schemas.microsoft.com/office/powerpoint/2010/main" val="3320102005"/>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points</a:t>
            </a:r>
          </a:p>
        </p:txBody>
      </p:sp>
      <p:sp>
        <p:nvSpPr>
          <p:cNvPr id="5" name="Content Placeholder 4"/>
          <p:cNvSpPr>
            <a:spLocks noGrp="1"/>
          </p:cNvSpPr>
          <p:nvPr>
            <p:ph idx="1"/>
          </p:nvPr>
        </p:nvSpPr>
        <p:spPr/>
        <p:txBody>
          <a:bodyPr/>
          <a:lstStyle/>
          <a:p>
            <a:r>
              <a:rPr lang="en-US" sz="2200" dirty="0">
                <a:solidFill>
                  <a:srgbClr val="FF0000"/>
                </a:solidFill>
              </a:rPr>
              <a:t>Behavioral models </a:t>
            </a:r>
            <a:r>
              <a:rPr lang="en-US" sz="2200" dirty="0"/>
              <a:t>are used to describe the dynamic behavior of an executing system. This behavior can be modeled from the perspective of the data processed by the system, or by the events that stimulate responses from a system.</a:t>
            </a:r>
            <a:endParaRPr lang="en-GB" sz="2200" dirty="0"/>
          </a:p>
          <a:p>
            <a:r>
              <a:rPr lang="en-US" sz="2200" dirty="0">
                <a:solidFill>
                  <a:srgbClr val="FF0000"/>
                </a:solidFill>
              </a:rPr>
              <a:t>Activity diagrams </a:t>
            </a:r>
            <a:r>
              <a:rPr lang="en-US" sz="2200" dirty="0"/>
              <a:t>may be used to model the processing of data, where each activity represents one process step.</a:t>
            </a:r>
            <a:endParaRPr lang="en-GB" sz="2200" dirty="0"/>
          </a:p>
          <a:p>
            <a:r>
              <a:rPr lang="en-US" sz="2200" dirty="0">
                <a:solidFill>
                  <a:srgbClr val="FF0000"/>
                </a:solidFill>
              </a:rPr>
              <a:t>State diagrams </a:t>
            </a:r>
            <a:r>
              <a:rPr lang="en-US" sz="2200" dirty="0"/>
              <a:t>are used to model a system’s behavior in response to internal or external events. </a:t>
            </a:r>
            <a:endParaRPr lang="en-GB" sz="2200" dirty="0"/>
          </a:p>
          <a:p>
            <a:r>
              <a:rPr lang="en-US" sz="2200" dirty="0">
                <a:solidFill>
                  <a:srgbClr val="FF0000"/>
                </a:solidFill>
              </a:rPr>
              <a:t>Model-driven engineering </a:t>
            </a:r>
            <a:r>
              <a:rPr lang="en-US" sz="2200" dirty="0"/>
              <a:t>is an approach to software development in which a system is represented as a set of models that can be automatically transformed to executable code. </a:t>
            </a:r>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47</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perspectives</a:t>
            </a:r>
          </a:p>
        </p:txBody>
      </p:sp>
      <p:sp>
        <p:nvSpPr>
          <p:cNvPr id="3" name="Content Placeholder 2"/>
          <p:cNvSpPr>
            <a:spLocks noGrp="1"/>
          </p:cNvSpPr>
          <p:nvPr>
            <p:ph idx="1"/>
          </p:nvPr>
        </p:nvSpPr>
        <p:spPr/>
        <p:txBody>
          <a:bodyPr/>
          <a:lstStyle/>
          <a:p>
            <a:r>
              <a:rPr lang="en-US" dirty="0"/>
              <a:t>An </a:t>
            </a:r>
            <a:r>
              <a:rPr lang="en-US" dirty="0">
                <a:solidFill>
                  <a:srgbClr val="FF0000"/>
                </a:solidFill>
              </a:rPr>
              <a:t>external perspective</a:t>
            </a:r>
            <a:r>
              <a:rPr lang="en-US" dirty="0"/>
              <a:t>, where you model the context or environment of the system.</a:t>
            </a:r>
            <a:endParaRPr lang="en-GB" dirty="0"/>
          </a:p>
          <a:p>
            <a:r>
              <a:rPr lang="en-US" dirty="0"/>
              <a:t>An </a:t>
            </a:r>
            <a:r>
              <a:rPr lang="en-US" dirty="0">
                <a:solidFill>
                  <a:srgbClr val="FF0000"/>
                </a:solidFill>
              </a:rPr>
              <a:t>interaction perspective</a:t>
            </a:r>
            <a:r>
              <a:rPr lang="en-US" dirty="0"/>
              <a:t>, where you model the interactions between a system and its environment, or between the components of a system.</a:t>
            </a:r>
            <a:endParaRPr lang="en-GB" dirty="0"/>
          </a:p>
          <a:p>
            <a:r>
              <a:rPr lang="en-US" dirty="0"/>
              <a:t>A </a:t>
            </a:r>
            <a:r>
              <a:rPr lang="en-US" dirty="0">
                <a:solidFill>
                  <a:srgbClr val="FF0000"/>
                </a:solidFill>
              </a:rPr>
              <a:t>structural perspective</a:t>
            </a:r>
            <a:r>
              <a:rPr lang="en-US" dirty="0"/>
              <a:t>, where you model the organization of a system or the structure of the data that is processed by the system.</a:t>
            </a:r>
            <a:endParaRPr lang="en-GB" dirty="0"/>
          </a:p>
          <a:p>
            <a:r>
              <a:rPr lang="en-US" dirty="0"/>
              <a:t>A </a:t>
            </a:r>
            <a:r>
              <a:rPr lang="en-US" dirty="0">
                <a:solidFill>
                  <a:srgbClr val="FF0000"/>
                </a:solidFill>
              </a:rPr>
              <a:t>behavioral perspective</a:t>
            </a:r>
            <a:r>
              <a:rPr lang="en-US" dirty="0"/>
              <a:t>, where you model the dynamic behavior of the system and how it responds to events. </a:t>
            </a:r>
            <a:endParaRPr lang="en-GB" dirty="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a:t>
            </a:fld>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graphical models</a:t>
            </a:r>
          </a:p>
        </p:txBody>
      </p:sp>
      <p:sp>
        <p:nvSpPr>
          <p:cNvPr id="3" name="Content Placeholder 2"/>
          <p:cNvSpPr>
            <a:spLocks noGrp="1"/>
          </p:cNvSpPr>
          <p:nvPr>
            <p:ph idx="1"/>
          </p:nvPr>
        </p:nvSpPr>
        <p:spPr/>
        <p:txBody>
          <a:bodyPr/>
          <a:lstStyle/>
          <a:p>
            <a:r>
              <a:rPr lang="en-US" dirty="0"/>
              <a:t>As a means of facilitating discussion about an existing or proposed system</a:t>
            </a:r>
          </a:p>
          <a:p>
            <a:pPr lvl="1"/>
            <a:r>
              <a:rPr lang="en-US" dirty="0"/>
              <a:t>Incomplete and incorrect models are OK as their role is to support discussion.</a:t>
            </a:r>
            <a:endParaRPr lang="en-GB" dirty="0"/>
          </a:p>
          <a:p>
            <a:r>
              <a:rPr lang="en-US" dirty="0"/>
              <a:t>As a way of documenting an existing system</a:t>
            </a:r>
          </a:p>
          <a:p>
            <a:pPr lvl="1"/>
            <a:r>
              <a:rPr lang="en-US" dirty="0"/>
              <a:t>Models should be an accurate representation of the system but need not be complete.</a:t>
            </a:r>
            <a:endParaRPr lang="en-GB" dirty="0"/>
          </a:p>
          <a:p>
            <a:r>
              <a:rPr lang="en-US" dirty="0"/>
              <a:t>As a detailed system description that can be used to generate a system implementation</a:t>
            </a:r>
          </a:p>
          <a:p>
            <a:pPr lvl="1"/>
            <a:r>
              <a:rPr lang="en-US" dirty="0"/>
              <a:t>Models have to be both correct and complete.</a:t>
            </a:r>
            <a:endParaRPr lang="en-GB" dirty="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6</a:t>
            </a:fld>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diagram types</a:t>
            </a:r>
          </a:p>
        </p:txBody>
      </p:sp>
      <p:sp>
        <p:nvSpPr>
          <p:cNvPr id="3" name="Content Placeholder 2"/>
          <p:cNvSpPr>
            <a:spLocks noGrp="1"/>
          </p:cNvSpPr>
          <p:nvPr>
            <p:ph idx="1"/>
          </p:nvPr>
        </p:nvSpPr>
        <p:spPr/>
        <p:txBody>
          <a:bodyPr/>
          <a:lstStyle/>
          <a:p>
            <a:r>
              <a:rPr lang="en-US" dirty="0">
                <a:solidFill>
                  <a:srgbClr val="FF0000"/>
                </a:solidFill>
              </a:rPr>
              <a:t>Activity diagrams</a:t>
            </a:r>
            <a:r>
              <a:rPr lang="en-US" dirty="0"/>
              <a:t>, which show the activities involved in a process or in data processing.</a:t>
            </a:r>
            <a:endParaRPr lang="en-GB" dirty="0"/>
          </a:p>
          <a:p>
            <a:r>
              <a:rPr lang="en-US" dirty="0">
                <a:solidFill>
                  <a:srgbClr val="FF0000"/>
                </a:solidFill>
              </a:rPr>
              <a:t>Use case diagrams</a:t>
            </a:r>
            <a:r>
              <a:rPr lang="en-US" dirty="0"/>
              <a:t>, which show the interactions between a system and its environment. </a:t>
            </a:r>
            <a:endParaRPr lang="en-GB" dirty="0"/>
          </a:p>
          <a:p>
            <a:r>
              <a:rPr lang="en-US" dirty="0">
                <a:solidFill>
                  <a:srgbClr val="FF0000"/>
                </a:solidFill>
              </a:rPr>
              <a:t>Sequence diagrams</a:t>
            </a:r>
            <a:r>
              <a:rPr lang="en-US" dirty="0"/>
              <a:t>, which show interactions between actors and the system and between system components.</a:t>
            </a:r>
            <a:endParaRPr lang="en-GB" dirty="0"/>
          </a:p>
          <a:p>
            <a:r>
              <a:rPr lang="en-US" dirty="0">
                <a:solidFill>
                  <a:srgbClr val="FF0000"/>
                </a:solidFill>
              </a:rPr>
              <a:t>Class diagrams</a:t>
            </a:r>
            <a:r>
              <a:rPr lang="en-US" dirty="0"/>
              <a:t>, which show the object classes in the system and the associations between these classes.</a:t>
            </a:r>
            <a:endParaRPr lang="en-GB" dirty="0"/>
          </a:p>
          <a:p>
            <a:r>
              <a:rPr lang="en-US" dirty="0">
                <a:solidFill>
                  <a:srgbClr val="FF0000"/>
                </a:solidFill>
              </a:rPr>
              <a:t>State diagrams, </a:t>
            </a:r>
            <a:r>
              <a:rPr lang="en-US" dirty="0"/>
              <a:t>which show how the system reacts to internal and external events. </a:t>
            </a:r>
            <a:endParaRPr lang="en-GB" dirty="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7</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3938"/>
            <a:ext cx="8229600" cy="1143000"/>
          </a:xfrm>
        </p:spPr>
        <p:txBody>
          <a:bodyPr/>
          <a:lstStyle/>
          <a:p>
            <a:pPr algn="ctr"/>
            <a:r>
              <a:rPr lang="en-US" dirty="0"/>
              <a:t>Context models</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8</a:t>
            </a:fld>
            <a:endParaRPr lang="en-US"/>
          </a:p>
        </p:txBody>
      </p:sp>
    </p:spTree>
    <p:extLst>
      <p:ext uri="{BB962C8B-B14F-4D97-AF65-F5344CB8AC3E}">
        <p14:creationId xmlns:p14="http://schemas.microsoft.com/office/powerpoint/2010/main" val="3742427380"/>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t>Context models</a:t>
            </a:r>
          </a:p>
        </p:txBody>
      </p:sp>
      <p:sp>
        <p:nvSpPr>
          <p:cNvPr id="35843" name="Rectangle 3"/>
          <p:cNvSpPr>
            <a:spLocks noGrp="1" noChangeArrowheads="1"/>
          </p:cNvSpPr>
          <p:nvPr>
            <p:ph idx="1"/>
          </p:nvPr>
        </p:nvSpPr>
        <p:spPr/>
        <p:txBody>
          <a:bodyPr/>
          <a:lstStyle/>
          <a:p>
            <a:r>
              <a:rPr lang="en-GB"/>
              <a:t>Context models are used to illustrate the operational context of a system - they show what lies outside the system boundaries.</a:t>
            </a:r>
          </a:p>
          <a:p>
            <a:r>
              <a:rPr lang="en-GB"/>
              <a:t>Social and organisational concerns may affect the decision on where to position system boundaries.</a:t>
            </a:r>
          </a:p>
          <a:p>
            <a:r>
              <a:rPr lang="en-GB"/>
              <a:t>Architectural models show the system and its relationship with other systems.</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9</a:t>
            </a:fld>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1762</TotalTime>
  <Words>2330</Words>
  <Application>Microsoft Office PowerPoint</Application>
  <PresentationFormat>On-screen Show (4:3)</PresentationFormat>
  <Paragraphs>232</Paragraphs>
  <Slides>47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Wingdings</vt:lpstr>
      <vt:lpstr>SE10 slides</vt:lpstr>
      <vt:lpstr>Chapter 5 – System Modeling</vt:lpstr>
      <vt:lpstr>Topics covered</vt:lpstr>
      <vt:lpstr>System modeling</vt:lpstr>
      <vt:lpstr>Existing and planned system models</vt:lpstr>
      <vt:lpstr>System perspectives</vt:lpstr>
      <vt:lpstr>Use of graphical models</vt:lpstr>
      <vt:lpstr>UML diagram types</vt:lpstr>
      <vt:lpstr>Context models</vt:lpstr>
      <vt:lpstr>Context models</vt:lpstr>
      <vt:lpstr>System boundaries</vt:lpstr>
      <vt:lpstr>The context of the Mentcare system</vt:lpstr>
      <vt:lpstr>Process perspective</vt:lpstr>
      <vt:lpstr>Activity Diagram of involuntary detention </vt:lpstr>
      <vt:lpstr>Interaction models</vt:lpstr>
      <vt:lpstr>Interaction models</vt:lpstr>
      <vt:lpstr>Use case modeling</vt:lpstr>
      <vt:lpstr>Transfer-data use case </vt:lpstr>
      <vt:lpstr>Tabular description of the ‘Transfer data’ use-case </vt:lpstr>
      <vt:lpstr>Use cases in the Mentcare system involving the role ‘Medical Receptionist’ </vt:lpstr>
      <vt:lpstr>Sequence diagrams</vt:lpstr>
      <vt:lpstr>Sequence diagram for View patient information </vt:lpstr>
      <vt:lpstr>Sequence diagram for Transfer Data </vt:lpstr>
      <vt:lpstr>Structural models</vt:lpstr>
      <vt:lpstr>Structural models</vt:lpstr>
      <vt:lpstr>Class diagrams</vt:lpstr>
      <vt:lpstr>UML classes and association </vt:lpstr>
      <vt:lpstr>Classes and associations in the MHC-PMS </vt:lpstr>
      <vt:lpstr>The Consultation class </vt:lpstr>
      <vt:lpstr>Generalization</vt:lpstr>
      <vt:lpstr>Generalization</vt:lpstr>
      <vt:lpstr>A generalization hierarchy </vt:lpstr>
      <vt:lpstr>A generalization hierarchy with added detail </vt:lpstr>
      <vt:lpstr>Object class aggregation models</vt:lpstr>
      <vt:lpstr>The aggregation association </vt:lpstr>
      <vt:lpstr>Behavioral models</vt:lpstr>
      <vt:lpstr>Behavioral models</vt:lpstr>
      <vt:lpstr>Data-driven modeling</vt:lpstr>
      <vt:lpstr>An activity model of the insulin pump’s operation </vt:lpstr>
      <vt:lpstr>Order processing </vt:lpstr>
      <vt:lpstr>Event-driven modeling</vt:lpstr>
      <vt:lpstr>State machine models</vt:lpstr>
      <vt:lpstr>State diagram of a microwave oven </vt:lpstr>
      <vt:lpstr>Microwave oven operation </vt:lpstr>
      <vt:lpstr>States and stimuli for the microwave oven (a) </vt:lpstr>
      <vt:lpstr>States and stimuli for the microwave oven (b) </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5</dc:title>
  <dc:creator>Ian Sommerville</dc:creator>
  <cp:lastModifiedBy>waqar aziz</cp:lastModifiedBy>
  <cp:revision>34</cp:revision>
  <dcterms:created xsi:type="dcterms:W3CDTF">2010-01-15T13:50:47Z</dcterms:created>
  <dcterms:modified xsi:type="dcterms:W3CDTF">2023-10-26T05:55:44Z</dcterms:modified>
</cp:coreProperties>
</file>