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0"/>
  </p:notesMasterIdLst>
  <p:handoutMasterIdLst>
    <p:handoutMasterId r:id="rId51"/>
  </p:handoutMasterIdLst>
  <p:sldIdLst>
    <p:sldId id="256" r:id="rId2"/>
    <p:sldId id="288" r:id="rId3"/>
    <p:sldId id="294" r:id="rId4"/>
    <p:sldId id="315" r:id="rId5"/>
    <p:sldId id="269" r:id="rId6"/>
    <p:sldId id="270" r:id="rId7"/>
    <p:sldId id="295" r:id="rId8"/>
    <p:sldId id="296" r:id="rId9"/>
    <p:sldId id="257" r:id="rId10"/>
    <p:sldId id="258" r:id="rId11"/>
    <p:sldId id="259" r:id="rId12"/>
    <p:sldId id="273" r:id="rId13"/>
    <p:sldId id="260" r:id="rId14"/>
    <p:sldId id="261" r:id="rId15"/>
    <p:sldId id="274" r:id="rId16"/>
    <p:sldId id="275" r:id="rId17"/>
    <p:sldId id="277" r:id="rId18"/>
    <p:sldId id="262" r:id="rId19"/>
    <p:sldId id="278" r:id="rId20"/>
    <p:sldId id="279" r:id="rId21"/>
    <p:sldId id="280" r:id="rId22"/>
    <p:sldId id="281" r:id="rId23"/>
    <p:sldId id="263" r:id="rId24"/>
    <p:sldId id="282" r:id="rId25"/>
    <p:sldId id="264" r:id="rId26"/>
    <p:sldId id="283" r:id="rId27"/>
    <p:sldId id="265" r:id="rId28"/>
    <p:sldId id="317" r:id="rId29"/>
    <p:sldId id="289" r:id="rId30"/>
    <p:sldId id="290" r:id="rId31"/>
    <p:sldId id="292" r:id="rId32"/>
    <p:sldId id="320" r:id="rId33"/>
    <p:sldId id="293" r:id="rId34"/>
    <p:sldId id="291" r:id="rId35"/>
    <p:sldId id="301" r:id="rId36"/>
    <p:sldId id="319" r:id="rId37"/>
    <p:sldId id="302" r:id="rId38"/>
    <p:sldId id="321" r:id="rId39"/>
    <p:sldId id="303" r:id="rId40"/>
    <p:sldId id="318" r:id="rId41"/>
    <p:sldId id="306" r:id="rId42"/>
    <p:sldId id="307" r:id="rId43"/>
    <p:sldId id="308" r:id="rId44"/>
    <p:sldId id="309" r:id="rId45"/>
    <p:sldId id="310" r:id="rId46"/>
    <p:sldId id="311" r:id="rId47"/>
    <p:sldId id="322" r:id="rId48"/>
    <p:sldId id="31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428"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5/8/2024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5/8/2024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9805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77811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
        <p:nvSpPr>
          <p:cNvPr id="4" name="Rectangle 3">
            <a:extLst>
              <a:ext uri="{FF2B5EF4-FFF2-40B4-BE49-F238E27FC236}">
                <a16:creationId xmlns:a16="http://schemas.microsoft.com/office/drawing/2014/main" id="{32B02AF4-4E68-74B0-A0E8-4450716F45A8}"/>
              </a:ext>
            </a:extLst>
          </p:cNvPr>
          <p:cNvSpPr/>
          <p:nvPr/>
        </p:nvSpPr>
        <p:spPr>
          <a:xfrm>
            <a:off x="4136571" y="1512784"/>
            <a:ext cx="2265333" cy="507057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a:t>
            </a:r>
            <a:r>
              <a:rPr lang="en-GB" sz="2400" dirty="0">
                <a:solidFill>
                  <a:srgbClr val="FF0000"/>
                </a:solidFill>
              </a:rPr>
              <a:t>system architecture</a:t>
            </a:r>
            <a:r>
              <a:rPr lang="en-GB" sz="2400" dirty="0"/>
              <a:t>.</a:t>
            </a:r>
          </a:p>
          <a:p>
            <a:r>
              <a:rPr lang="en-US" dirty="0"/>
              <a:t>You identify the major components that make up the system and their interactions and then may organize the components using an </a:t>
            </a:r>
            <a:r>
              <a:rPr lang="en-US" dirty="0">
                <a:solidFill>
                  <a:srgbClr val="FF0000"/>
                </a:solidFill>
              </a:rPr>
              <a:t>architectural pattern </a:t>
            </a:r>
            <a:r>
              <a:rPr lang="en-US" dirty="0"/>
              <a:t>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 object classes is often a difficult part of object-oriented design.</a:t>
            </a:r>
          </a:p>
          <a:p>
            <a:r>
              <a:rPr lang="en-GB" dirty="0"/>
              <a:t>There is no 'magic formula' for object identification. It relies on the skill, experience, and domain knowledge of system designers.</a:t>
            </a:r>
          </a:p>
          <a:p>
            <a:r>
              <a:rPr lang="en-GB" dirty="0"/>
              <a:t>Object identification is an iterative process. You are unlikely to get it right the first time.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a:t>
            </a:r>
            <a:r>
              <a:rPr lang="en-GB" sz="2400" dirty="0">
                <a:solidFill>
                  <a:srgbClr val="FF0000"/>
                </a:solidFill>
              </a:rPr>
              <a:t>grammatical approach </a:t>
            </a:r>
            <a:r>
              <a:rPr lang="en-GB" sz="2400" dirty="0"/>
              <a:t>based on a natural language description of the system.</a:t>
            </a:r>
          </a:p>
          <a:p>
            <a:r>
              <a:rPr lang="en-GB" sz="2400" dirty="0"/>
              <a:t>Base the identification on </a:t>
            </a:r>
            <a:r>
              <a:rPr lang="en-GB" sz="2400" dirty="0">
                <a:solidFill>
                  <a:srgbClr val="FF0000"/>
                </a:solidFill>
              </a:rPr>
              <a:t>tangible</a:t>
            </a:r>
            <a:r>
              <a:rPr lang="en-GB" sz="2400" dirty="0"/>
              <a:t> </a:t>
            </a:r>
            <a:r>
              <a:rPr lang="en-GB" sz="2400" dirty="0">
                <a:solidFill>
                  <a:srgbClr val="FF0000"/>
                </a:solidFill>
              </a:rPr>
              <a:t>things</a:t>
            </a:r>
            <a:r>
              <a:rPr lang="en-GB" sz="2400" dirty="0"/>
              <a:t> in the application domain.</a:t>
            </a:r>
          </a:p>
          <a:p>
            <a:r>
              <a:rPr lang="en-GB" sz="2400" dirty="0"/>
              <a:t>Use a </a:t>
            </a:r>
            <a:r>
              <a:rPr lang="en-GB" sz="2400" dirty="0" err="1"/>
              <a:t>behavioral</a:t>
            </a:r>
            <a:r>
              <a:rPr lang="en-GB" sz="2400" dirty="0"/>
              <a:t> approach and identify objects based on what participates in what </a:t>
            </a:r>
            <a:r>
              <a:rPr lang="en-GB" sz="2400" dirty="0" err="1"/>
              <a:t>behavior</a:t>
            </a:r>
            <a:r>
              <a:rPr lang="en-GB" sz="2400" dirty="0"/>
              <a:t>.</a:t>
            </a:r>
          </a:p>
          <a:p>
            <a:r>
              <a:rPr lang="en-GB" sz="2400" dirty="0"/>
              <a:t>Use a </a:t>
            </a:r>
            <a:r>
              <a:rPr lang="en-GB" sz="2400" dirty="0">
                <a:solidFill>
                  <a:srgbClr val="FF0000"/>
                </a:solidFill>
              </a:rPr>
              <a:t>scenario-based analysis</a:t>
            </a:r>
            <a:r>
              <a:rPr lang="en-GB" sz="2400" dirty="0"/>
              <a:t>. The objects, attributes, and methods in each scenario are identified.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a:t>
            </a:r>
            <a:r>
              <a:rPr lang="en-GB" sz="1800" dirty="0">
                <a:solidFill>
                  <a:srgbClr val="FF0000"/>
                </a:solidFill>
              </a:rPr>
              <a:t>‘hardware’ objects </a:t>
            </a:r>
            <a:r>
              <a:rPr lang="en-GB" sz="1800" dirty="0"/>
              <a:t>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18</a:t>
            </a:fld>
            <a:endParaRPr lang="en-US"/>
          </a:p>
        </p:txBody>
      </p:sp>
      <p:sp>
        <p:nvSpPr>
          <p:cNvPr id="8" name="Content Placeholder 7">
            <a:extLst>
              <a:ext uri="{FF2B5EF4-FFF2-40B4-BE49-F238E27FC236}">
                <a16:creationId xmlns:a16="http://schemas.microsoft.com/office/drawing/2014/main" id="{2C03FCF6-4AF7-9503-92F8-D6E5F178595A}"/>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48A5CB38-061B-5EF2-5653-C3C140972273}"/>
              </a:ext>
            </a:extLst>
          </p:cNvPr>
          <p:cNvPicPr>
            <a:picLocks noChangeAspect="1"/>
          </p:cNvPicPr>
          <p:nvPr/>
        </p:nvPicPr>
        <p:blipFill>
          <a:blip r:embed="rId2"/>
          <a:stretch>
            <a:fillRect/>
          </a:stretch>
        </p:blipFill>
        <p:spPr>
          <a:xfrm>
            <a:off x="707572" y="1565566"/>
            <a:ext cx="7293232" cy="5292434"/>
          </a:xfrm>
          <a:prstGeom prst="rect">
            <a:avLst/>
          </a:prstGeom>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a:t>There are two kinds of design model:</a:t>
            </a:r>
          </a:p>
          <a:p>
            <a:pPr lvl="1"/>
            <a:r>
              <a:rPr lang="en-GB" dirty="0">
                <a:solidFill>
                  <a:srgbClr val="FF0000"/>
                </a:solidFill>
              </a:rPr>
              <a:t>Structural models</a:t>
            </a:r>
            <a:r>
              <a:rPr lang="en-GB" dirty="0"/>
              <a:t> describe the static structure of the system in terms of object classes and relationships.</a:t>
            </a:r>
          </a:p>
          <a:p>
            <a:pPr lvl="1"/>
            <a:r>
              <a:rPr lang="en-GB" dirty="0">
                <a:solidFill>
                  <a:srgbClr val="FF0000"/>
                </a:solidFill>
              </a:rPr>
              <a:t>Dynamic models </a:t>
            </a:r>
            <a:r>
              <a:rPr lang="en-GB" dirty="0"/>
              <a:t>describe the dynamic interactions between objects.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p:blipFill rotWithShape="1">
          <a:blip r:embed="rId2"/>
          <a:srcRect t="170" b="4170"/>
          <a:stretch/>
        </p:blipFill>
        <p:spPr>
          <a:xfrm>
            <a:off x="457200" y="1632857"/>
            <a:ext cx="8229600" cy="4723493"/>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Implementation issues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230433067"/>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 It can be cheaper and faster to use this approach rather than developing a system in a conventional programming language.</a:t>
            </a:r>
            <a:endParaRPr lang="en-GB" dirty="0"/>
          </a:p>
          <a:p>
            <a:r>
              <a:rPr lang="en-US" dirty="0"/>
              <a:t>When you develop an application in this way, the design process becomes concerned with how to use the configuration features of that system to deliver the system requirements.</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reuse</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32</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5" y="1862665"/>
            <a:ext cx="7598835" cy="4221575"/>
          </a:xfrm>
          <a:prstGeom prst="rect">
            <a:avLst/>
          </a:prstGeom>
        </p:spPr>
      </p:pic>
    </p:spTree>
    <p:extLst>
      <p:ext uri="{BB962C8B-B14F-4D97-AF65-F5344CB8AC3E}">
        <p14:creationId xmlns:p14="http://schemas.microsoft.com/office/powerpoint/2010/main" val="1398054220"/>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The costs of the time spent in </a:t>
            </a:r>
            <a:r>
              <a:rPr lang="en-US" dirty="0">
                <a:solidFill>
                  <a:srgbClr val="FF0000"/>
                </a:solidFill>
              </a:rPr>
              <a:t>looking</a:t>
            </a:r>
            <a:r>
              <a:rPr lang="en-US" dirty="0"/>
              <a:t> for software to reuse and </a:t>
            </a:r>
            <a:r>
              <a:rPr lang="en-US" dirty="0">
                <a:solidFill>
                  <a:srgbClr val="FF0000"/>
                </a:solidFill>
              </a:rPr>
              <a:t>assessing</a:t>
            </a:r>
            <a:r>
              <a:rPr lang="en-US" dirty="0"/>
              <a:t> whether or not it meets your needs. </a:t>
            </a:r>
            <a:endParaRPr lang="en-GB" dirty="0"/>
          </a:p>
          <a:p>
            <a:r>
              <a:rPr lang="en-US" dirty="0"/>
              <a:t>Where applicable, the costs of </a:t>
            </a:r>
            <a:r>
              <a:rPr lang="en-US" dirty="0">
                <a:solidFill>
                  <a:srgbClr val="FF0000"/>
                </a:solidFill>
              </a:rPr>
              <a:t>buying</a:t>
            </a:r>
            <a:r>
              <a:rPr lang="en-US" dirty="0"/>
              <a:t> the reusable software. For large off-the-shelf systems, these costs can be very high.</a:t>
            </a:r>
            <a:endParaRPr lang="en-GB" dirty="0"/>
          </a:p>
          <a:p>
            <a:r>
              <a:rPr lang="en-US" dirty="0"/>
              <a:t>The costs of </a:t>
            </a:r>
            <a:r>
              <a:rPr lang="en-US" dirty="0">
                <a:solidFill>
                  <a:srgbClr val="FF0000"/>
                </a:solidFill>
              </a:rPr>
              <a:t>adapting</a:t>
            </a:r>
            <a:r>
              <a:rPr lang="en-US" dirty="0"/>
              <a:t> and </a:t>
            </a:r>
            <a:r>
              <a:rPr lang="en-US" dirty="0">
                <a:solidFill>
                  <a:srgbClr val="FF0000"/>
                </a:solidFill>
              </a:rPr>
              <a:t>configuring</a:t>
            </a:r>
            <a:r>
              <a:rPr lang="en-US" dirty="0"/>
              <a:t> the reusable software components or systems to reflect the requirements of the system that you are developing.</a:t>
            </a:r>
            <a:endParaRPr lang="en-GB" dirty="0"/>
          </a:p>
          <a:p>
            <a:r>
              <a:rPr lang="en-US" dirty="0"/>
              <a:t>The costs of </a:t>
            </a:r>
            <a:r>
              <a:rPr lang="en-US" dirty="0">
                <a:solidFill>
                  <a:srgbClr val="FF0000"/>
                </a:solidFill>
              </a:rPr>
              <a:t>integrating</a:t>
            </a:r>
            <a:r>
              <a:rPr lang="en-US" dirty="0"/>
              <a:t> reusable software elements with each other (if you are using software from different sources) and with the new code that you have developed.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a:p>
            <a:pPr marL="0" indent="0">
              <a:buNone/>
            </a:pP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solidFill>
                  <a:srgbClr val="FF0000"/>
                </a:solidFill>
              </a:rPr>
              <a:t>Version management</a:t>
            </a:r>
            <a:r>
              <a:rPr lang="en-US" sz="2200" dirty="0"/>
              <a:t>, where support is provided to keep track of the different versions of software components. Version management systems include facilities to coordinate development by several programmers. </a:t>
            </a:r>
            <a:endParaRPr lang="en-GB" sz="2200" dirty="0"/>
          </a:p>
          <a:p>
            <a:r>
              <a:rPr lang="en-US" sz="2200" dirty="0">
                <a:solidFill>
                  <a:srgbClr val="FF0000"/>
                </a:solidFill>
              </a:rPr>
              <a:t>System integration</a:t>
            </a:r>
            <a:r>
              <a:rPr lang="en-US" sz="2200" dirty="0"/>
              <a:t>,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solidFill>
                  <a:srgbClr val="FF0000"/>
                </a:solidFill>
              </a:rPr>
              <a:t>Problem tracking</a:t>
            </a:r>
            <a:r>
              <a:rPr lang="en-US" sz="2200" dirty="0"/>
              <a:t>,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tool interaction</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 y="1936750"/>
            <a:ext cx="7864829" cy="3757084"/>
          </a:xfrm>
          <a:prstGeom prst="rect">
            <a:avLst/>
          </a:prstGeom>
        </p:spPr>
      </p:pic>
    </p:spTree>
    <p:extLst>
      <p:ext uri="{BB962C8B-B14F-4D97-AF65-F5344CB8AC3E}">
        <p14:creationId xmlns:p14="http://schemas.microsoft.com/office/powerpoint/2010/main" val="3549324257"/>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38</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0" y="1494367"/>
            <a:ext cx="7500181" cy="4220634"/>
          </a:xfrm>
          <a:prstGeom prst="rect">
            <a:avLst/>
          </a:prstGeom>
        </p:spPr>
      </p:pic>
    </p:spTree>
    <p:extLst>
      <p:ext uri="{BB962C8B-B14F-4D97-AF65-F5344CB8AC3E}">
        <p14:creationId xmlns:p14="http://schemas.microsoft.com/office/powerpoint/2010/main" val="203056676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lstStyle/>
          <a:p>
            <a:r>
              <a:rPr lang="en-US" dirty="0"/>
              <a:t>An integrated compiler and syntax-directed editing system that allows you to create, edit and compile code.</a:t>
            </a:r>
            <a:endParaRPr lang="en-GB" dirty="0"/>
          </a:p>
          <a:p>
            <a:r>
              <a:rPr lang="en-US" dirty="0"/>
              <a:t>A language debugging system.</a:t>
            </a:r>
            <a:endParaRPr lang="en-GB" dirty="0"/>
          </a:p>
          <a:p>
            <a:r>
              <a:rPr lang="en-US" dirty="0"/>
              <a:t>Graphical editing tools, such as tools to edit UML models.</a:t>
            </a:r>
            <a:endParaRPr lang="en-GB" dirty="0"/>
          </a:p>
          <a:p>
            <a:r>
              <a:rPr lang="en-US" dirty="0"/>
              <a:t>Testing tools, such as </a:t>
            </a:r>
            <a:r>
              <a:rPr lang="en-US" dirty="0" err="1"/>
              <a:t>Junit</a:t>
            </a:r>
            <a:r>
              <a:rPr lang="en-US" dirty="0"/>
              <a:t> that can automatically run a set of tests on a new version of a program.</a:t>
            </a:r>
            <a:endParaRPr lang="en-GB" dirty="0"/>
          </a:p>
          <a:p>
            <a:r>
              <a:rPr lang="en-US" dirty="0"/>
              <a:t>Project support tools that help you organize the code for different development projects.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a:t>Object-oriented design using the UML</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a:t>
            </a:fld>
            <a:endParaRPr lang="en-US"/>
          </a:p>
        </p:txBody>
      </p:sp>
    </p:spTree>
    <p:extLst>
      <p:ext uri="{BB962C8B-B14F-4D97-AF65-F5344CB8AC3E}">
        <p14:creationId xmlns:p14="http://schemas.microsoft.com/office/powerpoint/2010/main" val="3476697271"/>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a:t>Open source development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40</a:t>
            </a:fld>
            <a:endParaRPr lang="en-US"/>
          </a:p>
        </p:txBody>
      </p:sp>
    </p:spTree>
    <p:extLst>
      <p:ext uri="{BB962C8B-B14F-4D97-AF65-F5344CB8AC3E}">
        <p14:creationId xmlns:p14="http://schemas.microsoft.com/office/powerpoint/2010/main" val="1545671580"/>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Linux operating system which is widely used as a server system and, increasingly, as a desktop environment.</a:t>
            </a:r>
          </a:p>
          <a:p>
            <a:r>
              <a:rPr lang="en-US" dirty="0"/>
              <a:t>Other important open source products are Java, the Apache web server and the </a:t>
            </a:r>
            <a:r>
              <a:rPr lang="en-US" dirty="0" err="1"/>
              <a:t>mySQL</a:t>
            </a:r>
            <a:r>
              <a:rPr lang="en-US" dirty="0"/>
              <a:t> database management system.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Tree>
    <p:extLst>
      <p:ext uri="{BB962C8B-B14F-4D97-AF65-F5344CB8AC3E}">
        <p14:creationId xmlns:p14="http://schemas.microsoft.com/office/powerpoint/2010/main" val="217816729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a:t>
            </a:r>
            <a:r>
              <a:rPr lang="en-US" dirty="0">
                <a:solidFill>
                  <a:srgbClr val="FF0000"/>
                </a:solidFill>
              </a:rPr>
              <a:t>relationships</a:t>
            </a:r>
            <a:r>
              <a:rPr lang="en-US" dirty="0"/>
              <a:t> between the </a:t>
            </a:r>
            <a:r>
              <a:rPr lang="en-US" u="sng" dirty="0"/>
              <a:t>software</a:t>
            </a:r>
            <a:r>
              <a:rPr lang="en-US" dirty="0"/>
              <a:t> that is being designed and its </a:t>
            </a:r>
            <a:r>
              <a:rPr lang="en-US" u="sng" dirty="0"/>
              <a:t>external environment </a:t>
            </a:r>
            <a:r>
              <a:rPr lang="en-US" dirty="0"/>
              <a:t>is essential for deciding how to provide the required system functionality and how to structure the system to communicate with its environment. </a:t>
            </a:r>
          </a:p>
          <a:p>
            <a:r>
              <a:rPr lang="en-US" dirty="0"/>
              <a:t>Understanding of the </a:t>
            </a:r>
            <a:r>
              <a:rPr lang="en-US" dirty="0">
                <a:solidFill>
                  <a:srgbClr val="FF0000"/>
                </a:solidFill>
              </a:rPr>
              <a:t>context</a:t>
            </a:r>
            <a:r>
              <a:rPr lang="en-US" dirty="0"/>
              <a:t> also lets you establish the boundaries of the system. Setting the system boundaries helps you decide what features are implemented in the system being designed and what features are in other associated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a:t>
            </a:r>
            <a:r>
              <a:rPr lang="en-US" u="sng" dirty="0"/>
              <a:t>context model</a:t>
            </a:r>
            <a:r>
              <a:rPr lang="en-US" dirty="0"/>
              <a:t> is a </a:t>
            </a:r>
            <a:r>
              <a:rPr lang="en-US" dirty="0">
                <a:solidFill>
                  <a:srgbClr val="FF0000"/>
                </a:solidFill>
              </a:rPr>
              <a:t>structural</a:t>
            </a:r>
            <a:r>
              <a:rPr lang="en-US" dirty="0"/>
              <a:t> model that demonstrates the other systems in the environment of the system being developed.</a:t>
            </a:r>
            <a:endParaRPr lang="en-GB" dirty="0"/>
          </a:p>
          <a:p>
            <a:r>
              <a:rPr lang="en-US" dirty="0"/>
              <a:t>An </a:t>
            </a:r>
            <a:r>
              <a:rPr lang="en-US" u="sng" dirty="0"/>
              <a:t>interaction model</a:t>
            </a:r>
            <a:r>
              <a:rPr lang="en-US" dirty="0"/>
              <a:t> is a </a:t>
            </a:r>
            <a:r>
              <a:rPr lang="en-US" dirty="0">
                <a:solidFill>
                  <a:srgbClr val="FF0000"/>
                </a:solidFill>
              </a:rPr>
              <a:t>dynamic</a:t>
            </a:r>
            <a:r>
              <a:rPr lang="en-US" dirty="0"/>
              <a:t> model that shows how the system interacts with its environment as it is used.</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1172</TotalTime>
  <Words>3067</Words>
  <Application>Microsoft Office PowerPoint</Application>
  <PresentationFormat>On-screen Show (4:3)</PresentationFormat>
  <Paragraphs>281</Paragraphs>
  <Slides>48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Wingdings</vt:lpstr>
      <vt:lpstr>SE10 slides</vt:lpstr>
      <vt:lpstr>Chapter 7 – Design and Implementation</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Open source development</vt:lpstr>
      <vt:lpstr>Open source development</vt:lpstr>
      <vt:lpstr>Open source systems</vt:lpstr>
      <vt:lpstr>Open source issues</vt:lpstr>
      <vt:lpstr>Open source business</vt:lpstr>
      <vt:lpstr>Open source licensing</vt:lpstr>
      <vt:lpstr>License models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waqar aziz</cp:lastModifiedBy>
  <cp:revision>29</cp:revision>
  <dcterms:created xsi:type="dcterms:W3CDTF">2010-01-21T17:21:03Z</dcterms:created>
  <dcterms:modified xsi:type="dcterms:W3CDTF">2024-05-08T07:25:44Z</dcterms:modified>
</cp:coreProperties>
</file>