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4"/>
  </p:notesMasterIdLst>
  <p:handoutMasterIdLst>
    <p:handoutMasterId r:id="rId45"/>
  </p:handoutMasterIdLst>
  <p:sldIdLst>
    <p:sldId id="256" r:id="rId2"/>
    <p:sldId id="313" r:id="rId3"/>
    <p:sldId id="312" r:id="rId4"/>
    <p:sldId id="281" r:id="rId5"/>
    <p:sldId id="274" r:id="rId6"/>
    <p:sldId id="275" r:id="rId7"/>
    <p:sldId id="276" r:id="rId8"/>
    <p:sldId id="258" r:id="rId9"/>
    <p:sldId id="278" r:id="rId10"/>
    <p:sldId id="314" r:id="rId11"/>
    <p:sldId id="280" r:id="rId12"/>
    <p:sldId id="259" r:id="rId13"/>
    <p:sldId id="315" r:id="rId14"/>
    <p:sldId id="328" r:id="rId15"/>
    <p:sldId id="316" r:id="rId16"/>
    <p:sldId id="283" r:id="rId17"/>
    <p:sldId id="284" r:id="rId18"/>
    <p:sldId id="260" r:id="rId19"/>
    <p:sldId id="285" r:id="rId20"/>
    <p:sldId id="317" r:id="rId21"/>
    <p:sldId id="286" r:id="rId22"/>
    <p:sldId id="290" r:id="rId23"/>
    <p:sldId id="268" r:id="rId24"/>
    <p:sldId id="263" r:id="rId25"/>
    <p:sldId id="271" r:id="rId26"/>
    <p:sldId id="291" r:id="rId27"/>
    <p:sldId id="322" r:id="rId28"/>
    <p:sldId id="324" r:id="rId29"/>
    <p:sldId id="264" r:id="rId30"/>
    <p:sldId id="333" r:id="rId31"/>
    <p:sldId id="325" r:id="rId32"/>
    <p:sldId id="310" r:id="rId33"/>
    <p:sldId id="331" r:id="rId34"/>
    <p:sldId id="299" r:id="rId35"/>
    <p:sldId id="311" r:id="rId36"/>
    <p:sldId id="298" r:id="rId37"/>
    <p:sldId id="306" r:id="rId38"/>
    <p:sldId id="332" r:id="rId39"/>
    <p:sldId id="301" r:id="rId40"/>
    <p:sldId id="302" r:id="rId41"/>
    <p:sldId id="330" r:id="rId42"/>
    <p:sldId id="305"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9" d="100"/>
          <a:sy n="59" d="100"/>
        </p:scale>
        <p:origin x="1428"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0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5/8/2024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dirty="0"/>
          </a:p>
        </p:txBody>
      </p:sp>
    </p:spTree>
    <p:extLst>
      <p:ext uri="{BB962C8B-B14F-4D97-AF65-F5344CB8AC3E}">
        <p14:creationId xmlns:p14="http://schemas.microsoft.com/office/powerpoint/2010/main" val="2757699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5/8/2024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dirty="0"/>
          </a:p>
        </p:txBody>
      </p:sp>
    </p:spTree>
    <p:extLst>
      <p:ext uri="{BB962C8B-B14F-4D97-AF65-F5344CB8AC3E}">
        <p14:creationId xmlns:p14="http://schemas.microsoft.com/office/powerpoint/2010/main" val="31602952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dirty="0"/>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354238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dirty="0"/>
          </a:p>
        </p:txBody>
      </p:sp>
      <p:sp>
        <p:nvSpPr>
          <p:cNvPr id="133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289285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406950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dirty="0"/>
              <a:t>30/10/2014</a:t>
            </a:r>
            <a:endParaRPr lang="en-US" dirty="0"/>
          </a:p>
        </p:txBody>
      </p:sp>
      <p:sp>
        <p:nvSpPr>
          <p:cNvPr id="5" name="Footer Placeholder 4"/>
          <p:cNvSpPr>
            <a:spLocks noGrp="1"/>
          </p:cNvSpPr>
          <p:nvPr>
            <p:ph type="ftr" sz="quarter" idx="11"/>
          </p:nvPr>
        </p:nvSpPr>
        <p:spPr/>
        <p:txBody>
          <a:bodyPr/>
          <a:lstStyle>
            <a:lvl1pPr>
              <a:defRPr/>
            </a:lvl1pPr>
          </a:lstStyle>
          <a:p>
            <a:r>
              <a:rPr lang="en-US" dirty="0"/>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dirty="0"/>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dirty="0"/>
              <a:t>30/10/2014</a:t>
            </a:r>
            <a:endParaRPr lang="en-US" dirty="0"/>
          </a:p>
        </p:txBody>
      </p:sp>
      <p:sp>
        <p:nvSpPr>
          <p:cNvPr id="5" name="Footer Placeholder 4"/>
          <p:cNvSpPr>
            <a:spLocks noGrp="1"/>
          </p:cNvSpPr>
          <p:nvPr>
            <p:ph type="ftr" sz="quarter" idx="11"/>
          </p:nvPr>
        </p:nvSpPr>
        <p:spPr/>
        <p:txBody>
          <a:bodyPr/>
          <a:lstStyle>
            <a:lvl1pPr>
              <a:defRPr/>
            </a:lvl1pPr>
          </a:lstStyle>
          <a:p>
            <a:r>
              <a:rPr lang="en-US" dirty="0"/>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dirty="0"/>
              <a:t>30/10/2014</a:t>
            </a:r>
            <a:endParaRPr lang="en-US" dirty="0"/>
          </a:p>
        </p:txBody>
      </p:sp>
      <p:sp>
        <p:nvSpPr>
          <p:cNvPr id="5" name="Footer Placeholder 4"/>
          <p:cNvSpPr>
            <a:spLocks noGrp="1"/>
          </p:cNvSpPr>
          <p:nvPr>
            <p:ph type="ftr" sz="quarter" idx="11"/>
          </p:nvPr>
        </p:nvSpPr>
        <p:spPr/>
        <p:txBody>
          <a:bodyPr/>
          <a:lstStyle>
            <a:lvl1pPr>
              <a:defRPr/>
            </a:lvl1pPr>
          </a:lstStyle>
          <a:p>
            <a:r>
              <a:rPr lang="en-US" dirty="0"/>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dirty="0"/>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dirty="0"/>
              <a:t>30/10/2014</a:t>
            </a:r>
            <a:endParaRPr lang="en-US" dirty="0"/>
          </a:p>
        </p:txBody>
      </p:sp>
      <p:sp>
        <p:nvSpPr>
          <p:cNvPr id="5" name="Footer Placeholder 4"/>
          <p:cNvSpPr>
            <a:spLocks noGrp="1"/>
          </p:cNvSpPr>
          <p:nvPr>
            <p:ph type="ftr" sz="quarter" idx="11"/>
          </p:nvPr>
        </p:nvSpPr>
        <p:spPr/>
        <p:txBody>
          <a:bodyPr/>
          <a:lstStyle>
            <a:lvl1pPr>
              <a:defRPr/>
            </a:lvl1pPr>
          </a:lstStyle>
          <a:p>
            <a:r>
              <a:rPr lang="en-US" dirty="0"/>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dirty="0"/>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dirty="0"/>
              <a:t>30/10/2014</a:t>
            </a:r>
            <a:endParaRPr lang="en-US" dirty="0"/>
          </a:p>
        </p:txBody>
      </p:sp>
      <p:sp>
        <p:nvSpPr>
          <p:cNvPr id="5" name="Footer Placeholder 4"/>
          <p:cNvSpPr>
            <a:spLocks noGrp="1"/>
          </p:cNvSpPr>
          <p:nvPr>
            <p:ph type="ftr" sz="quarter" idx="11"/>
          </p:nvPr>
        </p:nvSpPr>
        <p:spPr/>
        <p:txBody>
          <a:bodyPr/>
          <a:lstStyle>
            <a:lvl1pPr>
              <a:defRPr/>
            </a:lvl1pPr>
          </a:lstStyle>
          <a:p>
            <a:r>
              <a:rPr lang="en-US" dirty="0"/>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dirty="0"/>
              <a:t>30/10/2014</a:t>
            </a:r>
            <a:endParaRPr lang="en-US" dirty="0"/>
          </a:p>
        </p:txBody>
      </p:sp>
      <p:sp>
        <p:nvSpPr>
          <p:cNvPr id="6" name="Footer Placeholder 4"/>
          <p:cNvSpPr>
            <a:spLocks noGrp="1"/>
          </p:cNvSpPr>
          <p:nvPr>
            <p:ph type="ftr" sz="quarter" idx="11"/>
          </p:nvPr>
        </p:nvSpPr>
        <p:spPr/>
        <p:txBody>
          <a:bodyPr/>
          <a:lstStyle>
            <a:lvl1pPr>
              <a:defRPr/>
            </a:lvl1pPr>
          </a:lstStyle>
          <a:p>
            <a:r>
              <a:rPr lang="en-US" dirty="0"/>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dirty="0"/>
              <a:t>30/10/2014</a:t>
            </a:r>
            <a:endParaRPr lang="en-US" dirty="0"/>
          </a:p>
        </p:txBody>
      </p:sp>
      <p:sp>
        <p:nvSpPr>
          <p:cNvPr id="8" name="Footer Placeholder 4"/>
          <p:cNvSpPr>
            <a:spLocks noGrp="1"/>
          </p:cNvSpPr>
          <p:nvPr>
            <p:ph type="ftr" sz="quarter" idx="11"/>
          </p:nvPr>
        </p:nvSpPr>
        <p:spPr/>
        <p:txBody>
          <a:bodyPr/>
          <a:lstStyle>
            <a:lvl1pPr>
              <a:defRPr/>
            </a:lvl1pPr>
          </a:lstStyle>
          <a:p>
            <a:r>
              <a:rPr lang="en-US" dirty="0"/>
              <a:t>Chapter 8 Software Testing</a:t>
            </a:r>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dirty="0"/>
              <a:t>30/10/2014</a:t>
            </a:r>
            <a:endParaRPr lang="en-US" dirty="0"/>
          </a:p>
        </p:txBody>
      </p:sp>
      <p:sp>
        <p:nvSpPr>
          <p:cNvPr id="4" name="Footer Placeholder 4"/>
          <p:cNvSpPr>
            <a:spLocks noGrp="1"/>
          </p:cNvSpPr>
          <p:nvPr>
            <p:ph type="ftr" sz="quarter" idx="11"/>
          </p:nvPr>
        </p:nvSpPr>
        <p:spPr/>
        <p:txBody>
          <a:bodyPr/>
          <a:lstStyle>
            <a:lvl1pPr>
              <a:defRPr/>
            </a:lvl1pPr>
          </a:lstStyle>
          <a:p>
            <a:r>
              <a:rPr lang="en-US" dirty="0"/>
              <a:t>Chapter 8 Software Testing</a:t>
            </a:r>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dirty="0"/>
              <a:t>30/10/2014</a:t>
            </a:r>
            <a:endParaRPr lang="en-US" dirty="0"/>
          </a:p>
        </p:txBody>
      </p:sp>
      <p:sp>
        <p:nvSpPr>
          <p:cNvPr id="3" name="Footer Placeholder 4"/>
          <p:cNvSpPr>
            <a:spLocks noGrp="1"/>
          </p:cNvSpPr>
          <p:nvPr>
            <p:ph type="ftr" sz="quarter" idx="11"/>
          </p:nvPr>
        </p:nvSpPr>
        <p:spPr/>
        <p:txBody>
          <a:bodyPr/>
          <a:lstStyle>
            <a:lvl1pPr>
              <a:defRPr/>
            </a:lvl1pPr>
          </a:lstStyle>
          <a:p>
            <a:r>
              <a:rPr lang="en-US" dirty="0"/>
              <a:t>Chapter 8 Software Testing</a:t>
            </a:r>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dirty="0"/>
              <a:t>30/10/2014</a:t>
            </a:r>
            <a:endParaRPr lang="en-US" dirty="0"/>
          </a:p>
        </p:txBody>
      </p:sp>
      <p:sp>
        <p:nvSpPr>
          <p:cNvPr id="6" name="Footer Placeholder 4"/>
          <p:cNvSpPr>
            <a:spLocks noGrp="1"/>
          </p:cNvSpPr>
          <p:nvPr>
            <p:ph type="ftr" sz="quarter" idx="11"/>
          </p:nvPr>
        </p:nvSpPr>
        <p:spPr/>
        <p:txBody>
          <a:bodyPr/>
          <a:lstStyle>
            <a:lvl1pPr>
              <a:defRPr/>
            </a:lvl1pPr>
          </a:lstStyle>
          <a:p>
            <a:r>
              <a:rPr lang="en-US" dirty="0"/>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dirty="0"/>
              <a:t>Drag picture to placeholder or click icon to add</a:t>
            </a:r>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dirty="0"/>
              <a:t>30/10/2014</a:t>
            </a:r>
            <a:endParaRPr lang="en-US" dirty="0"/>
          </a:p>
        </p:txBody>
      </p:sp>
      <p:sp>
        <p:nvSpPr>
          <p:cNvPr id="6" name="Footer Placeholder 4"/>
          <p:cNvSpPr>
            <a:spLocks noGrp="1"/>
          </p:cNvSpPr>
          <p:nvPr>
            <p:ph type="ftr" sz="quarter" idx="11"/>
          </p:nvPr>
        </p:nvSpPr>
        <p:spPr/>
        <p:txBody>
          <a:bodyPr/>
          <a:lstStyle>
            <a:lvl1pPr>
              <a:defRPr/>
            </a:lvl1pPr>
          </a:lstStyle>
          <a:p>
            <a:r>
              <a:rPr lang="en-US" dirty="0"/>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dirty="0"/>
              <a:t>30/10/2014</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dirty="0"/>
              <a:t>Chapter 8 Software Testing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8 – Software Testing</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dirty="0"/>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inspections</a:t>
            </a:r>
          </a:p>
        </p:txBody>
      </p:sp>
      <p:sp>
        <p:nvSpPr>
          <p:cNvPr id="3" name="Content Placeholder 2"/>
          <p:cNvSpPr>
            <a:spLocks noGrp="1"/>
          </p:cNvSpPr>
          <p:nvPr>
            <p:ph idx="1"/>
          </p:nvPr>
        </p:nvSpPr>
        <p:spPr/>
        <p:txBody>
          <a:bodyPr/>
          <a:lstStyle/>
          <a:p>
            <a:r>
              <a:rPr lang="en-US" dirty="0"/>
              <a:t>During testing, errors can mask (hide) other errors. Because inspection is a static process, you don’t have to be concerned with interactions between errors.</a:t>
            </a:r>
          </a:p>
          <a:p>
            <a:r>
              <a:rPr lang="en-US" dirty="0"/>
              <a:t>Incomplete versions of a system can be inspected without additional costs. If a program is incomplete, then you need to develop specialized test harnesses to test the parts that are available. </a:t>
            </a:r>
          </a:p>
          <a:p>
            <a:r>
              <a:rPr lang="en-US" dirty="0"/>
              <a:t>As well as searching for program defects, an inspection can also consider broader quality attributes of a program, such as compliance with standards, portability and maintainability. </a:t>
            </a:r>
          </a:p>
        </p:txBody>
      </p:sp>
      <p:sp>
        <p:nvSpPr>
          <p:cNvPr id="4" name="Footer Placeholder 3"/>
          <p:cNvSpPr>
            <a:spLocks noGrp="1"/>
          </p:cNvSpPr>
          <p:nvPr>
            <p:ph type="ftr" sz="quarter" idx="11"/>
          </p:nvPr>
        </p:nvSpPr>
        <p:spPr/>
        <p:txBody>
          <a:bodyPr/>
          <a:lstStyle/>
          <a:p>
            <a:r>
              <a:rPr lang="en-US" dirty="0"/>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10</a:t>
            </a:fld>
            <a:endParaRPr lang="en-US" dirty="0"/>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dirty="0"/>
              <a:t>Inspections and testing</a:t>
            </a:r>
          </a:p>
        </p:txBody>
      </p:sp>
      <p:sp>
        <p:nvSpPr>
          <p:cNvPr id="73731" name="Rectangle 3"/>
          <p:cNvSpPr>
            <a:spLocks noGrp="1" noChangeArrowheads="1"/>
          </p:cNvSpPr>
          <p:nvPr>
            <p:ph idx="1"/>
          </p:nvPr>
        </p:nvSpPr>
        <p:spPr/>
        <p:txBody>
          <a:bodyPr/>
          <a:lstStyle/>
          <a:p>
            <a:r>
              <a:rPr lang="en-GB" sz="2400" dirty="0"/>
              <a:t>Inspections and testing are complementary and not opposing verification techniques.</a:t>
            </a:r>
          </a:p>
          <a:p>
            <a:r>
              <a:rPr lang="en-GB" sz="2400" dirty="0"/>
              <a:t>Both should be used during the V &amp; V process.</a:t>
            </a:r>
          </a:p>
          <a:p>
            <a:r>
              <a:rPr lang="en-GB" sz="2400" dirty="0"/>
              <a:t>Inspections can check conformance with a specification but not conformance with the customer’s real requirements.</a:t>
            </a:r>
          </a:p>
          <a:p>
            <a:r>
              <a:rPr lang="en-GB" sz="2400" dirty="0"/>
              <a:t>Inspections cannot check non-functional characteristics such as performance, usability, etc.</a:t>
            </a:r>
          </a:p>
        </p:txBody>
      </p:sp>
      <p:sp>
        <p:nvSpPr>
          <p:cNvPr id="5" name="Footer Placeholder 4"/>
          <p:cNvSpPr>
            <a:spLocks noGrp="1"/>
          </p:cNvSpPr>
          <p:nvPr>
            <p:ph type="ftr" sz="quarter" idx="11"/>
          </p:nvPr>
        </p:nvSpPr>
        <p:spPr/>
        <p:txBody>
          <a:bodyPr/>
          <a:lstStyle/>
          <a:p>
            <a:r>
              <a:rPr lang="en-US" dirty="0"/>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11</a:t>
            </a:fld>
            <a:endParaRPr lang="en-US" dirty="0"/>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model of the software testing process</a:t>
            </a:r>
            <a:r>
              <a:rPr lang="en-GB" dirty="0"/>
              <a:t> </a:t>
            </a:r>
            <a:endParaRPr lang="en-US" dirty="0"/>
          </a:p>
        </p:txBody>
      </p:sp>
      <p:sp>
        <p:nvSpPr>
          <p:cNvPr id="6" name="Footer Placeholder 5"/>
          <p:cNvSpPr>
            <a:spLocks noGrp="1"/>
          </p:cNvSpPr>
          <p:nvPr>
            <p:ph type="ftr" sz="quarter" idx="11"/>
          </p:nvPr>
        </p:nvSpPr>
        <p:spPr/>
        <p:txBody>
          <a:bodyPr/>
          <a:lstStyle/>
          <a:p>
            <a:r>
              <a:rPr lang="en-US" dirty="0"/>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12</a:t>
            </a:fld>
            <a:endParaRPr lang="en-US" dirty="0"/>
          </a:p>
        </p:txBody>
      </p:sp>
      <p:pic>
        <p:nvPicPr>
          <p:cNvPr id="7" name="Picture 6" descr="8.3 Test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85" y="2655237"/>
            <a:ext cx="8744367" cy="1835492"/>
          </a:xfrm>
          <a:prstGeom prst="rect">
            <a:avLst/>
          </a:prstGeom>
        </p:spPr>
      </p:pic>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testing</a:t>
            </a:r>
          </a:p>
        </p:txBody>
      </p:sp>
      <p:sp>
        <p:nvSpPr>
          <p:cNvPr id="3" name="Content Placeholder 2"/>
          <p:cNvSpPr>
            <a:spLocks noGrp="1"/>
          </p:cNvSpPr>
          <p:nvPr>
            <p:ph idx="1"/>
          </p:nvPr>
        </p:nvSpPr>
        <p:spPr/>
        <p:txBody>
          <a:bodyPr/>
          <a:lstStyle/>
          <a:p>
            <a:r>
              <a:rPr lang="en-US" dirty="0">
                <a:solidFill>
                  <a:srgbClr val="FF0000"/>
                </a:solidFill>
              </a:rPr>
              <a:t>Development testing</a:t>
            </a:r>
            <a:r>
              <a:rPr lang="en-US" dirty="0"/>
              <a:t>, where the system is tested during development to discover bugs and defects. </a:t>
            </a:r>
          </a:p>
          <a:p>
            <a:r>
              <a:rPr lang="en-US" dirty="0">
                <a:solidFill>
                  <a:srgbClr val="FF0000"/>
                </a:solidFill>
              </a:rPr>
              <a:t>Release testing</a:t>
            </a:r>
            <a:r>
              <a:rPr lang="en-US" dirty="0"/>
              <a:t>, where a separate testing team test a complete version of the system before it is released to users. </a:t>
            </a:r>
          </a:p>
          <a:p>
            <a:r>
              <a:rPr lang="en-US" dirty="0">
                <a:solidFill>
                  <a:srgbClr val="FF0000"/>
                </a:solidFill>
              </a:rPr>
              <a:t>User testing</a:t>
            </a:r>
            <a:r>
              <a:rPr lang="en-US" dirty="0"/>
              <a:t>, where users or potential users of a system test the system in their environment.</a:t>
            </a:r>
          </a:p>
        </p:txBody>
      </p:sp>
      <p:sp>
        <p:nvSpPr>
          <p:cNvPr id="4" name="Footer Placeholder 3"/>
          <p:cNvSpPr>
            <a:spLocks noGrp="1"/>
          </p:cNvSpPr>
          <p:nvPr>
            <p:ph type="ftr" sz="quarter" idx="11"/>
          </p:nvPr>
        </p:nvSpPr>
        <p:spPr/>
        <p:txBody>
          <a:bodyPr/>
          <a:lstStyle/>
          <a:p>
            <a:r>
              <a:rPr lang="en-US" dirty="0"/>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dirty="0"/>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8290"/>
            <a:ext cx="8229600" cy="1143000"/>
          </a:xfrm>
        </p:spPr>
        <p:txBody>
          <a:bodyPr/>
          <a:lstStyle/>
          <a:p>
            <a:pPr algn="ctr"/>
            <a:r>
              <a:rPr lang="en-US" dirty="0"/>
              <a:t>Development testing</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14</a:t>
            </a:fld>
            <a:endParaRPr lang="en-US" dirty="0"/>
          </a:p>
        </p:txBody>
      </p:sp>
    </p:spTree>
    <p:extLst>
      <p:ext uri="{BB962C8B-B14F-4D97-AF65-F5344CB8AC3E}">
        <p14:creationId xmlns:p14="http://schemas.microsoft.com/office/powerpoint/2010/main" val="1105948617"/>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testing</a:t>
            </a:r>
          </a:p>
        </p:txBody>
      </p:sp>
      <p:sp>
        <p:nvSpPr>
          <p:cNvPr id="3" name="Content Placeholder 2"/>
          <p:cNvSpPr>
            <a:spLocks noGrp="1"/>
          </p:cNvSpPr>
          <p:nvPr>
            <p:ph idx="1"/>
          </p:nvPr>
        </p:nvSpPr>
        <p:spPr/>
        <p:txBody>
          <a:bodyPr/>
          <a:lstStyle/>
          <a:p>
            <a:r>
              <a:rPr lang="en-US" dirty="0"/>
              <a:t>Development testing includes all testing activities that are carried out by the team developing the system. </a:t>
            </a:r>
          </a:p>
          <a:p>
            <a:pPr lvl="1"/>
            <a:r>
              <a:rPr lang="en-US" dirty="0">
                <a:solidFill>
                  <a:srgbClr val="FF0000"/>
                </a:solidFill>
              </a:rPr>
              <a:t>Unit testing</a:t>
            </a:r>
            <a:r>
              <a:rPr lang="en-US" dirty="0"/>
              <a:t>, where individual program units or object classes are tested. Unit testing should focus on testing the functionality of objects or methods.</a:t>
            </a:r>
            <a:endParaRPr lang="en-GB" dirty="0"/>
          </a:p>
          <a:p>
            <a:pPr lvl="1"/>
            <a:r>
              <a:rPr lang="en-US" dirty="0">
                <a:solidFill>
                  <a:srgbClr val="FF0000"/>
                </a:solidFill>
              </a:rPr>
              <a:t>Component testing</a:t>
            </a:r>
            <a:r>
              <a:rPr lang="en-US" dirty="0"/>
              <a:t>, where several individual units are integrated to create composite components. Component testing should focus on testing component interfaces.</a:t>
            </a:r>
            <a:endParaRPr lang="en-GB" dirty="0"/>
          </a:p>
          <a:p>
            <a:pPr lvl="1"/>
            <a:r>
              <a:rPr lang="en-US" dirty="0">
                <a:solidFill>
                  <a:srgbClr val="FF0000"/>
                </a:solidFill>
              </a:rPr>
              <a:t>System testing</a:t>
            </a:r>
            <a:r>
              <a:rPr lang="en-US" dirty="0"/>
              <a:t>, where some or all of the components in a system are integrated and the system is tested as a whole. System testing should focus on testing component interactions.</a:t>
            </a:r>
            <a:endParaRPr lang="en-GB" dirty="0"/>
          </a:p>
          <a:p>
            <a:endParaRPr lang="en-US" dirty="0"/>
          </a:p>
        </p:txBody>
      </p:sp>
      <p:sp>
        <p:nvSpPr>
          <p:cNvPr id="4" name="Footer Placeholder 3"/>
          <p:cNvSpPr>
            <a:spLocks noGrp="1"/>
          </p:cNvSpPr>
          <p:nvPr>
            <p:ph type="ftr" sz="quarter" idx="11"/>
          </p:nvPr>
        </p:nvSpPr>
        <p:spPr/>
        <p:txBody>
          <a:bodyPr/>
          <a:lstStyle/>
          <a:p>
            <a:r>
              <a:rPr lang="en-US" dirty="0"/>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dirty="0"/>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Unit testing</a:t>
            </a:r>
          </a:p>
        </p:txBody>
      </p:sp>
      <p:sp>
        <p:nvSpPr>
          <p:cNvPr id="40963" name="Rectangle 3"/>
          <p:cNvSpPr>
            <a:spLocks noGrp="1" noChangeArrowheads="1"/>
          </p:cNvSpPr>
          <p:nvPr>
            <p:ph idx="1"/>
          </p:nvPr>
        </p:nvSpPr>
        <p:spPr/>
        <p:txBody>
          <a:bodyPr/>
          <a:lstStyle/>
          <a:p>
            <a:r>
              <a:rPr lang="en-US" dirty="0"/>
              <a:t>Unit testing is the process of testing individual components in isolation.</a:t>
            </a:r>
          </a:p>
          <a:p>
            <a:r>
              <a:rPr lang="en-US" dirty="0"/>
              <a:t>It is a defect testing process.</a:t>
            </a:r>
          </a:p>
          <a:p>
            <a:r>
              <a:rPr lang="en-US" dirty="0"/>
              <a:t>Units may be:</a:t>
            </a:r>
          </a:p>
          <a:p>
            <a:pPr lvl="1"/>
            <a:r>
              <a:rPr lang="en-US" dirty="0"/>
              <a:t>Individual functions or methods within an object </a:t>
            </a:r>
          </a:p>
          <a:p>
            <a:pPr lvl="1"/>
            <a:r>
              <a:rPr lang="en-US" dirty="0"/>
              <a:t>Object classes with several attributes and methods </a:t>
            </a:r>
          </a:p>
          <a:p>
            <a:pPr lvl="1"/>
            <a:r>
              <a:rPr lang="en-US" dirty="0"/>
              <a:t>Composite components with defined interfaces used to access their functionality.</a:t>
            </a:r>
          </a:p>
        </p:txBody>
      </p:sp>
      <p:sp>
        <p:nvSpPr>
          <p:cNvPr id="5" name="Footer Placeholder 4"/>
          <p:cNvSpPr>
            <a:spLocks noGrp="1"/>
          </p:cNvSpPr>
          <p:nvPr>
            <p:ph type="ftr" sz="quarter" idx="11"/>
          </p:nvPr>
        </p:nvSpPr>
        <p:spPr/>
        <p:txBody>
          <a:bodyPr/>
          <a:lstStyle/>
          <a:p>
            <a:r>
              <a:rPr lang="en-US" dirty="0"/>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16</a:t>
            </a:fld>
            <a:endParaRPr lang="en-US" dirty="0"/>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Object class testing</a:t>
            </a:r>
          </a:p>
        </p:txBody>
      </p:sp>
      <p:sp>
        <p:nvSpPr>
          <p:cNvPr id="41987" name="Rectangle 3"/>
          <p:cNvSpPr>
            <a:spLocks noGrp="1" noChangeArrowheads="1"/>
          </p:cNvSpPr>
          <p:nvPr>
            <p:ph idx="1"/>
          </p:nvPr>
        </p:nvSpPr>
        <p:spPr/>
        <p:txBody>
          <a:bodyPr/>
          <a:lstStyle/>
          <a:p>
            <a:r>
              <a:rPr lang="en-GB" dirty="0"/>
              <a:t>Complete test coverage of a class involves</a:t>
            </a:r>
          </a:p>
          <a:p>
            <a:pPr lvl="1"/>
            <a:r>
              <a:rPr lang="en-GB" dirty="0"/>
              <a:t>Testing all operations associated with an object</a:t>
            </a:r>
            <a:r>
              <a:rPr lang="en-US" dirty="0"/>
              <a:t> </a:t>
            </a:r>
            <a:endParaRPr lang="en-GB" dirty="0"/>
          </a:p>
          <a:p>
            <a:pPr lvl="1"/>
            <a:r>
              <a:rPr lang="en-GB" dirty="0"/>
              <a:t>Setting and interrogating all object attributes</a:t>
            </a:r>
            <a:r>
              <a:rPr lang="en-US" dirty="0"/>
              <a:t> </a:t>
            </a:r>
            <a:endParaRPr lang="en-GB" dirty="0"/>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5" name="Footer Placeholder 4"/>
          <p:cNvSpPr>
            <a:spLocks noGrp="1"/>
          </p:cNvSpPr>
          <p:nvPr>
            <p:ph type="ftr" sz="quarter" idx="11"/>
          </p:nvPr>
        </p:nvSpPr>
        <p:spPr/>
        <p:txBody>
          <a:bodyPr/>
          <a:lstStyle/>
          <a:p>
            <a:r>
              <a:rPr lang="en-US" dirty="0"/>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17</a:t>
            </a:fld>
            <a:endParaRPr lang="en-US" dirty="0"/>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weather station object interface</a:t>
            </a:r>
            <a:r>
              <a:rPr lang="en-GB" dirty="0"/>
              <a:t> </a:t>
            </a:r>
            <a:endParaRPr lang="en-US" dirty="0"/>
          </a:p>
        </p:txBody>
      </p:sp>
      <p:pic>
        <p:nvPicPr>
          <p:cNvPr id="4" name="Content Placeholder 3" descr="8.4 WeatherStationIface.eps"/>
          <p:cNvPicPr>
            <a:picLocks noGrp="1" noChangeAspect="1"/>
          </p:cNvPicPr>
          <p:nvPr>
            <p:ph idx="1"/>
          </p:nvPr>
        </p:nvPicPr>
        <p:blipFill>
          <a:blip r:embed="rId2"/>
          <a:srcRect l="-45966" r="-45966"/>
          <a:stretch>
            <a:fillRect/>
          </a:stretch>
        </p:blipFill>
        <p:spPr>
          <a:xfrm>
            <a:off x="1269491" y="1886249"/>
            <a:ext cx="6773339" cy="3725075"/>
          </a:xfrm>
        </p:spPr>
      </p:pic>
      <p:sp>
        <p:nvSpPr>
          <p:cNvPr id="6" name="Footer Placeholder 5"/>
          <p:cNvSpPr>
            <a:spLocks noGrp="1"/>
          </p:cNvSpPr>
          <p:nvPr>
            <p:ph type="ftr" sz="quarter" idx="11"/>
          </p:nvPr>
        </p:nvSpPr>
        <p:spPr/>
        <p:txBody>
          <a:bodyPr/>
          <a:lstStyle/>
          <a:p>
            <a:r>
              <a:rPr lang="en-US" dirty="0"/>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18</a:t>
            </a:fld>
            <a:endParaRPr lang="en-US" dirty="0"/>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Weather station testing</a:t>
            </a:r>
          </a:p>
        </p:txBody>
      </p:sp>
      <p:sp>
        <p:nvSpPr>
          <p:cNvPr id="44035" name="Rectangle 3"/>
          <p:cNvSpPr>
            <a:spLocks noGrp="1" noChangeArrowheads="1"/>
          </p:cNvSpPr>
          <p:nvPr>
            <p:ph idx="1"/>
          </p:nvPr>
        </p:nvSpPr>
        <p:spPr/>
        <p:txBody>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p>
          <a:p>
            <a:pPr lvl="1"/>
            <a:r>
              <a:rPr lang="en-US" dirty="0"/>
              <a:t>Shutdown -&gt; Running-&gt; Shutdown</a:t>
            </a:r>
          </a:p>
          <a:p>
            <a:pPr lvl="1"/>
            <a:r>
              <a:rPr lang="en-US" dirty="0"/>
              <a:t>Configuring-&gt; Running-&gt; Testing -&gt; Transmitting -&gt; Running</a:t>
            </a:r>
          </a:p>
          <a:p>
            <a:pPr lvl="1"/>
            <a:r>
              <a:rPr lang="en-US" dirty="0"/>
              <a:t>Running-&gt; Collecting-&gt; Running-&gt; Summarizing -&gt; Transmitting -&gt; Running</a:t>
            </a:r>
          </a:p>
          <a:p>
            <a:pPr lvl="1"/>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a:t>
            </a:r>
          </a:p>
        </p:txBody>
      </p:sp>
      <p:sp>
        <p:nvSpPr>
          <p:cNvPr id="3" name="Content Placeholder 2"/>
          <p:cNvSpPr>
            <a:spLocks noGrp="1"/>
          </p:cNvSpPr>
          <p:nvPr>
            <p:ph idx="1"/>
          </p:nvPr>
        </p:nvSpPr>
        <p:spPr/>
        <p:txBody>
          <a:bodyPr/>
          <a:lstStyle/>
          <a:p>
            <a:r>
              <a:rPr lang="en-US" sz="2200" dirty="0"/>
              <a:t>Testing is intended to show that a program does what it is intended to do and to </a:t>
            </a:r>
            <a:r>
              <a:rPr lang="en-US" sz="2200" dirty="0">
                <a:solidFill>
                  <a:srgbClr val="FF0000"/>
                </a:solidFill>
              </a:rPr>
              <a:t>discover program defects</a:t>
            </a:r>
            <a:r>
              <a:rPr lang="en-US" sz="2200" dirty="0"/>
              <a:t> before it is put into use. </a:t>
            </a:r>
          </a:p>
          <a:p>
            <a:r>
              <a:rPr lang="en-US" sz="2200" dirty="0"/>
              <a:t>When you test software, you execute a program using </a:t>
            </a:r>
            <a:r>
              <a:rPr lang="en-US" sz="2200" dirty="0">
                <a:solidFill>
                  <a:srgbClr val="FF0000"/>
                </a:solidFill>
              </a:rPr>
              <a:t>artificial data</a:t>
            </a:r>
            <a:r>
              <a:rPr lang="en-US" sz="2200" dirty="0"/>
              <a:t>. </a:t>
            </a:r>
          </a:p>
          <a:p>
            <a:r>
              <a:rPr lang="en-US" sz="2200" dirty="0"/>
              <a:t>You check the results of the test run for errors, anomalies or information about the program’s non-functional attributes. </a:t>
            </a:r>
          </a:p>
          <a:p>
            <a:r>
              <a:rPr lang="en-GB" sz="2200" dirty="0"/>
              <a:t>Can reveal the presence of errors NOT their </a:t>
            </a:r>
            <a:br>
              <a:rPr lang="en-GB" sz="2200" dirty="0"/>
            </a:br>
            <a:r>
              <a:rPr lang="en-GB" sz="2200" dirty="0"/>
              <a:t>absence.</a:t>
            </a:r>
          </a:p>
          <a:p>
            <a:r>
              <a:rPr lang="en-GB" sz="2200" dirty="0"/>
              <a:t>Testing is part of a more general verification and validation process, which also includes </a:t>
            </a:r>
            <a:r>
              <a:rPr lang="en-GB" sz="2200" dirty="0">
                <a:solidFill>
                  <a:srgbClr val="FF0000"/>
                </a:solidFill>
              </a:rPr>
              <a:t>static</a:t>
            </a:r>
            <a:r>
              <a:rPr lang="en-GB" sz="2200" dirty="0"/>
              <a:t> validation techniques.</a:t>
            </a:r>
            <a:endParaRPr lang="en-GB" sz="2200" i="1" dirty="0"/>
          </a:p>
          <a:p>
            <a:endParaRPr lang="en-US" dirty="0"/>
          </a:p>
        </p:txBody>
      </p:sp>
      <p:sp>
        <p:nvSpPr>
          <p:cNvPr id="4" name="Footer Placeholder 3"/>
          <p:cNvSpPr>
            <a:spLocks noGrp="1"/>
          </p:cNvSpPr>
          <p:nvPr>
            <p:ph type="ftr" sz="quarter" idx="11"/>
          </p:nvPr>
        </p:nvSpPr>
        <p:spPr/>
        <p:txBody>
          <a:bodyPr/>
          <a:lstStyle/>
          <a:p>
            <a:r>
              <a:rPr lang="en-US" dirty="0"/>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a:t>
            </a:fld>
            <a:endParaRPr lang="en-US" dirty="0"/>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3" name="Content Placeholder 2"/>
          <p:cNvSpPr>
            <a:spLocks noGrp="1"/>
          </p:cNvSpPr>
          <p:nvPr>
            <p:ph idx="1"/>
          </p:nvPr>
        </p:nvSpPr>
        <p:spPr/>
        <p:txBody>
          <a:bodyPr/>
          <a:lstStyle/>
          <a:p>
            <a:r>
              <a:rPr lang="en-US" dirty="0"/>
              <a:t>Whenever possible, unit testing should be </a:t>
            </a:r>
            <a:r>
              <a:rPr lang="en-US" dirty="0">
                <a:solidFill>
                  <a:srgbClr val="FF0000"/>
                </a:solidFill>
              </a:rPr>
              <a:t>automated</a:t>
            </a:r>
            <a:r>
              <a:rPr lang="en-US" dirty="0"/>
              <a:t> so that tests are run and checked without manual intervention.</a:t>
            </a:r>
          </a:p>
          <a:p>
            <a:r>
              <a:rPr lang="en-US" dirty="0"/>
              <a:t>In automated unit testing, you make use of a test automation framework (such as </a:t>
            </a:r>
            <a:r>
              <a:rPr lang="en-US" dirty="0" err="1"/>
              <a:t>JUnit</a:t>
            </a:r>
            <a:r>
              <a:rPr lang="en-US" dirty="0"/>
              <a:t>) to write and run your program tests. </a:t>
            </a:r>
          </a:p>
          <a:p>
            <a:r>
              <a:rPr lang="en-US" dirty="0"/>
              <a:t>Unit testing frameworks provide generic test classes that you extend to create specific test cases. They can then run all of the tests that you have implemented and report, often through some GUI, on the success of otherwise of the tests.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unit test cases</a:t>
            </a:r>
          </a:p>
        </p:txBody>
      </p:sp>
      <p:sp>
        <p:nvSpPr>
          <p:cNvPr id="3" name="Content Placeholder 2"/>
          <p:cNvSpPr>
            <a:spLocks noGrp="1"/>
          </p:cNvSpPr>
          <p:nvPr>
            <p:ph idx="1"/>
          </p:nvPr>
        </p:nvSpPr>
        <p:spPr/>
        <p:txBody>
          <a:bodyPr/>
          <a:lstStyle/>
          <a:p>
            <a:r>
              <a:rPr lang="en-US" dirty="0"/>
              <a:t>The test cases should show that, when used as expected, the component that you are testing </a:t>
            </a:r>
            <a:r>
              <a:rPr lang="en-US" dirty="0">
                <a:solidFill>
                  <a:srgbClr val="FF0000"/>
                </a:solidFill>
              </a:rPr>
              <a:t>does what it is supposed to do</a:t>
            </a:r>
            <a:r>
              <a:rPr lang="en-US" dirty="0"/>
              <a:t>.</a:t>
            </a:r>
            <a:endParaRPr lang="en-GB" dirty="0"/>
          </a:p>
          <a:p>
            <a:r>
              <a:rPr lang="en-US" dirty="0"/>
              <a:t>If there are </a:t>
            </a:r>
            <a:r>
              <a:rPr lang="en-US" dirty="0">
                <a:solidFill>
                  <a:srgbClr val="FF0000"/>
                </a:solidFill>
              </a:rPr>
              <a:t>defects</a:t>
            </a:r>
            <a:r>
              <a:rPr lang="en-US" dirty="0"/>
              <a:t> in the component, these should be revealed by test cases. </a:t>
            </a:r>
            <a:endParaRPr lang="en-GB" dirty="0"/>
          </a:p>
          <a:p>
            <a:r>
              <a:rPr lang="en-US" dirty="0"/>
              <a:t>This leads to 2 types of unit test cases:</a:t>
            </a:r>
          </a:p>
          <a:p>
            <a:pPr lvl="1"/>
            <a:r>
              <a:rPr lang="en-US" dirty="0"/>
              <a:t>The first should reflect the normal operation of a program and should show that the component works as expected. </a:t>
            </a:r>
          </a:p>
          <a:p>
            <a:pPr lvl="1"/>
            <a:r>
              <a:rPr lang="en-US" dirty="0"/>
              <a:t>The other kind of test case should be based on testing experience of where common problems arise. It should use </a:t>
            </a:r>
            <a:r>
              <a:rPr lang="en-US" dirty="0">
                <a:solidFill>
                  <a:srgbClr val="FF0000"/>
                </a:solidFill>
              </a:rPr>
              <a:t>abnormal inputs</a:t>
            </a:r>
            <a:r>
              <a:rPr lang="en-US" dirty="0"/>
              <a:t> to check that these are properly processed and do not crash the component.</a:t>
            </a:r>
            <a:r>
              <a:rPr lang="en-GB" dirty="0"/>
              <a:t> </a:t>
            </a: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testing</a:t>
            </a:r>
            <a:endParaRPr lang="en-US" dirty="0"/>
          </a:p>
        </p:txBody>
      </p:sp>
      <p:sp>
        <p:nvSpPr>
          <p:cNvPr id="3" name="Content Placeholder 2"/>
          <p:cNvSpPr>
            <a:spLocks noGrp="1"/>
          </p:cNvSpPr>
          <p:nvPr>
            <p:ph idx="1"/>
          </p:nvPr>
        </p:nvSpPr>
        <p:spPr/>
        <p:txBody>
          <a:bodyPr/>
          <a:lstStyle/>
          <a:p>
            <a:r>
              <a:rPr lang="en-US" dirty="0"/>
              <a:t>Software components are often </a:t>
            </a:r>
            <a:r>
              <a:rPr lang="en-US" dirty="0">
                <a:solidFill>
                  <a:srgbClr val="FF0000"/>
                </a:solidFill>
              </a:rPr>
              <a:t>composite</a:t>
            </a:r>
            <a:r>
              <a:rPr lang="en-US" dirty="0"/>
              <a:t> components that are made up of several interacting objects. </a:t>
            </a:r>
          </a:p>
          <a:p>
            <a:pPr lvl="1"/>
            <a:r>
              <a:rPr lang="en-US" dirty="0"/>
              <a:t>For example, in the weather station system, the reconfiguration component includes objects that deal with each aspect of the reconfiguration. </a:t>
            </a:r>
          </a:p>
          <a:p>
            <a:r>
              <a:rPr lang="en-US" dirty="0"/>
              <a:t>You access the functionality of these objects through the defined </a:t>
            </a:r>
            <a:r>
              <a:rPr lang="en-US" dirty="0">
                <a:solidFill>
                  <a:srgbClr val="FF0000"/>
                </a:solidFill>
              </a:rPr>
              <a:t>component interface</a:t>
            </a:r>
            <a:r>
              <a:rPr lang="en-US" dirty="0"/>
              <a:t>. </a:t>
            </a:r>
          </a:p>
          <a:p>
            <a:r>
              <a:rPr lang="en-US" dirty="0"/>
              <a:t>Testing composite components should therefore focus on showing that the component interface behaves according to its specification. </a:t>
            </a:r>
          </a:p>
          <a:p>
            <a:pPr lvl="1"/>
            <a:r>
              <a:rPr lang="en-US" dirty="0"/>
              <a:t>You can assume that unit tests on the individual objects within the component have been completed.</a:t>
            </a:r>
            <a:r>
              <a:rPr lang="en-GB" dirty="0"/>
              <a:t> </a:t>
            </a: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p>
          <a:p>
            <a:r>
              <a:rPr lang="en-GB" dirty="0"/>
              <a:t>Interface types</a:t>
            </a:r>
          </a:p>
          <a:p>
            <a:pPr lvl="1"/>
            <a:r>
              <a:rPr lang="en-GB" dirty="0">
                <a:solidFill>
                  <a:srgbClr val="FF0000"/>
                </a:solidFill>
              </a:rPr>
              <a:t>Parameter interfaces </a:t>
            </a:r>
            <a:r>
              <a:rPr lang="en-GB" dirty="0"/>
              <a:t>Data passed from one method or procedure to another.</a:t>
            </a:r>
          </a:p>
          <a:p>
            <a:pPr lvl="1"/>
            <a:r>
              <a:rPr lang="en-GB" dirty="0">
                <a:solidFill>
                  <a:srgbClr val="FF0000"/>
                </a:solidFill>
              </a:rPr>
              <a:t>Shared memory interfaces </a:t>
            </a:r>
            <a:r>
              <a:rPr lang="en-GB" dirty="0"/>
              <a:t>Block of memory is shared between procedures or functions.</a:t>
            </a:r>
          </a:p>
          <a:p>
            <a:pPr lvl="1"/>
            <a:r>
              <a:rPr lang="en-GB" dirty="0">
                <a:solidFill>
                  <a:srgbClr val="FF0000"/>
                </a:solidFill>
              </a:rPr>
              <a:t>Procedural interfaces</a:t>
            </a:r>
            <a:r>
              <a:rPr lang="en-GB" dirty="0">
                <a:solidFill>
                  <a:srgbClr val="000000"/>
                </a:solidFill>
              </a:rPr>
              <a:t> </a:t>
            </a:r>
            <a:r>
              <a:rPr lang="en-GB" dirty="0"/>
              <a:t>Sub-system encapsulates a set of procedures to be called by other sub-systems.</a:t>
            </a:r>
          </a:p>
          <a:p>
            <a:pPr lvl="1"/>
            <a:r>
              <a:rPr lang="en-GB" dirty="0">
                <a:solidFill>
                  <a:srgbClr val="FF0000"/>
                </a:solidFill>
              </a:rPr>
              <a:t>Message passing interfaces</a:t>
            </a:r>
            <a:r>
              <a:rPr lang="en-GB" dirty="0">
                <a:solidFill>
                  <a:srgbClr val="000000"/>
                </a:solidFill>
              </a:rPr>
              <a:t> </a:t>
            </a:r>
            <a:r>
              <a:rPr lang="en-GB" dirty="0"/>
              <a:t>Sub-systems request services from other sub-systems</a:t>
            </a:r>
          </a:p>
          <a:p>
            <a:endParaRPr lang="en-GB"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23</a:t>
            </a:fld>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testing</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24</a:t>
            </a:fld>
            <a:endParaRPr lang="en-US"/>
          </a:p>
        </p:txBody>
      </p:sp>
      <p:pic>
        <p:nvPicPr>
          <p:cNvPr id="7" name="Picture 6" descr="8.7 Ifa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204" y="1601044"/>
            <a:ext cx="4872975" cy="4576827"/>
          </a:xfrm>
          <a:prstGeom prst="rect">
            <a:avLst/>
          </a:prstGeom>
        </p:spPr>
      </p:pic>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a:t>Interface misuse</a:t>
            </a:r>
          </a:p>
          <a:p>
            <a:pPr lvl="1"/>
            <a:r>
              <a:rPr lang="en-GB" sz="2000"/>
              <a:t>A calling component calls another component and makes an error in its use of its interface e.g. parameters in the wrong order.</a:t>
            </a:r>
          </a:p>
          <a:p>
            <a:r>
              <a:rPr lang="en-GB" sz="2400"/>
              <a:t>Interface misunderstanding</a:t>
            </a:r>
          </a:p>
          <a:p>
            <a:pPr lvl="1"/>
            <a:r>
              <a:rPr lang="en-GB" sz="2000"/>
              <a:t>A calling component embeds assumptions about the behaviour of the called component which are incorrect.</a:t>
            </a:r>
          </a:p>
          <a:p>
            <a:r>
              <a:rPr lang="en-GB" sz="2400"/>
              <a:t>Timing errors</a:t>
            </a:r>
          </a:p>
          <a:p>
            <a:pPr lvl="1"/>
            <a:r>
              <a:rPr lang="en-GB" sz="2000"/>
              <a:t>The called and the calling component operate at different speeds and out-of-date information is accessed.</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25</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idx="1"/>
          </p:nvPr>
        </p:nvSpPr>
        <p:spPr/>
        <p:txBody>
          <a:bodyPr/>
          <a:lstStyle/>
          <a:p>
            <a:r>
              <a:rPr lang="en-US" dirty="0"/>
              <a:t>System testing during development involves integrating components to create a version of the system and then testing the integrated system.</a:t>
            </a:r>
          </a:p>
          <a:p>
            <a:r>
              <a:rPr lang="en-US" dirty="0"/>
              <a:t>The focus in system testing is testing the interactions between components. </a:t>
            </a:r>
          </a:p>
          <a:p>
            <a:r>
              <a:rPr lang="en-US" dirty="0"/>
              <a:t>System testing checks that components are compatible, interact correctly and transfer the right data at the right time across their interfaces. </a:t>
            </a:r>
          </a:p>
          <a:p>
            <a:r>
              <a:rPr lang="en-US" dirty="0"/>
              <a:t>System testing tests the emergent </a:t>
            </a:r>
            <a:r>
              <a:rPr lang="en-US" dirty="0" err="1"/>
              <a:t>behaviour</a:t>
            </a:r>
            <a:r>
              <a:rPr lang="en-US" dirty="0"/>
              <a:t> of a system. </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26</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and component testing</a:t>
            </a:r>
          </a:p>
        </p:txBody>
      </p:sp>
      <p:sp>
        <p:nvSpPr>
          <p:cNvPr id="3" name="Content Placeholder 2"/>
          <p:cNvSpPr>
            <a:spLocks noGrp="1"/>
          </p:cNvSpPr>
          <p:nvPr>
            <p:ph idx="1"/>
          </p:nvPr>
        </p:nvSpPr>
        <p:spPr/>
        <p:txBody>
          <a:bodyPr/>
          <a:lstStyle/>
          <a:p>
            <a:r>
              <a:rPr lang="en-US" dirty="0"/>
              <a:t>During system testing, reusable components that have been separately developed and off-the-shelf systems may be integrated with newly developed components. The complete system is then tested.</a:t>
            </a:r>
            <a:endParaRPr lang="en-GB" dirty="0"/>
          </a:p>
          <a:p>
            <a:r>
              <a:rPr lang="en-US" dirty="0"/>
              <a:t>Components developed by different team members or sub-teams may be integrated at this stage. System testing is a </a:t>
            </a:r>
            <a:r>
              <a:rPr lang="en-US" dirty="0">
                <a:solidFill>
                  <a:srgbClr val="FF0000"/>
                </a:solidFill>
              </a:rPr>
              <a:t>collective</a:t>
            </a:r>
            <a:r>
              <a:rPr lang="en-US" dirty="0"/>
              <a:t> rather than an individual process. </a:t>
            </a:r>
          </a:p>
          <a:p>
            <a:pPr lvl="1"/>
            <a:r>
              <a:rPr lang="en-US" dirty="0"/>
              <a:t>In some companies, system testing may involve a separate testing team with no involvement from designers and programmers.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Use-case testing</a:t>
            </a:r>
          </a:p>
        </p:txBody>
      </p:sp>
      <p:sp>
        <p:nvSpPr>
          <p:cNvPr id="3" name="Content Placeholder 2"/>
          <p:cNvSpPr>
            <a:spLocks noGrp="1"/>
          </p:cNvSpPr>
          <p:nvPr>
            <p:ph idx="1"/>
          </p:nvPr>
        </p:nvSpPr>
        <p:spPr/>
        <p:txBody>
          <a:bodyPr/>
          <a:lstStyle/>
          <a:p>
            <a:r>
              <a:rPr lang="en-US" dirty="0"/>
              <a:t>The use-cases developed to identify system interactions can be used as a basis for system testing.</a:t>
            </a:r>
          </a:p>
          <a:p>
            <a:r>
              <a:rPr lang="en-US" dirty="0"/>
              <a:t>Each use case usually involves several system components so testing the use case forces these interactions to occur.</a:t>
            </a:r>
          </a:p>
          <a:p>
            <a:r>
              <a:rPr lang="en-US" dirty="0"/>
              <a:t>The sequence diagrams associated with the use case documents the components and interactions that are being tested.</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a:t>
            </a:r>
            <a:r>
              <a:rPr lang="en-US" b="1" dirty="0"/>
              <a:t> </a:t>
            </a:r>
            <a:r>
              <a:rPr lang="en-US" dirty="0"/>
              <a:t>weather data sequence chart</a:t>
            </a:r>
            <a:r>
              <a:rPr lang="en-GB" dirty="0"/>
              <a:t> </a:t>
            </a:r>
            <a:endParaRPr lang="en-US" dirty="0"/>
          </a:p>
        </p:txBody>
      </p:sp>
      <p:pic>
        <p:nvPicPr>
          <p:cNvPr id="4" name="Content Placeholder 3" descr="8.8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 goals</a:t>
            </a:r>
          </a:p>
        </p:txBody>
      </p:sp>
      <p:sp>
        <p:nvSpPr>
          <p:cNvPr id="3" name="Content Placeholder 2"/>
          <p:cNvSpPr>
            <a:spLocks noGrp="1"/>
          </p:cNvSpPr>
          <p:nvPr>
            <p:ph idx="1"/>
          </p:nvPr>
        </p:nvSpPr>
        <p:spPr/>
        <p:txBody>
          <a:bodyPr/>
          <a:lstStyle/>
          <a:p>
            <a:r>
              <a:rPr lang="en-US" dirty="0"/>
              <a:t>To demonstrate to the developer and the customer that the software meets its requirements. </a:t>
            </a:r>
          </a:p>
          <a:p>
            <a:pPr lvl="1"/>
            <a:r>
              <a:rPr lang="en-US" dirty="0"/>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a:p>
          <a:p>
            <a:r>
              <a:rPr lang="en-US" dirty="0"/>
              <a:t>To discover situations in which the behavior of the software is incorrect, undesirable or does not conform to its specification. </a:t>
            </a:r>
          </a:p>
          <a:p>
            <a:pPr lvl="1"/>
            <a:r>
              <a:rPr lang="en-US" dirty="0"/>
              <a:t>Defect testing is concerned with rooting out undesirable system behavior such as system crashes, unwanted interactions with other systems, incorrect computations and data corruption.</a:t>
            </a:r>
            <a:endParaRPr lang="en-GB" dirty="0"/>
          </a:p>
          <a:p>
            <a:endParaRPr lang="en-US" dirty="0"/>
          </a:p>
        </p:txBody>
      </p:sp>
      <p:sp>
        <p:nvSpPr>
          <p:cNvPr id="5" name="Footer Placeholder 4"/>
          <p:cNvSpPr>
            <a:spLocks noGrp="1"/>
          </p:cNvSpPr>
          <p:nvPr>
            <p:ph type="ftr" sz="quarter" idx="11"/>
          </p:nvPr>
        </p:nvSpPr>
        <p:spPr/>
        <p:txBody>
          <a:bodyPr/>
          <a:lstStyle/>
          <a:p>
            <a:r>
              <a:rPr lang="en-US" dirty="0"/>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a:t>
            </a:fld>
            <a:endParaRPr lang="en-US" dirty="0"/>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 derived from sequence diagram</a:t>
            </a:r>
          </a:p>
        </p:txBody>
      </p:sp>
      <p:sp>
        <p:nvSpPr>
          <p:cNvPr id="3" name="Content Placeholder 2"/>
          <p:cNvSpPr>
            <a:spLocks noGrp="1"/>
          </p:cNvSpPr>
          <p:nvPr>
            <p:ph idx="1"/>
          </p:nvPr>
        </p:nvSpPr>
        <p:spPr/>
        <p:txBody>
          <a:bodyPr/>
          <a:lstStyle/>
          <a:p>
            <a:r>
              <a:rPr lang="en-US" dirty="0"/>
              <a:t>An input of a request for a report should have an associated acknowledgement. A report should ultimately be returned from the request. </a:t>
            </a:r>
          </a:p>
          <a:p>
            <a:pPr lvl="1"/>
            <a:r>
              <a:rPr lang="en-US" dirty="0"/>
              <a:t>You should create summarized data that can be used to check that the report is correctly organized. </a:t>
            </a:r>
            <a:endParaRPr lang="en-GB" dirty="0"/>
          </a:p>
          <a:p>
            <a:r>
              <a:rPr lang="en-US" dirty="0"/>
              <a:t>An input request for a report to </a:t>
            </a:r>
            <a:r>
              <a:rPr lang="en-US" dirty="0" err="1"/>
              <a:t>WeatherStation</a:t>
            </a:r>
            <a:r>
              <a:rPr lang="en-US" dirty="0"/>
              <a:t> results in a summarized report being generated. </a:t>
            </a:r>
          </a:p>
          <a:p>
            <a:pPr lvl="1"/>
            <a:r>
              <a:rPr lang="en-US" dirty="0"/>
              <a:t>Can be tested by creating raw data corresponding to the summary that you have prepared for the test of </a:t>
            </a:r>
            <a:r>
              <a:rPr lang="en-US" dirty="0" err="1"/>
              <a:t>SatComms</a:t>
            </a:r>
            <a:r>
              <a:rPr lang="en-US" dirty="0"/>
              <a:t> and checking that the </a:t>
            </a:r>
            <a:r>
              <a:rPr lang="en-US" dirty="0" err="1"/>
              <a:t>WeatherStation</a:t>
            </a:r>
            <a:r>
              <a:rPr lang="en-US" dirty="0"/>
              <a:t> object correctly produces this summary. This raw data is also used to test the </a:t>
            </a:r>
            <a:r>
              <a:rPr lang="en-US" dirty="0" err="1"/>
              <a:t>WeatherData</a:t>
            </a:r>
            <a:r>
              <a:rPr lang="en-US" dirty="0"/>
              <a:t> object.</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30</a:t>
            </a:fld>
            <a:endParaRPr lang="en-US"/>
          </a:p>
        </p:txBody>
      </p:sp>
    </p:spTree>
    <p:extLst>
      <p:ext uri="{BB962C8B-B14F-4D97-AF65-F5344CB8AC3E}">
        <p14:creationId xmlns:p14="http://schemas.microsoft.com/office/powerpoint/2010/main" val="2049912429"/>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policies</a:t>
            </a:r>
          </a:p>
        </p:txBody>
      </p:sp>
      <p:sp>
        <p:nvSpPr>
          <p:cNvPr id="3" name="Content Placeholder 2"/>
          <p:cNvSpPr>
            <a:spLocks noGrp="1"/>
          </p:cNvSpPr>
          <p:nvPr>
            <p:ph idx="1"/>
          </p:nvPr>
        </p:nvSpPr>
        <p:spPr/>
        <p:txBody>
          <a:bodyPr/>
          <a:lstStyle/>
          <a:p>
            <a:r>
              <a:rPr lang="en-US" dirty="0"/>
              <a:t>Exhaustive system testing is impossible so testing policies which define the required system test coverage may be developed.</a:t>
            </a:r>
          </a:p>
          <a:p>
            <a:r>
              <a:rPr lang="en-US" dirty="0"/>
              <a:t>Examples of testing policies:</a:t>
            </a:r>
          </a:p>
          <a:p>
            <a:pPr lvl="1"/>
            <a:r>
              <a:rPr lang="en-US" dirty="0"/>
              <a:t>All system functions that are accessed through menus should be tested.</a:t>
            </a:r>
            <a:endParaRPr lang="en-GB" dirty="0"/>
          </a:p>
          <a:p>
            <a:pPr lvl="1"/>
            <a:r>
              <a:rPr lang="en-US" dirty="0"/>
              <a:t>Combinations of functions (e.g. text formatting) that are accessed through the same menu must be tested.</a:t>
            </a:r>
            <a:endParaRPr lang="en-GB" dirty="0"/>
          </a:p>
          <a:p>
            <a:pPr lvl="1"/>
            <a:r>
              <a:rPr lang="en-US" dirty="0"/>
              <a:t>Where user input is provided, all functions must be tested with both correct and incorrect input.</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p>
        </p:txBody>
      </p:sp>
      <p:sp>
        <p:nvSpPr>
          <p:cNvPr id="3" name="Content Placeholder 2"/>
          <p:cNvSpPr>
            <a:spLocks noGrp="1"/>
          </p:cNvSpPr>
          <p:nvPr>
            <p:ph idx="1"/>
          </p:nvPr>
        </p:nvSpPr>
        <p:spPr/>
        <p:txBody>
          <a:bodyPr/>
          <a:lstStyle/>
          <a:p>
            <a:r>
              <a:rPr lang="en-US" dirty="0">
                <a:solidFill>
                  <a:srgbClr val="FF0000"/>
                </a:solidFill>
              </a:rPr>
              <a:t>Regression testing </a:t>
            </a:r>
            <a:r>
              <a:rPr lang="en-US" dirty="0"/>
              <a:t>is testing the system to check that changes have not ‘broken’ previously working code.</a:t>
            </a:r>
          </a:p>
          <a:p>
            <a:r>
              <a:rPr lang="en-US" dirty="0"/>
              <a:t>In a manual testing process, regression testing is expensive but, with automated testing, it is simple and straightforward. All tests are rerun every time a change is made to the program.</a:t>
            </a:r>
          </a:p>
          <a:p>
            <a:r>
              <a:rPr lang="en-US" dirty="0"/>
              <a:t>Tests must run ‘successfully’ before the change is committed.</a:t>
            </a:r>
          </a:p>
          <a:p>
            <a:pPr>
              <a:buNone/>
            </a:pP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a:t>Release testing</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33</a:t>
            </a:fld>
            <a:endParaRPr lang="en-US"/>
          </a:p>
        </p:txBody>
      </p:sp>
    </p:spTree>
    <p:extLst>
      <p:ext uri="{BB962C8B-B14F-4D97-AF65-F5344CB8AC3E}">
        <p14:creationId xmlns:p14="http://schemas.microsoft.com/office/powerpoint/2010/main" val="1004290532"/>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a:t>
            </a:r>
          </a:p>
        </p:txBody>
      </p:sp>
      <p:sp>
        <p:nvSpPr>
          <p:cNvPr id="3" name="Content Placeholder 2"/>
          <p:cNvSpPr>
            <a:spLocks noGrp="1"/>
          </p:cNvSpPr>
          <p:nvPr>
            <p:ph idx="1"/>
          </p:nvPr>
        </p:nvSpPr>
        <p:spPr>
          <a:xfrm>
            <a:off x="229698" y="1600200"/>
            <a:ext cx="8633936" cy="4525963"/>
          </a:xfrm>
        </p:spPr>
        <p:txBody>
          <a:bodyPr/>
          <a:lstStyle/>
          <a:p>
            <a:r>
              <a:rPr lang="en-US" dirty="0">
                <a:solidFill>
                  <a:srgbClr val="FF0000"/>
                </a:solidFill>
              </a:rPr>
              <a:t>Release testing</a:t>
            </a:r>
            <a:r>
              <a:rPr lang="en-US" dirty="0"/>
              <a:t> is the process of testing a particular release of a system that is intended for use outside of the development team.</a:t>
            </a:r>
            <a:r>
              <a:rPr lang="en-GB" dirty="0"/>
              <a:t> </a:t>
            </a:r>
          </a:p>
          <a:p>
            <a:r>
              <a:rPr lang="en-US" dirty="0"/>
              <a:t>The primary goal of the release testing process is to convince the supplier of the system that it is good enough for use</a:t>
            </a:r>
            <a:r>
              <a:rPr lang="en-GB" dirty="0"/>
              <a:t>.</a:t>
            </a:r>
          </a:p>
          <a:p>
            <a:pPr lvl="1"/>
            <a:r>
              <a:rPr lang="en-US" dirty="0"/>
              <a:t>Release testing, therefore, has to show that the system delivers its specified functionality, performance and dependability, and that it does not fail during normal use.</a:t>
            </a:r>
            <a:r>
              <a:rPr lang="en-GB" dirty="0"/>
              <a:t> </a:t>
            </a:r>
          </a:p>
          <a:p>
            <a:r>
              <a:rPr lang="en-US" dirty="0"/>
              <a:t>Release testing is usually a black-box testing process where tests are only derived from the system specification. </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34</a:t>
            </a:fld>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 and system testing</a:t>
            </a:r>
          </a:p>
        </p:txBody>
      </p:sp>
      <p:sp>
        <p:nvSpPr>
          <p:cNvPr id="3" name="Content Placeholder 2"/>
          <p:cNvSpPr>
            <a:spLocks noGrp="1"/>
          </p:cNvSpPr>
          <p:nvPr>
            <p:ph idx="1"/>
          </p:nvPr>
        </p:nvSpPr>
        <p:spPr/>
        <p:txBody>
          <a:bodyPr/>
          <a:lstStyle/>
          <a:p>
            <a:r>
              <a:rPr lang="en-US" dirty="0"/>
              <a:t>Release testing is a form of system testing.</a:t>
            </a:r>
          </a:p>
          <a:p>
            <a:r>
              <a:rPr lang="en-US" dirty="0"/>
              <a:t>Important differences:</a:t>
            </a:r>
          </a:p>
          <a:p>
            <a:pPr lvl="1"/>
            <a:r>
              <a:rPr lang="en-US" dirty="0"/>
              <a:t>A separate team that has not been involved in the system development, should be responsible for release testing.</a:t>
            </a:r>
            <a:endParaRPr lang="en-GB" dirty="0"/>
          </a:p>
          <a:p>
            <a:pPr lvl="1"/>
            <a:r>
              <a:rPr lang="en-US" dirty="0"/>
              <a:t>System testing by the development team should focus on discovering bugs in the system (defect testing). The objective of release testing is to check that the system meets its requirements and is good enough for external use (validation testing).</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based testing</a:t>
            </a:r>
          </a:p>
        </p:txBody>
      </p:sp>
      <p:sp>
        <p:nvSpPr>
          <p:cNvPr id="3" name="Content Placeholder 2"/>
          <p:cNvSpPr>
            <a:spLocks noGrp="1"/>
          </p:cNvSpPr>
          <p:nvPr>
            <p:ph idx="1"/>
          </p:nvPr>
        </p:nvSpPr>
        <p:spPr/>
        <p:txBody>
          <a:bodyPr/>
          <a:lstStyle/>
          <a:p>
            <a:r>
              <a:rPr lang="en-US" dirty="0"/>
              <a:t>Requirements-based testing involves examining each requirement and developing a test or tests for it.</a:t>
            </a:r>
          </a:p>
          <a:p>
            <a:r>
              <a:rPr lang="en-US" dirty="0"/>
              <a:t>Mentcare system requirements:</a:t>
            </a:r>
          </a:p>
          <a:p>
            <a:pPr lvl="1"/>
            <a:r>
              <a:rPr lang="en-US" dirty="0"/>
              <a:t>If a patient is known to be allergic to any particular medication, then prescription of that medication shall result in a warning message being issued to the system user.</a:t>
            </a:r>
            <a:endParaRPr lang="en-GB" dirty="0"/>
          </a:p>
          <a:p>
            <a:pPr lvl="1"/>
            <a:r>
              <a:rPr lang="en-US" dirty="0"/>
              <a:t>If a prescriber chooses to ignore an allergy warning, they shall provide a reason why this has been ignored.</a:t>
            </a:r>
            <a:endParaRPr lang="en-GB" dirty="0"/>
          </a:p>
          <a:p>
            <a:pPr lvl="1"/>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idx="1"/>
          </p:nvPr>
        </p:nvSpPr>
        <p:spPr/>
        <p:txBody>
          <a:bodyPr/>
          <a:lstStyle/>
          <a:p>
            <a:r>
              <a:rPr lang="en-US" dirty="0"/>
              <a:t>Part of release testing may involve testing the emergent properties of a system, such as performance and reliability.</a:t>
            </a:r>
          </a:p>
          <a:p>
            <a:r>
              <a:rPr lang="en-US" dirty="0"/>
              <a:t>Tests should reflect the profile of use of the system.</a:t>
            </a:r>
          </a:p>
          <a:p>
            <a:r>
              <a:rPr lang="en-US" dirty="0">
                <a:solidFill>
                  <a:srgbClr val="FF0000"/>
                </a:solidFill>
              </a:rPr>
              <a:t>Performance tests</a:t>
            </a:r>
            <a:r>
              <a:rPr lang="en-US" dirty="0"/>
              <a:t> usually involve planning a series of tests where the load is steadily increased until the system performance becomes unacceptable.</a:t>
            </a:r>
          </a:p>
          <a:p>
            <a:r>
              <a:rPr lang="en-US" dirty="0">
                <a:solidFill>
                  <a:srgbClr val="FF0000"/>
                </a:solidFill>
              </a:rPr>
              <a:t>Stress testing </a:t>
            </a:r>
            <a:r>
              <a:rPr lang="en-US" dirty="0"/>
              <a:t>is a form of performance testing where the system is deliberately overloaded to test its failure </a:t>
            </a:r>
            <a:r>
              <a:rPr lang="en-US" dirty="0" err="1"/>
              <a:t>behaviour</a:t>
            </a:r>
            <a:r>
              <a:rPr lang="en-US" dirty="0"/>
              <a:t>.</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6812"/>
            <a:ext cx="8229600" cy="1143000"/>
          </a:xfrm>
        </p:spPr>
        <p:txBody>
          <a:bodyPr/>
          <a:lstStyle/>
          <a:p>
            <a:pPr algn="ctr"/>
            <a:r>
              <a:rPr lang="en-US" dirty="0"/>
              <a:t>User testing</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38</a:t>
            </a:fld>
            <a:endParaRPr lang="en-US"/>
          </a:p>
        </p:txBody>
      </p:sp>
    </p:spTree>
    <p:extLst>
      <p:ext uri="{BB962C8B-B14F-4D97-AF65-F5344CB8AC3E}">
        <p14:creationId xmlns:p14="http://schemas.microsoft.com/office/powerpoint/2010/main" val="1427599946"/>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testing</a:t>
            </a:r>
          </a:p>
        </p:txBody>
      </p:sp>
      <p:sp>
        <p:nvSpPr>
          <p:cNvPr id="3" name="Content Placeholder 2"/>
          <p:cNvSpPr>
            <a:spLocks noGrp="1"/>
          </p:cNvSpPr>
          <p:nvPr>
            <p:ph idx="1"/>
          </p:nvPr>
        </p:nvSpPr>
        <p:spPr/>
        <p:txBody>
          <a:bodyPr/>
          <a:lstStyle/>
          <a:p>
            <a:r>
              <a:rPr lang="en-US" dirty="0"/>
              <a:t>User or customer testing is a stage in the testing process in which users or customers provide input and advice on system testing. </a:t>
            </a:r>
          </a:p>
          <a:p>
            <a:r>
              <a:rPr lang="en-US" dirty="0"/>
              <a:t>User testing is essential, even when comprehensive system and release testing have been carried out. </a:t>
            </a:r>
          </a:p>
          <a:p>
            <a:pPr lvl="1"/>
            <a:r>
              <a:rPr lang="en-US" dirty="0"/>
              <a:t>The reason for this is that influences from the user’s working environment have a major effect on the reliability, performance, usability and robustness of a system. These cannot be replicated in a testing environment.</a:t>
            </a:r>
            <a:endParaRPr lang="en-GB" dirty="0"/>
          </a:p>
          <a:p>
            <a:endParaRPr lang="en-US" dirty="0"/>
          </a:p>
        </p:txBody>
      </p:sp>
      <p:sp>
        <p:nvSpPr>
          <p:cNvPr id="5" name="Footer Placeholder 4"/>
          <p:cNvSpPr>
            <a:spLocks noGrp="1"/>
          </p:cNvSpPr>
          <p:nvPr>
            <p:ph type="ftr" sz="quarter" idx="11"/>
          </p:nvPr>
        </p:nvSpPr>
        <p:spPr/>
        <p:txBody>
          <a:bodyPr/>
          <a:lstStyle/>
          <a:p>
            <a:r>
              <a:rPr lang="en-US" dirty="0"/>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39</a:t>
            </a:fld>
            <a:endParaRPr lang="en-US" dirty="0"/>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and defect testing</a:t>
            </a:r>
          </a:p>
        </p:txBody>
      </p:sp>
      <p:sp>
        <p:nvSpPr>
          <p:cNvPr id="3" name="Content Placeholder 2"/>
          <p:cNvSpPr>
            <a:spLocks noGrp="1"/>
          </p:cNvSpPr>
          <p:nvPr>
            <p:ph idx="1"/>
          </p:nvPr>
        </p:nvSpPr>
        <p:spPr/>
        <p:txBody>
          <a:bodyPr/>
          <a:lstStyle/>
          <a:p>
            <a:r>
              <a:rPr lang="en-US" dirty="0">
                <a:solidFill>
                  <a:srgbClr val="000000"/>
                </a:solidFill>
              </a:rPr>
              <a:t>The first goal leads to validation testing</a:t>
            </a:r>
          </a:p>
          <a:p>
            <a:pPr lvl="1"/>
            <a:r>
              <a:rPr lang="en-US" dirty="0">
                <a:solidFill>
                  <a:srgbClr val="000000"/>
                </a:solidFill>
              </a:rPr>
              <a:t>You expect the system to perform correctly using a given set of test cases that reflect the system’s expected use. </a:t>
            </a:r>
          </a:p>
          <a:p>
            <a:r>
              <a:rPr lang="en-US" dirty="0">
                <a:solidFill>
                  <a:srgbClr val="000000"/>
                </a:solidFill>
              </a:rPr>
              <a:t>The second goal leads to defect testing</a:t>
            </a:r>
          </a:p>
          <a:p>
            <a:pPr lvl="1"/>
            <a:r>
              <a:rPr lang="en-US" dirty="0">
                <a:solidFill>
                  <a:srgbClr val="000000"/>
                </a:solidFill>
              </a:rPr>
              <a:t>The test cases are designed to expose defects. The test cases in defect testing can be deliberately obscure and need not reflect how the system is normally used. </a:t>
            </a:r>
          </a:p>
        </p:txBody>
      </p:sp>
      <p:sp>
        <p:nvSpPr>
          <p:cNvPr id="5" name="Footer Placeholder 4"/>
          <p:cNvSpPr>
            <a:spLocks noGrp="1"/>
          </p:cNvSpPr>
          <p:nvPr>
            <p:ph type="ftr" sz="quarter" idx="11"/>
          </p:nvPr>
        </p:nvSpPr>
        <p:spPr/>
        <p:txBody>
          <a:bodyPr/>
          <a:lstStyle/>
          <a:p>
            <a:r>
              <a:rPr lang="en-US" dirty="0"/>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dirty="0"/>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user testing</a:t>
            </a:r>
          </a:p>
        </p:txBody>
      </p:sp>
      <p:sp>
        <p:nvSpPr>
          <p:cNvPr id="3" name="Content Placeholder 2"/>
          <p:cNvSpPr>
            <a:spLocks noGrp="1"/>
          </p:cNvSpPr>
          <p:nvPr>
            <p:ph idx="1"/>
          </p:nvPr>
        </p:nvSpPr>
        <p:spPr/>
        <p:txBody>
          <a:bodyPr/>
          <a:lstStyle/>
          <a:p>
            <a:r>
              <a:rPr lang="en-US" dirty="0"/>
              <a:t>Alpha testing</a:t>
            </a:r>
          </a:p>
          <a:p>
            <a:pPr lvl="1"/>
            <a:r>
              <a:rPr lang="en-US" dirty="0"/>
              <a:t>Users of the software work with the development team to test the software at the developer’s site.</a:t>
            </a:r>
            <a:endParaRPr lang="en-GB" dirty="0"/>
          </a:p>
          <a:p>
            <a:r>
              <a:rPr lang="en-US" dirty="0"/>
              <a:t>Beta testing</a:t>
            </a:r>
          </a:p>
          <a:p>
            <a:pPr lvl="1"/>
            <a:r>
              <a:rPr lang="en-US" dirty="0"/>
              <a:t>A release of the software is made available to users to allow them to experiment and to raise problems that they discover with the system developers.</a:t>
            </a:r>
            <a:endParaRPr lang="en-GB" dirty="0"/>
          </a:p>
          <a:p>
            <a:r>
              <a:rPr lang="en-US" dirty="0"/>
              <a:t>Acceptance testing</a:t>
            </a:r>
          </a:p>
          <a:p>
            <a:pPr lvl="1"/>
            <a:r>
              <a:rPr lang="en-US" dirty="0"/>
              <a:t>Customers test a system to decide whether or not it is ready to be accepted from the system developers and deployed in the customer environment. Primarily for custom systems.</a:t>
            </a:r>
            <a:endParaRPr lang="en-GB" dirty="0"/>
          </a:p>
          <a:p>
            <a:endParaRPr lang="en-US" dirty="0"/>
          </a:p>
        </p:txBody>
      </p:sp>
      <p:sp>
        <p:nvSpPr>
          <p:cNvPr id="5" name="Footer Placeholder 4"/>
          <p:cNvSpPr>
            <a:spLocks noGrp="1"/>
          </p:cNvSpPr>
          <p:nvPr>
            <p:ph type="ftr" sz="quarter" idx="11"/>
          </p:nvPr>
        </p:nvSpPr>
        <p:spPr/>
        <p:txBody>
          <a:bodyPr/>
          <a:lstStyle/>
          <a:p>
            <a:r>
              <a:rPr lang="en-US" dirty="0"/>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40</a:t>
            </a:fld>
            <a:endParaRPr lang="en-US" dirty="0"/>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Testing can only show the presence of errors in a program. It cannot demonstrate that there are no remaining faults.</a:t>
            </a:r>
            <a:endParaRPr lang="en-GB" dirty="0"/>
          </a:p>
          <a:p>
            <a:r>
              <a:rPr lang="en-US" dirty="0"/>
              <a:t>Development testing is the responsibility of the software development team. A separate team should be responsible for testing a system before it is released to customers. </a:t>
            </a:r>
            <a:endParaRPr lang="en-GB" dirty="0"/>
          </a:p>
          <a:p>
            <a:r>
              <a:rPr lang="en-US" dirty="0"/>
              <a:t>Development testing includes unit testing, in which you test individual objects and methods  component testing in which you test related groups of objects  and system testing, in which you test partial or complete systems.</a:t>
            </a:r>
            <a:endParaRPr lang="en-GB" dirty="0"/>
          </a:p>
          <a:p>
            <a:endParaRPr lang="en-US" dirty="0"/>
          </a:p>
        </p:txBody>
      </p:sp>
      <p:sp>
        <p:nvSpPr>
          <p:cNvPr id="4" name="Footer Placeholder 3"/>
          <p:cNvSpPr>
            <a:spLocks noGrp="1"/>
          </p:cNvSpPr>
          <p:nvPr>
            <p:ph type="ftr" sz="quarter" idx="11"/>
          </p:nvPr>
        </p:nvSpPr>
        <p:spPr/>
        <p:txBody>
          <a:bodyPr/>
          <a:lstStyle/>
          <a:p>
            <a:r>
              <a:rPr lang="en-US" dirty="0"/>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41</a:t>
            </a:fld>
            <a:endParaRPr lang="en-US" dirty="0"/>
          </a:p>
        </p:txBody>
      </p:sp>
    </p:spTree>
    <p:extLst>
      <p:ext uri="{BB962C8B-B14F-4D97-AF65-F5344CB8AC3E}">
        <p14:creationId xmlns:p14="http://schemas.microsoft.com/office/powerpoint/2010/main" val="1321825848"/>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When testing software, you should try to ‘break’ the software by using experience and guidelines to choose types of test case that have been effective in discovering defects in other systems.</a:t>
            </a:r>
            <a:endParaRPr lang="en-GB" sz="2000" dirty="0"/>
          </a:p>
          <a:p>
            <a:r>
              <a:rPr lang="en-US" sz="2000" dirty="0"/>
              <a:t>Wherever possible, you should write automated tests. The tests are embedded in a program that can be run every time a change is made to a system.</a:t>
            </a:r>
            <a:endParaRPr lang="en-GB" sz="2000" dirty="0"/>
          </a:p>
          <a:p>
            <a:r>
              <a:rPr lang="en-US" sz="2000" dirty="0"/>
              <a:t>Test-first development is an approach to development where tests are written before the code to be tested. </a:t>
            </a:r>
            <a:endParaRPr lang="en-GB" sz="2000" dirty="0"/>
          </a:p>
          <a:p>
            <a:r>
              <a:rPr lang="en-US" sz="2000" dirty="0"/>
              <a:t>Scenario testing involves inventing a typical usage scenario and using this to derive test cases.</a:t>
            </a:r>
            <a:endParaRPr lang="en-GB" sz="2000" dirty="0"/>
          </a:p>
          <a:p>
            <a:r>
              <a:rPr lang="en-US" sz="2000" dirty="0"/>
              <a:t>Acceptance testing is a user testing process where the aim is to decide if the software is good enough to be deployed and used in its operational environment.</a:t>
            </a:r>
            <a:endParaRPr lang="en-GB" sz="2000" dirty="0"/>
          </a:p>
        </p:txBody>
      </p:sp>
      <p:sp>
        <p:nvSpPr>
          <p:cNvPr id="5" name="Footer Placeholder 4"/>
          <p:cNvSpPr>
            <a:spLocks noGrp="1"/>
          </p:cNvSpPr>
          <p:nvPr>
            <p:ph type="ftr" sz="quarter" idx="11"/>
          </p:nvPr>
        </p:nvSpPr>
        <p:spPr/>
        <p:txBody>
          <a:bodyPr/>
          <a:lstStyle/>
          <a:p>
            <a:r>
              <a:rPr lang="en-US" dirty="0"/>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42</a:t>
            </a:fld>
            <a:endParaRPr lang="en-US" dirty="0"/>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dirty="0"/>
              <a:t>Verification vs validation</a:t>
            </a:r>
          </a:p>
        </p:txBody>
      </p:sp>
      <p:sp>
        <p:nvSpPr>
          <p:cNvPr id="8194" name="Rectangle 2"/>
          <p:cNvSpPr>
            <a:spLocks noGrp="1" noChangeArrowheads="1"/>
          </p:cNvSpPr>
          <p:nvPr>
            <p:ph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a:t>
            </a:r>
            <a:r>
              <a:rPr lang="en-GB" dirty="0">
                <a:solidFill>
                  <a:srgbClr val="FF0000"/>
                </a:solidFill>
              </a:rPr>
              <a:t>right</a:t>
            </a:r>
            <a:r>
              <a:rPr lang="en-GB" dirty="0"/>
              <a: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a:t>
            </a:r>
            <a:r>
              <a:rPr lang="en-GB" dirty="0">
                <a:solidFill>
                  <a:srgbClr val="FF0000"/>
                </a:solidFill>
              </a:rPr>
              <a:t>right</a:t>
            </a:r>
            <a:r>
              <a:rPr lang="en-GB" dirty="0"/>
              <a:t> product”.</a:t>
            </a:r>
          </a:p>
          <a:p>
            <a:r>
              <a:rPr lang="en-GB" dirty="0"/>
              <a:t>The software should do what the user really requires.</a:t>
            </a:r>
          </a:p>
        </p:txBody>
      </p:sp>
      <p:sp>
        <p:nvSpPr>
          <p:cNvPr id="5" name="Footer Placeholder 4"/>
          <p:cNvSpPr>
            <a:spLocks noGrp="1"/>
          </p:cNvSpPr>
          <p:nvPr>
            <p:ph type="ftr" sz="quarter" idx="11"/>
          </p:nvPr>
        </p:nvSpPr>
        <p:spPr/>
        <p:txBody>
          <a:bodyPr/>
          <a:lstStyle/>
          <a:p>
            <a:r>
              <a:rPr lang="en-US" dirty="0"/>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t>V &amp; V confidence</a:t>
            </a:r>
          </a:p>
        </p:txBody>
      </p:sp>
      <p:sp>
        <p:nvSpPr>
          <p:cNvPr id="55299" name="Rectangle 3"/>
          <p:cNvSpPr>
            <a:spLocks noGrp="1" noChangeArrowheads="1"/>
          </p:cNvSpPr>
          <p:nvPr>
            <p:ph idx="1"/>
          </p:nvPr>
        </p:nvSpPr>
        <p:spPr/>
        <p:txBody>
          <a:bodyPr/>
          <a:lstStyle/>
          <a:p>
            <a:pPr>
              <a:lnSpc>
                <a:spcPct val="90000"/>
              </a:lnSpc>
            </a:pPr>
            <a:r>
              <a:rPr lang="en-GB" dirty="0"/>
              <a:t>Aim of V &amp; V is to establish confidence that the system is ‘fit for purpose’.</a:t>
            </a:r>
          </a:p>
          <a:p>
            <a:pPr>
              <a:lnSpc>
                <a:spcPct val="90000"/>
              </a:lnSpc>
            </a:pPr>
            <a:r>
              <a:rPr lang="en-GB" dirty="0"/>
              <a:t>Depends on system’s purpose, user expectations and marketing environment</a:t>
            </a:r>
          </a:p>
          <a:p>
            <a:pPr lvl="1">
              <a:lnSpc>
                <a:spcPct val="90000"/>
              </a:lnSpc>
            </a:pPr>
            <a:r>
              <a:rPr lang="en-GB" dirty="0">
                <a:solidFill>
                  <a:srgbClr val="000000"/>
                </a:solidFill>
              </a:rPr>
              <a:t>Software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5" name="Footer Placeholder 4"/>
          <p:cNvSpPr>
            <a:spLocks noGrp="1"/>
          </p:cNvSpPr>
          <p:nvPr>
            <p:ph type="ftr" sz="quarter" idx="11"/>
          </p:nvPr>
        </p:nvSpPr>
        <p:spPr/>
        <p:txBody>
          <a:bodyPr/>
          <a:lstStyle/>
          <a:p>
            <a:r>
              <a:rPr lang="en-US" dirty="0"/>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dirty="0"/>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dirty="0"/>
              <a:t>Inspections and testing</a:t>
            </a:r>
          </a:p>
        </p:txBody>
      </p:sp>
      <p:sp>
        <p:nvSpPr>
          <p:cNvPr id="12290" name="Rectangle 2"/>
          <p:cNvSpPr>
            <a:spLocks noGrp="1" noChangeArrowheads="1"/>
          </p:cNvSpPr>
          <p:nvPr>
            <p:ph idx="1"/>
          </p:nvPr>
        </p:nvSpPr>
        <p:spPr>
          <a:xfrm>
            <a:off x="912813" y="1982788"/>
            <a:ext cx="7805737" cy="4129087"/>
          </a:xfrm>
          <a:noFill/>
          <a:ln/>
        </p:spPr>
        <p:txBody>
          <a:bodyPr lIns="90840" tIns="44623" rIns="90840" bIns="44623"/>
          <a:lstStyle/>
          <a:p>
            <a:r>
              <a:rPr lang="en-GB" sz="2400" dirty="0">
                <a:solidFill>
                  <a:srgbClr val="FF0000"/>
                </a:solidFill>
              </a:rPr>
              <a:t>Software inspections</a:t>
            </a:r>
            <a:r>
              <a:rPr lang="en-GB" i="1" dirty="0">
                <a:solidFill>
                  <a:srgbClr val="FF0000"/>
                </a:solidFill>
              </a:rPr>
              <a:t> </a:t>
            </a:r>
            <a:r>
              <a:rPr lang="en-GB" dirty="0"/>
              <a:t>Concerned with analysis of </a:t>
            </a:r>
            <a:br>
              <a:rPr lang="en-GB" dirty="0"/>
            </a:br>
            <a:r>
              <a:rPr lang="en-GB" dirty="0"/>
              <a:t>the static system representation to discover problems</a:t>
            </a:r>
            <a:r>
              <a:rPr lang="en-GB" i="1" dirty="0"/>
              <a:t>  (</a:t>
            </a:r>
            <a:r>
              <a:rPr lang="en-GB" dirty="0">
                <a:solidFill>
                  <a:srgbClr val="FF0000"/>
                </a:solidFill>
              </a:rPr>
              <a:t>static verification</a:t>
            </a:r>
            <a:r>
              <a:rPr lang="en-GB" dirty="0"/>
              <a:t>)</a:t>
            </a:r>
          </a:p>
          <a:p>
            <a:pPr lvl="1"/>
            <a:r>
              <a:rPr lang="en-GB" sz="2000" dirty="0"/>
              <a:t>May be supplemented by tool-based document and code analysis.</a:t>
            </a:r>
          </a:p>
          <a:p>
            <a:r>
              <a:rPr lang="en-GB" sz="2400" dirty="0">
                <a:solidFill>
                  <a:srgbClr val="FF0000"/>
                </a:solidFill>
              </a:rPr>
              <a:t>Software testing</a:t>
            </a:r>
            <a:r>
              <a:rPr lang="en-GB" i="1" dirty="0">
                <a:solidFill>
                  <a:srgbClr val="FF0000"/>
                </a:solidFill>
              </a:rPr>
              <a:t> </a:t>
            </a:r>
            <a:r>
              <a:rPr lang="en-GB" sz="2400" dirty="0"/>
              <a:t>Concerned with exercising and </a:t>
            </a:r>
            <a:br>
              <a:rPr lang="en-GB" sz="2400" dirty="0"/>
            </a:br>
            <a:r>
              <a:rPr lang="en-GB" sz="2400" dirty="0"/>
              <a:t>observing product behaviour (dynamic verification)</a:t>
            </a:r>
          </a:p>
          <a:p>
            <a:pPr lvl="1"/>
            <a:r>
              <a:rPr lang="en-GB" sz="2000" dirty="0"/>
              <a:t>The system is executed with test data and its operational behaviour is observed.</a:t>
            </a:r>
          </a:p>
          <a:p>
            <a:endParaRPr lang="en-GB" sz="2400" dirty="0"/>
          </a:p>
        </p:txBody>
      </p:sp>
      <p:sp>
        <p:nvSpPr>
          <p:cNvPr id="5" name="Footer Placeholder 4"/>
          <p:cNvSpPr>
            <a:spLocks noGrp="1"/>
          </p:cNvSpPr>
          <p:nvPr>
            <p:ph type="ftr" sz="quarter" idx="11"/>
          </p:nvPr>
        </p:nvSpPr>
        <p:spPr/>
        <p:txBody>
          <a:bodyPr/>
          <a:lstStyle/>
          <a:p>
            <a:r>
              <a:rPr lang="en-US" dirty="0"/>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7</a:t>
            </a:fld>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Inspections and testing</a:t>
            </a:r>
            <a:r>
              <a:rPr lang="en-GB" dirty="0"/>
              <a:t> </a:t>
            </a:r>
            <a:endParaRPr lang="en-US" dirty="0"/>
          </a:p>
        </p:txBody>
      </p:sp>
      <p:sp>
        <p:nvSpPr>
          <p:cNvPr id="6" name="Footer Placeholder 5"/>
          <p:cNvSpPr>
            <a:spLocks noGrp="1"/>
          </p:cNvSpPr>
          <p:nvPr>
            <p:ph type="ftr" sz="quarter" idx="11"/>
          </p:nvPr>
        </p:nvSpPr>
        <p:spPr/>
        <p:txBody>
          <a:bodyPr/>
          <a:lstStyle/>
          <a:p>
            <a:r>
              <a:rPr lang="en-US" dirty="0"/>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8</a:t>
            </a:fld>
            <a:endParaRPr lang="en-US" dirty="0"/>
          </a:p>
        </p:txBody>
      </p:sp>
      <p:pic>
        <p:nvPicPr>
          <p:cNvPr id="8" name="Picture 7" descr="8.2 Inspections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86" y="1859586"/>
            <a:ext cx="8441514" cy="3538359"/>
          </a:xfrm>
          <a:prstGeom prst="rect">
            <a:avLst/>
          </a:prstGeom>
        </p:spPr>
      </p:pic>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a:t>Software inspections</a:t>
            </a:r>
          </a:p>
        </p:txBody>
      </p:sp>
      <p:sp>
        <p:nvSpPr>
          <p:cNvPr id="56323" name="Rectangle 3"/>
          <p:cNvSpPr>
            <a:spLocks noGrp="1" noChangeArrowheads="1"/>
          </p:cNvSpPr>
          <p:nvPr>
            <p:ph idx="1"/>
          </p:nvPr>
        </p:nvSpPr>
        <p:spPr/>
        <p:txBody>
          <a:bodyPr/>
          <a:lstStyle/>
          <a:p>
            <a:r>
              <a:rPr lang="en-GB" sz="2400" dirty="0"/>
              <a:t>These involve people </a:t>
            </a:r>
            <a:r>
              <a:rPr lang="en-GB" sz="2400" dirty="0">
                <a:solidFill>
                  <a:srgbClr val="FF0000"/>
                </a:solidFill>
              </a:rPr>
              <a:t>examining</a:t>
            </a:r>
            <a:r>
              <a:rPr lang="en-GB" sz="2400" dirty="0"/>
              <a:t> the source representation to discover anomalies and defects.</a:t>
            </a:r>
          </a:p>
          <a:p>
            <a:r>
              <a:rPr lang="en-GB" sz="2400" dirty="0"/>
              <a:t>Inspections do not require execution of a system so may be used before implementation.</a:t>
            </a:r>
          </a:p>
          <a:p>
            <a:r>
              <a:rPr lang="en-GB" sz="2400" dirty="0"/>
              <a:t>They may be applied to any representation of the system (requirements, design, configuration data, test data, etc.).</a:t>
            </a:r>
          </a:p>
          <a:p>
            <a:r>
              <a:rPr lang="en-GB" sz="2400" dirty="0"/>
              <a:t>They are an effective technique for discovering program errors.</a:t>
            </a:r>
          </a:p>
        </p:txBody>
      </p:sp>
      <p:sp>
        <p:nvSpPr>
          <p:cNvPr id="5" name="Footer Placeholder 4"/>
          <p:cNvSpPr>
            <a:spLocks noGrp="1"/>
          </p:cNvSpPr>
          <p:nvPr>
            <p:ph type="ftr" sz="quarter" idx="11"/>
          </p:nvPr>
        </p:nvSpPr>
        <p:spPr/>
        <p:txBody>
          <a:bodyPr/>
          <a:lstStyle/>
          <a:p>
            <a:r>
              <a:rPr lang="en-US" dirty="0"/>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dirty="0"/>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1188</TotalTime>
  <Words>2853</Words>
  <Application>Microsoft Office PowerPoint</Application>
  <PresentationFormat>On-screen Show (4:3)</PresentationFormat>
  <Paragraphs>270</Paragraphs>
  <Slides>42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Wingdings</vt:lpstr>
      <vt:lpstr>SE10 slides</vt:lpstr>
      <vt:lpstr>Chapter 8 – Software Testing</vt:lpstr>
      <vt:lpstr>Program testing</vt:lpstr>
      <vt:lpstr>Program testing goals</vt:lpstr>
      <vt:lpstr>Validation and defect testing</vt:lpstr>
      <vt:lpstr>Verification vs validation</vt:lpstr>
      <vt:lpstr>V &amp; V confidence</vt:lpstr>
      <vt:lpstr>Inspections and testing</vt:lpstr>
      <vt:lpstr>Inspections and testing </vt:lpstr>
      <vt:lpstr>Software inspections</vt:lpstr>
      <vt:lpstr>Advantages of inspections</vt:lpstr>
      <vt:lpstr>Inspections and testing</vt:lpstr>
      <vt:lpstr>A model of the software testing process </vt:lpstr>
      <vt:lpstr>Stages of testing</vt:lpstr>
      <vt:lpstr>Development testing</vt:lpstr>
      <vt:lpstr>Development testing</vt:lpstr>
      <vt:lpstr>Unit testing</vt:lpstr>
      <vt:lpstr>Object class testing</vt:lpstr>
      <vt:lpstr>The weather station object interface </vt:lpstr>
      <vt:lpstr>Weather station testing</vt:lpstr>
      <vt:lpstr>Automated testing</vt:lpstr>
      <vt:lpstr>Choosing unit test cases</vt:lpstr>
      <vt:lpstr>Component testing</vt:lpstr>
      <vt:lpstr>Interface testing</vt:lpstr>
      <vt:lpstr>Interface testing </vt:lpstr>
      <vt:lpstr>Interface errors</vt:lpstr>
      <vt:lpstr>System testing</vt:lpstr>
      <vt:lpstr>System and component testing</vt:lpstr>
      <vt:lpstr>Use-case testing</vt:lpstr>
      <vt:lpstr>Collect weather data sequence chart </vt:lpstr>
      <vt:lpstr>Test cases derived from sequence diagram</vt:lpstr>
      <vt:lpstr>Testing policies</vt:lpstr>
      <vt:lpstr>Regression testing</vt:lpstr>
      <vt:lpstr>Release testing</vt:lpstr>
      <vt:lpstr>Release testing</vt:lpstr>
      <vt:lpstr>Release testing and system testing</vt:lpstr>
      <vt:lpstr>Requirements based testing</vt:lpstr>
      <vt:lpstr>Performance testing</vt:lpstr>
      <vt:lpstr>User testing</vt:lpstr>
      <vt:lpstr>User testing</vt:lpstr>
      <vt:lpstr>Types of user testing</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waqar aziz</cp:lastModifiedBy>
  <cp:revision>35</cp:revision>
  <dcterms:created xsi:type="dcterms:W3CDTF">2010-01-14T08:17:23Z</dcterms:created>
  <dcterms:modified xsi:type="dcterms:W3CDTF">2024-05-08T07:12:49Z</dcterms:modified>
</cp:coreProperties>
</file>