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734371-E218-4A1F-9312-93617D65DEE0}" type="datetimeFigureOut">
              <a:rPr lang="en-PK" smtClean="0"/>
              <a:t>20/08/2024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950EFD-CE12-4704-92BD-7B40E26402D9}" type="slidenum">
              <a:rPr lang="en-PK" smtClean="0"/>
              <a:t>‹#›</a:t>
            </a:fld>
            <a:endParaRPr lang="en-PK"/>
          </a:p>
        </p:txBody>
      </p:sp>
    </p:spTree>
    <p:extLst>
      <p:ext uri="{BB962C8B-B14F-4D97-AF65-F5344CB8AC3E}">
        <p14:creationId xmlns:p14="http://schemas.microsoft.com/office/powerpoint/2010/main" val="1548331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41950EFD-CE12-4704-92BD-7B40E26402D9}" type="slidenum">
              <a:rPr lang="en-PK" smtClean="0"/>
              <a:t>20</a:t>
            </a:fld>
            <a:endParaRPr lang="en-PK"/>
          </a:p>
        </p:txBody>
      </p:sp>
    </p:spTree>
    <p:extLst>
      <p:ext uri="{BB962C8B-B14F-4D97-AF65-F5344CB8AC3E}">
        <p14:creationId xmlns:p14="http://schemas.microsoft.com/office/powerpoint/2010/main" val="2010275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4DC0-0774-A91F-BB73-25FA6D68EA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F2FF7865-354F-1F95-E1B2-C1C71AC881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18FBB56C-D7DA-621A-FA41-ED8BFC44D86C}"/>
              </a:ext>
            </a:extLst>
          </p:cNvPr>
          <p:cNvSpPr>
            <a:spLocks noGrp="1"/>
          </p:cNvSpPr>
          <p:nvPr>
            <p:ph type="dt" sz="half" idx="10"/>
          </p:nvPr>
        </p:nvSpPr>
        <p:spPr/>
        <p:txBody>
          <a:bodyPr/>
          <a:lstStyle/>
          <a:p>
            <a:fld id="{6BFD6CA2-12CF-4CFD-9CB8-A5E96F11B568}" type="datetimeFigureOut">
              <a:rPr lang="en-PK" smtClean="0"/>
              <a:t>20/08/2024</a:t>
            </a:fld>
            <a:endParaRPr lang="en-PK"/>
          </a:p>
        </p:txBody>
      </p:sp>
      <p:sp>
        <p:nvSpPr>
          <p:cNvPr id="5" name="Footer Placeholder 4">
            <a:extLst>
              <a:ext uri="{FF2B5EF4-FFF2-40B4-BE49-F238E27FC236}">
                <a16:creationId xmlns:a16="http://schemas.microsoft.com/office/drawing/2014/main" id="{4B484021-9DA4-AA57-490D-50D390AA237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3E49D73-1D93-E850-A4D8-EAFB4C650F72}"/>
              </a:ext>
            </a:extLst>
          </p:cNvPr>
          <p:cNvSpPr>
            <a:spLocks noGrp="1"/>
          </p:cNvSpPr>
          <p:nvPr>
            <p:ph type="sldNum" sz="quarter" idx="12"/>
          </p:nvPr>
        </p:nvSpPr>
        <p:spPr/>
        <p:txBody>
          <a:bodyPr/>
          <a:lstStyle/>
          <a:p>
            <a:fld id="{F5057AE3-41E6-4436-BCFF-C9E17F66209B}" type="slidenum">
              <a:rPr lang="en-PK" smtClean="0"/>
              <a:t>‹#›</a:t>
            </a:fld>
            <a:endParaRPr lang="en-PK"/>
          </a:p>
        </p:txBody>
      </p:sp>
    </p:spTree>
    <p:extLst>
      <p:ext uri="{BB962C8B-B14F-4D97-AF65-F5344CB8AC3E}">
        <p14:creationId xmlns:p14="http://schemas.microsoft.com/office/powerpoint/2010/main" val="213208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2B1E5-9431-ECB1-6F2C-6810D702821A}"/>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32AEF3E8-2DBD-DC75-564F-4FCC4F93A5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0B7AB3D-8F38-B4A4-B035-33DEB9473817}"/>
              </a:ext>
            </a:extLst>
          </p:cNvPr>
          <p:cNvSpPr>
            <a:spLocks noGrp="1"/>
          </p:cNvSpPr>
          <p:nvPr>
            <p:ph type="dt" sz="half" idx="10"/>
          </p:nvPr>
        </p:nvSpPr>
        <p:spPr/>
        <p:txBody>
          <a:bodyPr/>
          <a:lstStyle/>
          <a:p>
            <a:fld id="{6BFD6CA2-12CF-4CFD-9CB8-A5E96F11B568}" type="datetimeFigureOut">
              <a:rPr lang="en-PK" smtClean="0"/>
              <a:t>20/08/2024</a:t>
            </a:fld>
            <a:endParaRPr lang="en-PK"/>
          </a:p>
        </p:txBody>
      </p:sp>
      <p:sp>
        <p:nvSpPr>
          <p:cNvPr id="5" name="Footer Placeholder 4">
            <a:extLst>
              <a:ext uri="{FF2B5EF4-FFF2-40B4-BE49-F238E27FC236}">
                <a16:creationId xmlns:a16="http://schemas.microsoft.com/office/drawing/2014/main" id="{B4B0108B-9C8E-F877-03AC-12537E13B28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EF43C35-C9FD-47AF-E41D-AEB0C3A9512E}"/>
              </a:ext>
            </a:extLst>
          </p:cNvPr>
          <p:cNvSpPr>
            <a:spLocks noGrp="1"/>
          </p:cNvSpPr>
          <p:nvPr>
            <p:ph type="sldNum" sz="quarter" idx="12"/>
          </p:nvPr>
        </p:nvSpPr>
        <p:spPr/>
        <p:txBody>
          <a:bodyPr/>
          <a:lstStyle/>
          <a:p>
            <a:fld id="{F5057AE3-41E6-4436-BCFF-C9E17F66209B}" type="slidenum">
              <a:rPr lang="en-PK" smtClean="0"/>
              <a:t>‹#›</a:t>
            </a:fld>
            <a:endParaRPr lang="en-PK"/>
          </a:p>
        </p:txBody>
      </p:sp>
    </p:spTree>
    <p:extLst>
      <p:ext uri="{BB962C8B-B14F-4D97-AF65-F5344CB8AC3E}">
        <p14:creationId xmlns:p14="http://schemas.microsoft.com/office/powerpoint/2010/main" val="3659742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124C7B-F532-3A68-599C-0E5F43FA4C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507B9B17-0678-31D0-FB95-F6452AE162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4A9FFEB-4764-18C8-EF4C-24E25ADDCE6F}"/>
              </a:ext>
            </a:extLst>
          </p:cNvPr>
          <p:cNvSpPr>
            <a:spLocks noGrp="1"/>
          </p:cNvSpPr>
          <p:nvPr>
            <p:ph type="dt" sz="half" idx="10"/>
          </p:nvPr>
        </p:nvSpPr>
        <p:spPr/>
        <p:txBody>
          <a:bodyPr/>
          <a:lstStyle/>
          <a:p>
            <a:fld id="{6BFD6CA2-12CF-4CFD-9CB8-A5E96F11B568}" type="datetimeFigureOut">
              <a:rPr lang="en-PK" smtClean="0"/>
              <a:t>20/08/2024</a:t>
            </a:fld>
            <a:endParaRPr lang="en-PK"/>
          </a:p>
        </p:txBody>
      </p:sp>
      <p:sp>
        <p:nvSpPr>
          <p:cNvPr id="5" name="Footer Placeholder 4">
            <a:extLst>
              <a:ext uri="{FF2B5EF4-FFF2-40B4-BE49-F238E27FC236}">
                <a16:creationId xmlns:a16="http://schemas.microsoft.com/office/drawing/2014/main" id="{B64642FE-6E55-6B84-01AE-FFC8853D0A2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B2E73FA-A8BE-291C-D35F-B3A2BBDCB2B3}"/>
              </a:ext>
            </a:extLst>
          </p:cNvPr>
          <p:cNvSpPr>
            <a:spLocks noGrp="1"/>
          </p:cNvSpPr>
          <p:nvPr>
            <p:ph type="sldNum" sz="quarter" idx="12"/>
          </p:nvPr>
        </p:nvSpPr>
        <p:spPr/>
        <p:txBody>
          <a:bodyPr/>
          <a:lstStyle/>
          <a:p>
            <a:fld id="{F5057AE3-41E6-4436-BCFF-C9E17F66209B}" type="slidenum">
              <a:rPr lang="en-PK" smtClean="0"/>
              <a:t>‹#›</a:t>
            </a:fld>
            <a:endParaRPr lang="en-PK"/>
          </a:p>
        </p:txBody>
      </p:sp>
    </p:spTree>
    <p:extLst>
      <p:ext uri="{BB962C8B-B14F-4D97-AF65-F5344CB8AC3E}">
        <p14:creationId xmlns:p14="http://schemas.microsoft.com/office/powerpoint/2010/main" val="3036435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DF350-493D-27B0-FCB2-6C0500AB2588}"/>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3BEC6EB2-50D3-9604-1CC5-2B5597228D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9399B9A-C4F8-3B83-0FAA-739939AD7676}"/>
              </a:ext>
            </a:extLst>
          </p:cNvPr>
          <p:cNvSpPr>
            <a:spLocks noGrp="1"/>
          </p:cNvSpPr>
          <p:nvPr>
            <p:ph type="dt" sz="half" idx="10"/>
          </p:nvPr>
        </p:nvSpPr>
        <p:spPr/>
        <p:txBody>
          <a:bodyPr/>
          <a:lstStyle/>
          <a:p>
            <a:fld id="{6BFD6CA2-12CF-4CFD-9CB8-A5E96F11B568}" type="datetimeFigureOut">
              <a:rPr lang="en-PK" smtClean="0"/>
              <a:t>20/08/2024</a:t>
            </a:fld>
            <a:endParaRPr lang="en-PK"/>
          </a:p>
        </p:txBody>
      </p:sp>
      <p:sp>
        <p:nvSpPr>
          <p:cNvPr id="5" name="Footer Placeholder 4">
            <a:extLst>
              <a:ext uri="{FF2B5EF4-FFF2-40B4-BE49-F238E27FC236}">
                <a16:creationId xmlns:a16="http://schemas.microsoft.com/office/drawing/2014/main" id="{38CD0A40-AB5C-4EE9-E867-0155B9CDA47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29C30F9-A32F-24C8-5759-46D3D8587D89}"/>
              </a:ext>
            </a:extLst>
          </p:cNvPr>
          <p:cNvSpPr>
            <a:spLocks noGrp="1"/>
          </p:cNvSpPr>
          <p:nvPr>
            <p:ph type="sldNum" sz="quarter" idx="12"/>
          </p:nvPr>
        </p:nvSpPr>
        <p:spPr/>
        <p:txBody>
          <a:bodyPr/>
          <a:lstStyle/>
          <a:p>
            <a:fld id="{F5057AE3-41E6-4436-BCFF-C9E17F66209B}" type="slidenum">
              <a:rPr lang="en-PK" smtClean="0"/>
              <a:t>‹#›</a:t>
            </a:fld>
            <a:endParaRPr lang="en-PK"/>
          </a:p>
        </p:txBody>
      </p:sp>
    </p:spTree>
    <p:extLst>
      <p:ext uri="{BB962C8B-B14F-4D97-AF65-F5344CB8AC3E}">
        <p14:creationId xmlns:p14="http://schemas.microsoft.com/office/powerpoint/2010/main" val="405791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962-A3E2-CC5A-5AA1-1C860D068D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CE88C92C-603D-7F15-4897-A43BF22CEF6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77C164-691C-60BE-FE28-8097F529A15D}"/>
              </a:ext>
            </a:extLst>
          </p:cNvPr>
          <p:cNvSpPr>
            <a:spLocks noGrp="1"/>
          </p:cNvSpPr>
          <p:nvPr>
            <p:ph type="dt" sz="half" idx="10"/>
          </p:nvPr>
        </p:nvSpPr>
        <p:spPr/>
        <p:txBody>
          <a:bodyPr/>
          <a:lstStyle/>
          <a:p>
            <a:fld id="{6BFD6CA2-12CF-4CFD-9CB8-A5E96F11B568}" type="datetimeFigureOut">
              <a:rPr lang="en-PK" smtClean="0"/>
              <a:t>20/08/2024</a:t>
            </a:fld>
            <a:endParaRPr lang="en-PK"/>
          </a:p>
        </p:txBody>
      </p:sp>
      <p:sp>
        <p:nvSpPr>
          <p:cNvPr id="5" name="Footer Placeholder 4">
            <a:extLst>
              <a:ext uri="{FF2B5EF4-FFF2-40B4-BE49-F238E27FC236}">
                <a16:creationId xmlns:a16="http://schemas.microsoft.com/office/drawing/2014/main" id="{61EB68F0-3459-EBD9-5007-1BACA36225B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500231F-3E8C-B223-FC47-049D81BE9FA6}"/>
              </a:ext>
            </a:extLst>
          </p:cNvPr>
          <p:cNvSpPr>
            <a:spLocks noGrp="1"/>
          </p:cNvSpPr>
          <p:nvPr>
            <p:ph type="sldNum" sz="quarter" idx="12"/>
          </p:nvPr>
        </p:nvSpPr>
        <p:spPr/>
        <p:txBody>
          <a:bodyPr/>
          <a:lstStyle/>
          <a:p>
            <a:fld id="{F5057AE3-41E6-4436-BCFF-C9E17F66209B}" type="slidenum">
              <a:rPr lang="en-PK" smtClean="0"/>
              <a:t>‹#›</a:t>
            </a:fld>
            <a:endParaRPr lang="en-PK"/>
          </a:p>
        </p:txBody>
      </p:sp>
    </p:spTree>
    <p:extLst>
      <p:ext uri="{BB962C8B-B14F-4D97-AF65-F5344CB8AC3E}">
        <p14:creationId xmlns:p14="http://schemas.microsoft.com/office/powerpoint/2010/main" val="3185635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24CC2-83FF-1924-37F9-5E2B3DD94BA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6E62B1C-E509-14A9-FB97-AB430DA8C6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ADD03F16-25BE-AEC8-BFD5-CDB20E40C3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48350A13-D79D-B488-7A3B-420B53E2203E}"/>
              </a:ext>
            </a:extLst>
          </p:cNvPr>
          <p:cNvSpPr>
            <a:spLocks noGrp="1"/>
          </p:cNvSpPr>
          <p:nvPr>
            <p:ph type="dt" sz="half" idx="10"/>
          </p:nvPr>
        </p:nvSpPr>
        <p:spPr/>
        <p:txBody>
          <a:bodyPr/>
          <a:lstStyle/>
          <a:p>
            <a:fld id="{6BFD6CA2-12CF-4CFD-9CB8-A5E96F11B568}" type="datetimeFigureOut">
              <a:rPr lang="en-PK" smtClean="0"/>
              <a:t>20/08/2024</a:t>
            </a:fld>
            <a:endParaRPr lang="en-PK"/>
          </a:p>
        </p:txBody>
      </p:sp>
      <p:sp>
        <p:nvSpPr>
          <p:cNvPr id="6" name="Footer Placeholder 5">
            <a:extLst>
              <a:ext uri="{FF2B5EF4-FFF2-40B4-BE49-F238E27FC236}">
                <a16:creationId xmlns:a16="http://schemas.microsoft.com/office/drawing/2014/main" id="{98A33571-B593-2B4F-6327-B29BEADFA8F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B5C5CE9-76A6-7ABC-479A-08E4B95DC62D}"/>
              </a:ext>
            </a:extLst>
          </p:cNvPr>
          <p:cNvSpPr>
            <a:spLocks noGrp="1"/>
          </p:cNvSpPr>
          <p:nvPr>
            <p:ph type="sldNum" sz="quarter" idx="12"/>
          </p:nvPr>
        </p:nvSpPr>
        <p:spPr/>
        <p:txBody>
          <a:bodyPr/>
          <a:lstStyle/>
          <a:p>
            <a:fld id="{F5057AE3-41E6-4436-BCFF-C9E17F66209B}" type="slidenum">
              <a:rPr lang="en-PK" smtClean="0"/>
              <a:t>‹#›</a:t>
            </a:fld>
            <a:endParaRPr lang="en-PK"/>
          </a:p>
        </p:txBody>
      </p:sp>
    </p:spTree>
    <p:extLst>
      <p:ext uri="{BB962C8B-B14F-4D97-AF65-F5344CB8AC3E}">
        <p14:creationId xmlns:p14="http://schemas.microsoft.com/office/powerpoint/2010/main" val="953835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86C7E-23E7-D0C5-1891-A94D16CD425E}"/>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B8D9219-DB24-E79F-3135-B15F898C1B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6B20B5-97AB-FD7B-6DF9-E140C1377D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4D84B0B3-BAAD-906F-DB75-A392EF9A4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FEDD2-1E70-6332-5D9F-7F7BD7722D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5EC0987F-8E21-F1CC-D468-1FC9AAA1E17F}"/>
              </a:ext>
            </a:extLst>
          </p:cNvPr>
          <p:cNvSpPr>
            <a:spLocks noGrp="1"/>
          </p:cNvSpPr>
          <p:nvPr>
            <p:ph type="dt" sz="half" idx="10"/>
          </p:nvPr>
        </p:nvSpPr>
        <p:spPr/>
        <p:txBody>
          <a:bodyPr/>
          <a:lstStyle/>
          <a:p>
            <a:fld id="{6BFD6CA2-12CF-4CFD-9CB8-A5E96F11B568}" type="datetimeFigureOut">
              <a:rPr lang="en-PK" smtClean="0"/>
              <a:t>20/08/2024</a:t>
            </a:fld>
            <a:endParaRPr lang="en-PK"/>
          </a:p>
        </p:txBody>
      </p:sp>
      <p:sp>
        <p:nvSpPr>
          <p:cNvPr id="8" name="Footer Placeholder 7">
            <a:extLst>
              <a:ext uri="{FF2B5EF4-FFF2-40B4-BE49-F238E27FC236}">
                <a16:creationId xmlns:a16="http://schemas.microsoft.com/office/drawing/2014/main" id="{7E52CC9A-D1F7-D52E-815A-5FC3B14E1A30}"/>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89BA6276-E4FD-949F-5723-53EA34E70F4C}"/>
              </a:ext>
            </a:extLst>
          </p:cNvPr>
          <p:cNvSpPr>
            <a:spLocks noGrp="1"/>
          </p:cNvSpPr>
          <p:nvPr>
            <p:ph type="sldNum" sz="quarter" idx="12"/>
          </p:nvPr>
        </p:nvSpPr>
        <p:spPr/>
        <p:txBody>
          <a:bodyPr/>
          <a:lstStyle/>
          <a:p>
            <a:fld id="{F5057AE3-41E6-4436-BCFF-C9E17F66209B}" type="slidenum">
              <a:rPr lang="en-PK" smtClean="0"/>
              <a:t>‹#›</a:t>
            </a:fld>
            <a:endParaRPr lang="en-PK"/>
          </a:p>
        </p:txBody>
      </p:sp>
    </p:spTree>
    <p:extLst>
      <p:ext uri="{BB962C8B-B14F-4D97-AF65-F5344CB8AC3E}">
        <p14:creationId xmlns:p14="http://schemas.microsoft.com/office/powerpoint/2010/main" val="1569017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4730C-741C-578F-FD50-B2AD9A25A1B7}"/>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22F8FE82-05E3-71CC-1FE1-1575EBF9D20B}"/>
              </a:ext>
            </a:extLst>
          </p:cNvPr>
          <p:cNvSpPr>
            <a:spLocks noGrp="1"/>
          </p:cNvSpPr>
          <p:nvPr>
            <p:ph type="dt" sz="half" idx="10"/>
          </p:nvPr>
        </p:nvSpPr>
        <p:spPr/>
        <p:txBody>
          <a:bodyPr/>
          <a:lstStyle/>
          <a:p>
            <a:fld id="{6BFD6CA2-12CF-4CFD-9CB8-A5E96F11B568}" type="datetimeFigureOut">
              <a:rPr lang="en-PK" smtClean="0"/>
              <a:t>20/08/2024</a:t>
            </a:fld>
            <a:endParaRPr lang="en-PK"/>
          </a:p>
        </p:txBody>
      </p:sp>
      <p:sp>
        <p:nvSpPr>
          <p:cNvPr id="4" name="Footer Placeholder 3">
            <a:extLst>
              <a:ext uri="{FF2B5EF4-FFF2-40B4-BE49-F238E27FC236}">
                <a16:creationId xmlns:a16="http://schemas.microsoft.com/office/drawing/2014/main" id="{E35EE4D8-E0B3-FB6A-380E-92EF6B61582F}"/>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87E3778B-5567-AA87-025C-C8545DBB6BB9}"/>
              </a:ext>
            </a:extLst>
          </p:cNvPr>
          <p:cNvSpPr>
            <a:spLocks noGrp="1"/>
          </p:cNvSpPr>
          <p:nvPr>
            <p:ph type="sldNum" sz="quarter" idx="12"/>
          </p:nvPr>
        </p:nvSpPr>
        <p:spPr/>
        <p:txBody>
          <a:bodyPr/>
          <a:lstStyle/>
          <a:p>
            <a:fld id="{F5057AE3-41E6-4436-BCFF-C9E17F66209B}" type="slidenum">
              <a:rPr lang="en-PK" smtClean="0"/>
              <a:t>‹#›</a:t>
            </a:fld>
            <a:endParaRPr lang="en-PK"/>
          </a:p>
        </p:txBody>
      </p:sp>
    </p:spTree>
    <p:extLst>
      <p:ext uri="{BB962C8B-B14F-4D97-AF65-F5344CB8AC3E}">
        <p14:creationId xmlns:p14="http://schemas.microsoft.com/office/powerpoint/2010/main" val="1451911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72A872-527E-52E7-BF47-9D0D8B30029E}"/>
              </a:ext>
            </a:extLst>
          </p:cNvPr>
          <p:cNvSpPr>
            <a:spLocks noGrp="1"/>
          </p:cNvSpPr>
          <p:nvPr>
            <p:ph type="dt" sz="half" idx="10"/>
          </p:nvPr>
        </p:nvSpPr>
        <p:spPr/>
        <p:txBody>
          <a:bodyPr/>
          <a:lstStyle/>
          <a:p>
            <a:fld id="{6BFD6CA2-12CF-4CFD-9CB8-A5E96F11B568}" type="datetimeFigureOut">
              <a:rPr lang="en-PK" smtClean="0"/>
              <a:t>20/08/2024</a:t>
            </a:fld>
            <a:endParaRPr lang="en-PK"/>
          </a:p>
        </p:txBody>
      </p:sp>
      <p:sp>
        <p:nvSpPr>
          <p:cNvPr id="3" name="Footer Placeholder 2">
            <a:extLst>
              <a:ext uri="{FF2B5EF4-FFF2-40B4-BE49-F238E27FC236}">
                <a16:creationId xmlns:a16="http://schemas.microsoft.com/office/drawing/2014/main" id="{1BBDFF2F-110A-95F8-0B81-C9F355429320}"/>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092332E1-1550-FA81-A82C-01473D8C62B8}"/>
              </a:ext>
            </a:extLst>
          </p:cNvPr>
          <p:cNvSpPr>
            <a:spLocks noGrp="1"/>
          </p:cNvSpPr>
          <p:nvPr>
            <p:ph type="sldNum" sz="quarter" idx="12"/>
          </p:nvPr>
        </p:nvSpPr>
        <p:spPr/>
        <p:txBody>
          <a:bodyPr/>
          <a:lstStyle/>
          <a:p>
            <a:fld id="{F5057AE3-41E6-4436-BCFF-C9E17F66209B}" type="slidenum">
              <a:rPr lang="en-PK" smtClean="0"/>
              <a:t>‹#›</a:t>
            </a:fld>
            <a:endParaRPr lang="en-PK"/>
          </a:p>
        </p:txBody>
      </p:sp>
    </p:spTree>
    <p:extLst>
      <p:ext uri="{BB962C8B-B14F-4D97-AF65-F5344CB8AC3E}">
        <p14:creationId xmlns:p14="http://schemas.microsoft.com/office/powerpoint/2010/main" val="3948639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37A30-C6BC-77D6-F05B-9974DA7494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0F53AD1F-AD4E-0CD8-E9B3-231804C89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904905F0-4368-8F70-4E63-02FC31E47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2A6D4B-1B6F-07A8-D01D-D8E9F5C08DA5}"/>
              </a:ext>
            </a:extLst>
          </p:cNvPr>
          <p:cNvSpPr>
            <a:spLocks noGrp="1"/>
          </p:cNvSpPr>
          <p:nvPr>
            <p:ph type="dt" sz="half" idx="10"/>
          </p:nvPr>
        </p:nvSpPr>
        <p:spPr/>
        <p:txBody>
          <a:bodyPr/>
          <a:lstStyle/>
          <a:p>
            <a:fld id="{6BFD6CA2-12CF-4CFD-9CB8-A5E96F11B568}" type="datetimeFigureOut">
              <a:rPr lang="en-PK" smtClean="0"/>
              <a:t>20/08/2024</a:t>
            </a:fld>
            <a:endParaRPr lang="en-PK"/>
          </a:p>
        </p:txBody>
      </p:sp>
      <p:sp>
        <p:nvSpPr>
          <p:cNvPr id="6" name="Footer Placeholder 5">
            <a:extLst>
              <a:ext uri="{FF2B5EF4-FFF2-40B4-BE49-F238E27FC236}">
                <a16:creationId xmlns:a16="http://schemas.microsoft.com/office/drawing/2014/main" id="{08428E8A-E529-8B32-5F6C-F35B47D41969}"/>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4193654-179C-E49A-A01E-876BFD532599}"/>
              </a:ext>
            </a:extLst>
          </p:cNvPr>
          <p:cNvSpPr>
            <a:spLocks noGrp="1"/>
          </p:cNvSpPr>
          <p:nvPr>
            <p:ph type="sldNum" sz="quarter" idx="12"/>
          </p:nvPr>
        </p:nvSpPr>
        <p:spPr/>
        <p:txBody>
          <a:bodyPr/>
          <a:lstStyle/>
          <a:p>
            <a:fld id="{F5057AE3-41E6-4436-BCFF-C9E17F66209B}" type="slidenum">
              <a:rPr lang="en-PK" smtClean="0"/>
              <a:t>‹#›</a:t>
            </a:fld>
            <a:endParaRPr lang="en-PK"/>
          </a:p>
        </p:txBody>
      </p:sp>
    </p:spTree>
    <p:extLst>
      <p:ext uri="{BB962C8B-B14F-4D97-AF65-F5344CB8AC3E}">
        <p14:creationId xmlns:p14="http://schemas.microsoft.com/office/powerpoint/2010/main" val="732913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6527-06CC-029D-7AAC-771549CC7E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AAF4A719-809C-EB81-DBD7-202D337A75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4959EEBE-61CB-CDFC-7B5C-C5F284FFF6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1F32AF-116F-142C-4C23-F1966AA87FA1}"/>
              </a:ext>
            </a:extLst>
          </p:cNvPr>
          <p:cNvSpPr>
            <a:spLocks noGrp="1"/>
          </p:cNvSpPr>
          <p:nvPr>
            <p:ph type="dt" sz="half" idx="10"/>
          </p:nvPr>
        </p:nvSpPr>
        <p:spPr/>
        <p:txBody>
          <a:bodyPr/>
          <a:lstStyle/>
          <a:p>
            <a:fld id="{6BFD6CA2-12CF-4CFD-9CB8-A5E96F11B568}" type="datetimeFigureOut">
              <a:rPr lang="en-PK" smtClean="0"/>
              <a:t>20/08/2024</a:t>
            </a:fld>
            <a:endParaRPr lang="en-PK"/>
          </a:p>
        </p:txBody>
      </p:sp>
      <p:sp>
        <p:nvSpPr>
          <p:cNvPr id="6" name="Footer Placeholder 5">
            <a:extLst>
              <a:ext uri="{FF2B5EF4-FFF2-40B4-BE49-F238E27FC236}">
                <a16:creationId xmlns:a16="http://schemas.microsoft.com/office/drawing/2014/main" id="{EB472604-61CC-FB58-2272-B7681D556EF7}"/>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0C63C47-E2BC-BE8E-AC1F-A4E1F1166EBD}"/>
              </a:ext>
            </a:extLst>
          </p:cNvPr>
          <p:cNvSpPr>
            <a:spLocks noGrp="1"/>
          </p:cNvSpPr>
          <p:nvPr>
            <p:ph type="sldNum" sz="quarter" idx="12"/>
          </p:nvPr>
        </p:nvSpPr>
        <p:spPr/>
        <p:txBody>
          <a:bodyPr/>
          <a:lstStyle/>
          <a:p>
            <a:fld id="{F5057AE3-41E6-4436-BCFF-C9E17F66209B}" type="slidenum">
              <a:rPr lang="en-PK" smtClean="0"/>
              <a:t>‹#›</a:t>
            </a:fld>
            <a:endParaRPr lang="en-PK"/>
          </a:p>
        </p:txBody>
      </p:sp>
    </p:spTree>
    <p:extLst>
      <p:ext uri="{BB962C8B-B14F-4D97-AF65-F5344CB8AC3E}">
        <p14:creationId xmlns:p14="http://schemas.microsoft.com/office/powerpoint/2010/main" val="270739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B28455-6093-C0FA-5022-4DB7511191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1DAD0D6-0EA7-C0D5-3775-6F62171912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108DAE0-F751-FC1A-DC96-941157FC9C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BFD6CA2-12CF-4CFD-9CB8-A5E96F11B568}" type="datetimeFigureOut">
              <a:rPr lang="en-PK" smtClean="0"/>
              <a:t>20/08/2024</a:t>
            </a:fld>
            <a:endParaRPr lang="en-PK"/>
          </a:p>
        </p:txBody>
      </p:sp>
      <p:sp>
        <p:nvSpPr>
          <p:cNvPr id="5" name="Footer Placeholder 4">
            <a:extLst>
              <a:ext uri="{FF2B5EF4-FFF2-40B4-BE49-F238E27FC236}">
                <a16:creationId xmlns:a16="http://schemas.microsoft.com/office/drawing/2014/main" id="{7720A7A3-4117-48F7-596D-2F2AEADBF8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K"/>
          </a:p>
        </p:txBody>
      </p:sp>
      <p:sp>
        <p:nvSpPr>
          <p:cNvPr id="6" name="Slide Number Placeholder 5">
            <a:extLst>
              <a:ext uri="{FF2B5EF4-FFF2-40B4-BE49-F238E27FC236}">
                <a16:creationId xmlns:a16="http://schemas.microsoft.com/office/drawing/2014/main" id="{67927DAB-FCAF-96CC-8AE1-9E4887EB20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5057AE3-41E6-4436-BCFF-C9E17F66209B}" type="slidenum">
              <a:rPr lang="en-PK" smtClean="0"/>
              <a:t>‹#›</a:t>
            </a:fld>
            <a:endParaRPr lang="en-PK"/>
          </a:p>
        </p:txBody>
      </p:sp>
    </p:spTree>
    <p:extLst>
      <p:ext uri="{BB962C8B-B14F-4D97-AF65-F5344CB8AC3E}">
        <p14:creationId xmlns:p14="http://schemas.microsoft.com/office/powerpoint/2010/main" val="2094509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Arc 23">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C5B8C7-9F3B-69EC-93C8-B8555C6A38FA}"/>
              </a:ext>
            </a:extLst>
          </p:cNvPr>
          <p:cNvSpPr>
            <a:spLocks noGrp="1"/>
          </p:cNvSpPr>
          <p:nvPr>
            <p:ph type="ctrTitle"/>
          </p:nvPr>
        </p:nvSpPr>
        <p:spPr>
          <a:xfrm>
            <a:off x="7080738" y="647593"/>
            <a:ext cx="4467792" cy="3060541"/>
          </a:xfrm>
        </p:spPr>
        <p:txBody>
          <a:bodyPr>
            <a:normAutofit/>
          </a:bodyPr>
          <a:lstStyle/>
          <a:p>
            <a:r>
              <a:rPr lang="en-US" dirty="0">
                <a:solidFill>
                  <a:srgbClr val="FFFFFF"/>
                </a:solidFill>
              </a:rPr>
              <a:t>Machine Learning AI3002</a:t>
            </a:r>
            <a:endParaRPr lang="en-PK" dirty="0">
              <a:solidFill>
                <a:srgbClr val="FFFFFF"/>
              </a:solidFill>
            </a:endParaRPr>
          </a:p>
        </p:txBody>
      </p:sp>
      <p:sp>
        <p:nvSpPr>
          <p:cNvPr id="3" name="Subtitle 2">
            <a:extLst>
              <a:ext uri="{FF2B5EF4-FFF2-40B4-BE49-F238E27FC236}">
                <a16:creationId xmlns:a16="http://schemas.microsoft.com/office/drawing/2014/main" id="{1775EA10-866D-C9C2-9FD2-0CBC9F2AD0C7}"/>
              </a:ext>
            </a:extLst>
          </p:cNvPr>
          <p:cNvSpPr>
            <a:spLocks noGrp="1"/>
          </p:cNvSpPr>
          <p:nvPr>
            <p:ph type="subTitle" idx="1"/>
          </p:nvPr>
        </p:nvSpPr>
        <p:spPr>
          <a:xfrm>
            <a:off x="7080738" y="3800209"/>
            <a:ext cx="4467792" cy="2410198"/>
          </a:xfrm>
        </p:spPr>
        <p:txBody>
          <a:bodyPr>
            <a:normAutofit/>
          </a:bodyPr>
          <a:lstStyle/>
          <a:p>
            <a:r>
              <a:rPr lang="en-US" dirty="0">
                <a:solidFill>
                  <a:srgbClr val="FFFFFF"/>
                </a:solidFill>
              </a:rPr>
              <a:t>Lecture 01</a:t>
            </a:r>
            <a:endParaRPr lang="en-PK" dirty="0">
              <a:solidFill>
                <a:srgbClr val="FFFFFF"/>
              </a:solidFill>
            </a:endParaRPr>
          </a:p>
        </p:txBody>
      </p:sp>
      <p:sp>
        <p:nvSpPr>
          <p:cNvPr id="26" name="Oval 25">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d with Gears">
            <a:extLst>
              <a:ext uri="{FF2B5EF4-FFF2-40B4-BE49-F238E27FC236}">
                <a16:creationId xmlns:a16="http://schemas.microsoft.com/office/drawing/2014/main" id="{C80DDDB1-0A22-1CD9-0586-BFA6384CE2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8572"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298013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0146A-BBD1-0D04-E06A-3C31BF455CCA}"/>
              </a:ext>
            </a:extLst>
          </p:cNvPr>
          <p:cNvSpPr>
            <a:spLocks noGrp="1"/>
          </p:cNvSpPr>
          <p:nvPr>
            <p:ph type="title"/>
          </p:nvPr>
        </p:nvSpPr>
        <p:spPr>
          <a:xfrm>
            <a:off x="5868557" y="1138036"/>
            <a:ext cx="5444382" cy="1402470"/>
          </a:xfrm>
        </p:spPr>
        <p:txBody>
          <a:bodyPr anchor="t">
            <a:normAutofit/>
          </a:bodyPr>
          <a:lstStyle/>
          <a:p>
            <a:r>
              <a:rPr lang="en-US" sz="3200"/>
              <a:t>Supervised Learning (Classification)</a:t>
            </a:r>
            <a:endParaRPr lang="en-PK" sz="3200"/>
          </a:p>
        </p:txBody>
      </p:sp>
      <p:pic>
        <p:nvPicPr>
          <p:cNvPr id="5" name="Picture 4" descr="A stack of bank cards">
            <a:extLst>
              <a:ext uri="{FF2B5EF4-FFF2-40B4-BE49-F238E27FC236}">
                <a16:creationId xmlns:a16="http://schemas.microsoft.com/office/drawing/2014/main" id="{F4E0CFBF-84E9-2FD7-ACFD-8F0496BC60B8}"/>
              </a:ext>
            </a:extLst>
          </p:cNvPr>
          <p:cNvPicPr>
            <a:picLocks noChangeAspect="1"/>
          </p:cNvPicPr>
          <p:nvPr/>
        </p:nvPicPr>
        <p:blipFill rotWithShape="1">
          <a:blip r:embed="rId2"/>
          <a:srcRect l="49262" r="414" b="2"/>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C0D2C04-1B19-AC56-4061-DC4C7C2E89D1}"/>
              </a:ext>
            </a:extLst>
          </p:cNvPr>
          <p:cNvSpPr>
            <a:spLocks noGrp="1"/>
          </p:cNvSpPr>
          <p:nvPr>
            <p:ph idx="1"/>
          </p:nvPr>
        </p:nvSpPr>
        <p:spPr>
          <a:xfrm>
            <a:off x="5868557" y="2551176"/>
            <a:ext cx="5444382" cy="3591207"/>
          </a:xfrm>
        </p:spPr>
        <p:txBody>
          <a:bodyPr>
            <a:normAutofit/>
          </a:bodyPr>
          <a:lstStyle/>
          <a:p>
            <a:r>
              <a:rPr lang="en-US" sz="2000" dirty="0"/>
              <a:t>A credit card company typically receives thousands of applications for new cards. The application contains information regarding several different attributes, such as annual salary, any outstanding debts, age etc. The problem is to categorize applications into those who have good credit, bad credit, or fall into a gray area (thus requiring further human analysis). </a:t>
            </a:r>
            <a:endParaRPr lang="en-PK" sz="2000" dirty="0"/>
          </a:p>
        </p:txBody>
      </p:sp>
    </p:spTree>
    <p:extLst>
      <p:ext uri="{BB962C8B-B14F-4D97-AF65-F5344CB8AC3E}">
        <p14:creationId xmlns:p14="http://schemas.microsoft.com/office/powerpoint/2010/main" val="1557951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bulbs with a yellow one standing out">
            <a:extLst>
              <a:ext uri="{FF2B5EF4-FFF2-40B4-BE49-F238E27FC236}">
                <a16:creationId xmlns:a16="http://schemas.microsoft.com/office/drawing/2014/main" id="{B590DB24-CA4C-4993-7999-ECE29E27DD7A}"/>
              </a:ext>
            </a:extLst>
          </p:cNvPr>
          <p:cNvPicPr>
            <a:picLocks noChangeAspect="1"/>
          </p:cNvPicPr>
          <p:nvPr/>
        </p:nvPicPr>
        <p:blipFill rotWithShape="1">
          <a:blip r:embed="rId2"/>
          <a:srcRect l="15736" r="31605"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FB8D8A-33BA-F95C-A694-C53AF4BCAF6A}"/>
              </a:ext>
            </a:extLst>
          </p:cNvPr>
          <p:cNvSpPr>
            <a:spLocks noGrp="1"/>
          </p:cNvSpPr>
          <p:nvPr>
            <p:ph type="title"/>
          </p:nvPr>
        </p:nvSpPr>
        <p:spPr>
          <a:xfrm>
            <a:off x="6115317" y="405685"/>
            <a:ext cx="5464968" cy="1559301"/>
          </a:xfrm>
        </p:spPr>
        <p:txBody>
          <a:bodyPr>
            <a:normAutofit/>
          </a:bodyPr>
          <a:lstStyle/>
          <a:p>
            <a:r>
              <a:rPr lang="en-US" sz="4000"/>
              <a:t>Supervised Learning (Classification)</a:t>
            </a:r>
            <a:endParaRPr lang="en-PK" sz="4000"/>
          </a:p>
        </p:txBody>
      </p:sp>
      <p:sp>
        <p:nvSpPr>
          <p:cNvPr id="3" name="Content Placeholder 2">
            <a:extLst>
              <a:ext uri="{FF2B5EF4-FFF2-40B4-BE49-F238E27FC236}">
                <a16:creationId xmlns:a16="http://schemas.microsoft.com/office/drawing/2014/main" id="{B12055A0-58B0-040D-FD79-A003E6AC9F37}"/>
              </a:ext>
            </a:extLst>
          </p:cNvPr>
          <p:cNvSpPr>
            <a:spLocks noGrp="1"/>
          </p:cNvSpPr>
          <p:nvPr>
            <p:ph idx="1"/>
          </p:nvPr>
        </p:nvSpPr>
        <p:spPr>
          <a:xfrm>
            <a:off x="6115317" y="2743200"/>
            <a:ext cx="5247340" cy="3496878"/>
          </a:xfrm>
        </p:spPr>
        <p:txBody>
          <a:bodyPr anchor="ctr">
            <a:normAutofit/>
          </a:bodyPr>
          <a:lstStyle/>
          <a:p>
            <a:r>
              <a:rPr lang="en-US" sz="2000" dirty="0"/>
              <a:t>Data: It has k attributes A1 , … Ak . Each tuple (case or example) is described by values of the attributes and a class label. </a:t>
            </a:r>
          </a:p>
          <a:p>
            <a:r>
              <a:rPr lang="en-US" sz="2000" dirty="0"/>
              <a:t>Goal: To learn rules or to build a model that can be used to predict the classes of new (or future or test) cases. </a:t>
            </a:r>
          </a:p>
          <a:p>
            <a:r>
              <a:rPr lang="en-US" sz="2000" dirty="0"/>
              <a:t>The data used for building the model is called the training data. </a:t>
            </a:r>
            <a:endParaRPr lang="en-PK" sz="2000" dirty="0"/>
          </a:p>
        </p:txBody>
      </p:sp>
    </p:spTree>
    <p:extLst>
      <p:ext uri="{BB962C8B-B14F-4D97-AF65-F5344CB8AC3E}">
        <p14:creationId xmlns:p14="http://schemas.microsoft.com/office/powerpoint/2010/main" val="3294336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596E-C6D3-7A38-974F-6C1D9170A13F}"/>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200" kern="1200">
                <a:solidFill>
                  <a:schemeClr val="bg1"/>
                </a:solidFill>
                <a:latin typeface="+mj-lt"/>
                <a:ea typeface="+mj-ea"/>
                <a:cs typeface="+mj-cs"/>
              </a:rPr>
              <a:t>Supervised Learning (Classification)</a:t>
            </a:r>
          </a:p>
        </p:txBody>
      </p:sp>
      <p:pic>
        <p:nvPicPr>
          <p:cNvPr id="8" name="Content Placeholder 7">
            <a:extLst>
              <a:ext uri="{FF2B5EF4-FFF2-40B4-BE49-F238E27FC236}">
                <a16:creationId xmlns:a16="http://schemas.microsoft.com/office/drawing/2014/main" id="{63833342-2C97-1BB7-355E-A4365FD96EA1}"/>
              </a:ext>
            </a:extLst>
          </p:cNvPr>
          <p:cNvPicPr>
            <a:picLocks noGrp="1" noChangeAspect="1"/>
          </p:cNvPicPr>
          <p:nvPr>
            <p:ph idx="1"/>
          </p:nvPr>
        </p:nvPicPr>
        <p:blipFill>
          <a:blip r:embed="rId2"/>
          <a:stretch>
            <a:fillRect/>
          </a:stretch>
        </p:blipFill>
        <p:spPr>
          <a:xfrm>
            <a:off x="4550832" y="961812"/>
            <a:ext cx="6163734" cy="4930987"/>
          </a:xfrm>
          <a:prstGeom prst="rect">
            <a:avLst/>
          </a:prstGeom>
        </p:spPr>
      </p:pic>
    </p:spTree>
    <p:extLst>
      <p:ext uri="{BB962C8B-B14F-4D97-AF65-F5344CB8AC3E}">
        <p14:creationId xmlns:p14="http://schemas.microsoft.com/office/powerpoint/2010/main" val="3826975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07E32-FF0D-B5D9-4C15-4226A2D6CF39}"/>
              </a:ext>
            </a:extLst>
          </p:cNvPr>
          <p:cNvSpPr>
            <a:spLocks noGrp="1"/>
          </p:cNvSpPr>
          <p:nvPr>
            <p:ph type="title"/>
          </p:nvPr>
        </p:nvSpPr>
        <p:spPr/>
        <p:txBody>
          <a:bodyPr/>
          <a:lstStyle/>
          <a:p>
            <a:r>
              <a:rPr lang="en-US"/>
              <a:t>Classification Two-Step Process</a:t>
            </a:r>
            <a:endParaRPr lang="en-PK" dirty="0"/>
          </a:p>
        </p:txBody>
      </p:sp>
      <p:sp>
        <p:nvSpPr>
          <p:cNvPr id="3" name="Content Placeholder 2">
            <a:extLst>
              <a:ext uri="{FF2B5EF4-FFF2-40B4-BE49-F238E27FC236}">
                <a16:creationId xmlns:a16="http://schemas.microsoft.com/office/drawing/2014/main" id="{24CF3A7B-1138-B211-099A-3A58417BE618}"/>
              </a:ext>
            </a:extLst>
          </p:cNvPr>
          <p:cNvSpPr>
            <a:spLocks noGrp="1"/>
          </p:cNvSpPr>
          <p:nvPr>
            <p:ph idx="1"/>
          </p:nvPr>
        </p:nvSpPr>
        <p:spPr/>
        <p:txBody>
          <a:bodyPr>
            <a:normAutofit lnSpcReduction="10000"/>
          </a:bodyPr>
          <a:lstStyle/>
          <a:p>
            <a:r>
              <a:rPr lang="en-US"/>
              <a:t>Model construction: describing a set of predetermined classes based on a training set. It is also called learning. </a:t>
            </a:r>
          </a:p>
          <a:p>
            <a:pPr lvl="1"/>
            <a:r>
              <a:rPr lang="en-US"/>
              <a:t>Each tuple/sample is assumed to belong to a predefined class </a:t>
            </a:r>
          </a:p>
          <a:p>
            <a:pPr lvl="1"/>
            <a:r>
              <a:rPr lang="en-US"/>
              <a:t>The model is represented as classification rules, decision trees, or mathematical formulae .</a:t>
            </a:r>
          </a:p>
          <a:p>
            <a:r>
              <a:rPr lang="en-US"/>
              <a:t>Model usage: for classifying future test data/objects </a:t>
            </a:r>
          </a:p>
          <a:p>
            <a:pPr lvl="1"/>
            <a:r>
              <a:rPr lang="en-US"/>
              <a:t>Estimate accuracy of the model </a:t>
            </a:r>
          </a:p>
          <a:p>
            <a:pPr lvl="2"/>
            <a:r>
              <a:rPr lang="en-US"/>
              <a:t>The known label of test example is compared with the classified result from the model </a:t>
            </a:r>
          </a:p>
          <a:p>
            <a:pPr lvl="2"/>
            <a:r>
              <a:rPr lang="en-US"/>
              <a:t>Accuracy rate is the % of test cases that are correctly classified by the model </a:t>
            </a:r>
          </a:p>
          <a:p>
            <a:pPr lvl="1"/>
            <a:r>
              <a:rPr lang="en-US"/>
              <a:t>If the accuracy is acceptable, use the model to classify data tuples whose class labels are not known.</a:t>
            </a:r>
            <a:endParaRPr lang="en-PK" dirty="0"/>
          </a:p>
        </p:txBody>
      </p:sp>
    </p:spTree>
    <p:extLst>
      <p:ext uri="{BB962C8B-B14F-4D97-AF65-F5344CB8AC3E}">
        <p14:creationId xmlns:p14="http://schemas.microsoft.com/office/powerpoint/2010/main" val="3173490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2DFFA-1E70-7A4D-49F9-15BA0D4C28BA}"/>
              </a:ext>
            </a:extLst>
          </p:cNvPr>
          <p:cNvSpPr>
            <a:spLocks noGrp="1"/>
          </p:cNvSpPr>
          <p:nvPr>
            <p:ph type="title"/>
          </p:nvPr>
        </p:nvSpPr>
        <p:spPr/>
        <p:txBody>
          <a:bodyPr/>
          <a:lstStyle/>
          <a:p>
            <a:r>
              <a:rPr lang="fr-FR"/>
              <a:t>Classification Process (1): Model Construction</a:t>
            </a:r>
            <a:endParaRPr lang="en-PK" dirty="0"/>
          </a:p>
        </p:txBody>
      </p:sp>
      <p:pic>
        <p:nvPicPr>
          <p:cNvPr id="5" name="Content Placeholder 4">
            <a:extLst>
              <a:ext uri="{FF2B5EF4-FFF2-40B4-BE49-F238E27FC236}">
                <a16:creationId xmlns:a16="http://schemas.microsoft.com/office/drawing/2014/main" id="{79048795-4B8C-9B41-8D7F-0D41F7FC1239}"/>
              </a:ext>
            </a:extLst>
          </p:cNvPr>
          <p:cNvPicPr>
            <a:picLocks noGrp="1" noChangeAspect="1"/>
          </p:cNvPicPr>
          <p:nvPr>
            <p:ph idx="1"/>
          </p:nvPr>
        </p:nvPicPr>
        <p:blipFill>
          <a:blip r:embed="rId2"/>
          <a:stretch>
            <a:fillRect/>
          </a:stretch>
        </p:blipFill>
        <p:spPr>
          <a:xfrm>
            <a:off x="2667000" y="2196306"/>
            <a:ext cx="6858000" cy="3609975"/>
          </a:xfrm>
        </p:spPr>
      </p:pic>
    </p:spTree>
    <p:extLst>
      <p:ext uri="{BB962C8B-B14F-4D97-AF65-F5344CB8AC3E}">
        <p14:creationId xmlns:p14="http://schemas.microsoft.com/office/powerpoint/2010/main" val="581479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07470-014F-F22D-2BB9-BE7CA81192B7}"/>
              </a:ext>
            </a:extLst>
          </p:cNvPr>
          <p:cNvSpPr>
            <a:spLocks noGrp="1"/>
          </p:cNvSpPr>
          <p:nvPr>
            <p:ph type="title"/>
          </p:nvPr>
        </p:nvSpPr>
        <p:spPr/>
        <p:txBody>
          <a:bodyPr/>
          <a:lstStyle/>
          <a:p>
            <a:r>
              <a:rPr lang="en-US" dirty="0"/>
              <a:t>Classification Process (2): Use the Model in Prediction</a:t>
            </a:r>
            <a:endParaRPr lang="en-PK" dirty="0"/>
          </a:p>
        </p:txBody>
      </p:sp>
      <p:pic>
        <p:nvPicPr>
          <p:cNvPr id="5" name="Content Placeholder 4">
            <a:extLst>
              <a:ext uri="{FF2B5EF4-FFF2-40B4-BE49-F238E27FC236}">
                <a16:creationId xmlns:a16="http://schemas.microsoft.com/office/drawing/2014/main" id="{F535A977-50CE-0941-0D01-2B82C899C97E}"/>
              </a:ext>
            </a:extLst>
          </p:cNvPr>
          <p:cNvPicPr>
            <a:picLocks noGrp="1" noChangeAspect="1"/>
          </p:cNvPicPr>
          <p:nvPr>
            <p:ph idx="1"/>
          </p:nvPr>
        </p:nvPicPr>
        <p:blipFill>
          <a:blip r:embed="rId2"/>
          <a:stretch>
            <a:fillRect/>
          </a:stretch>
        </p:blipFill>
        <p:spPr>
          <a:xfrm>
            <a:off x="2719387" y="1996281"/>
            <a:ext cx="6753225" cy="4010025"/>
          </a:xfrm>
        </p:spPr>
      </p:pic>
    </p:spTree>
    <p:extLst>
      <p:ext uri="{BB962C8B-B14F-4D97-AF65-F5344CB8AC3E}">
        <p14:creationId xmlns:p14="http://schemas.microsoft.com/office/powerpoint/2010/main" val="2869903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D3E5F-587E-D4FD-2FB2-83F804689C34}"/>
              </a:ext>
            </a:extLst>
          </p:cNvPr>
          <p:cNvSpPr>
            <a:spLocks noGrp="1"/>
          </p:cNvSpPr>
          <p:nvPr>
            <p:ph type="title"/>
          </p:nvPr>
        </p:nvSpPr>
        <p:spPr/>
        <p:txBody>
          <a:bodyPr/>
          <a:lstStyle/>
          <a:p>
            <a:r>
              <a:rPr lang="en-US" dirty="0"/>
              <a:t>Supervised vs Unsupervised Learning </a:t>
            </a:r>
            <a:endParaRPr lang="en-PK" dirty="0"/>
          </a:p>
        </p:txBody>
      </p:sp>
      <p:sp>
        <p:nvSpPr>
          <p:cNvPr id="3" name="Content Placeholder 2">
            <a:extLst>
              <a:ext uri="{FF2B5EF4-FFF2-40B4-BE49-F238E27FC236}">
                <a16:creationId xmlns:a16="http://schemas.microsoft.com/office/drawing/2014/main" id="{51E5E7E7-B9A3-57FE-BD0A-EBEDE011BF3D}"/>
              </a:ext>
            </a:extLst>
          </p:cNvPr>
          <p:cNvSpPr>
            <a:spLocks noGrp="1"/>
          </p:cNvSpPr>
          <p:nvPr>
            <p:ph idx="1"/>
          </p:nvPr>
        </p:nvSpPr>
        <p:spPr/>
        <p:txBody>
          <a:bodyPr/>
          <a:lstStyle/>
          <a:p>
            <a:r>
              <a:rPr lang="en-US" dirty="0"/>
              <a:t>Supervised learning: classification is seen as supervised learning from examples. </a:t>
            </a:r>
          </a:p>
          <a:p>
            <a:pPr lvl="1"/>
            <a:r>
              <a:rPr lang="en-US" dirty="0"/>
              <a:t>Supervision: The training data (observations, measurements, etc.) are accompanied by labels indicating the classes of the observations/cases. </a:t>
            </a:r>
          </a:p>
          <a:p>
            <a:pPr lvl="1"/>
            <a:r>
              <a:rPr lang="en-US" dirty="0"/>
              <a:t>New data is classified based on the training set </a:t>
            </a:r>
          </a:p>
          <a:p>
            <a:r>
              <a:rPr lang="en-US" dirty="0"/>
              <a:t>Unsupervised learning (clustering) </a:t>
            </a:r>
          </a:p>
          <a:p>
            <a:pPr lvl="1"/>
            <a:r>
              <a:rPr lang="en-US" dirty="0"/>
              <a:t>The class labels of training data is unknown </a:t>
            </a:r>
          </a:p>
          <a:p>
            <a:pPr lvl="1"/>
            <a:r>
              <a:rPr lang="en-US" dirty="0"/>
              <a:t>Given a set of measurements, observations, etc. with the aim of establishing the existence of classes or clusters in the data</a:t>
            </a:r>
            <a:endParaRPr lang="en-PK" dirty="0"/>
          </a:p>
        </p:txBody>
      </p:sp>
    </p:spTree>
    <p:extLst>
      <p:ext uri="{BB962C8B-B14F-4D97-AF65-F5344CB8AC3E}">
        <p14:creationId xmlns:p14="http://schemas.microsoft.com/office/powerpoint/2010/main" val="238112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77F82-02F2-1034-FC67-F2A765F3AE52}"/>
              </a:ext>
            </a:extLst>
          </p:cNvPr>
          <p:cNvSpPr>
            <a:spLocks noGrp="1"/>
          </p:cNvSpPr>
          <p:nvPr>
            <p:ph type="title"/>
          </p:nvPr>
        </p:nvSpPr>
        <p:spPr/>
        <p:txBody>
          <a:bodyPr/>
          <a:lstStyle/>
          <a:p>
            <a:r>
              <a:rPr lang="en-US" dirty="0"/>
              <a:t>Clustering</a:t>
            </a:r>
            <a:endParaRPr lang="en-PK" dirty="0"/>
          </a:p>
        </p:txBody>
      </p:sp>
      <p:sp>
        <p:nvSpPr>
          <p:cNvPr id="3" name="Content Placeholder 2">
            <a:extLst>
              <a:ext uri="{FF2B5EF4-FFF2-40B4-BE49-F238E27FC236}">
                <a16:creationId xmlns:a16="http://schemas.microsoft.com/office/drawing/2014/main" id="{6DBE3189-2114-8A80-0CE5-8FCDA4D9A7C6}"/>
              </a:ext>
            </a:extLst>
          </p:cNvPr>
          <p:cNvSpPr>
            <a:spLocks noGrp="1"/>
          </p:cNvSpPr>
          <p:nvPr>
            <p:ph idx="1"/>
          </p:nvPr>
        </p:nvSpPr>
        <p:spPr/>
        <p:txBody>
          <a:bodyPr/>
          <a:lstStyle/>
          <a:p>
            <a:r>
              <a:rPr lang="en-US" dirty="0"/>
              <a:t>Clustering is a technique for finding similar groups in data, called clusters. i.e., </a:t>
            </a:r>
          </a:p>
          <a:p>
            <a:pPr lvl="1"/>
            <a:r>
              <a:rPr lang="en-US" dirty="0"/>
              <a:t> It groups data instances that are similar to (near) each other in one cluster and data instances that are very different (far away) from each other into different clusters. </a:t>
            </a:r>
          </a:p>
          <a:p>
            <a:r>
              <a:rPr lang="en-US" dirty="0"/>
              <a:t>Clustering is often called an unsupervised learning task as no class values denoting an a priori grouping of the data instances are given, which is the case in supervised learning. </a:t>
            </a:r>
            <a:endParaRPr lang="en-PK" dirty="0"/>
          </a:p>
        </p:txBody>
      </p:sp>
    </p:spTree>
    <p:extLst>
      <p:ext uri="{BB962C8B-B14F-4D97-AF65-F5344CB8AC3E}">
        <p14:creationId xmlns:p14="http://schemas.microsoft.com/office/powerpoint/2010/main" val="1316223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606F7-9FEE-0369-8255-3717C4B7862C}"/>
              </a:ext>
            </a:extLst>
          </p:cNvPr>
          <p:cNvSpPr>
            <a:spLocks noGrp="1"/>
          </p:cNvSpPr>
          <p:nvPr>
            <p:ph type="title"/>
          </p:nvPr>
        </p:nvSpPr>
        <p:spPr/>
        <p:txBody>
          <a:bodyPr/>
          <a:lstStyle/>
          <a:p>
            <a:r>
              <a:rPr lang="en-US" dirty="0"/>
              <a:t>What is clustering for?</a:t>
            </a:r>
            <a:endParaRPr lang="en-PK" dirty="0"/>
          </a:p>
        </p:txBody>
      </p:sp>
      <p:sp>
        <p:nvSpPr>
          <p:cNvPr id="3" name="Content Placeholder 2">
            <a:extLst>
              <a:ext uri="{FF2B5EF4-FFF2-40B4-BE49-F238E27FC236}">
                <a16:creationId xmlns:a16="http://schemas.microsoft.com/office/drawing/2014/main" id="{1A87ADED-45C7-573C-F45C-29CA595601E1}"/>
              </a:ext>
            </a:extLst>
          </p:cNvPr>
          <p:cNvSpPr>
            <a:spLocks noGrp="1"/>
          </p:cNvSpPr>
          <p:nvPr>
            <p:ph idx="1"/>
          </p:nvPr>
        </p:nvSpPr>
        <p:spPr/>
        <p:txBody>
          <a:bodyPr/>
          <a:lstStyle/>
          <a:p>
            <a:pPr marL="0" indent="0">
              <a:buNone/>
            </a:pPr>
            <a:r>
              <a:rPr lang="en-US" dirty="0"/>
              <a:t>Let us see some real-life examples </a:t>
            </a:r>
          </a:p>
          <a:p>
            <a:r>
              <a:rPr lang="en-US" dirty="0"/>
              <a:t>Example 1: groups people of similar sizes together to make “small”, “medium” and “large” T-Shirts. </a:t>
            </a:r>
          </a:p>
          <a:p>
            <a:pPr lvl="1"/>
            <a:r>
              <a:rPr lang="en-US" dirty="0"/>
              <a:t>Tailor-made for each person: too expensive </a:t>
            </a:r>
          </a:p>
          <a:p>
            <a:r>
              <a:rPr lang="en-US" dirty="0"/>
              <a:t>Example 2: In marketing, segment customers according to their similarities </a:t>
            </a:r>
          </a:p>
          <a:p>
            <a:pPr lvl="1"/>
            <a:r>
              <a:rPr lang="en-US" dirty="0"/>
              <a:t>To do targeted marketing. </a:t>
            </a:r>
            <a:endParaRPr lang="en-PK" dirty="0"/>
          </a:p>
        </p:txBody>
      </p:sp>
    </p:spTree>
    <p:extLst>
      <p:ext uri="{BB962C8B-B14F-4D97-AF65-F5344CB8AC3E}">
        <p14:creationId xmlns:p14="http://schemas.microsoft.com/office/powerpoint/2010/main" val="2821291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97F7-4946-E015-8722-3FF294164D45}"/>
              </a:ext>
            </a:extLst>
          </p:cNvPr>
          <p:cNvSpPr>
            <a:spLocks noGrp="1"/>
          </p:cNvSpPr>
          <p:nvPr>
            <p:ph type="title"/>
          </p:nvPr>
        </p:nvSpPr>
        <p:spPr/>
        <p:txBody>
          <a:bodyPr/>
          <a:lstStyle/>
          <a:p>
            <a:r>
              <a:rPr lang="en-US" dirty="0"/>
              <a:t>What is clustering for?</a:t>
            </a:r>
            <a:endParaRPr lang="en-PK" dirty="0"/>
          </a:p>
        </p:txBody>
      </p:sp>
      <p:sp>
        <p:nvSpPr>
          <p:cNvPr id="3" name="Content Placeholder 2">
            <a:extLst>
              <a:ext uri="{FF2B5EF4-FFF2-40B4-BE49-F238E27FC236}">
                <a16:creationId xmlns:a16="http://schemas.microsoft.com/office/drawing/2014/main" id="{E7E57C26-4AF3-A10B-7A01-A1E50B21A394}"/>
              </a:ext>
            </a:extLst>
          </p:cNvPr>
          <p:cNvSpPr>
            <a:spLocks noGrp="1"/>
          </p:cNvSpPr>
          <p:nvPr>
            <p:ph idx="1"/>
          </p:nvPr>
        </p:nvSpPr>
        <p:spPr/>
        <p:txBody>
          <a:bodyPr/>
          <a:lstStyle/>
          <a:p>
            <a:r>
              <a:rPr lang="en-US" dirty="0"/>
              <a:t> Example 3: Given a collection of text documents, we want to organize them according to their content similarities, </a:t>
            </a:r>
          </a:p>
          <a:p>
            <a:pPr lvl="1"/>
            <a:r>
              <a:rPr lang="en-US" dirty="0"/>
              <a:t>To produce a topic hierarchy </a:t>
            </a:r>
          </a:p>
          <a:p>
            <a:pPr lvl="1"/>
            <a:r>
              <a:rPr lang="en-US" dirty="0"/>
              <a:t>It has a long history, and used in almost every field, e.g., medicine, psychology, botany, sociology, biology, archeology, marketing, insurance, libraries, etc. </a:t>
            </a:r>
          </a:p>
          <a:p>
            <a:pPr lvl="1"/>
            <a:r>
              <a:rPr lang="en-US" dirty="0"/>
              <a:t>In recent years, due to the rapid increase of online documents, text clustering becomes important. </a:t>
            </a:r>
            <a:endParaRPr lang="en-PK" dirty="0"/>
          </a:p>
        </p:txBody>
      </p:sp>
    </p:spTree>
    <p:extLst>
      <p:ext uri="{BB962C8B-B14F-4D97-AF65-F5344CB8AC3E}">
        <p14:creationId xmlns:p14="http://schemas.microsoft.com/office/powerpoint/2010/main" val="3199610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2E5047-539C-4CC3-8CF3-7BBA5C733C6F}"/>
              </a:ext>
            </a:extLst>
          </p:cNvPr>
          <p:cNvSpPr>
            <a:spLocks noGrp="1"/>
          </p:cNvSpPr>
          <p:nvPr>
            <p:ph type="title"/>
          </p:nvPr>
        </p:nvSpPr>
        <p:spPr>
          <a:xfrm>
            <a:off x="686834" y="1153572"/>
            <a:ext cx="3200400" cy="4461163"/>
          </a:xfrm>
        </p:spPr>
        <p:txBody>
          <a:bodyPr>
            <a:normAutofit/>
          </a:bodyPr>
          <a:lstStyle/>
          <a:p>
            <a:r>
              <a:rPr lang="en-US">
                <a:solidFill>
                  <a:srgbClr val="FFFFFF"/>
                </a:solidFill>
              </a:rPr>
              <a:t>What is Machine learning in simple words?</a:t>
            </a:r>
            <a:endParaRPr lang="en-PK">
              <a:solidFill>
                <a:srgbClr val="FFFFFF"/>
              </a:solidFill>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06FC4C1-4956-BC4E-382C-B8B967A9FBD1}"/>
              </a:ext>
            </a:extLst>
          </p:cNvPr>
          <p:cNvSpPr>
            <a:spLocks noGrp="1"/>
          </p:cNvSpPr>
          <p:nvPr>
            <p:ph idx="1"/>
          </p:nvPr>
        </p:nvSpPr>
        <p:spPr>
          <a:xfrm>
            <a:off x="4447308" y="591344"/>
            <a:ext cx="6906491" cy="5585619"/>
          </a:xfrm>
        </p:spPr>
        <p:txBody>
          <a:bodyPr anchor="ctr">
            <a:normAutofit/>
          </a:bodyPr>
          <a:lstStyle/>
          <a:p>
            <a:r>
              <a:rPr lang="en-US" dirty="0"/>
              <a:t>Machine learning is a branch of artificial intelligence (AI) and computer science that focuses on the use of data and algorithms to imitate the way that humans learn.</a:t>
            </a:r>
            <a:endParaRPr lang="en-PK" dirty="0"/>
          </a:p>
        </p:txBody>
      </p:sp>
    </p:spTree>
    <p:extLst>
      <p:ext uri="{BB962C8B-B14F-4D97-AF65-F5344CB8AC3E}">
        <p14:creationId xmlns:p14="http://schemas.microsoft.com/office/powerpoint/2010/main" val="1998863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80205-AF9B-E528-38AE-EB86325E73F4}"/>
              </a:ext>
            </a:extLst>
          </p:cNvPr>
          <p:cNvSpPr>
            <a:spLocks noGrp="1"/>
          </p:cNvSpPr>
          <p:nvPr>
            <p:ph type="title"/>
          </p:nvPr>
        </p:nvSpPr>
        <p:spPr/>
        <p:txBody>
          <a:bodyPr/>
          <a:lstStyle/>
          <a:p>
            <a:r>
              <a:rPr lang="en-US"/>
              <a:t>Reinforcement learning</a:t>
            </a:r>
            <a:endParaRPr lang="en-PK" dirty="0"/>
          </a:p>
        </p:txBody>
      </p:sp>
      <p:pic>
        <p:nvPicPr>
          <p:cNvPr id="5" name="Content Placeholder 4">
            <a:extLst>
              <a:ext uri="{FF2B5EF4-FFF2-40B4-BE49-F238E27FC236}">
                <a16:creationId xmlns:a16="http://schemas.microsoft.com/office/drawing/2014/main" id="{459527D1-6C26-2B25-3F5E-67E4010BA867}"/>
              </a:ext>
            </a:extLst>
          </p:cNvPr>
          <p:cNvPicPr>
            <a:picLocks noGrp="1" noChangeAspect="1"/>
          </p:cNvPicPr>
          <p:nvPr>
            <p:ph sz="half" idx="1"/>
          </p:nvPr>
        </p:nvPicPr>
        <p:blipFill>
          <a:blip r:embed="rId3"/>
          <a:stretch>
            <a:fillRect/>
          </a:stretch>
        </p:blipFill>
        <p:spPr>
          <a:xfrm>
            <a:off x="838200" y="2729843"/>
            <a:ext cx="5181600" cy="2542902"/>
          </a:xfrm>
        </p:spPr>
      </p:pic>
      <p:sp>
        <p:nvSpPr>
          <p:cNvPr id="6" name="Content Placeholder 5">
            <a:extLst>
              <a:ext uri="{FF2B5EF4-FFF2-40B4-BE49-F238E27FC236}">
                <a16:creationId xmlns:a16="http://schemas.microsoft.com/office/drawing/2014/main" id="{50E0CA99-9D63-2409-5BB4-CDE3201C5636}"/>
              </a:ext>
            </a:extLst>
          </p:cNvPr>
          <p:cNvSpPr>
            <a:spLocks noGrp="1"/>
          </p:cNvSpPr>
          <p:nvPr>
            <p:ph sz="half" idx="2"/>
          </p:nvPr>
        </p:nvSpPr>
        <p:spPr/>
        <p:txBody>
          <a:bodyPr>
            <a:normAutofit/>
          </a:bodyPr>
          <a:lstStyle/>
          <a:p>
            <a:r>
              <a:rPr lang="en-US" sz="2400" dirty="0"/>
              <a:t>In reinforcement learning, an agent interacts with an environment with an objective to maximize its total reward. </a:t>
            </a:r>
          </a:p>
          <a:p>
            <a:r>
              <a:rPr lang="en-US" sz="2400" dirty="0"/>
              <a:t>The agent takes an action based on the environment state and the environment returns the reward and the next state. The agent learns from trial and error, initially taking random actions and over time identifying the actions that lead to long-term rewards.</a:t>
            </a:r>
            <a:endParaRPr lang="en-PK" sz="2400" dirty="0"/>
          </a:p>
        </p:txBody>
      </p:sp>
    </p:spTree>
    <p:extLst>
      <p:ext uri="{BB962C8B-B14F-4D97-AF65-F5344CB8AC3E}">
        <p14:creationId xmlns:p14="http://schemas.microsoft.com/office/powerpoint/2010/main" val="3074214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2E5047-539C-4CC3-8CF3-7BBA5C733C6F}"/>
              </a:ext>
            </a:extLst>
          </p:cNvPr>
          <p:cNvSpPr>
            <a:spLocks noGrp="1"/>
          </p:cNvSpPr>
          <p:nvPr>
            <p:ph type="title"/>
          </p:nvPr>
        </p:nvSpPr>
        <p:spPr>
          <a:xfrm>
            <a:off x="686834" y="1153572"/>
            <a:ext cx="3200400" cy="4461163"/>
          </a:xfrm>
        </p:spPr>
        <p:txBody>
          <a:bodyPr>
            <a:normAutofit/>
          </a:bodyPr>
          <a:lstStyle/>
          <a:p>
            <a:r>
              <a:rPr lang="en-US">
                <a:solidFill>
                  <a:srgbClr val="FFFFFF"/>
                </a:solidFill>
              </a:rPr>
              <a:t>What is Machine learning in simple words?</a:t>
            </a:r>
            <a:endParaRPr lang="en-PK">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06FC4C1-4956-BC4E-382C-B8B967A9FBD1}"/>
              </a:ext>
            </a:extLst>
          </p:cNvPr>
          <p:cNvSpPr>
            <a:spLocks noGrp="1"/>
          </p:cNvSpPr>
          <p:nvPr>
            <p:ph idx="1"/>
          </p:nvPr>
        </p:nvSpPr>
        <p:spPr>
          <a:xfrm>
            <a:off x="4447308" y="591344"/>
            <a:ext cx="6906491" cy="5585619"/>
          </a:xfrm>
        </p:spPr>
        <p:txBody>
          <a:bodyPr anchor="ctr">
            <a:normAutofit/>
          </a:bodyPr>
          <a:lstStyle/>
          <a:p>
            <a:r>
              <a:rPr lang="en-US"/>
              <a:t>Arthur Samuel (1959). Machine Learning: Field of study that gives computers the ability to learn without being explicitly programmed.</a:t>
            </a:r>
            <a:endParaRPr lang="en-PK"/>
          </a:p>
        </p:txBody>
      </p:sp>
    </p:spTree>
    <p:extLst>
      <p:ext uri="{BB962C8B-B14F-4D97-AF65-F5344CB8AC3E}">
        <p14:creationId xmlns:p14="http://schemas.microsoft.com/office/powerpoint/2010/main" val="4054910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2E5047-539C-4CC3-8CF3-7BBA5C733C6F}"/>
              </a:ext>
            </a:extLst>
          </p:cNvPr>
          <p:cNvSpPr>
            <a:spLocks noGrp="1"/>
          </p:cNvSpPr>
          <p:nvPr>
            <p:ph type="title"/>
          </p:nvPr>
        </p:nvSpPr>
        <p:spPr>
          <a:xfrm>
            <a:off x="686834" y="1153572"/>
            <a:ext cx="3200400" cy="4461163"/>
          </a:xfrm>
        </p:spPr>
        <p:txBody>
          <a:bodyPr>
            <a:normAutofit/>
          </a:bodyPr>
          <a:lstStyle/>
          <a:p>
            <a:r>
              <a:rPr lang="en-US">
                <a:solidFill>
                  <a:srgbClr val="FFFFFF"/>
                </a:solidFill>
              </a:rPr>
              <a:t>What is Machine learning in simple words?</a:t>
            </a:r>
            <a:endParaRPr lang="en-PK">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06FC4C1-4956-BC4E-382C-B8B967A9FBD1}"/>
              </a:ext>
            </a:extLst>
          </p:cNvPr>
          <p:cNvSpPr>
            <a:spLocks noGrp="1"/>
          </p:cNvSpPr>
          <p:nvPr>
            <p:ph idx="1"/>
          </p:nvPr>
        </p:nvSpPr>
        <p:spPr>
          <a:xfrm>
            <a:off x="4447308" y="591344"/>
            <a:ext cx="6906491" cy="5585619"/>
          </a:xfrm>
        </p:spPr>
        <p:txBody>
          <a:bodyPr anchor="ctr">
            <a:normAutofit/>
          </a:bodyPr>
          <a:lstStyle/>
          <a:p>
            <a:r>
              <a:rPr lang="en-US" sz="1700"/>
              <a:t>Tom Mitchell (1998) A computer program is said to learn from experience E with respect to some task T and some performance measure P, if its performance on T, as measured by P, improves with experience E.</a:t>
            </a:r>
          </a:p>
          <a:p>
            <a:r>
              <a:rPr lang="en-US" sz="1700"/>
              <a:t>Suppose your email program watches which email you do or do not mark as spam, and based on that learns how to better filter spam. </a:t>
            </a:r>
          </a:p>
          <a:p>
            <a:pPr lvl="1"/>
            <a:r>
              <a:rPr lang="en-US" sz="1700"/>
              <a:t>Classifying emails as spam or not spam. (T)</a:t>
            </a:r>
          </a:p>
          <a:p>
            <a:pPr lvl="1"/>
            <a:r>
              <a:rPr lang="en-US" sz="1700"/>
              <a:t>Watching you label emails as spam or not spam. (E)</a:t>
            </a:r>
          </a:p>
          <a:p>
            <a:pPr lvl="1"/>
            <a:r>
              <a:rPr lang="en-US" sz="1700"/>
              <a:t>The number (or fraction) of emails correctly classified as spam/not spam. (P)</a:t>
            </a:r>
            <a:endParaRPr lang="en-PK" sz="1700"/>
          </a:p>
        </p:txBody>
      </p:sp>
    </p:spTree>
    <p:extLst>
      <p:ext uri="{BB962C8B-B14F-4D97-AF65-F5344CB8AC3E}">
        <p14:creationId xmlns:p14="http://schemas.microsoft.com/office/powerpoint/2010/main" val="3459039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5E8A3F-B76C-07A2-B82C-B17CC24FBDD0}"/>
              </a:ext>
            </a:extLst>
          </p:cNvPr>
          <p:cNvSpPr>
            <a:spLocks noGrp="1"/>
          </p:cNvSpPr>
          <p:nvPr>
            <p:ph type="title"/>
          </p:nvPr>
        </p:nvSpPr>
        <p:spPr>
          <a:xfrm>
            <a:off x="686834" y="1153572"/>
            <a:ext cx="3200400" cy="4461163"/>
          </a:xfrm>
        </p:spPr>
        <p:txBody>
          <a:bodyPr>
            <a:normAutofit/>
          </a:bodyPr>
          <a:lstStyle/>
          <a:p>
            <a:r>
              <a:rPr lang="en-US">
                <a:solidFill>
                  <a:srgbClr val="FFFFFF"/>
                </a:solidFill>
              </a:rPr>
              <a:t>Types of Machine Learning Algorithms</a:t>
            </a:r>
            <a:endParaRPr lang="en-PK">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6206A51-1838-2701-CC1C-F12C5C1E9156}"/>
              </a:ext>
            </a:extLst>
          </p:cNvPr>
          <p:cNvSpPr>
            <a:spLocks noGrp="1"/>
          </p:cNvSpPr>
          <p:nvPr>
            <p:ph idx="1"/>
          </p:nvPr>
        </p:nvSpPr>
        <p:spPr>
          <a:xfrm>
            <a:off x="4447308" y="591344"/>
            <a:ext cx="6906491" cy="5585619"/>
          </a:xfrm>
        </p:spPr>
        <p:txBody>
          <a:bodyPr anchor="ctr">
            <a:normAutofit/>
          </a:bodyPr>
          <a:lstStyle/>
          <a:p>
            <a:pPr marL="0" indent="0">
              <a:buNone/>
            </a:pPr>
            <a:endParaRPr lang="en-PK" dirty="0"/>
          </a:p>
          <a:p>
            <a:r>
              <a:rPr lang="en-US"/>
              <a:t>Supervised Learning </a:t>
            </a:r>
          </a:p>
          <a:p>
            <a:r>
              <a:rPr lang="en-US"/>
              <a:t>Unsupervised Learning </a:t>
            </a:r>
          </a:p>
          <a:p>
            <a:r>
              <a:rPr lang="en-US"/>
              <a:t>Reinforcement Learning</a:t>
            </a:r>
            <a:endParaRPr lang="en-PK"/>
          </a:p>
          <a:p>
            <a:endParaRPr lang="en-PK" dirty="0"/>
          </a:p>
        </p:txBody>
      </p:sp>
    </p:spTree>
    <p:extLst>
      <p:ext uri="{BB962C8B-B14F-4D97-AF65-F5344CB8AC3E}">
        <p14:creationId xmlns:p14="http://schemas.microsoft.com/office/powerpoint/2010/main" val="3983296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FEA71-8465-3BB2-D768-9FA2FB76AC97}"/>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Supervised Learning (Regression)</a:t>
            </a:r>
          </a:p>
        </p:txBody>
      </p:sp>
      <p:pic>
        <p:nvPicPr>
          <p:cNvPr id="5" name="Content Placeholder 4">
            <a:extLst>
              <a:ext uri="{FF2B5EF4-FFF2-40B4-BE49-F238E27FC236}">
                <a16:creationId xmlns:a16="http://schemas.microsoft.com/office/drawing/2014/main" id="{2970E4E7-6C0A-6C3E-45AB-BF5FEF21F964}"/>
              </a:ext>
            </a:extLst>
          </p:cNvPr>
          <p:cNvPicPr>
            <a:picLocks noGrp="1" noChangeAspect="1"/>
          </p:cNvPicPr>
          <p:nvPr>
            <p:ph idx="1"/>
          </p:nvPr>
        </p:nvPicPr>
        <p:blipFill>
          <a:blip r:embed="rId2"/>
          <a:stretch>
            <a:fillRect/>
          </a:stretch>
        </p:blipFill>
        <p:spPr>
          <a:xfrm>
            <a:off x="4038600" y="1612285"/>
            <a:ext cx="7188199" cy="3630041"/>
          </a:xfrm>
          <a:prstGeom prst="rect">
            <a:avLst/>
          </a:prstGeom>
        </p:spPr>
      </p:pic>
    </p:spTree>
    <p:extLst>
      <p:ext uri="{BB962C8B-B14F-4D97-AF65-F5344CB8AC3E}">
        <p14:creationId xmlns:p14="http://schemas.microsoft.com/office/powerpoint/2010/main" val="4038757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FEA71-8465-3BB2-D768-9FA2FB76AC97}"/>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Supervised Learning (Regression)</a:t>
            </a:r>
          </a:p>
        </p:txBody>
      </p:sp>
      <p:pic>
        <p:nvPicPr>
          <p:cNvPr id="7" name="Content Placeholder 6">
            <a:extLst>
              <a:ext uri="{FF2B5EF4-FFF2-40B4-BE49-F238E27FC236}">
                <a16:creationId xmlns:a16="http://schemas.microsoft.com/office/drawing/2014/main" id="{7BECF4E3-2588-A95A-F476-BBFAF75458DE}"/>
              </a:ext>
            </a:extLst>
          </p:cNvPr>
          <p:cNvPicPr>
            <a:picLocks noGrp="1" noChangeAspect="1"/>
          </p:cNvPicPr>
          <p:nvPr>
            <p:ph idx="1"/>
          </p:nvPr>
        </p:nvPicPr>
        <p:blipFill>
          <a:blip r:embed="rId2"/>
          <a:stretch>
            <a:fillRect/>
          </a:stretch>
        </p:blipFill>
        <p:spPr>
          <a:xfrm>
            <a:off x="4038600" y="1657212"/>
            <a:ext cx="7188199" cy="3540187"/>
          </a:xfrm>
          <a:prstGeom prst="rect">
            <a:avLst/>
          </a:prstGeom>
        </p:spPr>
      </p:pic>
    </p:spTree>
    <p:extLst>
      <p:ext uri="{BB962C8B-B14F-4D97-AF65-F5344CB8AC3E}">
        <p14:creationId xmlns:p14="http://schemas.microsoft.com/office/powerpoint/2010/main" val="2755537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91B9529F-2BB2-17CF-4E48-E133717FE875}"/>
              </a:ext>
            </a:extLst>
          </p:cNvPr>
          <p:cNvPicPr>
            <a:picLocks noGrp="1" noChangeAspect="1"/>
          </p:cNvPicPr>
          <p:nvPr>
            <p:ph idx="1"/>
          </p:nvPr>
        </p:nvPicPr>
        <p:blipFill>
          <a:blip r:embed="rId2">
            <a:lum contrast="20000"/>
          </a:blip>
          <a:stretch>
            <a:fillRect/>
          </a:stretch>
        </p:blipFill>
        <p:spPr>
          <a:xfrm>
            <a:off x="4038600" y="1720850"/>
            <a:ext cx="7186613" cy="3409950"/>
          </a:xfrm>
        </p:spPr>
      </p:pic>
      <p:sp>
        <p:nvSpPr>
          <p:cNvPr id="16" name="TextBox 15">
            <a:extLst>
              <a:ext uri="{FF2B5EF4-FFF2-40B4-BE49-F238E27FC236}">
                <a16:creationId xmlns:a16="http://schemas.microsoft.com/office/drawing/2014/main" id="{F7F2F7EF-3CBE-FB48-A496-239AE25AAFB6}"/>
              </a:ext>
            </a:extLst>
          </p:cNvPr>
          <p:cNvSpPr txBox="1"/>
          <p:nvPr/>
        </p:nvSpPr>
        <p:spPr>
          <a:xfrm>
            <a:off x="4038600" y="5530526"/>
            <a:ext cx="7186613" cy="682625"/>
          </a:xfrm>
          <a:prstGeom prst="rect">
            <a:avLst/>
          </a:prstGeom>
          <a:solidFill>
            <a:srgbClr val="000000">
              <a:alpha val="50000"/>
            </a:srgbClr>
          </a:solidFill>
          <a:ln>
            <a:noFill/>
          </a:ln>
        </p:spPr>
        <p:txBody>
          <a:bodyPr wrap="square" rtlCol="0" anchor="ctr">
            <a:noAutofit/>
          </a:bodyPr>
          <a:lstStyle/>
          <a:p>
            <a:pPr algn="ctr">
              <a:spcAft>
                <a:spcPts val="600"/>
              </a:spcAft>
            </a:pPr>
            <a:r>
              <a:rPr lang="en-US" sz="1300" dirty="0">
                <a:solidFill>
                  <a:srgbClr val="FFFFFF"/>
                </a:solidFill>
              </a:rPr>
              <a:t>Regression: Predict continuous valued output (price)</a:t>
            </a:r>
            <a:endParaRPr lang="en-PK" sz="1300" dirty="0">
              <a:solidFill>
                <a:srgbClr val="FFFFFF"/>
              </a:solidFill>
            </a:endParaRPr>
          </a:p>
        </p:txBody>
      </p:sp>
      <p:sp>
        <p:nvSpPr>
          <p:cNvPr id="2" name="Title 1">
            <a:extLst>
              <a:ext uri="{FF2B5EF4-FFF2-40B4-BE49-F238E27FC236}">
                <a16:creationId xmlns:a16="http://schemas.microsoft.com/office/drawing/2014/main" id="{155FEA71-8465-3BB2-D768-9FA2FB76AC97}"/>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Supervised Learning (Regression)</a:t>
            </a:r>
          </a:p>
        </p:txBody>
      </p:sp>
    </p:spTree>
    <p:extLst>
      <p:ext uri="{BB962C8B-B14F-4D97-AF65-F5344CB8AC3E}">
        <p14:creationId xmlns:p14="http://schemas.microsoft.com/office/powerpoint/2010/main" val="1744332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ethoscope">
            <a:extLst>
              <a:ext uri="{FF2B5EF4-FFF2-40B4-BE49-F238E27FC236}">
                <a16:creationId xmlns:a16="http://schemas.microsoft.com/office/drawing/2014/main" id="{C7564878-F9A2-4DB1-7A74-1E722CBD9FAC}"/>
              </a:ext>
            </a:extLst>
          </p:cNvPr>
          <p:cNvPicPr>
            <a:picLocks noChangeAspect="1"/>
          </p:cNvPicPr>
          <p:nvPr/>
        </p:nvPicPr>
        <p:blipFill rotWithShape="1">
          <a:blip r:embed="rId2"/>
          <a:srcRect l="26435" r="20906"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3F4E25-94D7-9933-BDE7-035AA6C002CB}"/>
              </a:ext>
            </a:extLst>
          </p:cNvPr>
          <p:cNvSpPr>
            <a:spLocks noGrp="1"/>
          </p:cNvSpPr>
          <p:nvPr>
            <p:ph type="title"/>
          </p:nvPr>
        </p:nvSpPr>
        <p:spPr>
          <a:xfrm>
            <a:off x="6115317" y="405685"/>
            <a:ext cx="5464968" cy="1559301"/>
          </a:xfrm>
        </p:spPr>
        <p:txBody>
          <a:bodyPr>
            <a:normAutofit/>
          </a:bodyPr>
          <a:lstStyle/>
          <a:p>
            <a:r>
              <a:rPr lang="en-US" sz="4000"/>
              <a:t>Supervised Learning (Classification)</a:t>
            </a:r>
            <a:endParaRPr lang="en-PK" sz="4000"/>
          </a:p>
        </p:txBody>
      </p:sp>
      <p:sp>
        <p:nvSpPr>
          <p:cNvPr id="3" name="Content Placeholder 2">
            <a:extLst>
              <a:ext uri="{FF2B5EF4-FFF2-40B4-BE49-F238E27FC236}">
                <a16:creationId xmlns:a16="http://schemas.microsoft.com/office/drawing/2014/main" id="{01271A2A-0E09-C30D-F9EE-8B1ECC68CFF0}"/>
              </a:ext>
            </a:extLst>
          </p:cNvPr>
          <p:cNvSpPr>
            <a:spLocks noGrp="1"/>
          </p:cNvSpPr>
          <p:nvPr>
            <p:ph idx="1"/>
          </p:nvPr>
        </p:nvSpPr>
        <p:spPr>
          <a:xfrm>
            <a:off x="6115317" y="2743200"/>
            <a:ext cx="5247340" cy="3496878"/>
          </a:xfrm>
        </p:spPr>
        <p:txBody>
          <a:bodyPr anchor="ctr">
            <a:normAutofit/>
          </a:bodyPr>
          <a:lstStyle/>
          <a:p>
            <a:r>
              <a:rPr lang="en-US" sz="2000"/>
              <a:t>An emergency room in a hospital measures 17 variables (e.g., blood pressure, age, etc.) of newly admitted patients. A decision must be taken whether to put the patient in an intensive-care unit. Due to the high cost of ICU, those patients who may survive less than a month are given higher priority. The problem is to predict high-risk patients and discriminate them from low-risk patients. </a:t>
            </a:r>
            <a:endParaRPr lang="en-PK" sz="2000"/>
          </a:p>
        </p:txBody>
      </p:sp>
    </p:spTree>
    <p:extLst>
      <p:ext uri="{BB962C8B-B14F-4D97-AF65-F5344CB8AC3E}">
        <p14:creationId xmlns:p14="http://schemas.microsoft.com/office/powerpoint/2010/main" val="1620321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133</TotalTime>
  <Words>980</Words>
  <Application>Microsoft Office PowerPoint</Application>
  <PresentationFormat>Widescreen</PresentationFormat>
  <Paragraphs>67</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Calibri</vt:lpstr>
      <vt:lpstr>Office Theme</vt:lpstr>
      <vt:lpstr>Machine Learning AI3002</vt:lpstr>
      <vt:lpstr>What is Machine learning in simple words?</vt:lpstr>
      <vt:lpstr>What is Machine learning in simple words?</vt:lpstr>
      <vt:lpstr>What is Machine learning in simple words?</vt:lpstr>
      <vt:lpstr>Types of Machine Learning Algorithms</vt:lpstr>
      <vt:lpstr>Supervised Learning (Regression)</vt:lpstr>
      <vt:lpstr>Supervised Learning (Regression)</vt:lpstr>
      <vt:lpstr>Supervised Learning (Regression)</vt:lpstr>
      <vt:lpstr>Supervised Learning (Classification)</vt:lpstr>
      <vt:lpstr>Supervised Learning (Classification)</vt:lpstr>
      <vt:lpstr>Supervised Learning (Classification)</vt:lpstr>
      <vt:lpstr>Supervised Learning (Classification)</vt:lpstr>
      <vt:lpstr>Classification Two-Step Process</vt:lpstr>
      <vt:lpstr>Classification Process (1): Model Construction</vt:lpstr>
      <vt:lpstr>Classification Process (2): Use the Model in Prediction</vt:lpstr>
      <vt:lpstr>Supervised vs Unsupervised Learning </vt:lpstr>
      <vt:lpstr>Clustering</vt:lpstr>
      <vt:lpstr>What is clustering for?</vt:lpstr>
      <vt:lpstr>What is clustering for?</vt:lpstr>
      <vt:lpstr>Reinforcement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Shoaib M Khan</dc:creator>
  <cp:lastModifiedBy>Shoaib M Khan</cp:lastModifiedBy>
  <cp:revision>23</cp:revision>
  <dcterms:created xsi:type="dcterms:W3CDTF">2024-01-24T10:56:15Z</dcterms:created>
  <dcterms:modified xsi:type="dcterms:W3CDTF">2024-08-20T04:57:35Z</dcterms:modified>
</cp:coreProperties>
</file>