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6875-584D-49A7-A48F-C15A0D5B5D4D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8219-727D-49A7-8B2E-6B1B462337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210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698527B-EE9C-AE2C-B097-74BC60D36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46E2CA-10F7-45FA-966A-8555E124F064}" type="slidenum">
              <a:rPr lang="en-US" altLang="en-PK" smtClean="0">
                <a:latin typeface="Arial" panose="020B0604020202020204" pitchFamily="34" charset="0"/>
              </a:rPr>
              <a:pPr/>
              <a:t>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5B2B15A-2076-34F9-23DE-C6FC30A9BA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288F5A2-AE2B-7802-7581-EF075030C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52510D0-1B70-0D5C-8677-7BFAEC42A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131232-36FF-4E51-869C-54C34CA7BE71}" type="slidenum">
              <a:rPr lang="en-US" altLang="en-PK" smtClean="0">
                <a:latin typeface="Arial" panose="020B0604020202020204" pitchFamily="34" charset="0"/>
              </a:rPr>
              <a:pPr/>
              <a:t>15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5178342-4823-FF92-BE57-BA63184341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6E20671-240C-763D-6390-EB5F10919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0B8C021-2E3F-2903-24B9-64392C795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87C014-766F-44DE-B1E4-EC606EB9ED3B}" type="slidenum">
              <a:rPr lang="en-US" altLang="en-PK" smtClean="0">
                <a:latin typeface="Arial" panose="020B0604020202020204" pitchFamily="34" charset="0"/>
              </a:rPr>
              <a:pPr/>
              <a:t>16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34DC637-97D5-BCF1-341F-9DC4C18064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77F7FF-266A-BC2C-39AC-E1CC70B7C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2F59C9D-61D9-E3D3-5991-D97853C8F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051167-B6BB-4885-9F66-3382C2D659DF}" type="slidenum">
              <a:rPr lang="en-US" altLang="en-PK" smtClean="0">
                <a:latin typeface="Arial" panose="020B0604020202020204" pitchFamily="34" charset="0"/>
              </a:rPr>
              <a:pPr/>
              <a:t>17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17D940D-3D84-C8AF-53CF-5A3DDD2F75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5AE0F19-0221-0550-B949-39C37D83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AE17AA3-7106-4FD1-9F81-D0366D00E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9CB685-DCC5-4052-BEDF-4072A7AEAC8C}" type="slidenum">
              <a:rPr lang="en-US" altLang="en-PK" smtClean="0">
                <a:latin typeface="Arial" panose="020B0604020202020204" pitchFamily="34" charset="0"/>
              </a:rPr>
              <a:pPr/>
              <a:t>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53E7F57-9CEF-BC07-5F22-79FE01A88D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96B7CDE-1658-7210-E313-6EBE62DC4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B07AFF7-B539-AF59-BBFF-5E95B23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B37FCE-57EB-45D6-9BAC-12423CFD3DD4}" type="slidenum">
              <a:rPr lang="en-US" altLang="en-PK" smtClean="0">
                <a:latin typeface="Arial" panose="020B0604020202020204" pitchFamily="34" charset="0"/>
              </a:rPr>
              <a:pPr/>
              <a:t>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3E43AF7-B7BC-9B62-4DB1-1D92ABBE31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9714EF5-09C9-EC66-D3C4-B117B95EC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EC45E69-B11C-5235-296F-90E0E5919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8E379A-951B-4846-A24F-DFBC72FEFAFE}" type="slidenum">
              <a:rPr lang="en-US" altLang="en-PK" smtClean="0">
                <a:latin typeface="Arial" panose="020B0604020202020204" pitchFamily="34" charset="0"/>
              </a:rPr>
              <a:pPr/>
              <a:t>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13D8524-B284-5044-F54A-88D3AF7707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16393FA-EF5A-7716-1B27-8CA2767D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DCD1351-D2AB-6E31-E815-10C87A1366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E58618-EB5E-4502-9FB8-D9FEFED5FE81}" type="slidenum">
              <a:rPr lang="en-US" altLang="en-PK" smtClean="0">
                <a:latin typeface="Arial" panose="020B0604020202020204" pitchFamily="34" charset="0"/>
              </a:rPr>
              <a:pPr/>
              <a:t>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4ECAFFC-5799-02BB-85C1-FB21319409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EF5A4-AC71-5EC1-CF13-71F1D8400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78DD72A-D718-D22E-B7A5-3A3741FE9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C18D72-D5BD-450E-95A0-7B3D3B33E40A}" type="slidenum">
              <a:rPr lang="en-US" altLang="en-PK" smtClean="0">
                <a:latin typeface="Arial" panose="020B0604020202020204" pitchFamily="34" charset="0"/>
              </a:rPr>
              <a:pPr/>
              <a:t>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A963D6D-1E8F-DA5A-DD69-F315DE3E98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B2BEF5B-70C4-D721-7542-775F658A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C14F321-D822-4FD1-01A9-70D8B78BD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C48A61-0750-4180-8223-564E67182ECC}" type="slidenum">
              <a:rPr lang="en-US" altLang="en-PK" smtClean="0">
                <a:latin typeface="Arial" panose="020B0604020202020204" pitchFamily="34" charset="0"/>
              </a:rPr>
              <a:pPr/>
              <a:t>11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C7AD2E6-8FA6-C660-3096-A644213026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E04207F-7DE9-EF19-A620-E6CB6702F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B55DF0A-389E-F11B-1802-7A85429AB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DD41D4-8AEA-4F07-9EBD-CE0ED323E1E5}" type="slidenum">
              <a:rPr lang="en-US" altLang="en-PK" smtClean="0">
                <a:latin typeface="Arial" panose="020B0604020202020204" pitchFamily="34" charset="0"/>
              </a:rPr>
              <a:pPr/>
              <a:t>12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5709A82-9810-473E-BC57-E719341913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54809BA-1B7C-AC76-5FEB-2609DECFD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2A8E55-EEC1-E5D9-31DF-580B8E6D3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1F603F-8E6C-4DF3-B032-F23E972D2BC4}" type="slidenum">
              <a:rPr lang="en-US" altLang="en-PK" smtClean="0">
                <a:latin typeface="Arial" panose="020B0604020202020204" pitchFamily="34" charset="0"/>
              </a:rPr>
              <a:pPr/>
              <a:t>14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2564857-FB08-A98C-3AF3-3E590B0DCA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D8AC28A-6A1D-17C7-7204-EE63C1797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503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50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24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576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078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01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792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33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41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84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203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752D-BCD0-40F6-B9E0-3CBDF139881C}" type="datetimeFigureOut">
              <a:rPr lang="en-PK" smtClean="0"/>
              <a:t>27/08/2024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E66E-9A58-41B2-BDFE-442088492BA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422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7D60DB7-7D3A-6A94-51AA-E8E016B8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Analysis of customer buying habits by finding associations and correlations between the different items that customers place in their "shopping basket"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6E703A1-A734-BE30-9AA0-7D5AF0A1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31438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4EF11145-FC93-5C5E-B02A-A4FC96699AB7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3505200"/>
            <a:ext cx="7551738" cy="2743200"/>
            <a:chOff x="368" y="2072"/>
            <a:chExt cx="4757" cy="1728"/>
          </a:xfrm>
        </p:grpSpPr>
        <p:grpSp>
          <p:nvGrpSpPr>
            <p:cNvPr id="4101" name="Group 5">
              <a:extLst>
                <a:ext uri="{FF2B5EF4-FFF2-40B4-BE49-F238E27FC236}">
                  <a16:creationId xmlns:a16="http://schemas.microsoft.com/office/drawing/2014/main" id="{8C68228F-1FD4-98A0-54F9-E5B0E86CA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" y="2072"/>
              <a:ext cx="1392" cy="1680"/>
              <a:chOff x="368" y="2072"/>
              <a:chExt cx="1392" cy="1680"/>
            </a:xfrm>
          </p:grpSpPr>
          <p:graphicFrame>
            <p:nvGraphicFramePr>
              <p:cNvPr id="4110" name="Object 6">
                <a:extLst>
                  <a:ext uri="{FF2B5EF4-FFF2-40B4-BE49-F238E27FC236}">
                    <a16:creationId xmlns:a16="http://schemas.microsoft.com/office/drawing/2014/main" id="{D4846E83-2939-1DA7-2C0B-9F2BBB21F1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" y="2357"/>
              <a:ext cx="912" cy="1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1415796" imgH="2057400" progId="Word.Document.8">
                      <p:embed/>
                    </p:oleObj>
                  </mc:Choice>
                  <mc:Fallback>
                    <p:oleObj name="Document" r:id="rId3" imgW="1415796" imgH="2057400" progId="Word.Document.8">
                      <p:embed/>
                      <p:pic>
                        <p:nvPicPr>
                          <p:cNvPr id="4110" name="Object 6">
                            <a:extLst>
                              <a:ext uri="{FF2B5EF4-FFF2-40B4-BE49-F238E27FC236}">
                                <a16:creationId xmlns:a16="http://schemas.microsoft.com/office/drawing/2014/main" id="{D4846E83-2939-1DA7-2C0B-9F2BBB21F1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" y="2357"/>
                            <a:ext cx="912" cy="13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3" name="Text Box 7">
                <a:extLst>
                  <a:ext uri="{FF2B5EF4-FFF2-40B4-BE49-F238E27FC236}">
                    <a16:creationId xmlns:a16="http://schemas.microsoft.com/office/drawing/2014/main" id="{DA12FD63-26C8-1B8C-344D-2AC3B999E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432"/>
                <a:ext cx="778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Customer1</a:t>
                </a:r>
                <a:endParaRPr lang="it-IT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9224" name="Text Box 8">
                <a:extLst>
                  <a:ext uri="{FF2B5EF4-FFF2-40B4-BE49-F238E27FC236}">
                    <a16:creationId xmlns:a16="http://schemas.microsoft.com/office/drawing/2014/main" id="{97288084-C055-0DAD-8E17-8CE2778DB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2072"/>
                <a:ext cx="1392" cy="3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Milk, eggs, sugar, bread</a:t>
                </a:r>
                <a:endParaRPr lang="it-IT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grpSp>
          <p:nvGrpSpPr>
            <p:cNvPr id="4102" name="Group 9">
              <a:extLst>
                <a:ext uri="{FF2B5EF4-FFF2-40B4-BE49-F238E27FC236}">
                  <a16:creationId xmlns:a16="http://schemas.microsoft.com/office/drawing/2014/main" id="{09127548-1317-2D81-7033-AAD170D40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214"/>
              <a:ext cx="1487" cy="1586"/>
              <a:chOff x="2016" y="2214"/>
              <a:chExt cx="1487" cy="1586"/>
            </a:xfrm>
          </p:grpSpPr>
          <p:graphicFrame>
            <p:nvGraphicFramePr>
              <p:cNvPr id="4107" name="Object 10">
                <a:extLst>
                  <a:ext uri="{FF2B5EF4-FFF2-40B4-BE49-F238E27FC236}">
                    <a16:creationId xmlns:a16="http://schemas.microsoft.com/office/drawing/2014/main" id="{008032DA-289F-A1E5-555E-DFF1063227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2600"/>
              <a:ext cx="1146" cy="1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5" imgW="1472184" imgH="1662684" progId="Word.Document.8">
                      <p:embed/>
                    </p:oleObj>
                  </mc:Choice>
                  <mc:Fallback>
                    <p:oleObj name="Document" r:id="rId5" imgW="1472184" imgH="1662684" progId="Word.Document.8">
                      <p:embed/>
                      <p:pic>
                        <p:nvPicPr>
                          <p:cNvPr id="4107" name="Object 10">
                            <a:extLst>
                              <a:ext uri="{FF2B5EF4-FFF2-40B4-BE49-F238E27FC236}">
                                <a16:creationId xmlns:a16="http://schemas.microsoft.com/office/drawing/2014/main" id="{008032DA-289F-A1E5-555E-DFF1063227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600"/>
                            <a:ext cx="1146" cy="10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7" name="Text Box 11">
                <a:extLst>
                  <a:ext uri="{FF2B5EF4-FFF2-40B4-BE49-F238E27FC236}">
                    <a16:creationId xmlns:a16="http://schemas.microsoft.com/office/drawing/2014/main" id="{15CC24E9-07D5-A5ED-2818-73CB7997B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0" y="3608"/>
                <a:ext cx="778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Customer2</a:t>
                </a:r>
                <a:endParaRPr lang="it-IT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9228" name="Rectangle 12">
                <a:extLst>
                  <a:ext uri="{FF2B5EF4-FFF2-40B4-BE49-F238E27FC236}">
                    <a16:creationId xmlns:a16="http://schemas.microsoft.com/office/drawing/2014/main" id="{F9E147BF-F0B7-2012-1436-CD5E0B265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214"/>
                <a:ext cx="148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Milk, eggs, cereal, bread </a:t>
                </a:r>
                <a:endParaRPr lang="it-IT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grpSp>
          <p:nvGrpSpPr>
            <p:cNvPr id="4103" name="Group 13">
              <a:extLst>
                <a:ext uri="{FF2B5EF4-FFF2-40B4-BE49-F238E27FC236}">
                  <a16:creationId xmlns:a16="http://schemas.microsoft.com/office/drawing/2014/main" id="{84A985C3-1895-26CC-7DAA-39606AB61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" y="2150"/>
              <a:ext cx="1102" cy="1586"/>
              <a:chOff x="4023" y="2150"/>
              <a:chExt cx="1102" cy="1586"/>
            </a:xfrm>
          </p:grpSpPr>
          <p:graphicFrame>
            <p:nvGraphicFramePr>
              <p:cNvPr id="4104" name="Object 14">
                <a:extLst>
                  <a:ext uri="{FF2B5EF4-FFF2-40B4-BE49-F238E27FC236}">
                    <a16:creationId xmlns:a16="http://schemas.microsoft.com/office/drawing/2014/main" id="{6A0D35FA-091C-2AF8-2398-E6230749CA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3" y="2532"/>
              <a:ext cx="1102" cy="1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7" imgW="1415796" imgH="1895856" progId="Word.Document.8">
                      <p:embed/>
                    </p:oleObj>
                  </mc:Choice>
                  <mc:Fallback>
                    <p:oleObj name="Document" r:id="rId7" imgW="1415796" imgH="1895856" progId="Word.Document.8">
                      <p:embed/>
                      <p:pic>
                        <p:nvPicPr>
                          <p:cNvPr id="4104" name="Object 14">
                            <a:extLst>
                              <a:ext uri="{FF2B5EF4-FFF2-40B4-BE49-F238E27FC236}">
                                <a16:creationId xmlns:a16="http://schemas.microsoft.com/office/drawing/2014/main" id="{6A0D35FA-091C-2AF8-2398-E6230749CA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3" y="2532"/>
                            <a:ext cx="1102" cy="1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1" name="Text Box 15">
                <a:extLst>
                  <a:ext uri="{FF2B5EF4-FFF2-40B4-BE49-F238E27FC236}">
                    <a16:creationId xmlns:a16="http://schemas.microsoft.com/office/drawing/2014/main" id="{862DB703-3A16-6E96-38FE-9A6BB5B85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4" y="3544"/>
                <a:ext cx="778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Customer3</a:t>
                </a:r>
                <a:endParaRPr lang="it-IT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9232" name="Rectangle 16">
                <a:extLst>
                  <a:ext uri="{FF2B5EF4-FFF2-40B4-BE49-F238E27FC236}">
                    <a16:creationId xmlns:a16="http://schemas.microsoft.com/office/drawing/2014/main" id="{CEA58F0A-0486-64F6-412F-9216FD4B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2150"/>
                <a:ext cx="74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Eggs, sugar</a:t>
                </a:r>
                <a:endParaRPr lang="it-IT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F22295-8BAC-E380-4562-C948245D2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4351338" cy="63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ym typeface="Symbol" pitchFamily="18" charset="2"/>
              </a:rPr>
              <a:t>rice  meat [0.5%, 60%]</a:t>
            </a:r>
          </a:p>
          <a:p>
            <a:pPr marL="819150" lvl="1">
              <a:buSzPct val="80000"/>
              <a:defRPr/>
            </a:pPr>
            <a:endParaRPr lang="en-US" dirty="0">
              <a:sym typeface="Symbol" pitchFamily="18" charset="2"/>
            </a:endParaRPr>
          </a:p>
          <a:p>
            <a:pPr eaLnBrk="1" hangingPunct="1">
              <a:defRPr/>
            </a:pPr>
            <a:endParaRPr lang="en-US" dirty="0">
              <a:sym typeface="Symbol" pitchFamily="18" charset="2"/>
            </a:endParaRPr>
          </a:p>
          <a:p>
            <a:pPr eaLnBrk="1" hangingPunct="1">
              <a:defRPr/>
            </a:pPr>
            <a:endParaRPr lang="en-US" dirty="0">
              <a:sym typeface="Symbol" pitchFamily="18" charset="2"/>
            </a:endParaRPr>
          </a:p>
          <a:p>
            <a:pPr eaLnBrk="1" hangingPunct="1">
              <a:defRPr/>
            </a:pPr>
            <a:endParaRPr lang="en-US" dirty="0">
              <a:sym typeface="Symbol" pitchFamily="18" charset="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27ABD51-C7E0-73E8-17A3-8C96020D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6" y="3200400"/>
            <a:ext cx="7758113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80000"/>
              <a:buFontTx/>
              <a:buChar char="1"/>
              <a:defRPr/>
            </a:pPr>
            <a:r>
              <a:rPr lang="en-US" sz="2400" b="1" dirty="0">
                <a:sym typeface="Symbol" pitchFamily="18" charset="2"/>
              </a:rPr>
              <a:t>Antecedent</a:t>
            </a:r>
            <a:r>
              <a:rPr lang="en-US" sz="2400" dirty="0">
                <a:sym typeface="Symbol" pitchFamily="18" charset="2"/>
              </a:rPr>
              <a:t>, left-hand side (LHS), body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80000"/>
              <a:buFontTx/>
              <a:buChar char="2"/>
              <a:defRPr/>
            </a:pPr>
            <a:r>
              <a:rPr lang="en-US" sz="2400" b="1" dirty="0">
                <a:sym typeface="Symbol" pitchFamily="18" charset="2"/>
              </a:rPr>
              <a:t>Consequent</a:t>
            </a:r>
            <a:r>
              <a:rPr lang="en-US" sz="2400" dirty="0">
                <a:sym typeface="Symbol" pitchFamily="18" charset="2"/>
              </a:rPr>
              <a:t>, right-hand side (RHS), head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80000"/>
              <a:buFontTx/>
              <a:buChar char="3"/>
              <a:defRPr/>
            </a:pPr>
            <a:r>
              <a:rPr lang="en-US" sz="2400" b="1" dirty="0">
                <a:sym typeface="Symbol" pitchFamily="18" charset="2"/>
              </a:rPr>
              <a:t>Support</a:t>
            </a:r>
            <a:r>
              <a:rPr lang="en-US" sz="2400" dirty="0">
                <a:sym typeface="Symbol" pitchFamily="18" charset="2"/>
              </a:rPr>
              <a:t>, frequency ("in how big part of the data the things in left- and right-hand sides occur together")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80000"/>
              <a:buFontTx/>
              <a:buChar char="4"/>
              <a:defRPr/>
            </a:pPr>
            <a:r>
              <a:rPr lang="en-US" sz="2400" b="1" dirty="0">
                <a:sym typeface="Symbol" pitchFamily="18" charset="2"/>
              </a:rPr>
              <a:t>Confidence</a:t>
            </a:r>
            <a:r>
              <a:rPr lang="en-US" sz="2400" dirty="0">
                <a:sym typeface="Symbol" pitchFamily="18" charset="2"/>
              </a:rPr>
              <a:t>, strength ("if the left-hand side occurs, how likely the right-hand side occurs")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E0C71D8-2B34-4950-5939-AE51F1C4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00201"/>
            <a:ext cx="2819400" cy="1419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  <a:sym typeface="Symbol" panose="05050102010706020507" pitchFamily="18" charset="2"/>
              </a:rPr>
              <a:t>"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PK" sz="2400">
                <a:latin typeface="Times New Roman" panose="02020603050405020304" pitchFamily="18" charset="0"/>
                <a:sym typeface="Symbol" panose="05050102010706020507" pitchFamily="18" charset="2"/>
              </a:rPr>
              <a:t> buys rice,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PK" sz="2400">
                <a:latin typeface="Times New Roman" panose="02020603050405020304" pitchFamily="18" charset="0"/>
                <a:sym typeface="Symbol" panose="05050102010706020507" pitchFamily="18" charset="2"/>
              </a:rPr>
              <a:t> buys meat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  <a:sym typeface="Symbol" panose="05050102010706020507" pitchFamily="18" charset="2"/>
              </a:rPr>
              <a:t>in 60% of the cases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  <a:sym typeface="Symbol" panose="05050102010706020507" pitchFamily="18" charset="2"/>
              </a:rPr>
              <a:t>in 0.5% of the rows"</a:t>
            </a:r>
            <a:endParaRPr lang="en-US" altLang="en-PK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AE111F65-C2C7-4963-A6F6-F0FE15A1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41" y="1620045"/>
            <a:ext cx="1135063" cy="4302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07ED7AEB-D3A4-5169-C17E-A801FB6D2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586" y="2015498"/>
            <a:ext cx="0" cy="366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1C999F2B-EC9C-0328-0A28-D13C5088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4" y="1641065"/>
            <a:ext cx="914120" cy="5080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BDCEA152-02AA-8957-50A7-052F99A4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057401"/>
            <a:ext cx="0" cy="366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0B392857-EEAE-627D-2A0B-F5D35B5B8E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16621" y="1590292"/>
            <a:ext cx="555625" cy="5191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C4C634AF-7F6A-307B-7C6C-A391CF5FA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149078"/>
            <a:ext cx="0" cy="377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0608A6A4-3AA3-5037-3B9E-414DBB57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1602993"/>
            <a:ext cx="757238" cy="4302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5446CB39-DDB8-FC08-0044-15089CF53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1"/>
            <a:ext cx="0" cy="390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72C14CB9-65FA-B922-8360-1A34E21A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9920B7D4-574F-3A1E-D528-ABFFDCCB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931" y="237648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 b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C5CF805D-5812-DB2B-0792-A17EE079878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95800" y="2286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C4272090-57C2-B984-053E-D6828BA9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237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124072D5-7BBB-FAE0-7E67-9071F58D6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93B95002-DE3B-DE6B-3CEB-D0B66892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7" y="1118806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Rules: Basics</a:t>
            </a:r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421C4BC5-3178-6EA9-9CCE-CCE7AEA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74ED765-47A3-3123-EBCA-B2A5EF5CB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981200"/>
            <a:ext cx="81756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Apriori algorithm finds frequent itemsets (itemsets with minimum support)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Association rules can then be generated from frequent itemsets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It consists of two steps: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	- Generation of candidate itemsets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	- Pruning of itemsets which are infrequent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91F1C422-2A02-01A5-3F40-6B9E5014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E9E4C29-CEED-D0BC-71AE-DA977B7A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Algorithm: Finding frequent itemsets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32354C5-F291-522B-B63F-CF3522E3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981200"/>
            <a:ext cx="81756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It has an iterative approach known as a level-wise search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First, the set of frequent 1-itemsets is found (called L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en-PK" sz="2400" b="1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L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en-PK" sz="2400" b="1">
                <a:latin typeface="Times New Roman" panose="02020603050405020304" pitchFamily="18" charset="0"/>
              </a:rPr>
              <a:t> is used to find frequent 2-itemsets (L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en-PK" sz="2400" b="1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L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en-PK" sz="2400" b="1">
                <a:latin typeface="Times New Roman" panose="02020603050405020304" pitchFamily="18" charset="0"/>
              </a:rPr>
              <a:t> is used to find L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en-PK" sz="2400" b="1">
                <a:latin typeface="Times New Roman" panose="02020603050405020304" pitchFamily="18" charset="0"/>
              </a:rPr>
              <a:t>, and so on…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The finding of each L  requires one full scan of the database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20382D6-3616-8486-31BD-47581B2D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3B55941C-01D1-7166-6A8F-254AE710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5313363"/>
            <a:ext cx="399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	2	3	4	5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427470D9-1CB8-156A-81E1-E0C144B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4513263"/>
            <a:ext cx="6661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12     13     14     15     23     24     25     34     35     45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724F19E9-4F23-9437-CA0F-C578EE298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3624263"/>
            <a:ext cx="7575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123    124     125    134    135    145    234    235    245    345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EE5F2A45-5AFE-0066-67C0-EF193E91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2747963"/>
            <a:ext cx="4527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1234	1235	1245	1345     2345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6CDC0EBF-4AB2-6442-17FE-346FBBC6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1947863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12345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08DE8531-23F7-A45F-FB74-0321EAF98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4911725"/>
            <a:ext cx="1187450" cy="4968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46E1A9FB-3ACE-5D9A-08B4-C0A0096C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9351" y="4911726"/>
            <a:ext cx="506413" cy="5064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EA40D7C3-9DED-EC34-E947-59BC69A26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8464" y="4924426"/>
            <a:ext cx="147637" cy="493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3A894AE9-4CEF-6915-D446-E21BBA8D07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5763" y="4924425"/>
            <a:ext cx="792162" cy="48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EAFD474F-1553-9481-4147-102422CC63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21013" y="4935539"/>
            <a:ext cx="2127250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F197C5C8-DE56-75AE-876A-0059AF229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663" y="4924425"/>
            <a:ext cx="506412" cy="444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4682E690-90A1-7F2A-E40E-F36EA06D3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663" y="4935539"/>
            <a:ext cx="1187450" cy="446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D058AE6C-3F78-4A5E-9033-0E0E56234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663" y="4948239"/>
            <a:ext cx="1892300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A48AF4E3-9EEB-8774-F2D1-27429BA321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3164" y="4935539"/>
            <a:ext cx="2325687" cy="446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3A70CB8C-A3B0-F695-96B3-BF08337A71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2776" y="4935539"/>
            <a:ext cx="358775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77F11F44-C6CE-53E7-D344-AF60C881A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4250" y="4948239"/>
            <a:ext cx="1644650" cy="446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85E842D2-0C98-E04C-2960-BA75FBBB0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4948239"/>
            <a:ext cx="2362200" cy="446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63F57419-E8BD-653B-22DA-76785F9642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4988" y="4948239"/>
            <a:ext cx="2646362" cy="458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DC99C31D-795D-51AE-4105-B1F7AB3328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6826" y="4935539"/>
            <a:ext cx="657225" cy="446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7732271F-1399-8F9B-F0D5-3EC8A377F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4050" y="4948239"/>
            <a:ext cx="717550" cy="4206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D785BB50-3F8B-ED10-68AD-B1867A58B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1351" y="4924425"/>
            <a:ext cx="2066925" cy="469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id="{D3C702F8-4C9A-DE5E-10C4-6BDF98D97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5226" y="4924425"/>
            <a:ext cx="2919413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992385E9-2EDE-4A79-6977-782D2F524F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3264" y="4948239"/>
            <a:ext cx="866775" cy="4206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CB0D9CB4-14FA-FB09-948B-F3E209385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6550" y="4948239"/>
            <a:ext cx="469900" cy="4206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F544E4CD-5CA3-6DFA-2988-BAAD738AA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3851" y="4924425"/>
            <a:ext cx="1114425" cy="469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803B7412-3F54-9384-05BE-EC25ED5BB7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87626" y="4033838"/>
            <a:ext cx="371475" cy="53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95F2A0D0-B6CD-92D2-97B6-CB1FB20F2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1" y="4033838"/>
            <a:ext cx="371475" cy="519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5" name="Line 29">
            <a:extLst>
              <a:ext uri="{FF2B5EF4-FFF2-40B4-BE49-F238E27FC236}">
                <a16:creationId xmlns:a16="http://schemas.microsoft.com/office/drawing/2014/main" id="{3599E5EF-B66E-4BEA-0076-BE22C8751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1" y="4021138"/>
            <a:ext cx="1249363" cy="53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897A7572-A4E7-CF21-5CC5-F8EAE55BB1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0326" y="4070350"/>
            <a:ext cx="1050925" cy="495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EF8255AE-F663-49A9-A628-B43E27B9E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1" y="4021139"/>
            <a:ext cx="1249363" cy="555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C9275379-7583-1377-C9AE-21F1FE5CB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1" y="4044951"/>
            <a:ext cx="2028825" cy="5445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412E6F58-3167-7717-2D11-55EBBC2618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4388" y="4057650"/>
            <a:ext cx="977900" cy="508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0" name="Line 34">
            <a:extLst>
              <a:ext uri="{FF2B5EF4-FFF2-40B4-BE49-F238E27FC236}">
                <a16:creationId xmlns:a16="http://schemas.microsoft.com/office/drawing/2014/main" id="{7770FEC7-9391-BABB-D6DE-2F6F92C49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4988" y="4021139"/>
            <a:ext cx="2114550" cy="555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93C3D307-1644-041C-DB35-C0118AC75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1" y="4033839"/>
            <a:ext cx="557213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2" name="Line 36">
            <a:extLst>
              <a:ext uri="{FF2B5EF4-FFF2-40B4-BE49-F238E27FC236}">
                <a16:creationId xmlns:a16="http://schemas.microsoft.com/office/drawing/2014/main" id="{AD47661C-BD84-7FE8-9FE1-32C5E0B213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84650" y="4033838"/>
            <a:ext cx="839788" cy="53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3" name="Line 37">
            <a:extLst>
              <a:ext uri="{FF2B5EF4-FFF2-40B4-BE49-F238E27FC236}">
                <a16:creationId xmlns:a16="http://schemas.microsoft.com/office/drawing/2014/main" id="{9BF5DA37-602B-06E7-308E-D335AEC43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4439" y="4057651"/>
            <a:ext cx="668337" cy="519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2A0BB6EE-ADCF-7445-516E-904EEA7AB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7138" y="4033839"/>
            <a:ext cx="1422400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5" name="Line 39">
            <a:extLst>
              <a:ext uri="{FF2B5EF4-FFF2-40B4-BE49-F238E27FC236}">
                <a16:creationId xmlns:a16="http://schemas.microsoft.com/office/drawing/2014/main" id="{F147011D-1A75-FFF1-AD6B-CF624CC5B7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0325" y="4057651"/>
            <a:ext cx="3092450" cy="519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6" name="Line 40">
            <a:extLst>
              <a:ext uri="{FF2B5EF4-FFF2-40B4-BE49-F238E27FC236}">
                <a16:creationId xmlns:a16="http://schemas.microsoft.com/office/drawing/2014/main" id="{762B385E-5804-9E7F-1F4E-840F97AF5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776" y="4008439"/>
            <a:ext cx="1522413" cy="5683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7" name="Line 41">
            <a:extLst>
              <a:ext uri="{FF2B5EF4-FFF2-40B4-BE49-F238E27FC236}">
                <a16:creationId xmlns:a16="http://schemas.microsoft.com/office/drawing/2014/main" id="{53152DF0-B14B-5A7D-9295-424C44FE8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476" y="4033839"/>
            <a:ext cx="2276475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916F03D3-25EC-C541-A4FC-622A90664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3275" y="4057651"/>
            <a:ext cx="3054350" cy="519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19" name="Line 43">
            <a:extLst>
              <a:ext uri="{FF2B5EF4-FFF2-40B4-BE49-F238E27FC236}">
                <a16:creationId xmlns:a16="http://schemas.microsoft.com/office/drawing/2014/main" id="{B5675F56-D939-C203-1871-489C89CC5B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326" y="4033839"/>
            <a:ext cx="815975" cy="555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0" name="Line 44">
            <a:extLst>
              <a:ext uri="{FF2B5EF4-FFF2-40B4-BE49-F238E27FC236}">
                <a16:creationId xmlns:a16="http://schemas.microsoft.com/office/drawing/2014/main" id="{41E75373-F2AE-4155-F578-864E955DB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4021139"/>
            <a:ext cx="2362200" cy="5810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1" name="Line 45">
            <a:extLst>
              <a:ext uri="{FF2B5EF4-FFF2-40B4-BE49-F238E27FC236}">
                <a16:creationId xmlns:a16="http://schemas.microsoft.com/office/drawing/2014/main" id="{CDB6C6F5-E26B-9C9C-E63D-CBEE7C8132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08463" y="4044950"/>
            <a:ext cx="2882900" cy="520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2" name="Line 46">
            <a:extLst>
              <a:ext uri="{FF2B5EF4-FFF2-40B4-BE49-F238E27FC236}">
                <a16:creationId xmlns:a16="http://schemas.microsoft.com/office/drawing/2014/main" id="{B127C1E4-88FF-DD7E-9161-2E34EA829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2476" y="4044951"/>
            <a:ext cx="892175" cy="5318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3" name="Line 47">
            <a:extLst>
              <a:ext uri="{FF2B5EF4-FFF2-40B4-BE49-F238E27FC236}">
                <a16:creationId xmlns:a16="http://schemas.microsoft.com/office/drawing/2014/main" id="{FC407093-B5E2-C659-B15B-054F03180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5175" y="4033839"/>
            <a:ext cx="1670050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4" name="Line 48">
            <a:extLst>
              <a:ext uri="{FF2B5EF4-FFF2-40B4-BE49-F238E27FC236}">
                <a16:creationId xmlns:a16="http://schemas.microsoft.com/office/drawing/2014/main" id="{ED105B0E-2408-250B-750B-88602EBFFF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613" y="4044951"/>
            <a:ext cx="2895600" cy="5318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5" name="Line 49">
            <a:extLst>
              <a:ext uri="{FF2B5EF4-FFF2-40B4-BE49-F238E27FC236}">
                <a16:creationId xmlns:a16="http://schemas.microsoft.com/office/drawing/2014/main" id="{A5EC76C2-2C84-ACA4-5E02-D6DD0D447A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5189" y="4033839"/>
            <a:ext cx="593725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6" name="Line 50">
            <a:extLst>
              <a:ext uri="{FF2B5EF4-FFF2-40B4-BE49-F238E27FC236}">
                <a16:creationId xmlns:a16="http://schemas.microsoft.com/office/drawing/2014/main" id="{9294A01F-21F0-605F-F377-E6AFE227C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8913" y="4021139"/>
            <a:ext cx="1644650" cy="555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7" name="Line 51">
            <a:extLst>
              <a:ext uri="{FF2B5EF4-FFF2-40B4-BE49-F238E27FC236}">
                <a16:creationId xmlns:a16="http://schemas.microsoft.com/office/drawing/2014/main" id="{7D872789-DD22-3941-EC5D-335B00C509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8964" y="4044950"/>
            <a:ext cx="2782887" cy="520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8" name="Line 52">
            <a:extLst>
              <a:ext uri="{FF2B5EF4-FFF2-40B4-BE49-F238E27FC236}">
                <a16:creationId xmlns:a16="http://schemas.microsoft.com/office/drawing/2014/main" id="{5A1D6797-E6CC-627D-4250-F92F11EA67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1950" y="4033839"/>
            <a:ext cx="482600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29" name="Line 53">
            <a:extLst>
              <a:ext uri="{FF2B5EF4-FFF2-40B4-BE49-F238E27FC236}">
                <a16:creationId xmlns:a16="http://schemas.microsoft.com/office/drawing/2014/main" id="{7B399B6F-85F3-30A1-68EE-20A58E61A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5663" y="4033839"/>
            <a:ext cx="1003300" cy="555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0" name="Line 54">
            <a:extLst>
              <a:ext uri="{FF2B5EF4-FFF2-40B4-BE49-F238E27FC236}">
                <a16:creationId xmlns:a16="http://schemas.microsoft.com/office/drawing/2014/main" id="{00F104A2-BB0E-8E2D-B728-324A84AABE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0326" y="4033838"/>
            <a:ext cx="2720975" cy="53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1" name="Line 55">
            <a:extLst>
              <a:ext uri="{FF2B5EF4-FFF2-40B4-BE49-F238E27FC236}">
                <a16:creationId xmlns:a16="http://schemas.microsoft.com/office/drawing/2014/main" id="{E5F95E2E-2BDA-6AAB-F73A-C2F1AA02DB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85226" y="4033839"/>
            <a:ext cx="346075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2" name="Line 56">
            <a:extLst>
              <a:ext uri="{FF2B5EF4-FFF2-40B4-BE49-F238E27FC236}">
                <a16:creationId xmlns:a16="http://schemas.microsoft.com/office/drawing/2014/main" id="{20691F63-EF20-C6C6-9D35-9F384E2D9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1" y="4033839"/>
            <a:ext cx="309563" cy="542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3" name="Line 57">
            <a:extLst>
              <a:ext uri="{FF2B5EF4-FFF2-40B4-BE49-F238E27FC236}">
                <a16:creationId xmlns:a16="http://schemas.microsoft.com/office/drawing/2014/main" id="{C844F751-C33F-7655-5C2F-D8CCA7190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0" y="3154363"/>
            <a:ext cx="1398588" cy="5445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4" name="Line 58">
            <a:extLst>
              <a:ext uri="{FF2B5EF4-FFF2-40B4-BE49-F238E27FC236}">
                <a16:creationId xmlns:a16="http://schemas.microsoft.com/office/drawing/2014/main" id="{A3CB375F-DB76-B572-C97B-C79778561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0" y="3154363"/>
            <a:ext cx="2325688" cy="53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5" name="Line 59">
            <a:extLst>
              <a:ext uri="{FF2B5EF4-FFF2-40B4-BE49-F238E27FC236}">
                <a16:creationId xmlns:a16="http://schemas.microsoft.com/office/drawing/2014/main" id="{184DFDA7-809F-27DF-0571-963DD3567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3167063"/>
            <a:ext cx="642938" cy="519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6" name="Line 60">
            <a:extLst>
              <a:ext uri="{FF2B5EF4-FFF2-40B4-BE49-F238E27FC236}">
                <a16:creationId xmlns:a16="http://schemas.microsoft.com/office/drawing/2014/main" id="{3DB8A92C-A4C7-2EF1-4BE4-52BA5DD9BA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3167063"/>
            <a:ext cx="2609850" cy="519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7" name="Line 61">
            <a:extLst>
              <a:ext uri="{FF2B5EF4-FFF2-40B4-BE49-F238E27FC236}">
                <a16:creationId xmlns:a16="http://schemas.microsoft.com/office/drawing/2014/main" id="{FECB68D3-A480-0914-AABF-6C3C99264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6" y="3167063"/>
            <a:ext cx="779463" cy="519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8" name="Line 62">
            <a:extLst>
              <a:ext uri="{FF2B5EF4-FFF2-40B4-BE49-F238E27FC236}">
                <a16:creationId xmlns:a16="http://schemas.microsoft.com/office/drawing/2014/main" id="{A651EE5D-40E7-1AD3-D5BF-3DAC62D81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6" y="3179763"/>
            <a:ext cx="1793875" cy="5064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39" name="Line 63">
            <a:extLst>
              <a:ext uri="{FF2B5EF4-FFF2-40B4-BE49-F238E27FC236}">
                <a16:creationId xmlns:a16="http://schemas.microsoft.com/office/drawing/2014/main" id="{9F57CBBE-89AD-3563-084B-725E71122E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1151" y="3167063"/>
            <a:ext cx="892175" cy="495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0" name="Line 64">
            <a:extLst>
              <a:ext uri="{FF2B5EF4-FFF2-40B4-BE49-F238E27FC236}">
                <a16:creationId xmlns:a16="http://schemas.microsoft.com/office/drawing/2014/main" id="{FED27B64-F716-3602-3965-2A97C3793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26" y="3154363"/>
            <a:ext cx="1954213" cy="520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1" name="Line 65">
            <a:extLst>
              <a:ext uri="{FF2B5EF4-FFF2-40B4-BE49-F238E27FC236}">
                <a16:creationId xmlns:a16="http://schemas.microsoft.com/office/drawing/2014/main" id="{4320D107-75BB-2DB7-604A-731DD0409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4438" y="3179763"/>
            <a:ext cx="742950" cy="495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2" name="Line 66">
            <a:extLst>
              <a:ext uri="{FF2B5EF4-FFF2-40B4-BE49-F238E27FC236}">
                <a16:creationId xmlns:a16="http://schemas.microsoft.com/office/drawing/2014/main" id="{01D93E91-2F8C-5F25-FE16-8FEF4FC2F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0088" y="3130551"/>
            <a:ext cx="1187450" cy="5445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3" name="Line 67">
            <a:extLst>
              <a:ext uri="{FF2B5EF4-FFF2-40B4-BE49-F238E27FC236}">
                <a16:creationId xmlns:a16="http://schemas.microsoft.com/office/drawing/2014/main" id="{0959B99A-9C20-D976-01B8-304518B6E5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26150" y="3167063"/>
            <a:ext cx="458788" cy="519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4" name="Line 68">
            <a:extLst>
              <a:ext uri="{FF2B5EF4-FFF2-40B4-BE49-F238E27FC236}">
                <a16:creationId xmlns:a16="http://schemas.microsoft.com/office/drawing/2014/main" id="{F868B387-A556-E54B-34BD-632D6FD0A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8" y="3141663"/>
            <a:ext cx="444500" cy="5445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5" name="Line 69">
            <a:extLst>
              <a:ext uri="{FF2B5EF4-FFF2-40B4-BE49-F238E27FC236}">
                <a16:creationId xmlns:a16="http://schemas.microsoft.com/office/drawing/2014/main" id="{8BE41E55-32DC-3DC2-1F47-7752764BB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4638" y="3167063"/>
            <a:ext cx="3154362" cy="508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6" name="Line 70">
            <a:extLst>
              <a:ext uri="{FF2B5EF4-FFF2-40B4-BE49-F238E27FC236}">
                <a16:creationId xmlns:a16="http://schemas.microsoft.com/office/drawing/2014/main" id="{1B7F21FC-8568-A485-9D3D-F92638FBB4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1700" y="3154363"/>
            <a:ext cx="681038" cy="520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7" name="Line 71">
            <a:extLst>
              <a:ext uri="{FF2B5EF4-FFF2-40B4-BE49-F238E27FC236}">
                <a16:creationId xmlns:a16="http://schemas.microsoft.com/office/drawing/2014/main" id="{0726F0DD-9CE8-FDE8-A6EC-8FE7753C6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4439" y="3179763"/>
            <a:ext cx="2981325" cy="48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8" name="Line 72">
            <a:extLst>
              <a:ext uri="{FF2B5EF4-FFF2-40B4-BE49-F238E27FC236}">
                <a16:creationId xmlns:a16="http://schemas.microsoft.com/office/drawing/2014/main" id="{B08AF448-EE49-F719-623A-85AE6D92CD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32739" y="3167063"/>
            <a:ext cx="73025" cy="508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49" name="Line 73">
            <a:extLst>
              <a:ext uri="{FF2B5EF4-FFF2-40B4-BE49-F238E27FC236}">
                <a16:creationId xmlns:a16="http://schemas.microsoft.com/office/drawing/2014/main" id="{CF282C88-E793-4EAD-92EE-0C4EE2E1A9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8851" y="3192463"/>
            <a:ext cx="2733675" cy="48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0" name="Line 74">
            <a:extLst>
              <a:ext uri="{FF2B5EF4-FFF2-40B4-BE49-F238E27FC236}">
                <a16:creationId xmlns:a16="http://schemas.microsoft.com/office/drawing/2014/main" id="{3332E06B-791D-5139-C322-F20E04540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32739" y="3167063"/>
            <a:ext cx="839787" cy="519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1" name="Line 75">
            <a:extLst>
              <a:ext uri="{FF2B5EF4-FFF2-40B4-BE49-F238E27FC236}">
                <a16:creationId xmlns:a16="http://schemas.microsoft.com/office/drawing/2014/main" id="{6D4165B7-8AF4-0F23-E617-D050E21661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2139" y="3141663"/>
            <a:ext cx="2547937" cy="520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2" name="Line 76">
            <a:extLst>
              <a:ext uri="{FF2B5EF4-FFF2-40B4-BE49-F238E27FC236}">
                <a16:creationId xmlns:a16="http://schemas.microsoft.com/office/drawing/2014/main" id="{E6EE0BB5-0CDB-4E1B-1183-0BEBD2F3A3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56551" y="3167063"/>
            <a:ext cx="1533525" cy="495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3" name="Line 77">
            <a:extLst>
              <a:ext uri="{FF2B5EF4-FFF2-40B4-BE49-F238E27FC236}">
                <a16:creationId xmlns:a16="http://schemas.microsoft.com/office/drawing/2014/main" id="{BA802718-6F65-ECED-1584-6B8AA4461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4" y="2338388"/>
            <a:ext cx="1817687" cy="469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4" name="Line 78">
            <a:extLst>
              <a:ext uri="{FF2B5EF4-FFF2-40B4-BE49-F238E27FC236}">
                <a16:creationId xmlns:a16="http://schemas.microsoft.com/office/drawing/2014/main" id="{34901DB3-7291-9794-9EF5-2D67651EF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6364" y="2325688"/>
            <a:ext cx="852487" cy="469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5" name="Line 79">
            <a:extLst>
              <a:ext uri="{FF2B5EF4-FFF2-40B4-BE49-F238E27FC236}">
                <a16:creationId xmlns:a16="http://schemas.microsoft.com/office/drawing/2014/main" id="{D50701D6-B934-BA27-65ED-FD9A7524D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1550" y="2325688"/>
            <a:ext cx="0" cy="48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6" name="Line 80">
            <a:extLst>
              <a:ext uri="{FF2B5EF4-FFF2-40B4-BE49-F238E27FC236}">
                <a16:creationId xmlns:a16="http://schemas.microsoft.com/office/drawing/2014/main" id="{76959705-B9C4-BCD7-8DD5-BD01C10592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8850" y="2325688"/>
            <a:ext cx="915988" cy="48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57" name="Line 81">
            <a:extLst>
              <a:ext uri="{FF2B5EF4-FFF2-40B4-BE49-F238E27FC236}">
                <a16:creationId xmlns:a16="http://schemas.microsoft.com/office/drawing/2014/main" id="{D7C7E13E-32EE-942E-BF00-9302825D41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5038" y="2325688"/>
            <a:ext cx="1928812" cy="495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9778" name="Text Box 82">
            <a:extLst>
              <a:ext uri="{FF2B5EF4-FFF2-40B4-BE49-F238E27FC236}">
                <a16:creationId xmlns:a16="http://schemas.microsoft.com/office/drawing/2014/main" id="{7A99E566-3E6A-80C4-A1A4-8F888226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880028"/>
            <a:ext cx="2190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b="1" dirty="0">
                <a:latin typeface="Times New Roman" pitchFamily="18" charset="0"/>
              </a:rPr>
              <a:t>Search Space of Database D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779" name="Text Box 83">
            <a:extLst>
              <a:ext uri="{FF2B5EF4-FFF2-40B4-BE49-F238E27FC236}">
                <a16:creationId xmlns:a16="http://schemas.microsoft.com/office/drawing/2014/main" id="{4E25A962-3E23-89C0-FEC4-94D6E507C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24660" name="Text Box 84">
            <a:extLst>
              <a:ext uri="{FF2B5EF4-FFF2-40B4-BE49-F238E27FC236}">
                <a16:creationId xmlns:a16="http://schemas.microsoft.com/office/drawing/2014/main" id="{4CAF7675-4479-03BA-C5A7-EAB910D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731" y="1164431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Algorithm: Example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C4CEAD28-4C0D-4313-55D4-36F0E182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Algorithm: Finding frequent itemsets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6DC95EC-9116-8A3F-0331-3EBDEBF5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981200"/>
            <a:ext cx="8175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The efficiency of the level-wise generation of frequent itemsets is improved by an important property (called the Apriori property)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With the help of this property, the search space is reduced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Apriori Property:</a:t>
            </a:r>
            <a:r>
              <a:rPr lang="en-US" altLang="en-PK" sz="2400" b="1">
                <a:latin typeface="Times New Roman" panose="02020603050405020304" pitchFamily="18" charset="0"/>
              </a:rPr>
              <a:t> All non-empty subsets of a frequent itemsets must also be frequent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56BA7EF2-833B-DE1C-A1C7-4952D1D8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56D913B-6934-9FAA-E1FC-049636C24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Algorithm: Finding frequent itemsets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D67A5801-6F9A-5929-AC2F-8B7D4FA8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981200"/>
            <a:ext cx="8175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A subset of a frequent itemset must also be a frequent itemset</a:t>
            </a:r>
          </a:p>
          <a:p>
            <a:pPr lvl="2" algn="just">
              <a:spcBef>
                <a:spcPct val="0"/>
              </a:spcBef>
              <a:buClrTx/>
              <a:buFontTx/>
              <a:buNone/>
            </a:pPr>
            <a:r>
              <a:rPr lang="en-US" altLang="en-PK" b="1" dirty="0">
                <a:latin typeface="Times New Roman" panose="02020603050405020304" pitchFamily="18" charset="0"/>
              </a:rPr>
              <a:t>i.e., if {</a:t>
            </a:r>
            <a:r>
              <a:rPr lang="en-US" altLang="en-PK" b="1" i="1" dirty="0">
                <a:latin typeface="Times New Roman" panose="02020603050405020304" pitchFamily="18" charset="0"/>
              </a:rPr>
              <a:t>AB</a:t>
            </a:r>
            <a:r>
              <a:rPr lang="en-US" altLang="en-PK" b="1" dirty="0">
                <a:latin typeface="Times New Roman" panose="02020603050405020304" pitchFamily="18" charset="0"/>
              </a:rPr>
              <a:t>} is</a:t>
            </a:r>
            <a:r>
              <a:rPr lang="en-US" altLang="en-PK" b="1" i="1" dirty="0">
                <a:latin typeface="Times New Roman" panose="02020603050405020304" pitchFamily="18" charset="0"/>
              </a:rPr>
              <a:t> </a:t>
            </a:r>
            <a:r>
              <a:rPr lang="en-US" altLang="en-PK" b="1" dirty="0">
                <a:latin typeface="Times New Roman" panose="02020603050405020304" pitchFamily="18" charset="0"/>
              </a:rPr>
              <a:t>a frequent itemset, both {</a:t>
            </a:r>
            <a:r>
              <a:rPr lang="en-US" altLang="en-PK" b="1" i="1" dirty="0">
                <a:latin typeface="Times New Roman" panose="02020603050405020304" pitchFamily="18" charset="0"/>
              </a:rPr>
              <a:t>A</a:t>
            </a:r>
            <a:r>
              <a:rPr lang="en-US" altLang="en-PK" b="1" dirty="0">
                <a:latin typeface="Times New Roman" panose="02020603050405020304" pitchFamily="18" charset="0"/>
              </a:rPr>
              <a:t>} and {</a:t>
            </a:r>
            <a:r>
              <a:rPr lang="en-US" altLang="en-PK" b="1" i="1" dirty="0">
                <a:latin typeface="Times New Roman" panose="02020603050405020304" pitchFamily="18" charset="0"/>
              </a:rPr>
              <a:t>B</a:t>
            </a:r>
            <a:r>
              <a:rPr lang="en-US" altLang="en-PK" b="1" dirty="0">
                <a:latin typeface="Times New Roman" panose="02020603050405020304" pitchFamily="18" charset="0"/>
              </a:rPr>
              <a:t>} should be a frequent itemset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The name of the algorithm is based on the fact that the algorithm uses prior knowledge of frequent itemset properties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29225DF-D12A-2981-3EDE-28A0581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A50E129-ABB6-44A1-596D-B383A5812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057400"/>
            <a:ext cx="81756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L3=</a:t>
            </a:r>
            <a:r>
              <a:rPr lang="en-US" altLang="en-PK" sz="2400" b="1">
                <a:latin typeface="Times New Roman" panose="02020603050405020304" pitchFamily="18" charset="0"/>
              </a:rPr>
              <a:t>{</a:t>
            </a:r>
            <a:r>
              <a:rPr lang="en-US" altLang="en-PK" sz="2400" b="1" i="1">
                <a:latin typeface="Times New Roman" panose="02020603050405020304" pitchFamily="18" charset="0"/>
              </a:rPr>
              <a:t>abc, abd, acd, ace, bcd</a:t>
            </a:r>
            <a:r>
              <a:rPr lang="en-US" altLang="en-PK" sz="2400" b="1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Self-joining: </a:t>
            </a:r>
            <a:r>
              <a:rPr lang="en-US" altLang="en-PK" sz="2400" b="1" i="1">
                <a:latin typeface="Times New Roman" panose="02020603050405020304" pitchFamily="18" charset="0"/>
              </a:rPr>
              <a:t>L3*L3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abcd  </a:t>
            </a:r>
            <a:r>
              <a:rPr lang="en-US" altLang="en-PK" sz="2400" b="1">
                <a:latin typeface="Times New Roman" panose="02020603050405020304" pitchFamily="18" charset="0"/>
              </a:rPr>
              <a:t>from </a:t>
            </a:r>
            <a:r>
              <a:rPr lang="en-US" altLang="en-PK" sz="2400" b="1" i="1">
                <a:latin typeface="Times New Roman" panose="02020603050405020304" pitchFamily="18" charset="0"/>
              </a:rPr>
              <a:t>abc</a:t>
            </a:r>
            <a:r>
              <a:rPr lang="en-US" altLang="en-PK" sz="2400" b="1">
                <a:latin typeface="Times New Roman" panose="02020603050405020304" pitchFamily="18" charset="0"/>
              </a:rPr>
              <a:t> and </a:t>
            </a:r>
            <a:r>
              <a:rPr lang="en-US" altLang="en-PK" sz="2400" b="1" i="1">
                <a:latin typeface="Times New Roman" panose="02020603050405020304" pitchFamily="18" charset="0"/>
              </a:rPr>
              <a:t>abd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acde</a:t>
            </a:r>
            <a:r>
              <a:rPr lang="en-US" altLang="en-PK" sz="2400" b="1">
                <a:latin typeface="Times New Roman" panose="02020603050405020304" pitchFamily="18" charset="0"/>
              </a:rPr>
              <a:t>  from </a:t>
            </a:r>
            <a:r>
              <a:rPr lang="en-US" altLang="en-PK" sz="2400" b="1" i="1">
                <a:latin typeface="Times New Roman" panose="02020603050405020304" pitchFamily="18" charset="0"/>
              </a:rPr>
              <a:t>acd</a:t>
            </a:r>
            <a:r>
              <a:rPr lang="en-US" altLang="en-PK" sz="2400" b="1">
                <a:latin typeface="Times New Roman" panose="02020603050405020304" pitchFamily="18" charset="0"/>
              </a:rPr>
              <a:t> and </a:t>
            </a:r>
            <a:r>
              <a:rPr lang="en-US" altLang="en-PK" sz="2400" b="1" i="1">
                <a:latin typeface="Times New Roman" panose="02020603050405020304" pitchFamily="18" charset="0"/>
              </a:rPr>
              <a:t>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Pruning: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acde</a:t>
            </a:r>
            <a:r>
              <a:rPr lang="en-US" altLang="en-PK" sz="2400" b="1">
                <a:latin typeface="Times New Roman" panose="02020603050405020304" pitchFamily="18" charset="0"/>
              </a:rPr>
              <a:t> is removed because </a:t>
            </a:r>
            <a:r>
              <a:rPr lang="en-US" altLang="en-PK" sz="2400" b="1" i="1">
                <a:latin typeface="Times New Roman" panose="02020603050405020304" pitchFamily="18" charset="0"/>
              </a:rPr>
              <a:t>ade</a:t>
            </a:r>
            <a:r>
              <a:rPr lang="en-US" altLang="en-PK" sz="2400" b="1">
                <a:latin typeface="Times New Roman" panose="02020603050405020304" pitchFamily="18" charset="0"/>
              </a:rPr>
              <a:t> is not in </a:t>
            </a:r>
            <a:r>
              <a:rPr lang="en-US" altLang="en-PK" sz="2400" b="1" i="1">
                <a:latin typeface="Times New Roman" panose="02020603050405020304" pitchFamily="18" charset="0"/>
              </a:rPr>
              <a:t>L3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	C4</a:t>
            </a:r>
            <a:r>
              <a:rPr lang="en-US" altLang="en-PK" sz="2400" b="1">
                <a:latin typeface="Times New Roman" panose="02020603050405020304" pitchFamily="18" charset="0"/>
              </a:rPr>
              <a:t>={</a:t>
            </a:r>
            <a:r>
              <a:rPr lang="en-US" altLang="en-PK" sz="2400" b="1" i="1">
                <a:latin typeface="Times New Roman" panose="02020603050405020304" pitchFamily="18" charset="0"/>
              </a:rPr>
              <a:t>abcd</a:t>
            </a:r>
            <a:r>
              <a:rPr lang="en-US" altLang="en-PK" sz="2400" b="1">
                <a:latin typeface="Times New Roman" panose="02020603050405020304" pitchFamily="18" charset="0"/>
              </a:rPr>
              <a:t>}</a:t>
            </a:r>
            <a:endParaRPr lang="en-US" altLang="en-PK" sz="2400" b="1" i="1">
              <a:latin typeface="Times New Roman" panose="02020603050405020304" pitchFamily="18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8CF354C9-7BE3-EED3-FE1C-2FA7B6DD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8168367-B414-84BA-8130-6900888F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Algorithm: Example of Generating Candidates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B78E25F-3DCC-0A34-DB35-815695054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8382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  (min support =2 means 50%)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61D258EB-0947-D6C9-B988-58557DFE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D2918900-2E64-E6A9-C29F-C4A752D9FAC4}"/>
              </a:ext>
            </a:extLst>
          </p:cNvPr>
          <p:cNvGrpSpPr>
            <a:grpSpLocks/>
          </p:cNvGrpSpPr>
          <p:nvPr/>
        </p:nvGrpSpPr>
        <p:grpSpPr bwMode="auto">
          <a:xfrm>
            <a:off x="1725613" y="1389063"/>
            <a:ext cx="8286750" cy="5257800"/>
            <a:chOff x="127" y="875"/>
            <a:chExt cx="5220" cy="3312"/>
          </a:xfrm>
        </p:grpSpPr>
        <p:graphicFrame>
          <p:nvGraphicFramePr>
            <p:cNvPr id="31749" name="Object 5">
              <a:extLst>
                <a:ext uri="{FF2B5EF4-FFF2-40B4-BE49-F238E27FC236}">
                  <a16:creationId xmlns:a16="http://schemas.microsoft.com/office/drawing/2014/main" id="{EE59C513-CACF-D3C4-6BE2-C067CA4405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1667372" imgH="1743437" progId="Excel.Sheet.8">
                    <p:embed/>
                  </p:oleObj>
                </mc:Choice>
                <mc:Fallback>
                  <p:oleObj name="Worksheet" r:id="rId3" imgW="1667372" imgH="1743437" progId="Excel.Sheet.8">
                    <p:embed/>
                    <p:pic>
                      <p:nvPicPr>
                        <p:cNvPr id="31749" name="Object 5">
                          <a:extLst>
                            <a:ext uri="{FF2B5EF4-FFF2-40B4-BE49-F238E27FC236}">
                              <a16:creationId xmlns:a16="http://schemas.microsoft.com/office/drawing/2014/main" id="{EE59C513-CACF-D3C4-6BE2-C067CA4405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F63F4A56-D294-5C78-0224-F28868351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875"/>
              <a:ext cx="1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Database D</a:t>
              </a:r>
            </a:p>
          </p:txBody>
        </p:sp>
        <p:graphicFrame>
          <p:nvGraphicFramePr>
            <p:cNvPr id="31751" name="Object 7">
              <a:extLst>
                <a:ext uri="{FF2B5EF4-FFF2-40B4-BE49-F238E27FC236}">
                  <a16:creationId xmlns:a16="http://schemas.microsoft.com/office/drawing/2014/main" id="{3B59360E-7366-006B-4C83-076FC42D8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1619701" imgH="2086337" progId="Excel.Sheet.8">
                    <p:embed/>
                  </p:oleObj>
                </mc:Choice>
                <mc:Fallback>
                  <p:oleObj name="Worksheet" r:id="rId5" imgW="1619701" imgH="2086337" progId="Excel.Sheet.8">
                    <p:embed/>
                    <p:pic>
                      <p:nvPicPr>
                        <p:cNvPr id="31751" name="Object 7">
                          <a:extLst>
                            <a:ext uri="{FF2B5EF4-FFF2-40B4-BE49-F238E27FC236}">
                              <a16:creationId xmlns:a16="http://schemas.microsoft.com/office/drawing/2014/main" id="{3B59360E-7366-006B-4C83-076FC42D8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8">
              <a:extLst>
                <a:ext uri="{FF2B5EF4-FFF2-40B4-BE49-F238E27FC236}">
                  <a16:creationId xmlns:a16="http://schemas.microsoft.com/office/drawing/2014/main" id="{50DCD3AB-9482-8596-EBE4-361B57D0FA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7" imgW="1619701" imgH="1743437" progId="Excel.Sheet.8">
                    <p:embed/>
                  </p:oleObj>
                </mc:Choice>
                <mc:Fallback>
                  <p:oleObj name="Worksheet" r:id="rId7" imgW="1619701" imgH="1743437" progId="Excel.Sheet.8">
                    <p:embed/>
                    <p:pic>
                      <p:nvPicPr>
                        <p:cNvPr id="31752" name="Object 8">
                          <a:extLst>
                            <a:ext uri="{FF2B5EF4-FFF2-40B4-BE49-F238E27FC236}">
                              <a16:creationId xmlns:a16="http://schemas.microsoft.com/office/drawing/2014/main" id="{50DCD3AB-9482-8596-EBE4-361B57D0FA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B22C8354-EAC4-6B82-1D93-3F325CC9D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544C2216-A6F9-C1EB-00B5-22171B053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PK"/>
            </a:p>
          </p:txBody>
        </p:sp>
        <p:sp>
          <p:nvSpPr>
            <p:cNvPr id="31755" name="Text Box 11">
              <a:extLst>
                <a:ext uri="{FF2B5EF4-FFF2-40B4-BE49-F238E27FC236}">
                  <a16:creationId xmlns:a16="http://schemas.microsoft.com/office/drawing/2014/main" id="{61E78CFF-CBF4-974E-BE53-BF0D391AD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C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67658974-0C6A-8DEB-3CF2-0AF43BA46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L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graphicFrame>
          <p:nvGraphicFramePr>
            <p:cNvPr id="31757" name="Object 13">
              <a:extLst>
                <a:ext uri="{FF2B5EF4-FFF2-40B4-BE49-F238E27FC236}">
                  <a16:creationId xmlns:a16="http://schemas.microsoft.com/office/drawing/2014/main" id="{284B4EBE-B428-A2D2-4E1F-BA431B53F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9" imgW="990961" imgH="2429237" progId="Excel.Sheet.8">
                    <p:embed/>
                  </p:oleObj>
                </mc:Choice>
                <mc:Fallback>
                  <p:oleObj name="Worksheet" r:id="rId9" imgW="990961" imgH="2429237" progId="Excel.Sheet.8">
                    <p:embed/>
                    <p:pic>
                      <p:nvPicPr>
                        <p:cNvPr id="31757" name="Object 13">
                          <a:extLst>
                            <a:ext uri="{FF2B5EF4-FFF2-40B4-BE49-F238E27FC236}">
                              <a16:creationId xmlns:a16="http://schemas.microsoft.com/office/drawing/2014/main" id="{284B4EBE-B428-A2D2-4E1F-BA431B53F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4">
              <a:extLst>
                <a:ext uri="{FF2B5EF4-FFF2-40B4-BE49-F238E27FC236}">
                  <a16:creationId xmlns:a16="http://schemas.microsoft.com/office/drawing/2014/main" id="{559D3646-2700-20E5-01CD-35CAB718C3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1" imgW="1581421" imgH="2429237" progId="Excel.Sheet.8">
                    <p:embed/>
                  </p:oleObj>
                </mc:Choice>
                <mc:Fallback>
                  <p:oleObj name="Worksheet" r:id="rId11" imgW="1581421" imgH="2429237" progId="Excel.Sheet.8">
                    <p:embed/>
                    <p:pic>
                      <p:nvPicPr>
                        <p:cNvPr id="31758" name="Object 14">
                          <a:extLst>
                            <a:ext uri="{FF2B5EF4-FFF2-40B4-BE49-F238E27FC236}">
                              <a16:creationId xmlns:a16="http://schemas.microsoft.com/office/drawing/2014/main" id="{559D3646-2700-20E5-01CD-35CAB718C3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>
              <a:extLst>
                <a:ext uri="{FF2B5EF4-FFF2-40B4-BE49-F238E27FC236}">
                  <a16:creationId xmlns:a16="http://schemas.microsoft.com/office/drawing/2014/main" id="{A30E638E-F03C-A43B-4F6D-8E5B45997A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3" imgW="1581421" imgH="1743437" progId="Excel.Sheet.8">
                    <p:embed/>
                  </p:oleObj>
                </mc:Choice>
                <mc:Fallback>
                  <p:oleObj name="Worksheet" r:id="rId13" imgW="1581421" imgH="1743437" progId="Excel.Sheet.8">
                    <p:embed/>
                    <p:pic>
                      <p:nvPicPr>
                        <p:cNvPr id="31759" name="Object 15">
                          <a:extLst>
                            <a:ext uri="{FF2B5EF4-FFF2-40B4-BE49-F238E27FC236}">
                              <a16:creationId xmlns:a16="http://schemas.microsoft.com/office/drawing/2014/main" id="{A30E638E-F03C-A43B-4F6D-8E5B45997A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16">
              <a:extLst>
                <a:ext uri="{FF2B5EF4-FFF2-40B4-BE49-F238E27FC236}">
                  <a16:creationId xmlns:a16="http://schemas.microsoft.com/office/drawing/2014/main" id="{1938B764-2AF9-C127-3F51-F4C7A216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L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1" name="Text Box 17">
              <a:extLst>
                <a:ext uri="{FF2B5EF4-FFF2-40B4-BE49-F238E27FC236}">
                  <a16:creationId xmlns:a16="http://schemas.microsoft.com/office/drawing/2014/main" id="{015E7AB5-ED5B-A2BB-EB74-7C593295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C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656655F9-2226-149A-D967-07D1EE46A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C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55902C54-3D5D-5917-49FB-AF90C1E24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PK"/>
            </a:p>
          </p:txBody>
        </p:sp>
        <p:sp>
          <p:nvSpPr>
            <p:cNvPr id="31764" name="Text Box 20">
              <a:extLst>
                <a:ext uri="{FF2B5EF4-FFF2-40B4-BE49-F238E27FC236}">
                  <a16:creationId xmlns:a16="http://schemas.microsoft.com/office/drawing/2014/main" id="{7090CE0F-9C5D-3A18-7E21-DBAE1EE00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31765" name="AutoShape 21">
              <a:extLst>
                <a:ext uri="{FF2B5EF4-FFF2-40B4-BE49-F238E27FC236}">
                  <a16:creationId xmlns:a16="http://schemas.microsoft.com/office/drawing/2014/main" id="{EE38B79D-9C0A-5C10-2569-052DA7183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2087"/>
              <a:ext cx="395" cy="233"/>
            </a:xfrm>
            <a:prstGeom prst="curvedLeftArrow">
              <a:avLst>
                <a:gd name="adj1" fmla="val 27291"/>
                <a:gd name="adj2" fmla="val 5458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742A9DBD-919C-0C96-5456-8FA0B70CE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PK"/>
            </a:p>
          </p:txBody>
        </p:sp>
        <p:sp>
          <p:nvSpPr>
            <p:cNvPr id="31767" name="Text Box 23">
              <a:extLst>
                <a:ext uri="{FF2B5EF4-FFF2-40B4-BE49-F238E27FC236}">
                  <a16:creationId xmlns:a16="http://schemas.microsoft.com/office/drawing/2014/main" id="{5FB83DC5-EA23-E758-9D19-0ACB10526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C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68" name="Text Box 24">
              <a:extLst>
                <a:ext uri="{FF2B5EF4-FFF2-40B4-BE49-F238E27FC236}">
                  <a16:creationId xmlns:a16="http://schemas.microsoft.com/office/drawing/2014/main" id="{FE9DE616-8E3A-2E40-8BBE-5C121534E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L</a:t>
              </a:r>
              <a:r>
                <a:rPr lang="en-US" altLang="en-PK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31769" name="Object 25">
              <a:extLst>
                <a:ext uri="{FF2B5EF4-FFF2-40B4-BE49-F238E27FC236}">
                  <a16:creationId xmlns:a16="http://schemas.microsoft.com/office/drawing/2014/main" id="{587FAA10-DA79-1772-0C47-BAA77D5247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5" imgW="990961" imgH="714737" progId="Excel.Sheet.8">
                    <p:embed/>
                  </p:oleObj>
                </mc:Choice>
                <mc:Fallback>
                  <p:oleObj name="Worksheet" r:id="rId15" imgW="990961" imgH="714737" progId="Excel.Sheet.8">
                    <p:embed/>
                    <p:pic>
                      <p:nvPicPr>
                        <p:cNvPr id="31769" name="Object 25">
                          <a:extLst>
                            <a:ext uri="{FF2B5EF4-FFF2-40B4-BE49-F238E27FC236}">
                              <a16:creationId xmlns:a16="http://schemas.microsoft.com/office/drawing/2014/main" id="{587FAA10-DA79-1772-0C47-BAA77D5247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Text Box 26">
              <a:extLst>
                <a:ext uri="{FF2B5EF4-FFF2-40B4-BE49-F238E27FC236}">
                  <a16:creationId xmlns:a16="http://schemas.microsoft.com/office/drawing/2014/main" id="{E1C9583E-B69E-B777-93E5-6C0EBD57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Scan D</a:t>
              </a:r>
            </a:p>
          </p:txBody>
        </p:sp>
        <p:graphicFrame>
          <p:nvGraphicFramePr>
            <p:cNvPr id="31771" name="Object 27">
              <a:extLst>
                <a:ext uri="{FF2B5EF4-FFF2-40B4-BE49-F238E27FC236}">
                  <a16:creationId xmlns:a16="http://schemas.microsoft.com/office/drawing/2014/main" id="{DF5081A1-CB5C-D0D4-2F81-FD5CF9D491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7" imgW="1581421" imgH="705332" progId="Excel.Sheet.8">
                    <p:embed/>
                  </p:oleObj>
                </mc:Choice>
                <mc:Fallback>
                  <p:oleObj name="Worksheet" r:id="rId17" imgW="1581421" imgH="705332" progId="Excel.Sheet.8">
                    <p:embed/>
                    <p:pic>
                      <p:nvPicPr>
                        <p:cNvPr id="31771" name="Object 27">
                          <a:extLst>
                            <a:ext uri="{FF2B5EF4-FFF2-40B4-BE49-F238E27FC236}">
                              <a16:creationId xmlns:a16="http://schemas.microsoft.com/office/drawing/2014/main" id="{DF5081A1-CB5C-D0D4-2F81-FD5CF9D491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2" name="AutoShape 28">
              <a:extLst>
                <a:ext uri="{FF2B5EF4-FFF2-40B4-BE49-F238E27FC236}">
                  <a16:creationId xmlns:a16="http://schemas.microsoft.com/office/drawing/2014/main" id="{3001A6DA-96B1-F73B-0D23-54E26481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" y="3330"/>
              <a:ext cx="116" cy="233"/>
            </a:xfrm>
            <a:prstGeom prst="curvedRightArrow">
              <a:avLst>
                <a:gd name="adj1" fmla="val 56619"/>
                <a:gd name="adj2" fmla="val 11323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31773" name="Line 29">
              <a:extLst>
                <a:ext uri="{FF2B5EF4-FFF2-40B4-BE49-F238E27FC236}">
                  <a16:creationId xmlns:a16="http://schemas.microsoft.com/office/drawing/2014/main" id="{0A802CED-AB60-FA34-2EB4-0EC0DC821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PK"/>
            </a:p>
          </p:txBody>
        </p:sp>
        <p:sp>
          <p:nvSpPr>
            <p:cNvPr id="31774" name="Line 30">
              <a:extLst>
                <a:ext uri="{FF2B5EF4-FFF2-40B4-BE49-F238E27FC236}">
                  <a16:creationId xmlns:a16="http://schemas.microsoft.com/office/drawing/2014/main" id="{79F88A2D-C2D6-0D80-BB2C-A22E80272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92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PK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96AF04A8-13CE-2634-A8DD-1152E712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37BF38DD-DF0C-645A-AE94-2EF7CA42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Rules from Frequent Itemsets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94A2A6F-95E3-F874-4B00-F7D03FD1F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2174876"/>
            <a:ext cx="7642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Once  frequent itemsets have been found, we can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convert them into association rules</a:t>
            </a:r>
            <a:endParaRPr lang="en-GB" altLang="en-PK" sz="2400" b="1">
              <a:latin typeface="Times New Roman" panose="02020603050405020304" pitchFamily="18" charset="0"/>
            </a:endParaRP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A2848A22-5382-8780-D94A-4C9C3AC3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2578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6">
            <a:extLst>
              <a:ext uri="{FF2B5EF4-FFF2-40B4-BE49-F238E27FC236}">
                <a16:creationId xmlns:a16="http://schemas.microsoft.com/office/drawing/2014/main" id="{8D27B1D7-FDCB-2839-6DAB-CD3EE0CB8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24201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Suppose the data contains the frequent itemset {I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en-PK" sz="2400" b="1">
                <a:latin typeface="Times New Roman" panose="02020603050405020304" pitchFamily="18" charset="0"/>
              </a:rPr>
              <a:t>, I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en-PK" sz="2400" b="1">
                <a:latin typeface="Times New Roman" panose="02020603050405020304" pitchFamily="18" charset="0"/>
              </a:rPr>
              <a:t>, I</a:t>
            </a:r>
            <a:r>
              <a:rPr lang="en-US" altLang="en-PK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en-PK" sz="2400" b="1">
                <a:latin typeface="Times New Roman" panose="02020603050405020304" pitchFamily="18" charset="0"/>
              </a:rPr>
              <a:t>}</a:t>
            </a:r>
            <a:endParaRPr lang="en-GB" altLang="en-PK" sz="2400" b="1">
              <a:latin typeface="Times New Roman" panose="02020603050405020304" pitchFamily="18" charset="0"/>
            </a:endParaRPr>
          </a:p>
        </p:txBody>
      </p:sp>
      <p:pic>
        <p:nvPicPr>
          <p:cNvPr id="33799" name="Picture 7">
            <a:extLst>
              <a:ext uri="{FF2B5EF4-FFF2-40B4-BE49-F238E27FC236}">
                <a16:creationId xmlns:a16="http://schemas.microsoft.com/office/drawing/2014/main" id="{30F7322C-3DDB-1E31-1C60-6E666A3F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4572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>
            <a:extLst>
              <a:ext uri="{FF2B5EF4-FFF2-40B4-BE49-F238E27FC236}">
                <a16:creationId xmlns:a16="http://schemas.microsoft.com/office/drawing/2014/main" id="{11AAB692-4607-EE5E-A96B-DF304B69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1"/>
            <a:ext cx="4572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6050618-923C-E5A6-248A-DB4C498D3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PK" sz="2400" b="1" dirty="0">
                <a:latin typeface="Times New Roman" panose="02020603050405020304" pitchFamily="18" charset="0"/>
              </a:rPr>
              <a:t>Given: A</a:t>
            </a:r>
            <a:r>
              <a:rPr kumimoji="1" lang="it-IT" altLang="en-PK" sz="2400" b="1" dirty="0">
                <a:latin typeface="Times New Roman" panose="02020603050405020304" pitchFamily="18" charset="0"/>
              </a:rPr>
              <a:t> database of customer transactions (e.g., shopping baskets)</a:t>
            </a:r>
            <a:r>
              <a:rPr kumimoji="1" lang="en-US" altLang="en-PK" sz="2400" b="1" dirty="0">
                <a:latin typeface="Times New Roman" panose="02020603050405020304" pitchFamily="18" charset="0"/>
              </a:rPr>
              <a:t>, where e</a:t>
            </a:r>
            <a:r>
              <a:rPr kumimoji="1" lang="it-IT" altLang="en-PK" sz="2400" b="1" dirty="0">
                <a:latin typeface="Times New Roman" panose="02020603050405020304" pitchFamily="18" charset="0"/>
              </a:rPr>
              <a:t>ach transaction is a set of items (e.g., products)</a:t>
            </a:r>
            <a:endParaRPr kumimoji="1"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1" lang="it-IT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it-IT" altLang="en-PK" sz="2400" b="1" dirty="0">
                <a:latin typeface="Times New Roman" panose="02020603050405020304" pitchFamily="18" charset="0"/>
              </a:rPr>
              <a:t>Find: </a:t>
            </a:r>
            <a:r>
              <a:rPr kumimoji="1" lang="en-US" altLang="en-PK" sz="2400" b="1" dirty="0">
                <a:latin typeface="Times New Roman" panose="02020603050405020304" pitchFamily="18" charset="0"/>
              </a:rPr>
              <a:t>Groups of items which are frequently purchased together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2AB5BE9-7291-0C61-C37A-D27F5F3E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204" y="626556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68AD031-DC96-F65B-EB66-54CF52F5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4537076"/>
            <a:ext cx="74676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ACC9D2B0-3EB8-B0BF-6354-0A6CF2B1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039A18A-5759-F041-520E-342C4535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81200"/>
            <a:ext cx="8175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Given database of transactions, each transaction is a list of items (purchased by a customer in a visit)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Find </a:t>
            </a:r>
            <a:r>
              <a:rPr lang="en-US" altLang="en-PK" sz="2400" b="1" u="sng">
                <a:latin typeface="Times New Roman" panose="02020603050405020304" pitchFamily="18" charset="0"/>
              </a:rPr>
              <a:t>all</a:t>
            </a:r>
            <a:r>
              <a:rPr lang="en-US" altLang="en-PK" sz="2400" b="1">
                <a:latin typeface="Times New Roman" panose="02020603050405020304" pitchFamily="18" charset="0"/>
              </a:rPr>
              <a:t> rules that correlate the presence of one set of items with that of another set of items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Example: </a:t>
            </a:r>
            <a:r>
              <a:rPr lang="en-US" altLang="en-PK" sz="2400" b="1" i="1">
                <a:latin typeface="Times New Roman" panose="02020603050405020304" pitchFamily="18" charset="0"/>
              </a:rPr>
              <a:t>98% of people who purchase tires and auto accessories also get automotive services done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1248C17-2F51-A4AB-9EBB-549BB6764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516802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9EB791A5-94C0-26F9-D6F2-1DB3A5FF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>
                <a:latin typeface="Times New Roman" panose="02020603050405020304" pitchFamily="18" charset="0"/>
              </a:rPr>
              <a:t>Extract information on purchasing </a:t>
            </a:r>
            <a:r>
              <a:rPr lang="en-US" altLang="en-PK" sz="2400" b="1">
                <a:latin typeface="Times New Roman" panose="02020603050405020304" pitchFamily="18" charset="0"/>
              </a:rPr>
              <a:t>behavior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	"IF buys coke and sausage, THEN also buy mustard 	with high probability“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Actionable information: can suggest...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	New store layouts and product assortments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	Which products to put on promotion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17F68EFB-C936-5C7F-06BC-205ED199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9C4ED36-7267-F28F-9C86-02D933F3F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1"/>
            <a:ext cx="81756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 dirty="0">
                <a:latin typeface="Times New Roman" panose="02020603050405020304" pitchFamily="18" charset="0"/>
              </a:rPr>
              <a:t>Useful: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 dirty="0">
                <a:latin typeface="Times New Roman" panose="02020603050405020304" pitchFamily="18" charset="0"/>
              </a:rPr>
              <a:t>	"On Thursdays, super  store consumers often                          	 purchase rice and    meat  together.“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it-IT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 dirty="0">
                <a:latin typeface="Times New Roman" panose="02020603050405020304" pitchFamily="18" charset="0"/>
              </a:rPr>
              <a:t>Trivial: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 dirty="0">
                <a:latin typeface="Times New Roman" panose="02020603050405020304" pitchFamily="18" charset="0"/>
              </a:rPr>
              <a:t>	"Customers who purchase maintenance agreements 	  are very likely to purchase large appliances."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it-IT" altLang="en-PK" sz="24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 dirty="0">
                <a:latin typeface="Times New Roman" panose="02020603050405020304" pitchFamily="18" charset="0"/>
              </a:rPr>
              <a:t>unexpected: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PK" sz="2400" b="1" dirty="0">
                <a:latin typeface="Times New Roman" panose="02020603050405020304" pitchFamily="18" charset="0"/>
              </a:rPr>
              <a:t>	"When a new hardaware store opens, one of the most 	  sold items is toilet rings."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CC10A40-B511-9B92-6472-F8CD1C5B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0BA48F5A-6792-16CF-3287-DF30939D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6" y="1676400"/>
            <a:ext cx="7769225" cy="405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7338" indent="-287338" defTabSz="2192338">
              <a:buFontTx/>
              <a:buChar char="•"/>
              <a:defRPr/>
            </a:pPr>
            <a:endParaRPr lang="it-IT" sz="1000" b="1" u="sng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287338" indent="-287338" defTabSz="2192338">
              <a:spcBef>
                <a:spcPct val="30000"/>
              </a:spcBef>
              <a:buFontTx/>
              <a:buChar char="•"/>
              <a:defRPr/>
            </a:pPr>
            <a:r>
              <a:rPr lang="it-IT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Support</a:t>
            </a:r>
            <a:r>
              <a:rPr lang="en-US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  <a:r>
              <a:rPr lang="en-US" sz="2400" b="1">
                <a:latin typeface="Times New Roman" pitchFamily="18" charset="0"/>
              </a:rPr>
              <a:t> 	</a:t>
            </a:r>
            <a:r>
              <a:rPr lang="en-US" sz="2400">
                <a:latin typeface="Times New Roman" pitchFamily="18" charset="0"/>
              </a:rPr>
              <a:t>denotes the frequency of the rule within 	transactions. </a:t>
            </a:r>
            <a:endParaRPr lang="en-US" sz="2400" b="1">
              <a:latin typeface="Times New Roman" pitchFamily="18" charset="0"/>
            </a:endParaRPr>
          </a:p>
          <a:p>
            <a:pPr marL="287338" indent="-287338" algn="ctr" defTabSz="2192338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support(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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B [ s, c ]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=  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= </a:t>
            </a:r>
            <a:r>
              <a:rPr lang="it-IT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support ({A,B})</a:t>
            </a:r>
            <a:endParaRPr lang="it-IT" sz="2400" b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287338" indent="-287338" defTabSz="2192338">
              <a:spcBef>
                <a:spcPct val="50000"/>
              </a:spcBef>
              <a:buFontTx/>
              <a:buChar char="•"/>
              <a:defRPr/>
            </a:pPr>
            <a:endParaRPr lang="it-IT" sz="2400" b="1" u="sng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287338" indent="-287338" defTabSz="2192338">
              <a:spcBef>
                <a:spcPct val="50000"/>
              </a:spcBef>
              <a:buFontTx/>
              <a:buChar char="•"/>
              <a:defRPr/>
            </a:pPr>
            <a:r>
              <a:rPr lang="it-IT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Confiden</a:t>
            </a:r>
            <a:r>
              <a:rPr lang="en-US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ce:</a:t>
            </a:r>
            <a:r>
              <a:rPr lang="en-US" sz="2400" b="1">
                <a:latin typeface="Times New Roman" pitchFamily="18" charset="0"/>
              </a:rPr>
              <a:t> 	</a:t>
            </a:r>
            <a:r>
              <a:rPr lang="en-US" sz="2400">
                <a:latin typeface="Times New Roman" pitchFamily="18" charset="0"/>
              </a:rPr>
              <a:t>denotes the percentage of transactions 	containing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it-IT" sz="2400">
                <a:latin typeface="Times New Roman" pitchFamily="18" charset="0"/>
              </a:rPr>
              <a:t>A </a:t>
            </a:r>
            <a:r>
              <a:rPr lang="en-US" sz="2400">
                <a:latin typeface="Times New Roman" pitchFamily="18" charset="0"/>
              </a:rPr>
              <a:t>which contain also </a:t>
            </a:r>
            <a:r>
              <a:rPr lang="it-IT" sz="2400">
                <a:latin typeface="Times New Roman" pitchFamily="18" charset="0"/>
              </a:rPr>
              <a:t>B. </a:t>
            </a:r>
          </a:p>
          <a:p>
            <a:pPr marL="287338" indent="-287338" algn="ctr" defTabSz="2192338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confidence(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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B [ s, c ]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=  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p(B|A)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p(A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</a:t>
            </a:r>
            <a:r>
              <a:rPr lang="it-I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B) / p(A) = </a:t>
            </a:r>
            <a:r>
              <a:rPr lang="it-IT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support({A,B}) / support({A})</a:t>
            </a:r>
            <a:endParaRPr lang="it-IT" sz="2400" b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947427-32DE-9A76-F0E1-E76079E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735264"/>
            <a:ext cx="7620000" cy="769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FE4C6BE-2977-FEC9-2FF5-7D994EDB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775200"/>
            <a:ext cx="7620000" cy="93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13C2ECBC-FF42-A817-2963-300F57AB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9EDD03F2-D7BA-EDB4-986B-050E16D8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Rules: Basics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0D2DA6-9D7B-12AC-75D4-CB66C6197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0576" y="1681164"/>
            <a:ext cx="8151813" cy="4186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b="1" dirty="0"/>
              <a:t>Minimum support</a:t>
            </a:r>
            <a:r>
              <a:rPr lang="it-IT" sz="2000" b="1" dirty="0">
                <a:sym typeface="Symbol" pitchFamily="18" charset="2"/>
              </a:rPr>
              <a:t> </a:t>
            </a:r>
            <a:r>
              <a:rPr lang="it-IT" sz="2000" b="1" dirty="0">
                <a:solidFill>
                  <a:srgbClr val="0000FF"/>
                </a:solidFill>
                <a:sym typeface="Symbol" pitchFamily="18" charset="2"/>
              </a:rPr>
              <a:t> </a:t>
            </a:r>
            <a:r>
              <a:rPr lang="it-IT" sz="2000" b="1" dirty="0">
                <a:sym typeface="Symbol" pitchFamily="18" charset="2"/>
              </a:rPr>
              <a:t>:</a:t>
            </a:r>
            <a:endParaRPr lang="it-IT" sz="2000" dirty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b="1" dirty="0"/>
              <a:t>High	</a:t>
            </a:r>
            <a:r>
              <a:rPr lang="it-IT" sz="2000" dirty="0"/>
              <a:t> </a:t>
            </a:r>
            <a:r>
              <a:rPr kumimoji="1" lang="en-US" sz="2000" b="1" dirty="0">
                <a:sym typeface="Symbol" pitchFamily="18" charset="2"/>
              </a:rPr>
              <a:t></a:t>
            </a:r>
            <a:r>
              <a:rPr lang="it-IT" sz="2000" dirty="0"/>
              <a:t> </a:t>
            </a:r>
            <a:r>
              <a:rPr lang="en-US" sz="2000" b="1" u="sng" dirty="0"/>
              <a:t>few</a:t>
            </a:r>
            <a:r>
              <a:rPr lang="en-US" sz="2000" dirty="0"/>
              <a:t> frequent</a:t>
            </a:r>
            <a:r>
              <a:rPr lang="it-IT" sz="2000" dirty="0"/>
              <a:t> itemset</a:t>
            </a:r>
            <a:r>
              <a:rPr lang="en-US" sz="2000" dirty="0"/>
              <a:t>s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dirty="0"/>
              <a:t>			</a:t>
            </a:r>
            <a:r>
              <a:rPr lang="it-IT" sz="2000" dirty="0"/>
              <a:t> </a:t>
            </a:r>
            <a:r>
              <a:rPr kumimoji="1" lang="en-US" sz="2000" b="1" dirty="0">
                <a:sym typeface="Symbol" pitchFamily="18" charset="2"/>
              </a:rPr>
              <a:t></a:t>
            </a:r>
            <a:r>
              <a:rPr lang="it-IT" sz="2000" dirty="0"/>
              <a:t> </a:t>
            </a:r>
            <a:r>
              <a:rPr lang="en-US" sz="2000" b="1" u="sng" dirty="0"/>
              <a:t>few</a:t>
            </a:r>
            <a:r>
              <a:rPr lang="it-IT" sz="2000" dirty="0"/>
              <a:t> </a:t>
            </a:r>
            <a:r>
              <a:rPr lang="en-US" sz="2000" dirty="0"/>
              <a:t>valid rules</a:t>
            </a:r>
            <a:r>
              <a:rPr lang="it-IT" sz="2000" dirty="0"/>
              <a:t> </a:t>
            </a:r>
            <a:r>
              <a:rPr lang="en-US" sz="2000" dirty="0"/>
              <a:t>which occur </a:t>
            </a:r>
            <a:r>
              <a:rPr lang="en-US" sz="2000" b="1" u="sng" dirty="0"/>
              <a:t>very often</a:t>
            </a:r>
            <a:r>
              <a:rPr lang="en-US" sz="2000" dirty="0"/>
              <a:t> 	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b="1" dirty="0"/>
              <a:t>Low</a:t>
            </a:r>
            <a:r>
              <a:rPr lang="it-IT" sz="2000" dirty="0"/>
              <a:t> </a:t>
            </a:r>
            <a:r>
              <a:rPr lang="en-US" sz="2000" dirty="0"/>
              <a:t>	 </a:t>
            </a:r>
            <a:r>
              <a:rPr kumimoji="1" lang="en-US" sz="2000" b="1" dirty="0">
                <a:sym typeface="Symbol" pitchFamily="18" charset="2"/>
              </a:rPr>
              <a:t></a:t>
            </a:r>
            <a:r>
              <a:rPr lang="it-IT" sz="2000" dirty="0"/>
              <a:t> </a:t>
            </a:r>
            <a:r>
              <a:rPr lang="en-US" sz="2000" b="1" u="sng" dirty="0"/>
              <a:t>many</a:t>
            </a:r>
            <a:r>
              <a:rPr lang="en-US" sz="2000" dirty="0"/>
              <a:t> valid rules which occur </a:t>
            </a:r>
            <a:r>
              <a:rPr lang="en-US" sz="2000" b="1" u="sng" dirty="0"/>
              <a:t>rarely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b="1" dirty="0"/>
              <a:t>Minimum confidence</a:t>
            </a:r>
            <a:r>
              <a:rPr lang="it-IT" sz="2000" b="1" dirty="0"/>
              <a:t> </a:t>
            </a:r>
            <a:r>
              <a:rPr lang="it-IT" sz="2000" b="1" dirty="0">
                <a:solidFill>
                  <a:srgbClr val="0000FF"/>
                </a:solidFill>
                <a:sym typeface="Symbol" pitchFamily="18" charset="2"/>
              </a:rPr>
              <a:t></a:t>
            </a:r>
            <a:r>
              <a:rPr lang="it-IT" sz="2000" b="1" dirty="0">
                <a:solidFill>
                  <a:srgbClr val="0099FF"/>
                </a:solidFill>
                <a:sym typeface="Symbol" pitchFamily="18" charset="2"/>
              </a:rPr>
              <a:t> </a:t>
            </a:r>
            <a:r>
              <a:rPr lang="it-IT" sz="2000" b="1" dirty="0"/>
              <a:t>:</a:t>
            </a:r>
            <a:r>
              <a:rPr lang="it-IT" sz="2000" dirty="0"/>
              <a:t>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b="1" dirty="0"/>
              <a:t>High</a:t>
            </a:r>
            <a:r>
              <a:rPr lang="it-IT" sz="2000" dirty="0"/>
              <a:t> 	</a:t>
            </a:r>
            <a:r>
              <a:rPr kumimoji="1" lang="en-US" sz="2000" b="1" dirty="0">
                <a:sym typeface="Symbol" pitchFamily="18" charset="2"/>
              </a:rPr>
              <a:t></a:t>
            </a:r>
            <a:r>
              <a:rPr lang="it-IT" sz="2000" dirty="0"/>
              <a:t> </a:t>
            </a:r>
            <a:r>
              <a:rPr lang="en-US" sz="2000" b="1" u="sng" dirty="0"/>
              <a:t>few</a:t>
            </a:r>
            <a:r>
              <a:rPr lang="en-US" sz="2000" dirty="0"/>
              <a:t> rules</a:t>
            </a:r>
            <a:r>
              <a:rPr lang="it-IT" sz="2000" dirty="0"/>
              <a:t>, </a:t>
            </a:r>
            <a:r>
              <a:rPr lang="en-US" sz="2000" dirty="0"/>
              <a:t>but all</a:t>
            </a:r>
            <a:r>
              <a:rPr lang="it-IT" sz="2000" dirty="0"/>
              <a:t> "</a:t>
            </a:r>
            <a:r>
              <a:rPr lang="en-US" sz="2000" b="1" dirty="0"/>
              <a:t>almost logically true</a:t>
            </a:r>
            <a:r>
              <a:rPr lang="it-IT" sz="2000" dirty="0"/>
              <a:t>"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b="1" dirty="0"/>
              <a:t>Low</a:t>
            </a:r>
            <a:r>
              <a:rPr lang="it-IT" sz="2000" dirty="0"/>
              <a:t> 	</a:t>
            </a:r>
            <a:r>
              <a:rPr kumimoji="1" lang="en-US" sz="2000" b="1" dirty="0">
                <a:sym typeface="Symbol" pitchFamily="18" charset="2"/>
              </a:rPr>
              <a:t></a:t>
            </a:r>
            <a:r>
              <a:rPr lang="it-IT" sz="2000" dirty="0"/>
              <a:t> </a:t>
            </a:r>
            <a:r>
              <a:rPr lang="en-US" sz="2000" b="1" u="sng" dirty="0"/>
              <a:t>many</a:t>
            </a:r>
            <a:r>
              <a:rPr lang="en-US" sz="2000" dirty="0"/>
              <a:t> rules</a:t>
            </a:r>
            <a:r>
              <a:rPr lang="it-IT" sz="2000" dirty="0"/>
              <a:t>, </a:t>
            </a:r>
            <a:r>
              <a:rPr lang="en-US" sz="2000" dirty="0"/>
              <a:t>many of them very </a:t>
            </a:r>
            <a:r>
              <a:rPr lang="it-IT" sz="2000" dirty="0"/>
              <a:t>"</a:t>
            </a:r>
            <a:r>
              <a:rPr lang="en-US" sz="2000" b="1" u="sng" dirty="0"/>
              <a:t>uncertain</a:t>
            </a:r>
            <a:r>
              <a:rPr lang="it-IT" sz="2000" dirty="0"/>
              <a:t>"</a:t>
            </a:r>
            <a:br>
              <a:rPr lang="en-US" sz="2000" dirty="0"/>
            </a:br>
            <a:endParaRPr lang="it-IT" sz="2000" b="1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b="1" dirty="0"/>
              <a:t>Typical values</a:t>
            </a:r>
            <a:r>
              <a:rPr lang="it-IT" sz="2000" b="1" dirty="0"/>
              <a:t>:</a:t>
            </a:r>
            <a:r>
              <a:rPr lang="it-IT" sz="2000" dirty="0">
                <a:sym typeface="Symbol" pitchFamily="18" charset="2"/>
              </a:rPr>
              <a:t> </a:t>
            </a:r>
            <a:r>
              <a:rPr lang="it-IT" sz="2000" b="1" dirty="0">
                <a:solidFill>
                  <a:srgbClr val="0000FF"/>
                </a:solidFill>
                <a:sym typeface="Symbol" pitchFamily="18" charset="2"/>
              </a:rPr>
              <a:t></a:t>
            </a:r>
            <a:r>
              <a:rPr lang="it-IT" sz="2000" dirty="0">
                <a:sym typeface="Symbol" pitchFamily="18" charset="2"/>
              </a:rPr>
              <a:t> = 2 -10 %, </a:t>
            </a:r>
            <a:r>
              <a:rPr lang="it-IT" sz="2000" b="1" dirty="0">
                <a:solidFill>
                  <a:srgbClr val="0000FF"/>
                </a:solidFill>
                <a:sym typeface="Symbol" pitchFamily="18" charset="2"/>
              </a:rPr>
              <a:t></a:t>
            </a:r>
            <a:r>
              <a:rPr lang="it-IT" sz="2000" dirty="0">
                <a:solidFill>
                  <a:srgbClr val="0099FF"/>
                </a:solidFill>
                <a:sym typeface="Symbol" pitchFamily="18" charset="2"/>
              </a:rPr>
              <a:t> </a:t>
            </a:r>
            <a:r>
              <a:rPr lang="it-IT" sz="2000" dirty="0">
                <a:sym typeface="Symbol" pitchFamily="18" charset="2"/>
              </a:rPr>
              <a:t>= 70 - 90 %</a:t>
            </a:r>
            <a:endParaRPr lang="en-US" dirty="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15801A8B-733F-4674-D567-1070CB09B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6A1F7512-DAC9-7499-C904-4967C98E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6" y="12192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Rules: Basics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3205F0A-FE32-3E9A-1D85-684E14CB5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Measures: Support &amp; Confidence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312E923-3716-85FD-FCBE-B3B18AA03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81200"/>
            <a:ext cx="8175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Let minimum support 50%, and minimum confidence 50%, we have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A </a:t>
            </a:r>
            <a:r>
              <a:rPr lang="en-US" altLang="en-PK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  C  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(50%, 66.6%)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C </a:t>
            </a:r>
            <a:r>
              <a:rPr lang="en-US" altLang="en-PK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  A  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(50%, 100%)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7B69ACE4-BB52-2E52-1BE7-98F0696D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F3CA4C1B-C4CB-CDDF-6C36-E8655E27A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36525"/>
              </p:ext>
            </p:extLst>
          </p:nvPr>
        </p:nvGraphicFramePr>
        <p:xfrm>
          <a:off x="3665539" y="3814764"/>
          <a:ext cx="39592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48164" imgH="1914610" progId="Excel.Sheet.8">
                  <p:embed/>
                </p:oleObj>
              </mc:Choice>
              <mc:Fallback>
                <p:oleObj name="Worksheet" r:id="rId3" imgW="3848164" imgH="1914610" progId="Excel.Sheet.8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F3CA4C1B-C4CB-CDDF-6C36-E8655E27A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9" y="3814764"/>
                        <a:ext cx="395922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E54959-5DA6-8048-0810-09B7DB1BF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0575" y="1897064"/>
            <a:ext cx="8070850" cy="4186237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b="1"/>
              <a:t>Typical representation formats for association rules:</a:t>
            </a:r>
            <a:endParaRPr lang="en-US" sz="2400">
              <a:sym typeface="Symbol" pitchFamily="18" charset="2"/>
            </a:endParaRPr>
          </a:p>
          <a:p>
            <a:pPr lvl="1" eaLnBrk="1" hangingPunct="1">
              <a:buSzPct val="80000"/>
              <a:defRPr/>
            </a:pPr>
            <a:r>
              <a:rPr lang="en-US" sz="2000">
                <a:sym typeface="Symbol" pitchFamily="18" charset="2"/>
              </a:rPr>
              <a:t>rice  meat [0.5%, 60%]</a:t>
            </a:r>
          </a:p>
          <a:p>
            <a:pPr lvl="1" eaLnBrk="1" hangingPunct="1">
              <a:buSzPct val="80000"/>
              <a:defRPr/>
            </a:pPr>
            <a:r>
              <a:rPr lang="en-US" sz="2000"/>
              <a:t>buys:rice </a:t>
            </a:r>
            <a:r>
              <a:rPr lang="en-US" sz="2000">
                <a:sym typeface="Symbol" pitchFamily="18" charset="2"/>
              </a:rPr>
              <a:t> buys:meat [0.5%, 60%]</a:t>
            </a:r>
          </a:p>
          <a:p>
            <a:pPr lvl="1" eaLnBrk="1" hangingPunct="1">
              <a:buSzPct val="80000"/>
              <a:defRPr/>
            </a:pPr>
            <a:r>
              <a:rPr lang="en-US" sz="2000">
                <a:sym typeface="Symbol" pitchFamily="18" charset="2"/>
              </a:rPr>
              <a:t>"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buys rice, </a:t>
            </a:r>
            <a:r>
              <a:rPr lang="en-US" sz="2000" b="1">
                <a:sym typeface="Symbol" pitchFamily="18" charset="2"/>
              </a:rPr>
              <a:t>THEN</a:t>
            </a:r>
            <a:r>
              <a:rPr lang="en-US" sz="2000">
                <a:sym typeface="Symbol" pitchFamily="18" charset="2"/>
              </a:rPr>
              <a:t> buys meat in 60% of the cases. rice and meat are bought together in 0.5% of the rows in the database."</a:t>
            </a:r>
            <a:endParaRPr lang="en-US" sz="200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/>
              <a:t>Other representations (used in Han's book):</a:t>
            </a:r>
            <a:endParaRPr lang="en-US" sz="2400"/>
          </a:p>
          <a:p>
            <a:pPr lvl="1" eaLnBrk="1" hangingPunct="1">
              <a:buSzPct val="80000"/>
              <a:defRPr/>
            </a:pPr>
            <a:r>
              <a:rPr lang="en-US" sz="2000"/>
              <a:t>buys(x, "rice")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buys(x, "meat") [0.5%, 60%]</a:t>
            </a:r>
          </a:p>
          <a:p>
            <a:pPr lvl="1" eaLnBrk="1" hangingPunct="1">
              <a:buSzPct val="80000"/>
              <a:defRPr/>
            </a:pPr>
            <a:r>
              <a:rPr lang="en-US" sz="2000"/>
              <a:t>major(x, "CS") ^ takes(x, "DB")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grade(x, "A") [1%, 75%]</a:t>
            </a:r>
            <a:endParaRPr lang="it-IT" sz="20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D20267FD-C074-1D7B-FE87-C31A8A21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ASSOCIATION RULE MINING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5DE8E78-740A-A685-267B-95A9D004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716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Rules: Basics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1125</Words>
  <Application>Microsoft Office PowerPoint</Application>
  <PresentationFormat>Widescreen</PresentationFormat>
  <Paragraphs>175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Symbol</vt:lpstr>
      <vt:lpstr>Times New Roman</vt:lpstr>
      <vt:lpstr>Wingdings</vt:lpstr>
      <vt:lpstr>Office 2013 - 2022 Theme</vt:lpstr>
      <vt:lpstr>Microsoft Word Document</vt:lpstr>
      <vt:lpstr>Microsoft Excel 97-2003 Worksheet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4</cp:revision>
  <dcterms:created xsi:type="dcterms:W3CDTF">2024-08-27T05:49:41Z</dcterms:created>
  <dcterms:modified xsi:type="dcterms:W3CDTF">2024-08-27T06:14:48Z</dcterms:modified>
</cp:coreProperties>
</file>