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80" r:id="rId19"/>
    <p:sldId id="281" r:id="rId20"/>
    <p:sldId id="282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0948-C6A2-4896-9C8F-0C6B2CD4A5CA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3BC4F-854C-4438-ABB0-B92C830C41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851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2B9054F-40E5-20FF-F854-C6EEB9CB74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95BD8D-DD5C-43A3-A253-9702F95C1EA8}" type="slidenum">
              <a:rPr lang="en-US" altLang="en-PK">
                <a:latin typeface="Arial" panose="020B0604020202020204" pitchFamily="34" charset="0"/>
              </a:rPr>
              <a:pPr/>
              <a:t>2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910E4BC-7D6E-6752-D68B-6562DB636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BF2E518-4B71-A59E-FFA9-373CC8C98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9BDC828-9A70-1ACF-BC1D-49860B4EF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FB8DB9-27E1-41A2-9209-31D32FBE1399}" type="slidenum">
              <a:rPr lang="en-US" altLang="en-PK">
                <a:latin typeface="Arial" panose="020B0604020202020204" pitchFamily="34" charset="0"/>
              </a:rPr>
              <a:pPr/>
              <a:t>11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DE76CBA-589C-AEF6-9629-F1D524CFFA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535B067-EB31-AD3F-859A-6FE7881B1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E530E0E-D207-71E9-3DA1-15BAF8D73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34F2DED-24C3-44C5-A37E-C4B549ECE63E}" type="slidenum">
              <a:rPr lang="en-US" altLang="en-PK">
                <a:latin typeface="Arial" panose="020B0604020202020204" pitchFamily="34" charset="0"/>
              </a:rPr>
              <a:pPr/>
              <a:t>12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479319E-E8E3-AEFF-A60F-79C656B93F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080ABF4-8D21-CD50-2EB5-3ADABB635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1C4ED05-1F24-33BF-FAD7-BE1809163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F902EF-16B7-4C89-82BB-C4AAD9B6E98B}" type="slidenum">
              <a:rPr lang="en-US" altLang="en-PK">
                <a:latin typeface="Arial" panose="020B0604020202020204" pitchFamily="34" charset="0"/>
              </a:rPr>
              <a:pPr/>
              <a:t>13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CBA1633-5CEE-958E-02B2-C381B452FE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2007B0C-5449-A97C-B9F9-481117503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06F3719-090C-464D-A1A4-592C97D30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BE7FBE-7B16-4D11-B7F4-A1617F470C3B}" type="slidenum">
              <a:rPr lang="en-US" altLang="en-PK">
                <a:latin typeface="Arial" panose="020B0604020202020204" pitchFamily="34" charset="0"/>
              </a:rPr>
              <a:pPr/>
              <a:t>17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80538B6-63D6-4EF2-B23E-B0633092B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13061E9-4DB7-4D99-8BDE-4EA324D68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A4C6674-F73B-7B71-29FC-69D56FB66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67DAF54-3663-4487-BAF5-C5AA079E5F10}" type="slidenum">
              <a:rPr lang="en-US" altLang="en-PK">
                <a:latin typeface="Arial" panose="020B0604020202020204" pitchFamily="34" charset="0"/>
              </a:rPr>
              <a:pPr/>
              <a:t>18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8CE0B45-852F-3C11-F68F-7795FE4980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16514E0-4A09-35CF-491F-8BADD872A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831AF29-344B-4ABB-3D71-0EF26F4F0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32B548-21E7-445A-8500-77C4D3A76BE9}" type="slidenum">
              <a:rPr lang="en-US" altLang="en-PK">
                <a:latin typeface="Arial" panose="020B0604020202020204" pitchFamily="34" charset="0"/>
              </a:rPr>
              <a:pPr/>
              <a:t>19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C38DE68-57B7-3DF8-7BDF-A5DED27FE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B1BF137-83FA-E762-D2FE-AD1C7CEDE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F511723-3A97-B966-288F-4EF1B5BB4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4F2F38-B937-4325-BE3D-385165919A5A}" type="slidenum">
              <a:rPr lang="en-US" altLang="en-PK">
                <a:latin typeface="Arial" panose="020B0604020202020204" pitchFamily="34" charset="0"/>
              </a:rPr>
              <a:pPr/>
              <a:t>20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97D73AB-F939-913B-81E3-B5D887DA1F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EE1757C-0F29-1294-70AC-42CA11E0F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992BBCB-33EE-E18D-BBCD-A9E735B6A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9356FF-1EE1-43A6-B5D7-F27988321D40}" type="slidenum">
              <a:rPr lang="en-US" altLang="en-PK">
                <a:latin typeface="Arial" panose="020B0604020202020204" pitchFamily="34" charset="0"/>
              </a:rPr>
              <a:pPr/>
              <a:t>3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BB08AE7-901E-C93B-0DEF-3F775E3BE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A43E959-53AA-1B41-C103-D8B25780A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25ABB16-706C-DF13-A8E2-2F876FD57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D209EA-FA83-4132-8DCA-430960C4A703}" type="slidenum">
              <a:rPr lang="en-US" altLang="en-PK">
                <a:latin typeface="Arial" panose="020B0604020202020204" pitchFamily="34" charset="0"/>
              </a:rPr>
              <a:pPr/>
              <a:t>4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E808838-ECF2-A64E-F63B-778B8A7C2D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AE9C0D9-7D6B-0D9F-12A2-3F3F190BB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6B64312-C314-3D84-0954-D3E9ED2DD8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0E5632-BAB3-447B-A5FE-4F9EE2720EE0}" type="slidenum">
              <a:rPr lang="en-US" altLang="en-PK">
                <a:latin typeface="Arial" panose="020B0604020202020204" pitchFamily="34" charset="0"/>
              </a:rPr>
              <a:pPr/>
              <a:t>5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6027742-9C30-AED4-B514-8230174E80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E09F299-5498-2D34-315E-4C9C6E2A2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35D51DF-37E7-0B15-4132-E94DC4554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53E4E9-AEBB-409C-936A-BB76C8C62F60}" type="slidenum">
              <a:rPr lang="en-US" altLang="en-PK">
                <a:latin typeface="Arial" panose="020B0604020202020204" pitchFamily="34" charset="0"/>
              </a:rPr>
              <a:pPr/>
              <a:t>6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934EDD8-B2E8-8256-0708-62271FD748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007388C-7830-A413-6C33-C9E57E78F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C6D7C5D-C528-86F2-94E2-27008535B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1A82FC-F7E3-4B8E-9F86-916B8B70424E}" type="slidenum">
              <a:rPr lang="en-US" altLang="en-PK">
                <a:latin typeface="Arial" panose="020B0604020202020204" pitchFamily="34" charset="0"/>
              </a:rPr>
              <a:pPr/>
              <a:t>7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9C17F13-509D-D789-0731-E182719378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A2D9917-8365-B137-A6F3-B3091403E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EF4B87E-A335-70C6-173A-1EE170C9A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BC7A3B-5C81-4EBC-B763-2780F509D2D7}" type="slidenum">
              <a:rPr lang="en-US" altLang="en-PK">
                <a:latin typeface="Arial" panose="020B0604020202020204" pitchFamily="34" charset="0"/>
              </a:rPr>
              <a:pPr/>
              <a:t>8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661E893-20BB-BF2E-AB2A-92C4E139A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DB932FD-CDF4-3CE4-E958-66554E5DA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294C2B5-C017-D2E5-E6BB-8BDFC6CDA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80948B-C0C7-4D65-BB9D-6970E894856E}" type="slidenum">
              <a:rPr lang="en-US" altLang="en-PK">
                <a:latin typeface="Arial" panose="020B0604020202020204" pitchFamily="34" charset="0"/>
              </a:rPr>
              <a:pPr/>
              <a:t>9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F559C94-9D40-7113-0A02-EB9F95DA2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99244B3-B9A3-F040-3E39-229538336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514C8CA-8904-255C-B996-425BEFD96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06CDEB4-241E-40CD-AEDD-2B61D35142F6}" type="slidenum">
              <a:rPr lang="en-US" altLang="en-PK">
                <a:latin typeface="Arial" panose="020B0604020202020204" pitchFamily="34" charset="0"/>
              </a:rPr>
              <a:pPr/>
              <a:t>10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D93398D-BE2C-BCD2-7573-E050241B2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65CE096-C8C9-7D1A-BB9E-CF0C82343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DD61-3CE8-9766-DD74-7EEA59AA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3784A-67FB-904B-F0C3-B749D9C90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1FA4-391E-080F-89FC-FA844980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E724-A314-2DAA-6FFB-D58B3C0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30AC7-7475-D40F-E9E7-B3F4C54A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728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F465-8FD0-386E-6317-0103A0AF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233AE-DD35-7801-1332-4B45FEAE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B366-DC0F-ADE8-B2F9-D63210E9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E0D4-6FAA-820E-DF82-AF3559EE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AE7A-C905-2134-E462-161969AE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132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924D7-ADF5-CA9A-E0E0-AEF0525F6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EBA08-2651-EAF9-2F02-C1E1214F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9A0F-A542-6325-622C-001B7142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776-E891-198A-B312-50996220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F497-E532-666D-89C7-C9204094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707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49FCDC-662C-FCF0-200F-2FAEB357B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PK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545D4FB-F722-E366-900B-AE77F8870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PK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15B862B-BD57-D35F-8F88-1635AB43F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21D3D-B15D-4F95-94E3-C91780588DC4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67774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6A1B-AB35-E6B3-61C4-C5679E0E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10EF-AA91-045A-37DB-0D121D02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5ECE-2AC4-F36D-144D-9595E4E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E720C-CDB3-3330-9E8C-6A0136D0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F03A-D5F0-6595-FF71-FDBA300F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26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576D-5ECC-081C-94D2-FF00FFD1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BF22A-C4FB-5A9F-5BF4-0E0C9AE3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22F8-BF86-4E20-E533-B956A1AF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6B66-1D0A-BFB0-A9CC-B38E88AC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0472-C99B-4050-DCC9-5002DE90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8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EA4D-8557-32BF-4887-042FF56C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EB69-148D-BA00-93E2-B48BC7FF4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81212-E91F-501E-8FC6-6DFEE9E5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A065C-C8A9-01CA-6089-8AB12955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24AE-3B5B-5EF2-0CAE-1715A642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DA7D-471C-958B-B6D8-52D9B154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19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9D3C-E40D-E45F-0EBE-110C418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117EF-84CC-3741-6099-8BF763B1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49546-BFC8-81FB-12ED-5CDFBDA6A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A7575-7091-3D77-1C2B-527C07CA8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53E5F-520B-0662-F3DA-051191B94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D478F-F607-D3F4-AB87-C0589131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DC6A9-B608-CEA8-5077-26970376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082D3-CC26-36DC-0D4C-C62EEF2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794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2D92-2D48-783C-534C-F35A8D77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C8344-4ACB-A9FC-6364-9B5060A4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5480E-3ACD-8B85-AE0E-751A0F7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42096-9460-AEFA-1F96-E2C98AB4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10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8AC76-6721-71FD-4C96-E3FF68AD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4D366-85E7-950A-565F-2484F5F7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07124-B5F1-7C62-8241-C7C0A0F8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83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A257-EC8A-DDB8-F5C2-9AED569C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98D9-5029-7D0A-6690-1F80C4A4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C457F-63E8-EFF7-9475-E48CC192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70E96-B95E-2A06-B5FC-630233DF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60893-B6C9-BCE7-EDBB-3B5DA1FF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E10A2-EB91-9E1F-08EC-3C4734E1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19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1C24-BA38-5073-18D4-AF4BC348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6BD94-DC06-109D-5CE7-0DEC73AE4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98933-3937-9E6E-FFE6-13E1A0547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7286-DE99-8461-EE41-D18C960E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E909B-5F2E-BC9B-5D86-8C3DEE39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B324-321C-E3CD-5DDC-ABFA2E73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237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5266E-EE29-995C-E69A-2376BECF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914CA-03CD-D3F4-CBAA-2F02B31C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447F-43B1-5A14-0677-F8F254CA2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7C84E-B589-45C2-AB0A-1E3EA704333D}" type="datetimeFigureOut">
              <a:rPr lang="en-PK" smtClean="0"/>
              <a:t>03/09/2024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E3DD9-C3E0-30D5-ABC4-0C5CD97C9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4A17-7BD0-7481-A780-8126B8A01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F1A11-D423-4856-AC3C-1C189504B23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001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BDA273-5BA9-B4A1-8194-3E70B5DB6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en-P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pattern mining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1BF1982-9A5B-5C94-CCB5-2B1C25178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2970" y="1966912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Association rule mining does not consider the order of transactions.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In many applications such orderings are significant. E.g.,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In market basket analysis, it is interesting to know whether people buy some items in sequence,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e.g., buying bed first and then bed sheets some time later.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In Web usage mining, it is useful to find navigational patterns of users in a Web site from sequences of page visits of users </a:t>
            </a:r>
            <a:endParaRPr lang="en-US" altLang="en-P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38F00588-D665-8FE3-C469-43502CFD1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The frequency of (B) </a:t>
            </a:r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 (D) is 2, as sequence 1 and 4 support it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Note that sequence 4 supports (B, E)  (B) but it does not supports (B)  (B, E)</a:t>
            </a:r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32696729-6B21-B856-B518-2E8C28C9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81600"/>
            <a:ext cx="7848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Rectangle 5">
            <a:extLst>
              <a:ext uri="{FF2B5EF4-FFF2-40B4-BE49-F238E27FC236}">
                <a16:creationId xmlns:a16="http://schemas.microsoft.com/office/drawing/2014/main" id="{873AC2D6-DADC-9888-ADA5-1C689F379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8FF09F60-B90B-2E89-5257-FBBD271E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1"/>
            <a:ext cx="822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PK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endParaRPr lang="en-US" altLang="en-PK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Normally, a sequence mining problem is concerned with the temporal order of events within a sequence</a:t>
            </a:r>
          </a:p>
          <a:p>
            <a:pPr algn="just" eaLnBrk="1" hangingPunct="1"/>
            <a:endParaRPr lang="en-US" altLang="en-PK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However, we can also focus on the temporal distance between the events. That is (A) </a:t>
            </a:r>
            <a:r>
              <a:rPr lang="en-US" altLang="en-PK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 (C) should indicate the temporal gap between the transactions containing A and the transaction containing C</a:t>
            </a:r>
          </a:p>
          <a:p>
            <a:pPr algn="just" eaLnBrk="1" hangingPunct="1"/>
            <a:endParaRPr lang="en-US" altLang="en-PK" sz="24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en-US" altLang="en-PK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Period of times are relevant because most relationships between two events ceases to be effective after some period of time (e.g. consuming a beverage and stomach upset) </a:t>
            </a:r>
            <a:endParaRPr lang="en-US" altLang="en-PK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060B016-0C03-FC50-7D34-1CF2A042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92E3B82C-2766-24F8-294A-622FCDDB0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Thus, we can specify the time distance in terms of a distance threshold, </a:t>
            </a:r>
            <a:r>
              <a:rPr lang="en-US" altLang="en-PK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</a:p>
          <a:p>
            <a:pPr algn="just" eaLnBrk="1" hangingPunct="1"/>
            <a:endParaRPr lang="en-US" altLang="en-PK" sz="24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So, (B) </a:t>
            </a:r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PK" sz="2400" b="1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  (B, E) denotes the event (B, E) occurs within the distance of </a:t>
            </a:r>
            <a:r>
              <a:rPr lang="en-US" altLang="en-PK" sz="2400" b="1" i="1">
                <a:latin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 transactions after the transaction containing B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D3E56913-6AF0-3EB3-9037-EC8B81A1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44F03ED2-E22F-9C06-51D0-34392E204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822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PK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endParaRPr lang="en-US" altLang="en-PK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Example: </a:t>
            </a:r>
          </a:p>
          <a:p>
            <a:pPr algn="just" eaLnBrk="1" hangingPunct="1"/>
            <a:r>
              <a:rPr lang="en-US" altLang="en-PK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There is no sequence which supports (A, B, D) </a:t>
            </a:r>
            <a:r>
              <a:rPr lang="en-US" altLang="en-PK" sz="2400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en-PK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D</a:t>
            </a:r>
          </a:p>
          <a:p>
            <a:pPr algn="just" eaLnBrk="1" hangingPunct="1"/>
            <a:r>
              <a:rPr lang="en-US" altLang="en-PK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However, (A, B, D) </a:t>
            </a:r>
            <a:r>
              <a:rPr lang="en-US" altLang="en-PK" sz="2400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en-PK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D is supported by sequence 4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6C43FFDD-0A69-7E14-2B74-D09D76477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7848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4" name="Rectangle 6">
            <a:extLst>
              <a:ext uri="{FF2B5EF4-FFF2-40B4-BE49-F238E27FC236}">
                <a16:creationId xmlns:a16="http://schemas.microsoft.com/office/drawing/2014/main" id="{15CA5773-071C-79F4-57A8-B91F1E49F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818789A2-F8B2-DB7C-3839-8C3893819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470900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PK" sz="24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  <a:defRPr/>
            </a:pPr>
            <a:endParaRPr lang="en-US" altLang="en-PK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Let </a:t>
            </a:r>
            <a:r>
              <a:rPr lang="en-US" altLang="ja-JP" i="1" dirty="0">
                <a:ea typeface="ＭＳ Ｐゴシック" panose="020B0600070205080204" pitchFamily="34" charset="-128"/>
              </a:rPr>
              <a:t>I</a:t>
            </a:r>
            <a:r>
              <a:rPr lang="en-US" altLang="ja-JP" dirty="0">
                <a:ea typeface="ＭＳ Ｐゴシック" panose="020B0600070205080204" pitchFamily="34" charset="-128"/>
              </a:rPr>
              <a:t> = {1, 2, 3, 4, 5, 6, 7, 8, 9}. </a:t>
            </a:r>
          </a:p>
          <a:p>
            <a:pPr eaLnBrk="1" hangingPunct="1"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Sequence 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dirty="0">
                <a:ea typeface="ＭＳ Ｐゴシック" panose="020B0600070205080204" pitchFamily="34" charset="-128"/>
              </a:rPr>
              <a:t>{3}{4, 5}{8}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dirty="0">
                <a:ea typeface="ＭＳ Ｐゴシック" panose="020B0600070205080204" pitchFamily="34" charset="-128"/>
              </a:rPr>
              <a:t> is </a:t>
            </a:r>
            <a:r>
              <a:rPr lang="en-US" altLang="ja-JP" b="1" dirty="0">
                <a:ea typeface="ＭＳ Ｐゴシック" panose="020B0600070205080204" pitchFamily="34" charset="-128"/>
              </a:rPr>
              <a:t>contained</a:t>
            </a:r>
            <a:r>
              <a:rPr lang="en-US" altLang="ja-JP" dirty="0">
                <a:ea typeface="ＭＳ Ｐゴシック" panose="020B0600070205080204" pitchFamily="34" charset="-128"/>
              </a:rPr>
              <a:t> in (or is a </a:t>
            </a:r>
            <a:r>
              <a:rPr lang="en-US" altLang="ja-JP" b="1" dirty="0">
                <a:ea typeface="ＭＳ Ｐゴシック" panose="020B0600070205080204" pitchFamily="34" charset="-128"/>
              </a:rPr>
              <a:t>subsequence</a:t>
            </a:r>
            <a:r>
              <a:rPr lang="en-US" altLang="ja-JP" dirty="0">
                <a:ea typeface="ＭＳ Ｐゴシック" panose="020B0600070205080204" pitchFamily="34" charset="-128"/>
              </a:rPr>
              <a:t> of) 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dirty="0">
                <a:ea typeface="ＭＳ Ｐゴシック" panose="020B0600070205080204" pitchFamily="34" charset="-128"/>
              </a:rPr>
              <a:t>{6} {3, 7}{9}{4, 5, 8}{3, 8}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</a:p>
          <a:p>
            <a:pPr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because {3} 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dirty="0">
                <a:ea typeface="ＭＳ Ｐゴシック" panose="020B0600070205080204" pitchFamily="34" charset="-128"/>
              </a:rPr>
              <a:t> {3, 7}, {4, 5} 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dirty="0">
                <a:ea typeface="ＭＳ Ｐゴシック" panose="020B0600070205080204" pitchFamily="34" charset="-128"/>
              </a:rPr>
              <a:t> {4, 5, 8}, and {8} 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dirty="0">
                <a:ea typeface="ＭＳ Ｐゴシック" panose="020B0600070205080204" pitchFamily="34" charset="-128"/>
              </a:rPr>
              <a:t> {3, 8}. </a:t>
            </a:r>
          </a:p>
          <a:p>
            <a:pPr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However, 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dirty="0">
                <a:ea typeface="ＭＳ Ｐゴシック" panose="020B0600070205080204" pitchFamily="34" charset="-128"/>
              </a:rPr>
              <a:t>{3}{8}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dirty="0">
                <a:ea typeface="ＭＳ Ｐゴシック" panose="020B0600070205080204" pitchFamily="34" charset="-128"/>
              </a:rPr>
              <a:t> is not contained in 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dirty="0">
                <a:ea typeface="ＭＳ Ｐゴシック" panose="020B0600070205080204" pitchFamily="34" charset="-128"/>
              </a:rPr>
              <a:t>{3, 8}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dirty="0">
                <a:ea typeface="ＭＳ Ｐゴシック" panose="020B0600070205080204" pitchFamily="34" charset="-128"/>
              </a:rPr>
              <a:t> or vice versa. </a:t>
            </a:r>
          </a:p>
          <a:p>
            <a:pPr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The size of the sequence 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dirty="0">
                <a:ea typeface="ＭＳ Ｐゴシック" panose="020B0600070205080204" pitchFamily="34" charset="-128"/>
              </a:rPr>
              <a:t>{3}{4, 5}{8}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dirty="0">
                <a:ea typeface="ＭＳ Ｐゴシック" panose="020B0600070205080204" pitchFamily="34" charset="-128"/>
              </a:rPr>
              <a:t> is 3, and the length of the sequence is 4. </a:t>
            </a:r>
            <a:endParaRPr lang="en-US" altLang="en-PK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C817D4-2F65-95D1-D5DE-D51D9126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AA4BB6B-D9B3-D88A-2610-8A2068795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29B7A960-8A3A-F4D5-4814-D7656801E99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FCEA878-D926-1A69-3BD9-802636067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 dirty="0">
                <a:solidFill>
                  <a:srgbClr val="FF0000"/>
                </a:solidFill>
              </a:rPr>
              <a:t>Example (</a:t>
            </a:r>
            <a:r>
              <a:rPr lang="en-US" altLang="en-PK" dirty="0" err="1">
                <a:solidFill>
                  <a:srgbClr val="FF0000"/>
                </a:solidFill>
              </a:rPr>
              <a:t>cond</a:t>
            </a:r>
            <a:r>
              <a:rPr lang="en-US" altLang="en-PK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BC4478E5-5216-E0E2-D86F-D5F95E2FADD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41438"/>
            <a:ext cx="8229600" cy="493236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809A80DE-98A7-1CD8-2C21-67BBA1BA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1"/>
            <a:ext cx="8153400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GSP Algorithm</a:t>
            </a:r>
          </a:p>
          <a:p>
            <a:pPr algn="just" eaLnBrk="1" hangingPunct="1"/>
            <a:endParaRPr lang="en-US" altLang="en-PK" sz="2400" b="1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algorithms for solving sequence mining problems are mostly based on the A-priori algorithm</a:t>
            </a:r>
          </a:p>
          <a:p>
            <a:pPr algn="just" eaLnBrk="1" hangingPunct="1"/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One such algorithm is GSP algorithm</a:t>
            </a:r>
          </a:p>
          <a:p>
            <a:pPr algn="just" eaLnBrk="1" hangingPunct="1"/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It is exactly like A-priori algorithm and makes multiple passes over the database</a:t>
            </a:r>
          </a:p>
          <a:p>
            <a:pPr algn="just" eaLnBrk="1" hangingPunct="1"/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the first pass, all 1-sequences are counted. From the frequent 1-sequences a set of candidate 2-sequences are formed, and another pass is made to gather their support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DFB4152D-6CF8-97D0-FA6C-63DBA1A3F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9E6A60CD-E330-C0CB-58C7-6C18C5088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1"/>
            <a:ext cx="8153400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GSP Algorithm</a:t>
            </a:r>
          </a:p>
          <a:p>
            <a:pPr algn="just" eaLnBrk="1" hangingPunct="1"/>
            <a:endParaRPr lang="en-US" altLang="en-PK" sz="24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frequent 2-sequences are used to generate the candidate 3-sequences. Pruning is done among the candidates to eliminate any sequence, at least one of whose sub-sequence is not frequent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generation of candidate sequences are as follows: 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the first pass all the items are considered as 1-sequence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Suppose after the first pass the 1-sequences (A), (B) &amp; (C) are found to be frequent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569E68B2-09EF-0E54-6BEB-234DC31B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EF110454-AD9A-9DE5-112A-99C7D6C74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1"/>
            <a:ext cx="81534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GSP Algorithm</a:t>
            </a:r>
          </a:p>
          <a:p>
            <a:pPr algn="just" eaLnBrk="1" hangingPunct="1"/>
            <a:endParaRPr lang="en-US" altLang="en-PK" sz="24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following 2-sequences would be generated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(A) </a:t>
            </a: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(B)</a:t>
            </a: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(B)  (A)</a:t>
            </a: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(A)  (C)</a:t>
            </a: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(C)  (A)</a:t>
            </a: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(B)  (C)</a:t>
            </a: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(C)  (B)</a:t>
            </a: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(AB)</a:t>
            </a: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(AC)</a:t>
            </a: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(BC)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93FB9AA9-0AC6-E659-AA34-6D9D8AF8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E486BA5F-F097-6C4F-B3B5-1A2CAAE6C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3581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 eaLnBrk="1" hangingPunct="1"/>
            <a:endParaRPr lang="en-US" altLang="en-PK" sz="24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Sequence Data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customers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transactions are ordered chronologically </a:t>
            </a:r>
            <a:endParaRPr lang="en-US" altLang="en-PK" sz="2400" b="1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A2A9634D-7C3D-B775-97CE-48D19CD3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4446588" cy="47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Rectangle 5">
            <a:extLst>
              <a:ext uri="{FF2B5EF4-FFF2-40B4-BE49-F238E27FC236}">
                <a16:creationId xmlns:a16="http://schemas.microsoft.com/office/drawing/2014/main" id="{14640EE3-3BA9-151F-277B-52838601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99FCB090-4B59-1E8D-3461-AF0C5BB1D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8153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GSP Algorithm</a:t>
            </a:r>
          </a:p>
          <a:p>
            <a:pPr algn="just" eaLnBrk="1" hangingPunct="1"/>
            <a:endParaRPr lang="en-US" altLang="en-PK" sz="24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Suppose after the next pass, the following 2-sequences are found to be frequent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PK" b="1">
                <a:sym typeface="Symbol" panose="05050102010706020507" pitchFamily="18" charset="2"/>
              </a:rPr>
              <a:t>(A) </a:t>
            </a:r>
            <a:r>
              <a:rPr lang="en-US" altLang="en-PK" b="1">
                <a:sym typeface="Wingdings" panose="05000000000000000000" pitchFamily="2" charset="2"/>
              </a:rPr>
              <a:t> (B)</a:t>
            </a:r>
          </a:p>
          <a:p>
            <a:r>
              <a:rPr lang="en-US" altLang="en-PK" b="1">
                <a:sym typeface="Wingdings" panose="05000000000000000000" pitchFamily="2" charset="2"/>
              </a:rPr>
              <a:t>	(B)  (C)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From these 2-sequences, the following 3 sequence would be generated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(A) </a:t>
            </a:r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 (B)  (C)</a:t>
            </a: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127A959B-9E07-5640-AEED-1149A3E9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5F0A1B4-F61D-DE8A-817A-024ABF1C0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en-PK" dirty="0"/>
              <a:t>GSP mining algorithm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AE3B11D-279E-5338-F5B7-FDB397CEDE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9289" y="1233489"/>
            <a:ext cx="8243887" cy="61277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PK" dirty="0"/>
              <a:t>Very similar to the </a:t>
            </a:r>
            <a:r>
              <a:rPr lang="en-US" altLang="en-PK" dirty="0" err="1"/>
              <a:t>Apriori</a:t>
            </a:r>
            <a:r>
              <a:rPr lang="en-US" altLang="en-PK" dirty="0"/>
              <a:t> algorithm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013E6AC8-3C1A-F0F4-5B38-0F6FE9306F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5"/>
          <a:stretch/>
        </p:blipFill>
        <p:spPr>
          <a:xfrm>
            <a:off x="2243139" y="1808164"/>
            <a:ext cx="7920037" cy="40675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A7FBBDD-A57D-C7C4-AF69-069CB2CE5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en-PK" dirty="0"/>
              <a:t>Candidate generation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E08A0911-F5C1-67F4-9993-E825781C198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9"/>
          <a:stretch/>
        </p:blipFill>
        <p:spPr>
          <a:xfrm>
            <a:off x="1981200" y="1690689"/>
            <a:ext cx="8229600" cy="457431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633C9C2-FE4E-526B-12FC-4E3EDA6FA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 dirty="0">
                <a:solidFill>
                  <a:srgbClr val="FF0000"/>
                </a:solidFill>
              </a:rPr>
              <a:t>An example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F6ED7EA9-CB1D-BF0D-314B-2B199C64F23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41439"/>
            <a:ext cx="8229600" cy="478948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18FDC6F2-CD28-5667-3FB1-F53FAEBE3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8153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 eaLnBrk="1" hangingPunct="1"/>
            <a:endParaRPr lang="en-US" altLang="en-PK" sz="24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Event: In Sequence Mining terminology a transaction is called an </a:t>
            </a:r>
            <a:r>
              <a:rPr lang="en-US" altLang="en-PK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Event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Sequence: A </a:t>
            </a:r>
            <a:r>
              <a:rPr lang="en-US" altLang="en-PK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sequence</a:t>
            </a: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an ordered list of events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B171E73D-836E-C530-EC3D-1C2C9B109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343401"/>
            <a:ext cx="4953000" cy="196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Rectangle 5">
            <a:extLst>
              <a:ext uri="{FF2B5EF4-FFF2-40B4-BE49-F238E27FC236}">
                <a16:creationId xmlns:a16="http://schemas.microsoft.com/office/drawing/2014/main" id="{57026AAE-E870-3266-1672-D9B32D79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19D02736-2C0E-144D-7FC7-8122783BD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 eaLnBrk="1" hangingPunct="1"/>
            <a:endParaRPr lang="en-US" altLang="en-PK" sz="24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A sequence  is denoted as (</a:t>
            </a:r>
            <a:r>
              <a:rPr lang="en-US" altLang="en-PK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 </a:t>
            </a:r>
            <a:r>
              <a:rPr lang="en-US" altLang="en-PK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  …  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 </a:t>
            </a:r>
            <a:r>
              <a:rPr lang="en-US" altLang="en-PK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) where </a:t>
            </a:r>
            <a:r>
              <a:rPr lang="en-US" altLang="en-PK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 is an event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9219" name="Picture 4">
            <a:extLst>
              <a:ext uri="{FF2B5EF4-FFF2-40B4-BE49-F238E27FC236}">
                <a16:creationId xmlns:a16="http://schemas.microsoft.com/office/drawing/2014/main" id="{767CD0B9-124C-CA06-A0FA-F682D9280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1"/>
            <a:ext cx="4953000" cy="196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Rectangle 5">
            <a:extLst>
              <a:ext uri="{FF2B5EF4-FFF2-40B4-BE49-F238E27FC236}">
                <a16:creationId xmlns:a16="http://schemas.microsoft.com/office/drawing/2014/main" id="{3B33DC4A-F187-2C83-B8FB-9D9952FD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77483222-2A7C-CC28-16F8-4009A8A52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8153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 eaLnBrk="1" hangingPunct="1"/>
            <a:endParaRPr lang="en-US" altLang="en-PK" sz="24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Sub-Sequence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It is a sequence within the sequence, preserving that order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Its events may not be adjacent, but their ordering should not violate the ordering of the bigger sequence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A subsequence can be obtained from a sequence by deleting some items and/or events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1E6B725-9C96-B3B5-EC0A-E315C492D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B6C6A531-FE27-79CB-8D00-4D0EC995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1"/>
            <a:ext cx="8153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 eaLnBrk="1" hangingPunct="1"/>
            <a:endParaRPr lang="en-US" altLang="en-PK" sz="24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Frequency &amp; Frequent Sequence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The </a:t>
            </a:r>
            <a:r>
              <a:rPr lang="en-US" altLang="en-PK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frequency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 of a sequence is the total number of input sequences that support it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PK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frequent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 sequence is a sequence whose frequency exceeds some user-specified threshold 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A frequent sequence is </a:t>
            </a:r>
            <a:r>
              <a:rPr lang="en-US" altLang="en-PK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maximal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 if it is not a sub-sequence of another frequent sequence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28E56C4-9C8A-A9F4-6946-0C86E3F73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15B823CB-FE17-BC21-6ABA-BB3E67D77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99" y="1447800"/>
            <a:ext cx="36553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 eaLnBrk="1" hangingPunct="1"/>
            <a:endParaRPr lang="en-US" altLang="en-PK" sz="2400" b="1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PK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The sequences of all customers can be written in the following form 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DC2C0EFC-67FA-5379-03CA-515B27DC6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7848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5">
            <a:extLst>
              <a:ext uri="{FF2B5EF4-FFF2-40B4-BE49-F238E27FC236}">
                <a16:creationId xmlns:a16="http://schemas.microsoft.com/office/drawing/2014/main" id="{323031A9-F6BA-1DF8-BC49-40E59C00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26" y="2057402"/>
            <a:ext cx="4491273" cy="177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Rectangle 6">
            <a:extLst>
              <a:ext uri="{FF2B5EF4-FFF2-40B4-BE49-F238E27FC236}">
                <a16:creationId xmlns:a16="http://schemas.microsoft.com/office/drawing/2014/main" id="{A170F3AC-DBA3-A52F-A999-87282715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A4274157-2AB0-0495-1E3F-FB8DBC252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8229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(A, C) is a sub-sequence of sequence 2, 3 &amp; 4, but not of 1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The sub-sequence (A) </a:t>
            </a:r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 (C) is a subsequence of sequence 1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The sub-sequence </a:t>
            </a:r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(A) </a:t>
            </a:r>
            <a:r>
              <a:rPr lang="en-US" altLang="en-PK" sz="2400" b="1">
                <a:latin typeface="Times New Roman" panose="02020603050405020304" pitchFamily="18" charset="0"/>
                <a:sym typeface="Wingdings" panose="05000000000000000000" pitchFamily="2" charset="2"/>
              </a:rPr>
              <a:t> (C), means that item C appears in a transaction after (not necessarily, immediately after) another transaction containing A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0965E1E9-544D-39C7-ECA9-EE0E5FE85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81600"/>
            <a:ext cx="7848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Rectangle 5">
            <a:extLst>
              <a:ext uri="{FF2B5EF4-FFF2-40B4-BE49-F238E27FC236}">
                <a16:creationId xmlns:a16="http://schemas.microsoft.com/office/drawing/2014/main" id="{6F180D51-0291-057E-CFB7-89F0C7DA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669A0697-0CCB-A227-28C2-50603F017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PK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The frequency of (A, C) is 3, because we do not count multiple occurrences of (A, C) in the same sequence</a:t>
            </a:r>
          </a:p>
          <a:p>
            <a:pPr algn="just" eaLnBrk="1" hangingPunct="1"/>
            <a:endParaRPr lang="en-US" altLang="en-PK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-US" altLang="en-PK" sz="2400" b="1">
                <a:latin typeface="Times New Roman" panose="02020603050405020304" pitchFamily="18" charset="0"/>
                <a:sym typeface="Symbol" panose="05050102010706020507" pitchFamily="18" charset="2"/>
              </a:rPr>
              <a:t>The total number of sequences that support (A, C) are 3 namely sequence 2, 3 and 4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763234D6-D0A1-096F-8A8C-B2A83C975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81600"/>
            <a:ext cx="7848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Rectangle 5">
            <a:extLst>
              <a:ext uri="{FF2B5EF4-FFF2-40B4-BE49-F238E27FC236}">
                <a16:creationId xmlns:a16="http://schemas.microsoft.com/office/drawing/2014/main" id="{12EC3A6C-23E1-399E-48CE-B5DEEBF7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dirty="0">
                <a:effectLst/>
              </a:rPr>
              <a:t>Sequential pattern mining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1093</Words>
  <Application>Microsoft Office PowerPoint</Application>
  <PresentationFormat>Widescreen</PresentationFormat>
  <Paragraphs>164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Aptos</vt:lpstr>
      <vt:lpstr>Aptos Display</vt:lpstr>
      <vt:lpstr>Arial</vt:lpstr>
      <vt:lpstr>Symbol</vt:lpstr>
      <vt:lpstr>Tahoma</vt:lpstr>
      <vt:lpstr>Times New Roman</vt:lpstr>
      <vt:lpstr>Wingdings</vt:lpstr>
      <vt:lpstr>Office Theme</vt:lpstr>
      <vt:lpstr>Sequential pattern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 (cond)</vt:lpstr>
      <vt:lpstr>PowerPoint Presentation</vt:lpstr>
      <vt:lpstr>PowerPoint Presentation</vt:lpstr>
      <vt:lpstr>PowerPoint Presentation</vt:lpstr>
      <vt:lpstr>PowerPoint Presentation</vt:lpstr>
      <vt:lpstr>GSP mining algorithm</vt:lpstr>
      <vt:lpstr>Candidate generation</vt:lpstr>
      <vt:lpstr>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Shoaib M Khan</dc:creator>
  <cp:lastModifiedBy>Shoaib M Khan</cp:lastModifiedBy>
  <cp:revision>13</cp:revision>
  <dcterms:created xsi:type="dcterms:W3CDTF">2024-09-03T06:42:57Z</dcterms:created>
  <dcterms:modified xsi:type="dcterms:W3CDTF">2024-09-03T09:30:28Z</dcterms:modified>
</cp:coreProperties>
</file>