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70" r:id="rId5"/>
    <p:sldId id="273" r:id="rId6"/>
    <p:sldId id="274" r:id="rId7"/>
    <p:sldId id="29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DA2D-6182-439F-9A81-4A4D4C0E78C3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7802C-A07F-44DA-9FF4-62EBC31EEE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35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3640E22-538B-28AA-D63C-3615668B5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388708-0CD2-4CB5-9010-B04030F07BE0}" type="slidenum">
              <a:rPr lang="en-US" altLang="en-PK" smtClean="0">
                <a:latin typeface="Arial" panose="020B0604020202020204" pitchFamily="34" charset="0"/>
              </a:rPr>
              <a:pPr/>
              <a:t>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4B01671-9DC9-DB51-3F7A-D2FE6A5E6F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1E65A7C-C0D0-299C-FCA8-7B5244125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FFBD64C-DCE5-6D2F-2E51-85617F6B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8C062B-FFD8-4093-A118-41BAB81F117B}" type="slidenum">
              <a:rPr lang="en-US" altLang="en-PK" smtClean="0">
                <a:latin typeface="Arial" panose="020B0604020202020204" pitchFamily="34" charset="0"/>
              </a:rPr>
              <a:pPr/>
              <a:t>10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D36D1FB-29E5-5344-3FEA-0888CD5272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98A770A-9239-9ACD-61AE-3407DC4D7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9BE7056-376B-5887-ACE0-8BBCA4149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D3A292-6736-4933-8199-30D772AB54DA}" type="slidenum">
              <a:rPr lang="en-US" altLang="en-PK" smtClean="0">
                <a:latin typeface="Arial" panose="020B0604020202020204" pitchFamily="34" charset="0"/>
              </a:rPr>
              <a:pPr/>
              <a:t>11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4B7C008-4E3D-37A4-E5FC-D54FB9C9AB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942B3D-23AD-6FE0-A8CB-A62AC7368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EA242A0-E63C-54D6-926C-DFA0AD789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697B0A-D68D-459F-A41F-83FE8F04FA4D}" type="slidenum">
              <a:rPr lang="en-US" altLang="en-PK" smtClean="0">
                <a:latin typeface="Arial" panose="020B0604020202020204" pitchFamily="34" charset="0"/>
              </a:rPr>
              <a:pPr/>
              <a:t>12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B256488-88BE-089D-7C1E-B2C49B2C21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8C00F0-B6EF-453A-F28B-E755FF4BF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AD805AE-9909-46D3-0558-842874E61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02BEEA-0D97-49EE-9903-FC517E075DA1}" type="slidenum">
              <a:rPr lang="en-US" altLang="en-PK" smtClean="0">
                <a:latin typeface="Arial" panose="020B0604020202020204" pitchFamily="34" charset="0"/>
              </a:rPr>
              <a:pPr/>
              <a:t>13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D46075D-F2F4-39A3-682A-8B81B57CA3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9034143-1E5D-AE36-4064-19E745A10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74C35EB-7342-BC75-2CC0-586BCB2AF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3B746D-E3B3-46E7-A9FA-D4E7083EE882}" type="slidenum">
              <a:rPr lang="en-US" altLang="en-PK" smtClean="0">
                <a:latin typeface="Arial" panose="020B0604020202020204" pitchFamily="34" charset="0"/>
              </a:rPr>
              <a:pPr/>
              <a:t>14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6C52595-40B9-A768-88ED-21CB61254E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5808ABA-8E6F-5D6A-B78D-BA0DF14A5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A812335-96D5-8DA6-B944-34969945C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B77E61-D54E-46DE-AA52-19984A07746F}" type="slidenum">
              <a:rPr lang="en-US" altLang="en-PK" smtClean="0">
                <a:latin typeface="Arial" panose="020B0604020202020204" pitchFamily="34" charset="0"/>
              </a:rPr>
              <a:pPr/>
              <a:t>15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778775B-142B-A1E2-28F4-871C14337B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A7B9FD6-E22F-F726-2BF3-58A176315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1B65B21-CD60-FD70-6746-F6778735A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EDFEF7-FD69-4242-811E-96C34BF406FF}" type="slidenum">
              <a:rPr lang="en-US" altLang="en-PK" smtClean="0">
                <a:latin typeface="Arial" panose="020B0604020202020204" pitchFamily="34" charset="0"/>
              </a:rPr>
              <a:pPr/>
              <a:t>16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2FB2946-122F-1CA4-3979-58D8E3F1CB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0A0E848-1ABC-AABF-B5C2-9893A1FEA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097ED8-FB93-3D21-4D3C-800674C34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FA89D6-0497-4FEF-9BD9-9500DF05637D}" type="slidenum">
              <a:rPr lang="en-US" altLang="en-PK" smtClean="0">
                <a:latin typeface="Arial" panose="020B0604020202020204" pitchFamily="34" charset="0"/>
              </a:rPr>
              <a:pPr/>
              <a:t>17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BA84AD9-5C97-5E51-A214-47D809E497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9441816-9577-D4DF-3997-3B86CC060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A185195-9236-3691-0185-5C6C7A193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A14460-870E-4E47-9F38-5386879707B1}" type="slidenum">
              <a:rPr lang="en-US" altLang="en-PK" smtClean="0">
                <a:latin typeface="Arial" panose="020B0604020202020204" pitchFamily="34" charset="0"/>
              </a:rPr>
              <a:pPr/>
              <a:t>18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9D8010E-47C7-4A5C-CAFC-DAF5F1184F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C2F90BC-A40C-0651-D313-7728535F7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B97CE8-B5C6-ACD5-46CC-1F0853DC1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1CB811-F348-4F68-BFC5-7F645A75BFB6}" type="slidenum">
              <a:rPr lang="en-US" altLang="en-PK" smtClean="0">
                <a:latin typeface="Arial" panose="020B0604020202020204" pitchFamily="34" charset="0"/>
              </a:rPr>
              <a:pPr/>
              <a:t>19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5E52FC-98C6-CB5C-CDEC-F69A997CB9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1F16A75-0960-2D40-38B2-858579801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D9C2D1-FFD9-3AF5-6F31-A06B858D9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EED2FA-2C30-4E7B-807D-FCA145720BED}" type="slidenum">
              <a:rPr lang="en-US" altLang="en-PK" smtClean="0">
                <a:latin typeface="Arial" panose="020B0604020202020204" pitchFamily="34" charset="0"/>
              </a:rPr>
              <a:pPr/>
              <a:t>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E86DF00-3D8F-08A8-D9D5-43DC68941F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0F828CF-3A8C-CB00-9BEC-9D7AD4DAD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CE4C70C-9C6A-167E-0A0E-8D9E1068E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6EE091-9E15-4D38-B1B2-DACACFF19814}" type="slidenum">
              <a:rPr lang="en-US" altLang="en-PK" smtClean="0">
                <a:latin typeface="Arial" panose="020B0604020202020204" pitchFamily="34" charset="0"/>
              </a:rPr>
              <a:pPr/>
              <a:t>20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B5C07A0-A677-B81E-6DF2-FF0207A7AD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DA17626-008B-921E-CF89-AD019652E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202D87B-57C9-2DB3-50A9-23ED173F1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862C92-6F8A-41D8-B4B2-D63D46E14ABE}" type="slidenum">
              <a:rPr lang="en-US" altLang="en-PK" smtClean="0">
                <a:latin typeface="Arial" panose="020B0604020202020204" pitchFamily="34" charset="0"/>
              </a:rPr>
              <a:pPr/>
              <a:t>21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6B48C48-9609-9AA1-6F47-0271FED26B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14252E8-F658-E3D1-F93B-7FE8545CD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4B52161-81F1-E17C-2A53-2EDDD99C6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C6AB77-8B05-4B3B-AEC5-E7C0EBD58B7C}" type="slidenum">
              <a:rPr lang="en-US" altLang="en-PK" smtClean="0">
                <a:latin typeface="Arial" panose="020B0604020202020204" pitchFamily="34" charset="0"/>
              </a:rPr>
              <a:pPr/>
              <a:t>22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AF2C011-0F4E-D727-4215-18D832544D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2A2B823-1F43-696C-289D-8084AE96C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7F38A12-3AC8-19BC-A7BF-E97B8EBEE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C3D940-AE9E-46BE-B50B-90D74DEF31CA}" type="slidenum">
              <a:rPr lang="en-US" altLang="en-PK" smtClean="0">
                <a:latin typeface="Arial" panose="020B0604020202020204" pitchFamily="34" charset="0"/>
              </a:rPr>
              <a:pPr/>
              <a:t>23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033E2A8-8146-B795-F957-18F0579F26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368CF4-EC6E-7A89-AAAC-73C33FE3A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EC84272-7339-A941-B6A9-5850059AD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540EEC-499E-4BAD-929E-CB2069720707}" type="slidenum">
              <a:rPr lang="en-US" altLang="en-PK" smtClean="0">
                <a:latin typeface="Arial" panose="020B0604020202020204" pitchFamily="34" charset="0"/>
              </a:rPr>
              <a:pPr/>
              <a:t>24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98CBD0C-17C8-EE47-43B1-0A44EA0F46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5534B11-38F0-2A27-9730-9AE0D23D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DCF35FF-05A5-48DC-1F62-1A7C8789C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EF22C5-9401-4E95-B7C6-50C29586D442}" type="slidenum">
              <a:rPr lang="en-US" altLang="en-PK" smtClean="0">
                <a:latin typeface="Arial" panose="020B0604020202020204" pitchFamily="34" charset="0"/>
              </a:rPr>
              <a:pPr/>
              <a:t>25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880892-1611-4410-2D5D-3585046E5F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C47A4FF-226C-7F60-3352-3F855D84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DDD069A-326B-0BFE-693A-4448E1E87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5B17F6-00B2-44B3-B3FC-DD2A41064F67}" type="slidenum">
              <a:rPr lang="en-US" altLang="en-PK" smtClean="0">
                <a:latin typeface="Arial" panose="020B0604020202020204" pitchFamily="34" charset="0"/>
              </a:rPr>
              <a:pPr/>
              <a:t>26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817C8B5-F503-E284-4B33-4ECC78284D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F88E3FE-C290-9DB3-A282-4178A5745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D365A5B-B3D2-F1F1-2DCE-657F6A52B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432947-1EAD-4193-B441-6FF3E9D68EB3}" type="slidenum">
              <a:rPr lang="en-US" altLang="en-PK" smtClean="0">
                <a:latin typeface="Arial" panose="020B0604020202020204" pitchFamily="34" charset="0"/>
              </a:rPr>
              <a:pPr/>
              <a:t>27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6041907-D765-01AE-7483-3C48346DF3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9B5C6BD-777C-8893-365C-B5AB79B50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C1E5255-7580-B280-5102-75CAA6245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865D51-DCCA-438C-B253-9EB5AE1E1995}" type="slidenum">
              <a:rPr lang="en-US" altLang="en-PK" smtClean="0">
                <a:latin typeface="Arial" panose="020B0604020202020204" pitchFamily="34" charset="0"/>
              </a:rPr>
              <a:pPr/>
              <a:t>28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6C0B432-312D-6A44-1F7B-C8D1B3EE16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4B1D171-3061-568D-5820-99FC54A86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3B580B9-2EEB-52F9-897E-9167B2E9F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2796B6-C481-4865-B3F8-2FA72141EC4C}" type="slidenum">
              <a:rPr lang="en-US" altLang="en-PK" smtClean="0">
                <a:latin typeface="Arial" panose="020B0604020202020204" pitchFamily="34" charset="0"/>
              </a:rPr>
              <a:pPr/>
              <a:t>29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ACF455A-9B05-0407-EFA0-A28DA6101A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40573B8-954C-595F-5EAC-6C07DFA1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E8B4B61-0C78-59B4-2E18-D587ADE0C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731D0D-E1E7-4A65-94B9-02B7CF8C01CD}" type="slidenum">
              <a:rPr lang="en-US" altLang="en-PK" smtClean="0">
                <a:latin typeface="Arial" panose="020B0604020202020204" pitchFamily="34" charset="0"/>
              </a:rPr>
              <a:pPr/>
              <a:t>3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6B84C7-4346-68DE-7666-11C8F64D36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9EC8725-5D64-C612-FC54-F81E518E5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2D50030-D28D-B578-985C-81544BE42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894938-29F7-481E-9266-FD67297081E3}" type="slidenum">
              <a:rPr lang="en-US" altLang="en-PK" smtClean="0">
                <a:latin typeface="Arial" panose="020B0604020202020204" pitchFamily="34" charset="0"/>
              </a:rPr>
              <a:pPr/>
              <a:t>30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62F6049-B228-1BEB-6B98-C0C1428123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E2FB9EC-5395-9817-0E2D-2B7CEA16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4302ECC-EA14-E9EF-19C3-3547E9A70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ECAF77-E0A5-42A1-B3E4-F461CB621368}" type="slidenum">
              <a:rPr lang="en-US" altLang="en-PK" smtClean="0">
                <a:latin typeface="Arial" panose="020B0604020202020204" pitchFamily="34" charset="0"/>
              </a:rPr>
              <a:pPr/>
              <a:t>31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E34B51F-C31D-D746-B165-C118E1C75D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3C77950-06E3-7E50-177B-9DEA081B5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31FFD42-FC5D-17C2-83D7-A09F60583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06AEBD-743A-4B21-8D34-A8CE52AD41B6}" type="slidenum">
              <a:rPr lang="en-US" altLang="en-PK" smtClean="0">
                <a:latin typeface="Arial" panose="020B0604020202020204" pitchFamily="34" charset="0"/>
              </a:rPr>
              <a:pPr/>
              <a:t>4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FBD4756-4908-562B-ABB9-9B7367C278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8A96F9F-6FAD-5480-7ADD-247657226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3BA2C3F-2124-66B9-03D8-5054D86AD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F8B3BA-995E-4DDF-8BA9-BC41047B3523}" type="slidenum">
              <a:rPr lang="en-US" altLang="en-PK" smtClean="0">
                <a:latin typeface="Arial" panose="020B0604020202020204" pitchFamily="34" charset="0"/>
              </a:rPr>
              <a:pPr/>
              <a:t>5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940C182-2543-C83C-551D-8FA5BC6D75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D6302DE-DDD9-3CF9-66EE-8E36A0D55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CF70368-3425-10BA-451F-429AC6F33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244323-7888-462F-AD7C-7E6F57045671}" type="slidenum">
              <a:rPr lang="en-US" altLang="en-PK" smtClean="0">
                <a:latin typeface="Arial" panose="020B0604020202020204" pitchFamily="34" charset="0"/>
              </a:rPr>
              <a:pPr/>
              <a:t>6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768C124-0AAC-79CB-D4C7-26C83A6C82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41F5FC1-C434-913B-F5CF-386D6B3E2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3AAC5D4-65A9-B652-04BC-3885B7A7C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646D1C-6234-4399-AA17-DA252AE59578}" type="slidenum">
              <a:rPr lang="en-US" altLang="en-PK" smtClean="0">
                <a:latin typeface="Arial" panose="020B0604020202020204" pitchFamily="34" charset="0"/>
              </a:rPr>
              <a:pPr/>
              <a:t>7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3D86BC3-7F68-E136-36AF-57868C0985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61DAF86-9E04-F12C-DF4A-5601EE6FD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36CB78D-69C4-C0AD-BD46-130CCC8F7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8F31A6-59A4-4DA9-BE71-F4AFEA29A2BC}" type="slidenum">
              <a:rPr lang="en-US" altLang="en-PK" smtClean="0">
                <a:latin typeface="Arial" panose="020B0604020202020204" pitchFamily="34" charset="0"/>
              </a:rPr>
              <a:pPr/>
              <a:t>8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D73C54D-6208-854E-D863-24FDBE93B1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BD69C3A-D7EB-667A-68C2-F896A8E88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805B7DE-701C-445A-465E-8FAA96EEE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656C61-0500-4D2A-BDAA-32E247E082DB}" type="slidenum">
              <a:rPr lang="en-US" altLang="en-PK" smtClean="0">
                <a:latin typeface="Arial" panose="020B0604020202020204" pitchFamily="34" charset="0"/>
              </a:rPr>
              <a:pPr/>
              <a:t>9</a:t>
            </a:fld>
            <a:endParaRPr lang="en-US" altLang="en-PK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FBAF835-03ED-2C88-5638-EB2B2C4174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CE67448-DCFB-F0ED-350F-30E0B58B3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38-E9FD-F7F5-39BA-E2D5AC00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F01C4-6811-092A-4F00-788F1674A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8082-D155-6F2D-4CA5-F6DCD85C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5457-DC53-07EB-A5CF-331FC5F6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BFDA-9F47-C94D-897D-671C4EC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147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6C67-7FF1-9A88-381C-7C459148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9000-7B92-6FD7-54DE-F654B150F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A702-5B05-472E-5A96-F33941EB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E273-353C-B17A-A759-E34914C2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C5B6-98DE-F0F5-50EC-834213D8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8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A710E-6D44-7669-9EBC-25C602DD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4D8E-89B4-0972-24B6-CC0E8541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8594-2953-D1D9-B5E1-61286F7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F630-5FF1-3062-B11A-D5492E6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6DFA-099E-5B7F-49A8-BCCA0FB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73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A18D-46BD-CC7F-BAF0-61C761E4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7D5-6B61-B4F9-16BF-0188D3A1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7A83-97B1-02D4-AF90-5312271B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BCBA-38AC-84EF-3188-850195E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6841-E641-3266-D2B5-46697656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92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09C4-5C34-294C-E579-B8DCE75E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5B5AB-B8C1-B25F-4851-76592857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5214-7AB5-EEC2-B4FB-83CC8022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AEB9-1974-6A9E-BAB6-7331A94B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E509-4FB6-FFE3-C8BE-165E81AD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60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B710-F86D-914B-7D62-649DFEB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B7FD-F99A-EFDC-6BAD-C5356618E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5CA6B-82E2-B4AF-38FB-4EA9E4FD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0850-F8A9-A3BC-E808-92CFF1CD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796C-709D-C4B7-8340-DA1EEF8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1747E-7438-C89F-2346-F2C9C7C3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83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D4E2-1C61-1800-90C3-18E60E08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1C30-5986-92D6-535E-E4E7392A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2992-8959-144F-5C33-4C1132911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E99F5-9239-9364-B604-492CB40B5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C4DBE-FA14-71E6-D554-D46DCD38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CF12-76D0-A69D-ADBC-C8C4486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368E8-C622-CCE9-17D2-5591857F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246F3-FA90-1E98-6349-2B28B449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75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3781-B49E-9B46-0BF0-A98B0408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74537-863D-C1D9-947A-16A1CE4D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CD41-BD3A-490D-9DAA-F70843C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D8FF-F9B5-41C7-E77C-01C81FF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0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5565-1034-04A5-C026-D28E8078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E4B7D-C412-A662-F952-27D1AB1A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15AC0-499C-E4CE-1EA4-3229BFC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89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AD45-962E-5DBF-1ABE-5A864DA8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A3CC-8314-73B7-FDED-9D5B1C10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41AE-9D3E-C816-D134-33CCF4B7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9FF99-16B0-608D-8D35-7741C1D8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4599-E9D8-9C5B-F10A-22176A5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DEAA-00E2-BA32-1219-31355D36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21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C8C4-FDAD-4796-9B9A-F489527E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318E1-1055-BFA9-7757-4B2FA6912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FC0C0-40F1-FF28-3FBB-E507610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845E-85AB-0A82-F974-E61CCA03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649A-BF2E-B772-3F21-881AE8AC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4140D-CD8E-9799-435F-1AF65A3F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30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AAC6-090B-D4E8-AC63-D35BCE41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6757-2E59-DE47-A9DB-838E5D67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8653-97D3-D9BE-787E-7BC0C5FB7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6475E-0C79-43A2-8CFE-757EDC6EAA6A}" type="datetimeFigureOut">
              <a:rPr lang="en-PK" smtClean="0"/>
              <a:t>19/09/2024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A995-93D0-99FB-FB4A-1B36D645E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2F92-8D2C-5D70-4A3D-D8E52926E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C0CC4-7F6F-4933-8E32-669F090DBE9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617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13F396-54CE-92DF-CB61-1ABABDB49E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Classification</a:t>
            </a:r>
            <a:br>
              <a:rPr lang="en-GB"/>
            </a:br>
            <a:r>
              <a:rPr lang="en-GB" sz="4400"/>
              <a:t>Decision Tree Algorithm</a:t>
            </a:r>
            <a:endParaRPr lang="en-GB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6C8B28A8-B580-7F08-CC55-FA673295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1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process is then repeated using the training examples associated with each descendant node to select the best attribute to test at that point in the tree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D529EE44-3EFE-9F34-88CB-D6F2E1E0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3C57A4F2-2BDD-8B30-1C3A-E0F2D9BA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70CFB7BD-9DBA-21EB-4524-0E45BDC98961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3962400"/>
            <a:ext cx="785813" cy="457200"/>
            <a:chOff x="2976" y="3552"/>
            <a:chExt cx="495" cy="288"/>
          </a:xfrm>
        </p:grpSpPr>
        <p:sp>
          <p:nvSpPr>
            <p:cNvPr id="24631" name="Rectangle 3">
              <a:extLst>
                <a:ext uri="{FF2B5EF4-FFF2-40B4-BE49-F238E27FC236}">
                  <a16:creationId xmlns:a16="http://schemas.microsoft.com/office/drawing/2014/main" id="{01948B23-7CF9-BB33-1960-BB627D72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32" name="Text Box 4">
              <a:extLst>
                <a:ext uri="{FF2B5EF4-FFF2-40B4-BE49-F238E27FC236}">
                  <a16:creationId xmlns:a16="http://schemas.microsoft.com/office/drawing/2014/main" id="{B652BC4C-6458-A6DE-E34B-7CA6FB021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D13</a:t>
              </a:r>
            </a:p>
          </p:txBody>
        </p:sp>
      </p:grpSp>
      <p:grpSp>
        <p:nvGrpSpPr>
          <p:cNvPr id="24579" name="Group 5">
            <a:extLst>
              <a:ext uri="{FF2B5EF4-FFF2-40B4-BE49-F238E27FC236}">
                <a16:creationId xmlns:a16="http://schemas.microsoft.com/office/drawing/2014/main" id="{4C5E949A-C3CA-20F3-EC7E-C97150CC838E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3352800"/>
            <a:ext cx="785813" cy="457200"/>
            <a:chOff x="2976" y="3552"/>
            <a:chExt cx="495" cy="288"/>
          </a:xfrm>
        </p:grpSpPr>
        <p:sp>
          <p:nvSpPr>
            <p:cNvPr id="24629" name="Rectangle 6">
              <a:extLst>
                <a:ext uri="{FF2B5EF4-FFF2-40B4-BE49-F238E27FC236}">
                  <a16:creationId xmlns:a16="http://schemas.microsoft.com/office/drawing/2014/main" id="{D6B8FD95-F2DB-088A-BFCF-EB0B930A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30" name="Text Box 7">
              <a:extLst>
                <a:ext uri="{FF2B5EF4-FFF2-40B4-BE49-F238E27FC236}">
                  <a16:creationId xmlns:a16="http://schemas.microsoft.com/office/drawing/2014/main" id="{6C61B811-D230-1F79-8664-57FD8344D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D12</a:t>
              </a:r>
            </a:p>
          </p:txBody>
        </p:sp>
      </p:grpSp>
      <p:grpSp>
        <p:nvGrpSpPr>
          <p:cNvPr id="24580" name="Group 8">
            <a:extLst>
              <a:ext uri="{FF2B5EF4-FFF2-40B4-BE49-F238E27FC236}">
                <a16:creationId xmlns:a16="http://schemas.microsoft.com/office/drawing/2014/main" id="{BD18292C-6C1C-4003-03FD-D24E8420FCF8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3276600"/>
            <a:ext cx="785813" cy="457200"/>
            <a:chOff x="2976" y="3552"/>
            <a:chExt cx="495" cy="288"/>
          </a:xfrm>
        </p:grpSpPr>
        <p:sp>
          <p:nvSpPr>
            <p:cNvPr id="24627" name="Rectangle 9">
              <a:extLst>
                <a:ext uri="{FF2B5EF4-FFF2-40B4-BE49-F238E27FC236}">
                  <a16:creationId xmlns:a16="http://schemas.microsoft.com/office/drawing/2014/main" id="{62A558A9-9A5A-C3A2-B00F-F166FA08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28" name="Text Box 10">
              <a:extLst>
                <a:ext uri="{FF2B5EF4-FFF2-40B4-BE49-F238E27FC236}">
                  <a16:creationId xmlns:a16="http://schemas.microsoft.com/office/drawing/2014/main" id="{5DB5B05E-1F46-559E-0B2A-CDD55654B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D11</a:t>
              </a:r>
            </a:p>
          </p:txBody>
        </p:sp>
      </p:grpSp>
      <p:grpSp>
        <p:nvGrpSpPr>
          <p:cNvPr id="24581" name="Group 11">
            <a:extLst>
              <a:ext uri="{FF2B5EF4-FFF2-40B4-BE49-F238E27FC236}">
                <a16:creationId xmlns:a16="http://schemas.microsoft.com/office/drawing/2014/main" id="{38F83174-D140-9E27-3482-78ACC64144FE}"/>
              </a:ext>
            </a:extLst>
          </p:cNvPr>
          <p:cNvGrpSpPr>
            <a:grpSpLocks/>
          </p:cNvGrpSpPr>
          <p:nvPr/>
        </p:nvGrpSpPr>
        <p:grpSpPr bwMode="auto">
          <a:xfrm>
            <a:off x="8001001" y="2438400"/>
            <a:ext cx="785813" cy="457200"/>
            <a:chOff x="2976" y="3552"/>
            <a:chExt cx="495" cy="288"/>
          </a:xfrm>
        </p:grpSpPr>
        <p:sp>
          <p:nvSpPr>
            <p:cNvPr id="24625" name="Rectangle 12">
              <a:extLst>
                <a:ext uri="{FF2B5EF4-FFF2-40B4-BE49-F238E27FC236}">
                  <a16:creationId xmlns:a16="http://schemas.microsoft.com/office/drawing/2014/main" id="{E953CC72-E185-FB54-8561-01BFB73D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26" name="Text Box 13">
              <a:extLst>
                <a:ext uri="{FF2B5EF4-FFF2-40B4-BE49-F238E27FC236}">
                  <a16:creationId xmlns:a16="http://schemas.microsoft.com/office/drawing/2014/main" id="{D30B027D-B2EA-AD65-14C5-0FCE8520A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D10</a:t>
              </a:r>
            </a:p>
          </p:txBody>
        </p:sp>
      </p:grpSp>
      <p:grpSp>
        <p:nvGrpSpPr>
          <p:cNvPr id="24582" name="Group 14">
            <a:extLst>
              <a:ext uri="{FF2B5EF4-FFF2-40B4-BE49-F238E27FC236}">
                <a16:creationId xmlns:a16="http://schemas.microsoft.com/office/drawing/2014/main" id="{1AF2F651-F2D3-FA9B-E2EE-ADCBAEE540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429000"/>
            <a:ext cx="685800" cy="457200"/>
            <a:chOff x="2976" y="3552"/>
            <a:chExt cx="432" cy="288"/>
          </a:xfrm>
        </p:grpSpPr>
        <p:sp>
          <p:nvSpPr>
            <p:cNvPr id="24623" name="Rectangle 15">
              <a:extLst>
                <a:ext uri="{FF2B5EF4-FFF2-40B4-BE49-F238E27FC236}">
                  <a16:creationId xmlns:a16="http://schemas.microsoft.com/office/drawing/2014/main" id="{63BE8D88-6B01-2405-CB14-A6DA2FD8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24" name="Text Box 16">
              <a:extLst>
                <a:ext uri="{FF2B5EF4-FFF2-40B4-BE49-F238E27FC236}">
                  <a16:creationId xmlns:a16="http://schemas.microsoft.com/office/drawing/2014/main" id="{89D6BE2A-3F6D-6B82-7B0E-B80684F9E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D9</a:t>
              </a:r>
            </a:p>
          </p:txBody>
        </p:sp>
      </p:grpSp>
      <p:grpSp>
        <p:nvGrpSpPr>
          <p:cNvPr id="24583" name="Group 17">
            <a:extLst>
              <a:ext uri="{FF2B5EF4-FFF2-40B4-BE49-F238E27FC236}">
                <a16:creationId xmlns:a16="http://schemas.microsoft.com/office/drawing/2014/main" id="{75B8DB59-C708-65D8-42F4-C6AC12C667E6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3200400"/>
            <a:ext cx="685800" cy="457200"/>
            <a:chOff x="2976" y="3552"/>
            <a:chExt cx="432" cy="288"/>
          </a:xfrm>
        </p:grpSpPr>
        <p:sp>
          <p:nvSpPr>
            <p:cNvPr id="24621" name="Rectangle 18">
              <a:extLst>
                <a:ext uri="{FF2B5EF4-FFF2-40B4-BE49-F238E27FC236}">
                  <a16:creationId xmlns:a16="http://schemas.microsoft.com/office/drawing/2014/main" id="{B2B0A4A3-72E6-760B-5870-34D9D8D0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22" name="Text Box 19">
              <a:extLst>
                <a:ext uri="{FF2B5EF4-FFF2-40B4-BE49-F238E27FC236}">
                  <a16:creationId xmlns:a16="http://schemas.microsoft.com/office/drawing/2014/main" id="{E8231B18-E08D-73FA-E0AD-7B05E5683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D4</a:t>
              </a:r>
            </a:p>
          </p:txBody>
        </p:sp>
      </p:grpSp>
      <p:grpSp>
        <p:nvGrpSpPr>
          <p:cNvPr id="24584" name="Group 20">
            <a:extLst>
              <a:ext uri="{FF2B5EF4-FFF2-40B4-BE49-F238E27FC236}">
                <a16:creationId xmlns:a16="http://schemas.microsoft.com/office/drawing/2014/main" id="{23D0E567-A724-CAAE-A4DC-CD39DF264D1D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657600"/>
            <a:ext cx="685800" cy="457200"/>
            <a:chOff x="2976" y="3552"/>
            <a:chExt cx="432" cy="288"/>
          </a:xfrm>
        </p:grpSpPr>
        <p:sp>
          <p:nvSpPr>
            <p:cNvPr id="24619" name="Rectangle 21">
              <a:extLst>
                <a:ext uri="{FF2B5EF4-FFF2-40B4-BE49-F238E27FC236}">
                  <a16:creationId xmlns:a16="http://schemas.microsoft.com/office/drawing/2014/main" id="{1B2E11A8-E4AF-DFC8-2621-2BE05B42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20" name="Text Box 22">
              <a:extLst>
                <a:ext uri="{FF2B5EF4-FFF2-40B4-BE49-F238E27FC236}">
                  <a16:creationId xmlns:a16="http://schemas.microsoft.com/office/drawing/2014/main" id="{418B4ABD-1B2C-7B35-B3BB-66D69579B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D7</a:t>
              </a:r>
            </a:p>
          </p:txBody>
        </p:sp>
      </p:grpSp>
      <p:grpSp>
        <p:nvGrpSpPr>
          <p:cNvPr id="24585" name="Group 23">
            <a:extLst>
              <a:ext uri="{FF2B5EF4-FFF2-40B4-BE49-F238E27FC236}">
                <a16:creationId xmlns:a16="http://schemas.microsoft.com/office/drawing/2014/main" id="{DB209657-57DB-4E50-1956-38C64314CF3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810000"/>
            <a:ext cx="685800" cy="457200"/>
            <a:chOff x="2976" y="3552"/>
            <a:chExt cx="432" cy="288"/>
          </a:xfrm>
        </p:grpSpPr>
        <p:sp>
          <p:nvSpPr>
            <p:cNvPr id="24617" name="Rectangle 24">
              <a:extLst>
                <a:ext uri="{FF2B5EF4-FFF2-40B4-BE49-F238E27FC236}">
                  <a16:creationId xmlns:a16="http://schemas.microsoft.com/office/drawing/2014/main" id="{421696DF-7C48-A13F-9C71-C7B368B5C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18" name="Text Box 25">
              <a:extLst>
                <a:ext uri="{FF2B5EF4-FFF2-40B4-BE49-F238E27FC236}">
                  <a16:creationId xmlns:a16="http://schemas.microsoft.com/office/drawing/2014/main" id="{C4B1101F-3288-8B70-27BD-08BC96D94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D5</a:t>
              </a:r>
            </a:p>
          </p:txBody>
        </p:sp>
      </p:grpSp>
      <p:grpSp>
        <p:nvGrpSpPr>
          <p:cNvPr id="24586" name="Group 26">
            <a:extLst>
              <a:ext uri="{FF2B5EF4-FFF2-40B4-BE49-F238E27FC236}">
                <a16:creationId xmlns:a16="http://schemas.microsoft.com/office/drawing/2014/main" id="{0A1914E1-0C7D-3D1E-8E4E-97AAD9A73BAC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19400"/>
            <a:ext cx="685800" cy="457200"/>
            <a:chOff x="2976" y="3552"/>
            <a:chExt cx="432" cy="288"/>
          </a:xfrm>
        </p:grpSpPr>
        <p:sp>
          <p:nvSpPr>
            <p:cNvPr id="24615" name="Rectangle 27">
              <a:extLst>
                <a:ext uri="{FF2B5EF4-FFF2-40B4-BE49-F238E27FC236}">
                  <a16:creationId xmlns:a16="http://schemas.microsoft.com/office/drawing/2014/main" id="{A383F6F4-9527-CAD7-28DC-69616011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16" name="Text Box 28">
              <a:extLst>
                <a:ext uri="{FF2B5EF4-FFF2-40B4-BE49-F238E27FC236}">
                  <a16:creationId xmlns:a16="http://schemas.microsoft.com/office/drawing/2014/main" id="{8EA01E51-8826-1335-A48E-AE61ECB6A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D3</a:t>
              </a:r>
            </a:p>
          </p:txBody>
        </p:sp>
      </p:grpSp>
      <p:grpSp>
        <p:nvGrpSpPr>
          <p:cNvPr id="24587" name="Group 29">
            <a:extLst>
              <a:ext uri="{FF2B5EF4-FFF2-40B4-BE49-F238E27FC236}">
                <a16:creationId xmlns:a16="http://schemas.microsoft.com/office/drawing/2014/main" id="{2109C86B-9501-B2F4-DB1A-29A270138FD1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895600"/>
            <a:ext cx="698500" cy="609600"/>
            <a:chOff x="1344" y="2448"/>
            <a:chExt cx="440" cy="384"/>
          </a:xfrm>
        </p:grpSpPr>
        <p:sp>
          <p:nvSpPr>
            <p:cNvPr id="24613" name="AutoShape 30">
              <a:extLst>
                <a:ext uri="{FF2B5EF4-FFF2-40B4-BE49-F238E27FC236}">
                  <a16:creationId xmlns:a16="http://schemas.microsoft.com/office/drawing/2014/main" id="{660E22A7-1A9E-2ECE-5394-D12580D9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14" name="Text Box 31">
              <a:extLst>
                <a:ext uri="{FF2B5EF4-FFF2-40B4-BE49-F238E27FC236}">
                  <a16:creationId xmlns:a16="http://schemas.microsoft.com/office/drawing/2014/main" id="{F3D8BFBC-8232-244A-EF53-1CB8C257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75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000">
                  <a:latin typeface="Times New Roman" panose="02020603050405020304" pitchFamily="18" charset="0"/>
                </a:rPr>
                <a:t>D14</a:t>
              </a:r>
              <a:endParaRPr lang="en-US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588" name="Group 32">
            <a:extLst>
              <a:ext uri="{FF2B5EF4-FFF2-40B4-BE49-F238E27FC236}">
                <a16:creationId xmlns:a16="http://schemas.microsoft.com/office/drawing/2014/main" id="{38B86BF8-157E-37EB-7386-0A93BA78B29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438400"/>
            <a:ext cx="685800" cy="609600"/>
            <a:chOff x="1344" y="2448"/>
            <a:chExt cx="432" cy="384"/>
          </a:xfrm>
        </p:grpSpPr>
        <p:sp>
          <p:nvSpPr>
            <p:cNvPr id="24611" name="AutoShape 33">
              <a:extLst>
                <a:ext uri="{FF2B5EF4-FFF2-40B4-BE49-F238E27FC236}">
                  <a16:creationId xmlns:a16="http://schemas.microsoft.com/office/drawing/2014/main" id="{B330EF9E-04D2-DD4B-AC30-D5970F404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12" name="Text Box 34">
              <a:extLst>
                <a:ext uri="{FF2B5EF4-FFF2-40B4-BE49-F238E27FC236}">
                  <a16:creationId xmlns:a16="http://schemas.microsoft.com/office/drawing/2014/main" id="{327089EC-B01F-0577-3C4A-305BCA57A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D8</a:t>
              </a:r>
            </a:p>
          </p:txBody>
        </p:sp>
      </p:grpSp>
      <p:grpSp>
        <p:nvGrpSpPr>
          <p:cNvPr id="24589" name="Group 35">
            <a:extLst>
              <a:ext uri="{FF2B5EF4-FFF2-40B4-BE49-F238E27FC236}">
                <a16:creationId xmlns:a16="http://schemas.microsoft.com/office/drawing/2014/main" id="{09F989A7-D8D4-7D8E-407F-77D0CC848B64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2362200"/>
            <a:ext cx="685800" cy="609600"/>
            <a:chOff x="1344" y="2448"/>
            <a:chExt cx="432" cy="384"/>
          </a:xfrm>
        </p:grpSpPr>
        <p:sp>
          <p:nvSpPr>
            <p:cNvPr id="24609" name="AutoShape 36">
              <a:extLst>
                <a:ext uri="{FF2B5EF4-FFF2-40B4-BE49-F238E27FC236}">
                  <a16:creationId xmlns:a16="http://schemas.microsoft.com/office/drawing/2014/main" id="{310DF2D5-E507-F164-D32A-21927AB0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10" name="Text Box 37">
              <a:extLst>
                <a:ext uri="{FF2B5EF4-FFF2-40B4-BE49-F238E27FC236}">
                  <a16:creationId xmlns:a16="http://schemas.microsoft.com/office/drawing/2014/main" id="{19E683BB-77A7-2D4A-A0BA-A545EAB1F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D6</a:t>
              </a:r>
            </a:p>
          </p:txBody>
        </p:sp>
      </p:grpSp>
      <p:grpSp>
        <p:nvGrpSpPr>
          <p:cNvPr id="24590" name="Group 38">
            <a:extLst>
              <a:ext uri="{FF2B5EF4-FFF2-40B4-BE49-F238E27FC236}">
                <a16:creationId xmlns:a16="http://schemas.microsoft.com/office/drawing/2014/main" id="{DA3FE653-62A2-0F46-D1BD-53A752B7267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85800" cy="609600"/>
            <a:chOff x="1344" y="2448"/>
            <a:chExt cx="432" cy="384"/>
          </a:xfrm>
        </p:grpSpPr>
        <p:sp>
          <p:nvSpPr>
            <p:cNvPr id="24607" name="AutoShape 39">
              <a:extLst>
                <a:ext uri="{FF2B5EF4-FFF2-40B4-BE49-F238E27FC236}">
                  <a16:creationId xmlns:a16="http://schemas.microsoft.com/office/drawing/2014/main" id="{5FC4B440-A7DA-77D0-82FB-484E9311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08" name="Text Box 40">
              <a:extLst>
                <a:ext uri="{FF2B5EF4-FFF2-40B4-BE49-F238E27FC236}">
                  <a16:creationId xmlns:a16="http://schemas.microsoft.com/office/drawing/2014/main" id="{21F16DC7-D14B-69F4-B00A-A1171A5A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D2</a:t>
              </a:r>
            </a:p>
          </p:txBody>
        </p:sp>
      </p:grpSp>
      <p:grpSp>
        <p:nvGrpSpPr>
          <p:cNvPr id="24591" name="Group 41">
            <a:extLst>
              <a:ext uri="{FF2B5EF4-FFF2-40B4-BE49-F238E27FC236}">
                <a16:creationId xmlns:a16="http://schemas.microsoft.com/office/drawing/2014/main" id="{A42D0D4E-E704-CB94-3EB3-9659D680B0E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438400"/>
            <a:ext cx="685800" cy="609600"/>
            <a:chOff x="1344" y="2448"/>
            <a:chExt cx="432" cy="384"/>
          </a:xfrm>
        </p:grpSpPr>
        <p:sp>
          <p:nvSpPr>
            <p:cNvPr id="24605" name="AutoShape 42">
              <a:extLst>
                <a:ext uri="{FF2B5EF4-FFF2-40B4-BE49-F238E27FC236}">
                  <a16:creationId xmlns:a16="http://schemas.microsoft.com/office/drawing/2014/main" id="{18F7F0F3-ABA8-4C25-CEE1-811E8697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4606" name="Text Box 43">
              <a:extLst>
                <a:ext uri="{FF2B5EF4-FFF2-40B4-BE49-F238E27FC236}">
                  <a16:creationId xmlns:a16="http://schemas.microsoft.com/office/drawing/2014/main" id="{612C74FE-8E34-234A-B8E4-44D4593C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</a:t>
              </a:r>
            </a:p>
          </p:txBody>
        </p:sp>
      </p:grpSp>
      <p:sp>
        <p:nvSpPr>
          <p:cNvPr id="24592" name="Text Box 44">
            <a:extLst>
              <a:ext uri="{FF2B5EF4-FFF2-40B4-BE49-F238E27FC236}">
                <a16:creationId xmlns:a16="http://schemas.microsoft.com/office/drawing/2014/main" id="{A5E5936C-96EC-EB70-0097-EE5E6BD7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800" b="1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24593" name="Rectangle 45">
            <a:extLst>
              <a:ext uri="{FF2B5EF4-FFF2-40B4-BE49-F238E27FC236}">
                <a16:creationId xmlns:a16="http://schemas.microsoft.com/office/drawing/2014/main" id="{95B1332F-EDCF-6702-1F1E-961887C0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90600"/>
            <a:ext cx="1524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4594" name="Line 46">
            <a:extLst>
              <a:ext uri="{FF2B5EF4-FFF2-40B4-BE49-F238E27FC236}">
                <a16:creationId xmlns:a16="http://schemas.microsoft.com/office/drawing/2014/main" id="{C1CF610B-9A6E-1132-E6CE-6C80FF43C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240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5" name="Line 47">
            <a:extLst>
              <a:ext uri="{FF2B5EF4-FFF2-40B4-BE49-F238E27FC236}">
                <a16:creationId xmlns:a16="http://schemas.microsoft.com/office/drawing/2014/main" id="{D6D154E7-6727-A297-E3E1-47C66E9C6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5240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6" name="Text Box 48">
            <a:extLst>
              <a:ext uri="{FF2B5EF4-FFF2-40B4-BE49-F238E27FC236}">
                <a16:creationId xmlns:a16="http://schemas.microsoft.com/office/drawing/2014/main" id="{A6E6D168-4CB3-243E-C112-432D4114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3716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24597" name="Text Box 49">
            <a:extLst>
              <a:ext uri="{FF2B5EF4-FFF2-40B4-BE49-F238E27FC236}">
                <a16:creationId xmlns:a16="http://schemas.microsoft.com/office/drawing/2014/main" id="{C9956B48-0A41-2E87-25CA-9D1565E6E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752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4598" name="Line 50">
            <a:extLst>
              <a:ext uri="{FF2B5EF4-FFF2-40B4-BE49-F238E27FC236}">
                <a16:creationId xmlns:a16="http://schemas.microsoft.com/office/drawing/2014/main" id="{A8E50354-59FE-983F-E0A5-DF91DE856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524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599" name="Line 51">
            <a:extLst>
              <a:ext uri="{FF2B5EF4-FFF2-40B4-BE49-F238E27FC236}">
                <a16:creationId xmlns:a16="http://schemas.microsoft.com/office/drawing/2014/main" id="{236AB758-3FC9-DD4C-0DB1-C48502921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0" name="Text Box 52">
            <a:extLst>
              <a:ext uri="{FF2B5EF4-FFF2-40B4-BE49-F238E27FC236}">
                <a16:creationId xmlns:a16="http://schemas.microsoft.com/office/drawing/2014/main" id="{99510DFA-B514-2294-3F76-ED9504C5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6" y="1412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24601" name="Freeform 53">
            <a:extLst>
              <a:ext uri="{FF2B5EF4-FFF2-40B4-BE49-F238E27FC236}">
                <a16:creationId xmlns:a16="http://schemas.microsoft.com/office/drawing/2014/main" id="{3906B305-D6CB-3176-0959-9CDC8B12CF08}"/>
              </a:ext>
            </a:extLst>
          </p:cNvPr>
          <p:cNvSpPr>
            <a:spLocks/>
          </p:cNvSpPr>
          <p:nvPr/>
        </p:nvSpPr>
        <p:spPr bwMode="auto">
          <a:xfrm>
            <a:off x="1574800" y="2171700"/>
            <a:ext cx="3403600" cy="2463800"/>
          </a:xfrm>
          <a:custGeom>
            <a:avLst/>
            <a:gdLst>
              <a:gd name="T0" fmla="*/ 2147483646 w 2144"/>
              <a:gd name="T1" fmla="*/ 2147483646 h 1552"/>
              <a:gd name="T2" fmla="*/ 2147483646 w 2144"/>
              <a:gd name="T3" fmla="*/ 2147483646 h 1552"/>
              <a:gd name="T4" fmla="*/ 2147483646 w 2144"/>
              <a:gd name="T5" fmla="*/ 2147483646 h 1552"/>
              <a:gd name="T6" fmla="*/ 2147483646 w 2144"/>
              <a:gd name="T7" fmla="*/ 2147483646 h 1552"/>
              <a:gd name="T8" fmla="*/ 2147483646 w 2144"/>
              <a:gd name="T9" fmla="*/ 2147483646 h 1552"/>
              <a:gd name="T10" fmla="*/ 2147483646 w 2144"/>
              <a:gd name="T11" fmla="*/ 2147483646 h 1552"/>
              <a:gd name="T12" fmla="*/ 2147483646 w 2144"/>
              <a:gd name="T13" fmla="*/ 2147483646 h 1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4"/>
              <a:gd name="T22" fmla="*/ 0 h 1552"/>
              <a:gd name="T23" fmla="*/ 2144 w 2144"/>
              <a:gd name="T24" fmla="*/ 1552 h 1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4" h="1552">
                <a:moveTo>
                  <a:pt x="880" y="24"/>
                </a:moveTo>
                <a:cubicBezTo>
                  <a:pt x="624" y="48"/>
                  <a:pt x="224" y="136"/>
                  <a:pt x="112" y="360"/>
                </a:cubicBezTo>
                <a:cubicBezTo>
                  <a:pt x="0" y="584"/>
                  <a:pt x="16" y="1184"/>
                  <a:pt x="208" y="1368"/>
                </a:cubicBezTo>
                <a:cubicBezTo>
                  <a:pt x="400" y="1552"/>
                  <a:pt x="952" y="1544"/>
                  <a:pt x="1264" y="1464"/>
                </a:cubicBezTo>
                <a:cubicBezTo>
                  <a:pt x="1576" y="1384"/>
                  <a:pt x="2016" y="1096"/>
                  <a:pt x="2080" y="888"/>
                </a:cubicBezTo>
                <a:cubicBezTo>
                  <a:pt x="2144" y="680"/>
                  <a:pt x="1848" y="368"/>
                  <a:pt x="1648" y="216"/>
                </a:cubicBezTo>
                <a:cubicBezTo>
                  <a:pt x="1448" y="64"/>
                  <a:pt x="1136" y="0"/>
                  <a:pt x="880" y="24"/>
                </a:cubicBezTo>
                <a:close/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4602" name="Rectangle 54">
            <a:extLst>
              <a:ext uri="{FF2B5EF4-FFF2-40B4-BE49-F238E27FC236}">
                <a16:creationId xmlns:a16="http://schemas.microsoft.com/office/drawing/2014/main" id="{9646D435-A630-2004-EDDB-84368A49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5280026"/>
            <a:ext cx="81580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What is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“best” attribute to test at this point? The possible choices 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 Temperature, Wind &amp; Humidity</a:t>
            </a:r>
          </a:p>
        </p:txBody>
      </p:sp>
      <p:sp>
        <p:nvSpPr>
          <p:cNvPr id="24603" name="Line 55">
            <a:extLst>
              <a:ext uri="{FF2B5EF4-FFF2-40B4-BE49-F238E27FC236}">
                <a16:creationId xmlns:a16="http://schemas.microsoft.com/office/drawing/2014/main" id="{987DF457-E82E-DDEE-8FEA-CB5E336189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45112" name="Text Box 56">
            <a:extLst>
              <a:ext uri="{FF2B5EF4-FFF2-40B4-BE49-F238E27FC236}">
                <a16:creationId xmlns:a16="http://schemas.microsoft.com/office/drawing/2014/main" id="{72727501-33A9-5883-B942-A1EA9A83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4394D45-BD22-8D59-7432-75401F0B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1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forms a greedy search for an acceptable decision tree, in which the algorithm never backtracks to reconsider earlier choices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54A756F-5B33-1503-DA2C-FFF71BBF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7218800-3010-2A38-E0C2-D6F544FB6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59751A1-7167-495F-C782-BB444D99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8153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choice in the ID3 algorithm is selecting which attribute to test at each node in the tree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select the attribute which is most useful for classifying examples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need a good quantitative measure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 a statistical property, called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E6AD10C-78CE-E694-291A-9192836F1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520FB79-F890-A6C1-F823-D741C5C5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97ECEB1-00C7-C9A7-5518-67F1F46A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define information gain precisely, we begin by defining </a:t>
            </a:r>
            <a:r>
              <a:rPr lang="en-US" altLang="en-PK" sz="2400" b="1">
                <a:latin typeface="Times New Roman" panose="02020603050405020304" pitchFamily="18" charset="0"/>
              </a:rPr>
              <a:t>entropy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Entropy characterizes the impurity of an arbitrary collection of examples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666C08B9-9D22-DAA7-3F8D-E97A954B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B7A0417C-3C20-B66E-C8D5-38FB5F96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299DC393-F144-DEBC-38CE-6F05B512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09800"/>
            <a:ext cx="8153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is called Entropy H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H(X) =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 Entropy means that the examples have more equal probability of occurrence (and therefore not easily predictable)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Entropy means easy predictability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36CD317B-FCE9-C1CA-984A-AAB3C8D3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DA5D8D8B-DD62-E104-38FB-EA4667CB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51F5B21C-19FA-C9CC-505B-4589427E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0BB1CD4-2D31-EFFE-9B50-FBB4F8CD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49476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trying to predict output Y (Like Film Gladiator) &amp; we have input X (College Major = v)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6BDB58-4EEA-7883-FD3B-2881CFB3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23C40507-21AE-3E9C-72BA-FA39D119F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1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800" b="1">
                <a:latin typeface="Times New Roman" panose="02020603050405020304" pitchFamily="18" charset="0"/>
              </a:rPr>
              <a:t>Major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8D0D4FED-904A-D722-F143-E529BC0D8E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2672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1B88DBF6-063F-AF8F-78F9-212B09A0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5CA2963F-AE32-2520-A946-62C34C2C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0A65CB50-290B-AA35-50AE-E3BDFD2DC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496425C-A0D5-4E27-4EF8-61FA06CD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38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Math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9D96B94C-E352-E4D8-4605-EAB4D603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History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903ABB4F-06E5-D638-FCDA-69398361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CS</a:t>
            </a:r>
          </a:p>
        </p:txBody>
      </p:sp>
      <p:pic>
        <p:nvPicPr>
          <p:cNvPr id="34828" name="Picture 12">
            <a:extLst>
              <a:ext uri="{FF2B5EF4-FFF2-40B4-BE49-F238E27FC236}">
                <a16:creationId xmlns:a16="http://schemas.microsoft.com/office/drawing/2014/main" id="{95B83FB4-FCAE-C6EC-6161-6913CF47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886201"/>
            <a:ext cx="1495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3">
            <a:extLst>
              <a:ext uri="{FF2B5EF4-FFF2-40B4-BE49-F238E27FC236}">
                <a16:creationId xmlns:a16="http://schemas.microsoft.com/office/drawing/2014/main" id="{69BA6454-7D27-15C9-B35D-5E5C8DA9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410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4">
            <a:extLst>
              <a:ext uri="{FF2B5EF4-FFF2-40B4-BE49-F238E27FC236}">
                <a16:creationId xmlns:a16="http://schemas.microsoft.com/office/drawing/2014/main" id="{E114E4D9-6365-BD39-8AB4-592840C3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1054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15">
            <a:extLst>
              <a:ext uri="{FF2B5EF4-FFF2-40B4-BE49-F238E27FC236}">
                <a16:creationId xmlns:a16="http://schemas.microsoft.com/office/drawing/2014/main" id="{202ED371-D426-CA82-4A05-E3099987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791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16">
            <a:extLst>
              <a:ext uri="{FF2B5EF4-FFF2-40B4-BE49-F238E27FC236}">
                <a16:creationId xmlns:a16="http://schemas.microsoft.com/office/drawing/2014/main" id="{C972BCAB-D524-497A-8E3A-0215E44B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029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7">
            <a:extLst>
              <a:ext uri="{FF2B5EF4-FFF2-40B4-BE49-F238E27FC236}">
                <a16:creationId xmlns:a16="http://schemas.microsoft.com/office/drawing/2014/main" id="{726E90B0-E6A2-7314-46EA-AEEBAF83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4" name="Picture 18">
            <a:extLst>
              <a:ext uri="{FF2B5EF4-FFF2-40B4-BE49-F238E27FC236}">
                <a16:creationId xmlns:a16="http://schemas.microsoft.com/office/drawing/2014/main" id="{55A85CFC-8F58-7C49-655C-ED020D545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5" name="Picture 19">
            <a:extLst>
              <a:ext uri="{FF2B5EF4-FFF2-40B4-BE49-F238E27FC236}">
                <a16:creationId xmlns:a16="http://schemas.microsoft.com/office/drawing/2014/main" id="{D8FDA15A-81AE-AE8D-6157-839DFDC2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9436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0">
            <a:extLst>
              <a:ext uri="{FF2B5EF4-FFF2-40B4-BE49-F238E27FC236}">
                <a16:creationId xmlns:a16="http://schemas.microsoft.com/office/drawing/2014/main" id="{2D3154FA-2BE9-AB62-2F7B-43E29B99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8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Text Box 21">
            <a:extLst>
              <a:ext uri="{FF2B5EF4-FFF2-40B4-BE49-F238E27FC236}">
                <a16:creationId xmlns:a16="http://schemas.microsoft.com/office/drawing/2014/main" id="{B598781F-ADD5-B868-285E-29D6D630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BD90AA44-E479-EB57-4CE3-83291108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0960B77-47B0-3175-2A0B-7EAF42E9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28825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Entropy 	H(Y | X = v)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Entropy of Y among only those records in which X = v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97F2EC-275D-788B-962E-1CE5AFDF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D1087F1-4482-563A-23CA-A10A17425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1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800" b="1">
                <a:latin typeface="Times New Roman" panose="02020603050405020304" pitchFamily="18" charset="0"/>
              </a:rPr>
              <a:t>Major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06A1FCEC-F2F9-BFD4-863B-C7F97AC92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2672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E1DE52C0-58CD-14D1-AA65-587D8AF6B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D8234E5D-055F-E310-F1EC-A8ABC980B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FE3D26D-70AA-68E1-0C01-BA0E139B3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7734CFE7-BCD7-6ECE-33DD-85DBF45B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38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Math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0E4E001-2CB9-2D35-628B-99C06438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History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88A2FAFF-CCD6-7217-10BD-C9055249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CS</a:t>
            </a:r>
          </a:p>
        </p:txBody>
      </p:sp>
      <p:pic>
        <p:nvPicPr>
          <p:cNvPr id="36876" name="Picture 12">
            <a:extLst>
              <a:ext uri="{FF2B5EF4-FFF2-40B4-BE49-F238E27FC236}">
                <a16:creationId xmlns:a16="http://schemas.microsoft.com/office/drawing/2014/main" id="{B7ECEB46-9CA1-E138-5B2E-85EE0EF9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886201"/>
            <a:ext cx="1495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3">
            <a:extLst>
              <a:ext uri="{FF2B5EF4-FFF2-40B4-BE49-F238E27FC236}">
                <a16:creationId xmlns:a16="http://schemas.microsoft.com/office/drawing/2014/main" id="{D4D1D14E-C55F-F0E7-5214-D7B27D1A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410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>
            <a:extLst>
              <a:ext uri="{FF2B5EF4-FFF2-40B4-BE49-F238E27FC236}">
                <a16:creationId xmlns:a16="http://schemas.microsoft.com/office/drawing/2014/main" id="{21699EDF-A5EB-74F0-A772-C800F8229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1054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15">
            <a:extLst>
              <a:ext uri="{FF2B5EF4-FFF2-40B4-BE49-F238E27FC236}">
                <a16:creationId xmlns:a16="http://schemas.microsoft.com/office/drawing/2014/main" id="{4763BF4F-BD7D-CC02-EBB1-C7E85EE5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791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16">
            <a:extLst>
              <a:ext uri="{FF2B5EF4-FFF2-40B4-BE49-F238E27FC236}">
                <a16:creationId xmlns:a16="http://schemas.microsoft.com/office/drawing/2014/main" id="{4EEE9B64-475C-66B0-3D72-81F45931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029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17">
            <a:extLst>
              <a:ext uri="{FF2B5EF4-FFF2-40B4-BE49-F238E27FC236}">
                <a16:creationId xmlns:a16="http://schemas.microsoft.com/office/drawing/2014/main" id="{EF9B1A16-0ADC-1AFB-26F2-9540B763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18">
            <a:extLst>
              <a:ext uri="{FF2B5EF4-FFF2-40B4-BE49-F238E27FC236}">
                <a16:creationId xmlns:a16="http://schemas.microsoft.com/office/drawing/2014/main" id="{6BC37A39-173B-4902-5AE1-087E86A1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3" name="Picture 19">
            <a:extLst>
              <a:ext uri="{FF2B5EF4-FFF2-40B4-BE49-F238E27FC236}">
                <a16:creationId xmlns:a16="http://schemas.microsoft.com/office/drawing/2014/main" id="{9C48D216-382E-7678-0C68-49E6BA7E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9436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20">
            <a:extLst>
              <a:ext uri="{FF2B5EF4-FFF2-40B4-BE49-F238E27FC236}">
                <a16:creationId xmlns:a16="http://schemas.microsoft.com/office/drawing/2014/main" id="{0F6DCD40-4B26-63DE-FB76-3A0AE33CB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8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Text Box 21">
            <a:extLst>
              <a:ext uri="{FF2B5EF4-FFF2-40B4-BE49-F238E27FC236}">
                <a16:creationId xmlns:a16="http://schemas.microsoft.com/office/drawing/2014/main" id="{4A4DD4A6-C6DD-1909-29AE-38E93856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3CB3364E-5293-A439-59EA-F6C13A3A6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065F0ADF-6438-23D6-9BCA-75DD1E36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28825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Entropy of Y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H(Y | X = Math) = 1.0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H(Y | X = History) = 0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H(Y | X = CS) = 0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271595A-134E-C0E0-1BFB-6E6CF3A7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147A4963-00FC-4471-EBAE-285BFFF8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1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800" b="1">
                <a:latin typeface="Times New Roman" panose="02020603050405020304" pitchFamily="18" charset="0"/>
              </a:rPr>
              <a:t>Major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838938ED-6D0C-FCD8-EDEC-72E4C0715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2672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D4FE613A-46C7-349D-04AD-19B3B2625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D1C1B465-D1D2-9AF5-D3C2-7208945CA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6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C6217D0A-EEBD-ADBC-24FB-3E1182B68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E38281A-358F-33C2-18B5-5D6246CF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38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Math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DDB8AA1A-297A-C079-2B00-B1D17AC6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History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330737EF-E3AD-B0BB-24C7-DC90C15A3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CS</a:t>
            </a:r>
          </a:p>
        </p:txBody>
      </p:sp>
      <p:pic>
        <p:nvPicPr>
          <p:cNvPr id="38924" name="Picture 12">
            <a:extLst>
              <a:ext uri="{FF2B5EF4-FFF2-40B4-BE49-F238E27FC236}">
                <a16:creationId xmlns:a16="http://schemas.microsoft.com/office/drawing/2014/main" id="{C626F3A5-7E09-6B56-6D1B-85908FD6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886201"/>
            <a:ext cx="1495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13">
            <a:extLst>
              <a:ext uri="{FF2B5EF4-FFF2-40B4-BE49-F238E27FC236}">
                <a16:creationId xmlns:a16="http://schemas.microsoft.com/office/drawing/2014/main" id="{0C92A0E9-ABE9-7FA5-1BB8-B14507C0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410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4">
            <a:extLst>
              <a:ext uri="{FF2B5EF4-FFF2-40B4-BE49-F238E27FC236}">
                <a16:creationId xmlns:a16="http://schemas.microsoft.com/office/drawing/2014/main" id="{5F2BDC0B-0616-A9EA-7363-E6F5C90F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1054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15">
            <a:extLst>
              <a:ext uri="{FF2B5EF4-FFF2-40B4-BE49-F238E27FC236}">
                <a16:creationId xmlns:a16="http://schemas.microsoft.com/office/drawing/2014/main" id="{EBE76AF2-8D23-F131-3B9A-BE134DBD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791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16">
            <a:extLst>
              <a:ext uri="{FF2B5EF4-FFF2-40B4-BE49-F238E27FC236}">
                <a16:creationId xmlns:a16="http://schemas.microsoft.com/office/drawing/2014/main" id="{B65C8E6A-BB17-6A96-D87A-12BB4608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029200"/>
            <a:ext cx="352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17">
            <a:extLst>
              <a:ext uri="{FF2B5EF4-FFF2-40B4-BE49-F238E27FC236}">
                <a16:creationId xmlns:a16="http://schemas.microsoft.com/office/drawing/2014/main" id="{13F89922-AE1B-4834-BDDE-53028AA6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8">
            <a:extLst>
              <a:ext uri="{FF2B5EF4-FFF2-40B4-BE49-F238E27FC236}">
                <a16:creationId xmlns:a16="http://schemas.microsoft.com/office/drawing/2014/main" id="{B37BDED8-F135-F1E7-45E7-C873FD55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9">
            <a:extLst>
              <a:ext uri="{FF2B5EF4-FFF2-40B4-BE49-F238E27FC236}">
                <a16:creationId xmlns:a16="http://schemas.microsoft.com/office/drawing/2014/main" id="{91E7B232-C424-E028-549E-2B600FB2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9436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2" name="Picture 20">
            <a:extLst>
              <a:ext uri="{FF2B5EF4-FFF2-40B4-BE49-F238E27FC236}">
                <a16:creationId xmlns:a16="http://schemas.microsoft.com/office/drawing/2014/main" id="{E57D0946-258A-4CDF-D5EB-55924E5E1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8800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Text Box 21">
            <a:extLst>
              <a:ext uri="{FF2B5EF4-FFF2-40B4-BE49-F238E27FC236}">
                <a16:creationId xmlns:a16="http://schemas.microsoft.com/office/drawing/2014/main" id="{A59CEBF3-606A-0D85-3D75-28B68F32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A13E62D8-7408-F075-1ECD-D41007C60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BAAC688-2A1D-A4C6-37E1-C4048497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12951"/>
            <a:ext cx="8153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Average Conditional Entropy of Y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H(Y | X) = 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C3DAA8F9-E2B0-8261-26BD-A6BA6CAA5DF8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3276600"/>
            <a:ext cx="4772025" cy="2419350"/>
            <a:chOff x="864" y="2352"/>
            <a:chExt cx="3006" cy="1524"/>
          </a:xfrm>
        </p:grpSpPr>
        <p:sp>
          <p:nvSpPr>
            <p:cNvPr id="40969" name="Rectangle 4">
              <a:extLst>
                <a:ext uri="{FF2B5EF4-FFF2-40B4-BE49-F238E27FC236}">
                  <a16:creationId xmlns:a16="http://schemas.microsoft.com/office/drawing/2014/main" id="{0658282C-C4B3-38C7-F5D1-4A68957F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7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40970" name="Text Box 5">
              <a:extLst>
                <a:ext uri="{FF2B5EF4-FFF2-40B4-BE49-F238E27FC236}">
                  <a16:creationId xmlns:a16="http://schemas.microsoft.com/office/drawing/2014/main" id="{573F93B3-00DA-47CA-D9A9-3F7D94A33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52"/>
              <a:ext cx="7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800" b="1">
                  <a:latin typeface="Times New Roman" panose="02020603050405020304" pitchFamily="18" charset="0"/>
                </a:rPr>
                <a:t>Major</a:t>
              </a:r>
            </a:p>
          </p:txBody>
        </p:sp>
        <p:sp>
          <p:nvSpPr>
            <p:cNvPr id="40971" name="Line 6">
              <a:extLst>
                <a:ext uri="{FF2B5EF4-FFF2-40B4-BE49-F238E27FC236}">
                  <a16:creationId xmlns:a16="http://schemas.microsoft.com/office/drawing/2014/main" id="{6EE0EC24-F66B-AEF7-E435-73BB340CB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88"/>
              <a:ext cx="11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40972" name="Line 7">
              <a:extLst>
                <a:ext uri="{FF2B5EF4-FFF2-40B4-BE49-F238E27FC236}">
                  <a16:creationId xmlns:a16="http://schemas.microsoft.com/office/drawing/2014/main" id="{1E15BEFC-7BC3-8501-7D6C-8C47F156D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40973" name="Line 8">
              <a:extLst>
                <a:ext uri="{FF2B5EF4-FFF2-40B4-BE49-F238E27FC236}">
                  <a16:creationId xmlns:a16="http://schemas.microsoft.com/office/drawing/2014/main" id="{1BDD2DDA-9B22-5CC4-0C39-34E1B021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40974" name="Line 9">
              <a:extLst>
                <a:ext uri="{FF2B5EF4-FFF2-40B4-BE49-F238E27FC236}">
                  <a16:creationId xmlns:a16="http://schemas.microsoft.com/office/drawing/2014/main" id="{41B0F271-38C3-3CA8-6230-219944C5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110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40975" name="Text Box 10">
              <a:extLst>
                <a:ext uri="{FF2B5EF4-FFF2-40B4-BE49-F238E27FC236}">
                  <a16:creationId xmlns:a16="http://schemas.microsoft.com/office/drawing/2014/main" id="{1A9F593B-CCED-B72F-4768-3AFA623C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544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Math</a:t>
              </a:r>
            </a:p>
          </p:txBody>
        </p:sp>
        <p:sp>
          <p:nvSpPr>
            <p:cNvPr id="40976" name="Text Box 11">
              <a:extLst>
                <a:ext uri="{FF2B5EF4-FFF2-40B4-BE49-F238E27FC236}">
                  <a16:creationId xmlns:a16="http://schemas.microsoft.com/office/drawing/2014/main" id="{AD90FFB7-9D5F-09C4-F6D3-1523EBDE2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88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History</a:t>
              </a:r>
            </a:p>
          </p:txBody>
        </p:sp>
        <p:sp>
          <p:nvSpPr>
            <p:cNvPr id="40977" name="Text Box 12">
              <a:extLst>
                <a:ext uri="{FF2B5EF4-FFF2-40B4-BE49-F238E27FC236}">
                  <a16:creationId xmlns:a16="http://schemas.microsoft.com/office/drawing/2014/main" id="{D032BCCA-B537-8B35-BCDB-57AAD9605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44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 i="1">
                  <a:latin typeface="Times New Roman" panose="02020603050405020304" pitchFamily="18" charset="0"/>
                </a:rPr>
                <a:t>CS</a:t>
              </a:r>
            </a:p>
          </p:txBody>
        </p:sp>
        <p:pic>
          <p:nvPicPr>
            <p:cNvPr id="40978" name="Picture 13">
              <a:extLst>
                <a:ext uri="{FF2B5EF4-FFF2-40B4-BE49-F238E27FC236}">
                  <a16:creationId xmlns:a16="http://schemas.microsoft.com/office/drawing/2014/main" id="{66E2AF53-29A4-4758-3772-05AD8C5F4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408"/>
              <a:ext cx="22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9" name="Picture 14">
              <a:extLst>
                <a:ext uri="{FF2B5EF4-FFF2-40B4-BE49-F238E27FC236}">
                  <a16:creationId xmlns:a16="http://schemas.microsoft.com/office/drawing/2014/main" id="{52828A44-F3C1-FD0A-D280-C39F996DB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216"/>
              <a:ext cx="22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0" name="Picture 15">
              <a:extLst>
                <a:ext uri="{FF2B5EF4-FFF2-40B4-BE49-F238E27FC236}">
                  <a16:creationId xmlns:a16="http://schemas.microsoft.com/office/drawing/2014/main" id="{F0A30D72-BF90-B395-135C-28B19DC76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648"/>
              <a:ext cx="22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1" name="Picture 16">
              <a:extLst>
                <a:ext uri="{FF2B5EF4-FFF2-40B4-BE49-F238E27FC236}">
                  <a16:creationId xmlns:a16="http://schemas.microsoft.com/office/drawing/2014/main" id="{22EB6F35-89FE-836E-C0AF-EA701EC3F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168"/>
              <a:ext cx="22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2" name="Picture 17">
              <a:extLst>
                <a:ext uri="{FF2B5EF4-FFF2-40B4-BE49-F238E27FC236}">
                  <a16:creationId xmlns:a16="http://schemas.microsoft.com/office/drawing/2014/main" id="{73DB9D88-F6A1-210B-CFEA-B793C1582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3456"/>
              <a:ext cx="1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3" name="Picture 18">
              <a:extLst>
                <a:ext uri="{FF2B5EF4-FFF2-40B4-BE49-F238E27FC236}">
                  <a16:creationId xmlns:a16="http://schemas.microsoft.com/office/drawing/2014/main" id="{DD180391-80C0-1838-552C-23519C854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3312"/>
              <a:ext cx="1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4" name="Picture 19">
              <a:extLst>
                <a:ext uri="{FF2B5EF4-FFF2-40B4-BE49-F238E27FC236}">
                  <a16:creationId xmlns:a16="http://schemas.microsoft.com/office/drawing/2014/main" id="{8DF3087B-EA08-1474-448A-C7B13D3FF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744"/>
              <a:ext cx="1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5" name="Picture 20">
              <a:extLst>
                <a:ext uri="{FF2B5EF4-FFF2-40B4-BE49-F238E27FC236}">
                  <a16:creationId xmlns:a16="http://schemas.microsoft.com/office/drawing/2014/main" id="{9D888FCC-8A90-FE34-30A6-6393F4752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552"/>
              <a:ext cx="1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4" name="Picture 21">
            <a:extLst>
              <a:ext uri="{FF2B5EF4-FFF2-40B4-BE49-F238E27FC236}">
                <a16:creationId xmlns:a16="http://schemas.microsoft.com/office/drawing/2014/main" id="{4CC7C649-D3AC-9E63-F644-2833B71E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9864"/>
            <a:ext cx="4267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22">
            <a:extLst>
              <a:ext uri="{FF2B5EF4-FFF2-40B4-BE49-F238E27FC236}">
                <a16:creationId xmlns:a16="http://schemas.microsoft.com/office/drawing/2014/main" id="{12B2BAEA-71F1-BB00-A138-5FF6A9E4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4343401"/>
            <a:ext cx="32289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23">
            <a:extLst>
              <a:ext uri="{FF2B5EF4-FFF2-40B4-BE49-F238E27FC236}">
                <a16:creationId xmlns:a16="http://schemas.microsoft.com/office/drawing/2014/main" id="{CBFFF993-875F-A808-1114-E000DE79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867401"/>
            <a:ext cx="47244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0" name="Text Box 24">
            <a:extLst>
              <a:ext uri="{FF2B5EF4-FFF2-40B4-BE49-F238E27FC236}">
                <a16:creationId xmlns:a16="http://schemas.microsoft.com/office/drawing/2014/main" id="{AC0E0F3F-AA77-2F9F-C9A5-A4D7350B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40968" name="Text Box 25">
            <a:extLst>
              <a:ext uri="{FF2B5EF4-FFF2-40B4-BE49-F238E27FC236}">
                <a16:creationId xmlns:a16="http://schemas.microsoft.com/office/drawing/2014/main" id="{55FA05F7-AEA4-D1EE-C18C-AE2F7214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Definition of Entropy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35026F-2E9A-AEE4-C12A-42013551B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4563" y="274638"/>
            <a:ext cx="78851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Building a decision tree: an example training dataset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0D5B74A7-CAFC-ADA8-52FA-5B7CCB7C001F}"/>
              </a:ext>
            </a:extLst>
          </p:cNvPr>
          <p:cNvGraphicFramePr>
            <a:graphicFrameLocks/>
          </p:cNvGraphicFramePr>
          <p:nvPr>
            <p:ph type="body" idx="1"/>
          </p:nvPr>
        </p:nvGraphicFramePr>
        <p:xfrm>
          <a:off x="3048000" y="2017714"/>
          <a:ext cx="63642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0D5B74A7-CAFC-ADA8-52FA-5B7CCB7C00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17714"/>
                        <a:ext cx="6364288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EE9FED4A-D841-4BEB-2650-96A83D92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0"/>
            <a:ext cx="815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is 	the expected reduction in entropy caused by partitioning the examples according to an attribute’s value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Info Gain (Y | X) =  H(Y) – H(Y | X) = 1.0 – 0.5 = 0.5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 Gain (S, A)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S is the collection of examples &amp; A is an attribute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AA07FF7A-46E6-CBA4-88D2-B924FAFB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628B995F-7508-DD19-C154-075987BB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Information Gain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4F5FA060-F169-ADCD-16D7-F4C2734C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1828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Let’s investigate the attribute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73FCFE9-CD1A-6F2A-6CED-8D668215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6C0218F-B12D-3084-616E-9EECE354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Information Gain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2CF764B8-F1DF-1B15-6467-DAD6ED30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9950"/>
            <a:ext cx="64008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A5687A64-306E-251E-65C7-CEF44D9F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examples has 9 positive values and 5 negative ones</a:t>
            </a:r>
            <a:endParaRPr lang="en-US" altLang="en-P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63BADAAA-C9DC-79E6-A658-0AAFB5E0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5194C671-9799-65BA-1FEE-26335B80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Information Gain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grpSp>
        <p:nvGrpSpPr>
          <p:cNvPr id="47109" name="Group 5">
            <a:extLst>
              <a:ext uri="{FF2B5EF4-FFF2-40B4-BE49-F238E27FC236}">
                <a16:creationId xmlns:a16="http://schemas.microsoft.com/office/drawing/2014/main" id="{BA92DE8B-8E72-5B5E-60C1-3070AD1425D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75014"/>
            <a:ext cx="2438400" cy="382587"/>
            <a:chOff x="2501" y="2063"/>
            <a:chExt cx="1332" cy="198"/>
          </a:xfrm>
        </p:grpSpPr>
        <p:pic>
          <p:nvPicPr>
            <p:cNvPr id="47111" name="Picture 6">
              <a:extLst>
                <a:ext uri="{FF2B5EF4-FFF2-40B4-BE49-F238E27FC236}">
                  <a16:creationId xmlns:a16="http://schemas.microsoft.com/office/drawing/2014/main" id="{4182E675-274C-4694-C964-9FAEF31D5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" y="2063"/>
              <a:ext cx="75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2" name="Picture 7">
              <a:extLst>
                <a:ext uri="{FF2B5EF4-FFF2-40B4-BE49-F238E27FC236}">
                  <a16:creationId xmlns:a16="http://schemas.microsoft.com/office/drawing/2014/main" id="{70B30628-13C0-4130-831D-72F78F98A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064"/>
              <a:ext cx="61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10" name="Text Box 8">
            <a:extLst>
              <a:ext uri="{FF2B5EF4-FFF2-40B4-BE49-F238E27FC236}">
                <a16:creationId xmlns:a16="http://schemas.microsoft.com/office/drawing/2014/main" id="{78AE8947-D964-7A3A-04D0-0A2C83F2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02075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altLang="en-PK" sz="2400" b="1">
                <a:latin typeface="Times New Roman" panose="02020603050405020304" pitchFamily="18" charset="0"/>
              </a:rPr>
              <a:t>(6 positive and 2 negative ones) 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 these examples have the attribute value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Wind = Weak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Six (3 positive and 3 negative ones) of these examples have the attribute value </a:t>
            </a:r>
            <a:r>
              <a:rPr lang="en-US" altLang="en-PK" sz="2400" b="1" i="1">
                <a:latin typeface="Times New Roman" panose="02020603050405020304" pitchFamily="18" charset="0"/>
              </a:rPr>
              <a:t>Wind = Strong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E2864AC4-6200-BABF-4D6F-CEAF4D48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gain obtained by separating the examples according to the attribute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 as:</a:t>
            </a:r>
            <a:endParaRPr lang="en-US" altLang="en-P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A247E4D8-A862-705E-7376-49861B98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5E2E50C-B609-C5CA-4AA7-8967BEF8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Information Gain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F0F8161D-E15D-5599-C429-CD45BF05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09938"/>
            <a:ext cx="7772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D24F5B7-7C5A-074B-C8A6-08D308B3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the Info Gain for each attribute and select the attribute having the highest Info Gain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ECCFD19-3E9E-A492-149F-AF9A1FAE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28EF04D8-55FF-4620-0C49-AF497DA4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Which Attribute is the Best Classifier?: Information Gain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047BA324-1873-AD3E-9CA4-8C561038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048000"/>
            <a:ext cx="3251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>
            <a:extLst>
              <a:ext uri="{FF2B5EF4-FFF2-40B4-BE49-F238E27FC236}">
                <a16:creationId xmlns:a16="http://schemas.microsoft.com/office/drawing/2014/main" id="{BEA27702-96E7-D305-E73E-8506853D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0"/>
            <a:ext cx="30035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090589F9-4111-3AE3-6FE3-7677F9FE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C3E99228-C49D-8032-4A2A-95120CB7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endParaRPr lang="en-US" altLang="en-PK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5B132F62-C572-449F-4343-9474813E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Which attribute should be selected as the first test? </a:t>
            </a:r>
          </a:p>
        </p:txBody>
      </p:sp>
      <p:pic>
        <p:nvPicPr>
          <p:cNvPr id="53253" name="Picture 5">
            <a:extLst>
              <a:ext uri="{FF2B5EF4-FFF2-40B4-BE49-F238E27FC236}">
                <a16:creationId xmlns:a16="http://schemas.microsoft.com/office/drawing/2014/main" id="{964FFE94-D12C-F5EB-6D15-54C2CF919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9" y="2846388"/>
            <a:ext cx="3184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>
            <a:extLst>
              <a:ext uri="{FF2B5EF4-FFF2-40B4-BE49-F238E27FC236}">
                <a16:creationId xmlns:a16="http://schemas.microsoft.com/office/drawing/2014/main" id="{AE5431B5-CDB9-8E30-47F2-46DC7C55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00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“Outlook” provides the most information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517E5768-FF4C-38CA-B50C-9945E48A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327CC28A-ABEF-DCD6-CE3D-6319572F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208588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>
            <a:extLst>
              <a:ext uri="{FF2B5EF4-FFF2-40B4-BE49-F238E27FC236}">
                <a16:creationId xmlns:a16="http://schemas.microsoft.com/office/drawing/2014/main" id="{08050283-CDC1-5671-C41F-DF416711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5486401"/>
            <a:ext cx="52085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FEB95A45-F264-2EF1-034E-EF59A822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844E7F0A-425A-ACA5-5BC3-AFCE1D7F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endParaRPr lang="en-US" altLang="en-PK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03075EC-5348-A598-3B61-5A8F86C7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selecting a new attribute is now repeated for each (non-terminal) descendant node, this time using only training examples associated with that node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 that have been incorporated higher in the tree are excluded, so that any given attribute can appear at most once along any path through the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92CF92D-95D4-70CB-E55A-11CEB02F3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B9E6FAE0-B605-D370-7C7E-4A9E12A7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endParaRPr lang="en-US" altLang="en-PK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F72D39A8-165D-4093-F03C-DD2878ADB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for each new leaf node until either: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attribute has already been included along this path through the tree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examples associated with a leaf node have zero entropy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879D3325-88AD-1786-36C5-3BCBEE24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25D553C1-3E6C-430F-7172-C927D149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endParaRPr lang="en-US" altLang="en-PK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888F6F40-6882-D56A-A4AA-5E4149AB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6" y="2465389"/>
            <a:ext cx="5794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34CCEB-914F-776E-AD5A-012A86A60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1066800"/>
          </a:xfrm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sz="3600" b="1">
                <a:latin typeface="Times New Roman" pitchFamily="18" charset="0"/>
              </a:rPr>
              <a:t>Output: A Decision Tree for “</a:t>
            </a:r>
            <a:r>
              <a:rPr lang="en-US" sz="3600" b="1" i="1">
                <a:latin typeface="Times New Roman" pitchFamily="18" charset="0"/>
              </a:rPr>
              <a:t>buys_computer”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31882DD-C197-D640-CA22-760B18EA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6" y="190182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dirty="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6B01115-4099-C9B2-84C8-03B142A3A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48" y="2876551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5B52E79-B7AD-B34D-AECD-12F231EA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1" y="379095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dirty="0">
                <a:latin typeface="Times New Roman" panose="02020603050405020304" pitchFamily="18" charset="0"/>
              </a:rPr>
              <a:t>student</a:t>
            </a:r>
            <a:r>
              <a:rPr lang="en-US" altLang="en-PK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6DAC1F0-FD31-1BA4-A052-6C4D5F05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7909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4A3EDE4-B116-0749-A3A2-B513F6CF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064" y="4757739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4DD2904F-FE11-8AAF-488D-A9CD8510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56" y="4757739"/>
            <a:ext cx="59631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22343E48-7CBD-7515-D616-90DAEA2A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553" y="4772026"/>
            <a:ext cx="61234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809CEC97-CD09-C078-0745-B9FAECF2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720" y="4786314"/>
            <a:ext cx="129362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60A91A10-327E-DF92-BA0A-AE03CF7EC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2225" y="2393951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4F948A7D-3BF0-8996-B912-07E5CFDF1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4489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5164165C-C9FC-C9D9-D8AE-2B3BC3E21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1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A50F3702-FF54-74F4-8248-990160AF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1" y="2819400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 dirty="0">
                <a:latin typeface="Times New Roman" panose="02020603050405020304" pitchFamily="18" charset="0"/>
              </a:rPr>
              <a:t>&lt;=30</a:t>
            </a:r>
            <a:endParaRPr lang="en-US" altLang="en-PK" sz="2400" dirty="0">
              <a:latin typeface="Times New Roman" panose="02020603050405020304" pitchFamily="18" charset="0"/>
            </a:endParaRPr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C43D1483-1D87-133B-600C-A4229F0E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181" y="293687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&gt;40</a:t>
            </a:r>
            <a:endParaRPr lang="en-US" altLang="en-PK" sz="2400">
              <a:latin typeface="Times New Roman" panose="02020603050405020304" pitchFamily="18" charset="0"/>
            </a:endParaRPr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069CE380-4624-59DE-7CD2-0A1AB203F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E828841A-67C2-9871-574A-9EBB6FB90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8CEADA28-94BF-A527-57AE-DE4EEE16F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650" y="4391026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B899E5F1-7FCF-68B9-F4A4-9EBC758BD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8" y="4405314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00D0E171-C7BF-A296-B5EE-F2AB0CB94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620E52C3-DA6A-0056-4F20-58B28DFAB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326525F1-84C4-36F8-2E76-564CA613C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3E8A8263-5333-3337-0480-F4C70E9F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556A62FA-2F90-D87E-9BE5-01A1F997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CADE3347-EE49-EE9A-1B66-1D4EAAEA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477" y="5634039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E711C001-81B6-0C31-0006-8D0EE80D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14" y="5634039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solidFill>
                  <a:schemeClr val="bg1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69B978C5-FC53-DB95-BA6E-CEA3459A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081" y="5634039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solidFill>
                  <a:schemeClr val="bg1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15A836E3-ABF5-1BF9-0318-5975B174C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81" y="5634039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>
                <a:solidFill>
                  <a:schemeClr val="bg1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221" name="Rectangle 29">
            <a:extLst>
              <a:ext uri="{FF2B5EF4-FFF2-40B4-BE49-F238E27FC236}">
                <a16:creationId xmlns:a16="http://schemas.microsoft.com/office/drawing/2014/main" id="{06DB26EB-00CA-88CD-751A-1195407B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918" y="3794126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1EE5AE53-6BCF-CAEB-B523-DA6A40B1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000" b="1" dirty="0">
                <a:latin typeface="Times New Roman" panose="02020603050405020304" pitchFamily="18" charset="0"/>
              </a:rPr>
              <a:t>30..40</a:t>
            </a:r>
            <a:endParaRPr lang="en-US" altLang="en-PK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BF5DC90-2CB3-8F58-838F-43DDFC0BC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05050"/>
            <a:ext cx="8305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Step: Make rules from the decision tree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making the identification tree, we trace each path from the root node to leaf node, recording the test outcomes as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antecedents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the leaf node classification as the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consequent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For our example we have: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If the Outlook is Sunny and the Humidity is High then No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If the Outlook is Sunny and the Humidity is Normal then Yes</a:t>
            </a: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29AC6C5E-CD15-910C-0CB0-BC307DED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C0F693D-F939-F069-8989-20867CCE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From Decision Trees to Rules</a:t>
            </a:r>
            <a:endParaRPr lang="en-US" altLang="en-PK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D8939F4A-0D53-61ED-C1A3-3D8A0477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5BDC7B8A-4FDD-3C66-FF96-1AB1B84B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Decision Tree Representation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3625587C-AA20-E825-C851-0F13D35B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78464"/>
            <a:ext cx="4724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93324593-761B-D89E-E3D5-E91896A4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084388"/>
            <a:ext cx="503237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2D741FE5-1560-DA95-679D-31C627A2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Arial" panose="020B0604020202020204" pitchFamily="34" charset="0"/>
              </a:rPr>
              <a:t>The target function can be Boolean or discrete valued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node corresponds to an attribute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branch corresponds to an attribute value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leaf node assigns a class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5C9ABA28-B1A4-A990-0398-703B079F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28253107-E664-31E0-879C-1F0C5174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Decision Tree Representation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DEA3011-F8DC-B608-3C8B-7D193C74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algorithms for growing decision trees are variants of a basic algorithm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this core algorithm is the ID3 algorithm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 employs a top-down, greedy search through the space of possible decision trees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959BFC5-5B58-02B6-D72F-FB5AF25D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B679AF3-AC49-2AF3-3F46-46A03C16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B1B8F558-824A-E1AA-40D9-EAE6597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0"/>
            <a:ext cx="8153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we </a:t>
            </a:r>
            <a:r>
              <a:rPr lang="en-US" altLang="en-P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 best attribute to be tested at the root of the tree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making this selection each attribute is evaluated using a statistical test to determine how well it alone classifies the training examples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02036A9-3552-C649-F489-C492C65D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E26F3B9-F596-0A9A-E503-34B09271A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2AA1EC77-7D13-0FDA-4CAD-4FBDAA115AF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758950"/>
            <a:ext cx="6400800" cy="441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5" name="Text Box 5">
            <a:extLst>
              <a:ext uri="{FF2B5EF4-FFF2-40B4-BE49-F238E27FC236}">
                <a16:creationId xmlns:a16="http://schemas.microsoft.com/office/drawing/2014/main" id="{82ED07E6-DA0C-F68D-2309-4B91F4237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8F092ED2-80BD-E453-D493-74182879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143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51EB056D-B250-25C9-FC9E-0FD76F7AC394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5029200"/>
            <a:ext cx="785813" cy="457200"/>
            <a:chOff x="2976" y="3552"/>
            <a:chExt cx="495" cy="288"/>
          </a:xfrm>
        </p:grpSpPr>
        <p:sp>
          <p:nvSpPr>
            <p:cNvPr id="18477" name="Rectangle 3">
              <a:extLst>
                <a:ext uri="{FF2B5EF4-FFF2-40B4-BE49-F238E27FC236}">
                  <a16:creationId xmlns:a16="http://schemas.microsoft.com/office/drawing/2014/main" id="{BB895427-839E-4C72-33C8-B6F13C655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78" name="Text Box 4">
              <a:extLst>
                <a:ext uri="{FF2B5EF4-FFF2-40B4-BE49-F238E27FC236}">
                  <a16:creationId xmlns:a16="http://schemas.microsoft.com/office/drawing/2014/main" id="{A0E3F810-83CD-EA81-04C7-8A20A996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D13</a:t>
              </a:r>
            </a:p>
          </p:txBody>
        </p:sp>
      </p:grpSp>
      <p:grpSp>
        <p:nvGrpSpPr>
          <p:cNvPr id="18435" name="Group 5">
            <a:extLst>
              <a:ext uri="{FF2B5EF4-FFF2-40B4-BE49-F238E27FC236}">
                <a16:creationId xmlns:a16="http://schemas.microsoft.com/office/drawing/2014/main" id="{34AC1B05-A4F9-2C1F-A4F0-AD742037BEC4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2667000"/>
            <a:ext cx="785813" cy="457200"/>
            <a:chOff x="2976" y="3552"/>
            <a:chExt cx="495" cy="288"/>
          </a:xfrm>
        </p:grpSpPr>
        <p:sp>
          <p:nvSpPr>
            <p:cNvPr id="18475" name="Rectangle 6">
              <a:extLst>
                <a:ext uri="{FF2B5EF4-FFF2-40B4-BE49-F238E27FC236}">
                  <a16:creationId xmlns:a16="http://schemas.microsoft.com/office/drawing/2014/main" id="{930B58DE-405B-C5BA-2FD8-A20D56D8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76" name="Text Box 7">
              <a:extLst>
                <a:ext uri="{FF2B5EF4-FFF2-40B4-BE49-F238E27FC236}">
                  <a16:creationId xmlns:a16="http://schemas.microsoft.com/office/drawing/2014/main" id="{828168C0-0352-099C-5C12-066B452C4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D12</a:t>
              </a:r>
            </a:p>
          </p:txBody>
        </p:sp>
      </p:grpSp>
      <p:grpSp>
        <p:nvGrpSpPr>
          <p:cNvPr id="18436" name="Group 8">
            <a:extLst>
              <a:ext uri="{FF2B5EF4-FFF2-40B4-BE49-F238E27FC236}">
                <a16:creationId xmlns:a16="http://schemas.microsoft.com/office/drawing/2014/main" id="{D1B3B66E-C1EF-2E1F-19AE-10704366E64A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2590800"/>
            <a:ext cx="785813" cy="457200"/>
            <a:chOff x="2976" y="3552"/>
            <a:chExt cx="495" cy="288"/>
          </a:xfrm>
        </p:grpSpPr>
        <p:sp>
          <p:nvSpPr>
            <p:cNvPr id="18473" name="Rectangle 9">
              <a:extLst>
                <a:ext uri="{FF2B5EF4-FFF2-40B4-BE49-F238E27FC236}">
                  <a16:creationId xmlns:a16="http://schemas.microsoft.com/office/drawing/2014/main" id="{EB836010-7C11-0F91-5CC1-C0ECEA62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74" name="Text Box 10">
              <a:extLst>
                <a:ext uri="{FF2B5EF4-FFF2-40B4-BE49-F238E27FC236}">
                  <a16:creationId xmlns:a16="http://schemas.microsoft.com/office/drawing/2014/main" id="{2878B79E-4E93-07F5-36C6-25B46C7E0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D11</a:t>
              </a:r>
            </a:p>
          </p:txBody>
        </p:sp>
      </p:grpSp>
      <p:grpSp>
        <p:nvGrpSpPr>
          <p:cNvPr id="18437" name="Group 11">
            <a:extLst>
              <a:ext uri="{FF2B5EF4-FFF2-40B4-BE49-F238E27FC236}">
                <a16:creationId xmlns:a16="http://schemas.microsoft.com/office/drawing/2014/main" id="{59F452FC-DEF8-BC2B-1E15-23CB592217EE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3505200"/>
            <a:ext cx="785813" cy="457200"/>
            <a:chOff x="2976" y="3552"/>
            <a:chExt cx="495" cy="288"/>
          </a:xfrm>
        </p:grpSpPr>
        <p:sp>
          <p:nvSpPr>
            <p:cNvPr id="18471" name="Rectangle 12">
              <a:extLst>
                <a:ext uri="{FF2B5EF4-FFF2-40B4-BE49-F238E27FC236}">
                  <a16:creationId xmlns:a16="http://schemas.microsoft.com/office/drawing/2014/main" id="{DDC7476E-733B-06B5-6B72-808DFE3F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72" name="Text Box 13">
              <a:extLst>
                <a:ext uri="{FF2B5EF4-FFF2-40B4-BE49-F238E27FC236}">
                  <a16:creationId xmlns:a16="http://schemas.microsoft.com/office/drawing/2014/main" id="{9B2DD0CD-8939-86CE-CD0E-8B289157C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D10</a:t>
              </a:r>
            </a:p>
          </p:txBody>
        </p:sp>
      </p:grpSp>
      <p:grpSp>
        <p:nvGrpSpPr>
          <p:cNvPr id="18438" name="Group 14">
            <a:extLst>
              <a:ext uri="{FF2B5EF4-FFF2-40B4-BE49-F238E27FC236}">
                <a16:creationId xmlns:a16="http://schemas.microsoft.com/office/drawing/2014/main" id="{4E81A5D0-7E17-7A02-04E4-8125B87D3DD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572000"/>
            <a:ext cx="685800" cy="457200"/>
            <a:chOff x="2976" y="3552"/>
            <a:chExt cx="432" cy="288"/>
          </a:xfrm>
        </p:grpSpPr>
        <p:sp>
          <p:nvSpPr>
            <p:cNvPr id="18469" name="Rectangle 15">
              <a:extLst>
                <a:ext uri="{FF2B5EF4-FFF2-40B4-BE49-F238E27FC236}">
                  <a16:creationId xmlns:a16="http://schemas.microsoft.com/office/drawing/2014/main" id="{A03CD6CF-EAE4-AFB5-F51C-E5E37045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70" name="Text Box 16">
              <a:extLst>
                <a:ext uri="{FF2B5EF4-FFF2-40B4-BE49-F238E27FC236}">
                  <a16:creationId xmlns:a16="http://schemas.microsoft.com/office/drawing/2014/main" id="{30894F4B-7745-49F6-B122-ABE328E30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D9</a:t>
              </a:r>
            </a:p>
          </p:txBody>
        </p:sp>
      </p:grpSp>
      <p:grpSp>
        <p:nvGrpSpPr>
          <p:cNvPr id="18439" name="Group 17">
            <a:extLst>
              <a:ext uri="{FF2B5EF4-FFF2-40B4-BE49-F238E27FC236}">
                <a16:creationId xmlns:a16="http://schemas.microsoft.com/office/drawing/2014/main" id="{F577EC3C-E165-F82B-2CF8-4DADD0AF7C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685800" cy="457200"/>
            <a:chOff x="2976" y="3552"/>
            <a:chExt cx="432" cy="288"/>
          </a:xfrm>
        </p:grpSpPr>
        <p:sp>
          <p:nvSpPr>
            <p:cNvPr id="18467" name="Rectangle 18">
              <a:extLst>
                <a:ext uri="{FF2B5EF4-FFF2-40B4-BE49-F238E27FC236}">
                  <a16:creationId xmlns:a16="http://schemas.microsoft.com/office/drawing/2014/main" id="{B1606A73-DED1-F84E-456C-AE42F8F7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68" name="Text Box 19">
              <a:extLst>
                <a:ext uri="{FF2B5EF4-FFF2-40B4-BE49-F238E27FC236}">
                  <a16:creationId xmlns:a16="http://schemas.microsoft.com/office/drawing/2014/main" id="{55CBB9F1-6690-16CA-DE39-6C9C0BA9C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D4</a:t>
              </a:r>
            </a:p>
          </p:txBody>
        </p:sp>
      </p:grpSp>
      <p:grpSp>
        <p:nvGrpSpPr>
          <p:cNvPr id="18440" name="Group 20">
            <a:extLst>
              <a:ext uri="{FF2B5EF4-FFF2-40B4-BE49-F238E27FC236}">
                <a16:creationId xmlns:a16="http://schemas.microsoft.com/office/drawing/2014/main" id="{BCA6DF6C-E92D-9B80-A7C4-2A965B00CA9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876800"/>
            <a:ext cx="685800" cy="457200"/>
            <a:chOff x="2976" y="3552"/>
            <a:chExt cx="432" cy="288"/>
          </a:xfrm>
        </p:grpSpPr>
        <p:sp>
          <p:nvSpPr>
            <p:cNvPr id="18465" name="Rectangle 21">
              <a:extLst>
                <a:ext uri="{FF2B5EF4-FFF2-40B4-BE49-F238E27FC236}">
                  <a16:creationId xmlns:a16="http://schemas.microsoft.com/office/drawing/2014/main" id="{1CFABD44-4396-4BE0-4704-C997AC54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66" name="Text Box 22">
              <a:extLst>
                <a:ext uri="{FF2B5EF4-FFF2-40B4-BE49-F238E27FC236}">
                  <a16:creationId xmlns:a16="http://schemas.microsoft.com/office/drawing/2014/main" id="{3AFF7FA0-3069-3DCA-D665-532A567E7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D7</a:t>
              </a:r>
            </a:p>
          </p:txBody>
        </p:sp>
      </p:grpSp>
      <p:grpSp>
        <p:nvGrpSpPr>
          <p:cNvPr id="18441" name="Group 23">
            <a:extLst>
              <a:ext uri="{FF2B5EF4-FFF2-40B4-BE49-F238E27FC236}">
                <a16:creationId xmlns:a16="http://schemas.microsoft.com/office/drawing/2014/main" id="{0F2C5590-9FA4-FFCF-B49B-5B53CE91A32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76600"/>
            <a:ext cx="685800" cy="457200"/>
            <a:chOff x="2976" y="3552"/>
            <a:chExt cx="432" cy="288"/>
          </a:xfrm>
        </p:grpSpPr>
        <p:sp>
          <p:nvSpPr>
            <p:cNvPr id="18463" name="Rectangle 24">
              <a:extLst>
                <a:ext uri="{FF2B5EF4-FFF2-40B4-BE49-F238E27FC236}">
                  <a16:creationId xmlns:a16="http://schemas.microsoft.com/office/drawing/2014/main" id="{C3D64395-25BE-67B3-22B3-13939E94D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64" name="Text Box 25">
              <a:extLst>
                <a:ext uri="{FF2B5EF4-FFF2-40B4-BE49-F238E27FC236}">
                  <a16:creationId xmlns:a16="http://schemas.microsoft.com/office/drawing/2014/main" id="{EFB7FE56-0651-7EA2-4A3C-15F25C58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D5</a:t>
              </a:r>
            </a:p>
          </p:txBody>
        </p:sp>
      </p:grpSp>
      <p:grpSp>
        <p:nvGrpSpPr>
          <p:cNvPr id="18442" name="Group 26">
            <a:extLst>
              <a:ext uri="{FF2B5EF4-FFF2-40B4-BE49-F238E27FC236}">
                <a16:creationId xmlns:a16="http://schemas.microsoft.com/office/drawing/2014/main" id="{BD09F489-41A1-02A4-E1C2-66CB25D0926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038600"/>
            <a:ext cx="685800" cy="457200"/>
            <a:chOff x="2976" y="3552"/>
            <a:chExt cx="432" cy="288"/>
          </a:xfrm>
        </p:grpSpPr>
        <p:sp>
          <p:nvSpPr>
            <p:cNvPr id="18461" name="Rectangle 27">
              <a:extLst>
                <a:ext uri="{FF2B5EF4-FFF2-40B4-BE49-F238E27FC236}">
                  <a16:creationId xmlns:a16="http://schemas.microsoft.com/office/drawing/2014/main" id="{1A481472-6D97-0D3B-E7AC-C8171A163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62" name="Text Box 28">
              <a:extLst>
                <a:ext uri="{FF2B5EF4-FFF2-40B4-BE49-F238E27FC236}">
                  <a16:creationId xmlns:a16="http://schemas.microsoft.com/office/drawing/2014/main" id="{B1FA6EEA-FE44-5717-D38B-5AF90F27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D3</a:t>
              </a:r>
            </a:p>
          </p:txBody>
        </p:sp>
      </p:grpSp>
      <p:grpSp>
        <p:nvGrpSpPr>
          <p:cNvPr id="18443" name="Group 29">
            <a:extLst>
              <a:ext uri="{FF2B5EF4-FFF2-40B4-BE49-F238E27FC236}">
                <a16:creationId xmlns:a16="http://schemas.microsoft.com/office/drawing/2014/main" id="{D220E953-7922-3E66-8BB8-AA26484D1B8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38600"/>
            <a:ext cx="698500" cy="609600"/>
            <a:chOff x="1344" y="2448"/>
            <a:chExt cx="440" cy="384"/>
          </a:xfrm>
        </p:grpSpPr>
        <p:sp>
          <p:nvSpPr>
            <p:cNvPr id="18459" name="AutoShape 30">
              <a:extLst>
                <a:ext uri="{FF2B5EF4-FFF2-40B4-BE49-F238E27FC236}">
                  <a16:creationId xmlns:a16="http://schemas.microsoft.com/office/drawing/2014/main" id="{C214FA92-E3E3-777B-31B2-B984CB55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60" name="Text Box 31">
              <a:extLst>
                <a:ext uri="{FF2B5EF4-FFF2-40B4-BE49-F238E27FC236}">
                  <a16:creationId xmlns:a16="http://schemas.microsoft.com/office/drawing/2014/main" id="{9B7AF417-8601-A114-078F-ACF0EF38F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75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000">
                  <a:latin typeface="Times New Roman" panose="02020603050405020304" pitchFamily="18" charset="0"/>
                </a:rPr>
                <a:t>D14</a:t>
              </a:r>
              <a:endParaRPr lang="en-US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44" name="Group 32">
            <a:extLst>
              <a:ext uri="{FF2B5EF4-FFF2-40B4-BE49-F238E27FC236}">
                <a16:creationId xmlns:a16="http://schemas.microsoft.com/office/drawing/2014/main" id="{97BFE381-D101-173F-E7FA-8EF969FF6A1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495800"/>
            <a:ext cx="685800" cy="609600"/>
            <a:chOff x="1344" y="2448"/>
            <a:chExt cx="432" cy="384"/>
          </a:xfrm>
        </p:grpSpPr>
        <p:sp>
          <p:nvSpPr>
            <p:cNvPr id="18457" name="AutoShape 33">
              <a:extLst>
                <a:ext uri="{FF2B5EF4-FFF2-40B4-BE49-F238E27FC236}">
                  <a16:creationId xmlns:a16="http://schemas.microsoft.com/office/drawing/2014/main" id="{1AB8EE5E-3964-6039-BA7D-BE56D706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58" name="Text Box 34">
              <a:extLst>
                <a:ext uri="{FF2B5EF4-FFF2-40B4-BE49-F238E27FC236}">
                  <a16:creationId xmlns:a16="http://schemas.microsoft.com/office/drawing/2014/main" id="{45774339-7632-0695-DADB-D6A116ABF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D8</a:t>
              </a:r>
            </a:p>
          </p:txBody>
        </p:sp>
      </p:grpSp>
      <p:grpSp>
        <p:nvGrpSpPr>
          <p:cNvPr id="18445" name="Group 35">
            <a:extLst>
              <a:ext uri="{FF2B5EF4-FFF2-40B4-BE49-F238E27FC236}">
                <a16:creationId xmlns:a16="http://schemas.microsoft.com/office/drawing/2014/main" id="{3A9BC7FD-FF09-01EB-D654-007942A506C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685800" cy="609600"/>
            <a:chOff x="1344" y="2448"/>
            <a:chExt cx="432" cy="384"/>
          </a:xfrm>
        </p:grpSpPr>
        <p:sp>
          <p:nvSpPr>
            <p:cNvPr id="18455" name="AutoShape 36">
              <a:extLst>
                <a:ext uri="{FF2B5EF4-FFF2-40B4-BE49-F238E27FC236}">
                  <a16:creationId xmlns:a16="http://schemas.microsoft.com/office/drawing/2014/main" id="{3EE3CB10-A402-14CA-4592-1B759CF6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56" name="Text Box 37">
              <a:extLst>
                <a:ext uri="{FF2B5EF4-FFF2-40B4-BE49-F238E27FC236}">
                  <a16:creationId xmlns:a16="http://schemas.microsoft.com/office/drawing/2014/main" id="{323641B4-F138-78CC-BE5F-020F238F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D6</a:t>
              </a:r>
            </a:p>
          </p:txBody>
        </p:sp>
      </p:grpSp>
      <p:grpSp>
        <p:nvGrpSpPr>
          <p:cNvPr id="18446" name="Group 38">
            <a:extLst>
              <a:ext uri="{FF2B5EF4-FFF2-40B4-BE49-F238E27FC236}">
                <a16:creationId xmlns:a16="http://schemas.microsoft.com/office/drawing/2014/main" id="{D7D85529-8FD1-38FF-7DD1-04F842132B9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124200"/>
            <a:ext cx="685800" cy="609600"/>
            <a:chOff x="1344" y="2448"/>
            <a:chExt cx="432" cy="384"/>
          </a:xfrm>
        </p:grpSpPr>
        <p:sp>
          <p:nvSpPr>
            <p:cNvPr id="18453" name="AutoShape 39">
              <a:extLst>
                <a:ext uri="{FF2B5EF4-FFF2-40B4-BE49-F238E27FC236}">
                  <a16:creationId xmlns:a16="http://schemas.microsoft.com/office/drawing/2014/main" id="{EA204CF6-1A1E-3C81-BF9B-36E830EB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54" name="Text Box 40">
              <a:extLst>
                <a:ext uri="{FF2B5EF4-FFF2-40B4-BE49-F238E27FC236}">
                  <a16:creationId xmlns:a16="http://schemas.microsoft.com/office/drawing/2014/main" id="{E2A5A9F9-2BD0-6A18-626E-920034DE7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D2</a:t>
              </a:r>
            </a:p>
          </p:txBody>
        </p:sp>
      </p:grpSp>
      <p:grpSp>
        <p:nvGrpSpPr>
          <p:cNvPr id="18447" name="Group 41">
            <a:extLst>
              <a:ext uri="{FF2B5EF4-FFF2-40B4-BE49-F238E27FC236}">
                <a16:creationId xmlns:a16="http://schemas.microsoft.com/office/drawing/2014/main" id="{15FD3B58-B120-B1EB-92FA-0343161BF24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43200"/>
            <a:ext cx="685800" cy="609600"/>
            <a:chOff x="1344" y="2448"/>
            <a:chExt cx="432" cy="384"/>
          </a:xfrm>
        </p:grpSpPr>
        <p:sp>
          <p:nvSpPr>
            <p:cNvPr id="18451" name="AutoShape 42">
              <a:extLst>
                <a:ext uri="{FF2B5EF4-FFF2-40B4-BE49-F238E27FC236}">
                  <a16:creationId xmlns:a16="http://schemas.microsoft.com/office/drawing/2014/main" id="{4822A790-DEC5-66C7-7618-43E1F72F2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18452" name="Text Box 43">
              <a:extLst>
                <a:ext uri="{FF2B5EF4-FFF2-40B4-BE49-F238E27FC236}">
                  <a16:creationId xmlns:a16="http://schemas.microsoft.com/office/drawing/2014/main" id="{2B98231F-20E8-CBD7-CE01-D0E396334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</a:t>
              </a:r>
            </a:p>
          </p:txBody>
        </p:sp>
      </p:grpSp>
      <p:sp>
        <p:nvSpPr>
          <p:cNvPr id="41004" name="Text Box 44">
            <a:extLst>
              <a:ext uri="{FF2B5EF4-FFF2-40B4-BE49-F238E27FC236}">
                <a16:creationId xmlns:a16="http://schemas.microsoft.com/office/drawing/2014/main" id="{5D851E33-51D7-DA38-F32B-21262ABF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18449" name="Text Box 45">
            <a:extLst>
              <a:ext uri="{FF2B5EF4-FFF2-40B4-BE49-F238E27FC236}">
                <a16:creationId xmlns:a16="http://schemas.microsoft.com/office/drawing/2014/main" id="{68606DF3-959F-9DE4-9EE2-06799ED0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  <p:sp>
        <p:nvSpPr>
          <p:cNvPr id="18450" name="Text Box 46">
            <a:extLst>
              <a:ext uri="{FF2B5EF4-FFF2-40B4-BE49-F238E27FC236}">
                <a16:creationId xmlns:a16="http://schemas.microsoft.com/office/drawing/2014/main" id="{07AB7182-9659-AD46-909A-7F260631F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2022475"/>
            <a:ext cx="27241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b="1">
                <a:latin typeface="Times New Roman" panose="02020603050405020304" pitchFamily="18" charset="0"/>
              </a:rPr>
              <a:t>We have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PK" sz="2400" b="1">
                <a:latin typeface="Times New Roman" panose="02020603050405020304" pitchFamily="18" charset="0"/>
              </a:rPr>
              <a:t> 14 observations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PK" sz="2400" b="1">
                <a:latin typeface="Times New Roman" panose="02020603050405020304" pitchFamily="18" charset="0"/>
              </a:rPr>
              <a:t> 4 attributes </a:t>
            </a:r>
          </a:p>
          <a:p>
            <a:pPr lvl="1" algn="just">
              <a:spcBef>
                <a:spcPct val="0"/>
              </a:spcBef>
              <a:buClrTx/>
              <a:buFontTx/>
              <a:buChar char="•"/>
            </a:pPr>
            <a:r>
              <a:rPr lang="en-US" altLang="en-PK" sz="2400" b="1">
                <a:latin typeface="Times New Roman" panose="02020603050405020304" pitchFamily="18" charset="0"/>
              </a:rPr>
              <a:t> Outlook</a:t>
            </a:r>
          </a:p>
          <a:p>
            <a:pPr lvl="1" algn="just">
              <a:spcBef>
                <a:spcPct val="0"/>
              </a:spcBef>
              <a:buClrTx/>
              <a:buFontTx/>
              <a:buChar char="•"/>
            </a:pPr>
            <a:r>
              <a:rPr lang="en-US" altLang="en-PK" sz="2400" b="1">
                <a:latin typeface="Times New Roman" panose="02020603050405020304" pitchFamily="18" charset="0"/>
              </a:rPr>
              <a:t> Temperature</a:t>
            </a:r>
          </a:p>
          <a:p>
            <a:pPr lvl="1" algn="just">
              <a:spcBef>
                <a:spcPct val="0"/>
              </a:spcBef>
              <a:buClrTx/>
              <a:buFontTx/>
              <a:buChar char="•"/>
            </a:pPr>
            <a:r>
              <a:rPr lang="en-US" altLang="en-PK" sz="2400" b="1">
                <a:latin typeface="Times New Roman" panose="02020603050405020304" pitchFamily="18" charset="0"/>
              </a:rPr>
              <a:t> Humidity </a:t>
            </a:r>
          </a:p>
          <a:p>
            <a:pPr lvl="1" algn="just">
              <a:spcBef>
                <a:spcPct val="0"/>
              </a:spcBef>
              <a:buClrTx/>
              <a:buFontTx/>
              <a:buChar char="•"/>
            </a:pPr>
            <a:r>
              <a:rPr lang="en-US" altLang="en-PK" sz="2400" b="1">
                <a:latin typeface="Times New Roman" panose="02020603050405020304" pitchFamily="18" charset="0"/>
              </a:rPr>
              <a:t> Wind</a:t>
            </a:r>
          </a:p>
          <a:p>
            <a:pPr lvl="1" algn="just">
              <a:spcBef>
                <a:spcPct val="0"/>
              </a:spcBef>
              <a:buClrTx/>
              <a:buFontTx/>
              <a:buChar char="-"/>
            </a:pPr>
            <a:endParaRPr lang="en-US" altLang="en-PK" sz="2400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PK" sz="2400" b="1">
                <a:latin typeface="Times New Roman" panose="02020603050405020304" pitchFamily="18" charset="0"/>
              </a:rPr>
              <a:t> 2 classes (Yes, No)</a:t>
            </a:r>
            <a:endParaRPr lang="en-GB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640608B0-6962-5AEB-9805-ABA2E20F6061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5334000"/>
            <a:ext cx="785813" cy="457200"/>
            <a:chOff x="2976" y="3552"/>
            <a:chExt cx="495" cy="288"/>
          </a:xfrm>
        </p:grpSpPr>
        <p:sp>
          <p:nvSpPr>
            <p:cNvPr id="20533" name="Rectangle 3">
              <a:extLst>
                <a:ext uri="{FF2B5EF4-FFF2-40B4-BE49-F238E27FC236}">
                  <a16:creationId xmlns:a16="http://schemas.microsoft.com/office/drawing/2014/main" id="{7800E356-243D-FB4B-38AD-C8ED2874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34" name="Text Box 4">
              <a:extLst>
                <a:ext uri="{FF2B5EF4-FFF2-40B4-BE49-F238E27FC236}">
                  <a16:creationId xmlns:a16="http://schemas.microsoft.com/office/drawing/2014/main" id="{65EF798A-4E64-DB8F-0235-01CD17C91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D13</a:t>
              </a:r>
            </a:p>
          </p:txBody>
        </p:sp>
      </p:grpSp>
      <p:grpSp>
        <p:nvGrpSpPr>
          <p:cNvPr id="20483" name="Group 5">
            <a:extLst>
              <a:ext uri="{FF2B5EF4-FFF2-40B4-BE49-F238E27FC236}">
                <a16:creationId xmlns:a16="http://schemas.microsoft.com/office/drawing/2014/main" id="{59F9C469-FAB2-86EB-0E74-4F6E7F67FA12}"/>
              </a:ext>
            </a:extLst>
          </p:cNvPr>
          <p:cNvGrpSpPr>
            <a:grpSpLocks/>
          </p:cNvGrpSpPr>
          <p:nvPr/>
        </p:nvGrpSpPr>
        <p:grpSpPr bwMode="auto">
          <a:xfrm>
            <a:off x="6477001" y="4724400"/>
            <a:ext cx="785813" cy="457200"/>
            <a:chOff x="2976" y="3552"/>
            <a:chExt cx="495" cy="288"/>
          </a:xfrm>
        </p:grpSpPr>
        <p:sp>
          <p:nvSpPr>
            <p:cNvPr id="20531" name="Rectangle 6">
              <a:extLst>
                <a:ext uri="{FF2B5EF4-FFF2-40B4-BE49-F238E27FC236}">
                  <a16:creationId xmlns:a16="http://schemas.microsoft.com/office/drawing/2014/main" id="{38ADE3C9-B37B-DD5A-9E8A-BCEE7253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32" name="Text Box 7">
              <a:extLst>
                <a:ext uri="{FF2B5EF4-FFF2-40B4-BE49-F238E27FC236}">
                  <a16:creationId xmlns:a16="http://schemas.microsoft.com/office/drawing/2014/main" id="{20B7B907-E1E4-D0A9-BB5E-1D8CA571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D12</a:t>
              </a:r>
            </a:p>
          </p:txBody>
        </p:sp>
      </p:grpSp>
      <p:grpSp>
        <p:nvGrpSpPr>
          <p:cNvPr id="20484" name="Group 8">
            <a:extLst>
              <a:ext uri="{FF2B5EF4-FFF2-40B4-BE49-F238E27FC236}">
                <a16:creationId xmlns:a16="http://schemas.microsoft.com/office/drawing/2014/main" id="{813E0CF1-976C-E05D-6746-5EBFA92728FC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4648200"/>
            <a:ext cx="785813" cy="457200"/>
            <a:chOff x="2976" y="3552"/>
            <a:chExt cx="495" cy="288"/>
          </a:xfrm>
        </p:grpSpPr>
        <p:sp>
          <p:nvSpPr>
            <p:cNvPr id="20529" name="Rectangle 9">
              <a:extLst>
                <a:ext uri="{FF2B5EF4-FFF2-40B4-BE49-F238E27FC236}">
                  <a16:creationId xmlns:a16="http://schemas.microsoft.com/office/drawing/2014/main" id="{B4A65E41-B229-EEDD-B81C-A617D94D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30" name="Text Box 10">
              <a:extLst>
                <a:ext uri="{FF2B5EF4-FFF2-40B4-BE49-F238E27FC236}">
                  <a16:creationId xmlns:a16="http://schemas.microsoft.com/office/drawing/2014/main" id="{FCA4D8E7-A8B1-7D07-EDCF-8DC7C1548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D11</a:t>
              </a:r>
            </a:p>
          </p:txBody>
        </p:sp>
      </p:grpSp>
      <p:grpSp>
        <p:nvGrpSpPr>
          <p:cNvPr id="20485" name="Group 11">
            <a:extLst>
              <a:ext uri="{FF2B5EF4-FFF2-40B4-BE49-F238E27FC236}">
                <a16:creationId xmlns:a16="http://schemas.microsoft.com/office/drawing/2014/main" id="{57EC664F-8F39-DAEA-F7C9-30D7DD488229}"/>
              </a:ext>
            </a:extLst>
          </p:cNvPr>
          <p:cNvGrpSpPr>
            <a:grpSpLocks/>
          </p:cNvGrpSpPr>
          <p:nvPr/>
        </p:nvGrpSpPr>
        <p:grpSpPr bwMode="auto">
          <a:xfrm>
            <a:off x="8686801" y="3810000"/>
            <a:ext cx="785813" cy="457200"/>
            <a:chOff x="2976" y="3552"/>
            <a:chExt cx="495" cy="288"/>
          </a:xfrm>
        </p:grpSpPr>
        <p:sp>
          <p:nvSpPr>
            <p:cNvPr id="20527" name="Rectangle 12">
              <a:extLst>
                <a:ext uri="{FF2B5EF4-FFF2-40B4-BE49-F238E27FC236}">
                  <a16:creationId xmlns:a16="http://schemas.microsoft.com/office/drawing/2014/main" id="{82ED55D0-04E5-9716-E007-E150E6BA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28" name="Text Box 13">
              <a:extLst>
                <a:ext uri="{FF2B5EF4-FFF2-40B4-BE49-F238E27FC236}">
                  <a16:creationId xmlns:a16="http://schemas.microsoft.com/office/drawing/2014/main" id="{68CCD8D4-5640-108D-27E1-28999341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D10</a:t>
              </a:r>
            </a:p>
          </p:txBody>
        </p:sp>
      </p:grpSp>
      <p:grpSp>
        <p:nvGrpSpPr>
          <p:cNvPr id="20486" name="Group 14">
            <a:extLst>
              <a:ext uri="{FF2B5EF4-FFF2-40B4-BE49-F238E27FC236}">
                <a16:creationId xmlns:a16="http://schemas.microsoft.com/office/drawing/2014/main" id="{C1280737-D341-3F3F-9F35-C84D8A067DA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800600"/>
            <a:ext cx="685800" cy="457200"/>
            <a:chOff x="2976" y="3552"/>
            <a:chExt cx="432" cy="288"/>
          </a:xfrm>
        </p:grpSpPr>
        <p:sp>
          <p:nvSpPr>
            <p:cNvPr id="20525" name="Rectangle 15">
              <a:extLst>
                <a:ext uri="{FF2B5EF4-FFF2-40B4-BE49-F238E27FC236}">
                  <a16:creationId xmlns:a16="http://schemas.microsoft.com/office/drawing/2014/main" id="{171F3DF6-B280-F3A6-DB91-31179621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26" name="Text Box 16">
              <a:extLst>
                <a:ext uri="{FF2B5EF4-FFF2-40B4-BE49-F238E27FC236}">
                  <a16:creationId xmlns:a16="http://schemas.microsoft.com/office/drawing/2014/main" id="{70E8AB92-E9D4-10F4-677F-D2B0D41B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D9</a:t>
              </a:r>
            </a:p>
          </p:txBody>
        </p:sp>
      </p:grpSp>
      <p:grpSp>
        <p:nvGrpSpPr>
          <p:cNvPr id="20487" name="Group 17">
            <a:extLst>
              <a:ext uri="{FF2B5EF4-FFF2-40B4-BE49-F238E27FC236}">
                <a16:creationId xmlns:a16="http://schemas.microsoft.com/office/drawing/2014/main" id="{78E827C6-E25E-972A-78BD-C867C36B8784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4572000"/>
            <a:ext cx="685800" cy="457200"/>
            <a:chOff x="2976" y="3552"/>
            <a:chExt cx="432" cy="288"/>
          </a:xfrm>
        </p:grpSpPr>
        <p:sp>
          <p:nvSpPr>
            <p:cNvPr id="20523" name="Rectangle 18">
              <a:extLst>
                <a:ext uri="{FF2B5EF4-FFF2-40B4-BE49-F238E27FC236}">
                  <a16:creationId xmlns:a16="http://schemas.microsoft.com/office/drawing/2014/main" id="{E0022590-1D25-2422-8682-CEE45C49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24" name="Text Box 19">
              <a:extLst>
                <a:ext uri="{FF2B5EF4-FFF2-40B4-BE49-F238E27FC236}">
                  <a16:creationId xmlns:a16="http://schemas.microsoft.com/office/drawing/2014/main" id="{0B6A7230-064D-C812-B093-95D2A2E06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D4</a:t>
              </a:r>
            </a:p>
          </p:txBody>
        </p:sp>
      </p:grpSp>
      <p:grpSp>
        <p:nvGrpSpPr>
          <p:cNvPr id="20488" name="Group 20">
            <a:extLst>
              <a:ext uri="{FF2B5EF4-FFF2-40B4-BE49-F238E27FC236}">
                <a16:creationId xmlns:a16="http://schemas.microsoft.com/office/drawing/2014/main" id="{173E04F7-3703-EEE4-7D46-C707783BBF3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29200"/>
            <a:ext cx="685800" cy="457200"/>
            <a:chOff x="2976" y="3552"/>
            <a:chExt cx="432" cy="288"/>
          </a:xfrm>
        </p:grpSpPr>
        <p:sp>
          <p:nvSpPr>
            <p:cNvPr id="20521" name="Rectangle 21">
              <a:extLst>
                <a:ext uri="{FF2B5EF4-FFF2-40B4-BE49-F238E27FC236}">
                  <a16:creationId xmlns:a16="http://schemas.microsoft.com/office/drawing/2014/main" id="{E6E25B79-6B73-935F-FEB6-49468352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22" name="Text Box 22">
              <a:extLst>
                <a:ext uri="{FF2B5EF4-FFF2-40B4-BE49-F238E27FC236}">
                  <a16:creationId xmlns:a16="http://schemas.microsoft.com/office/drawing/2014/main" id="{27551183-C6C6-2CEA-E506-57FAC0DC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D7</a:t>
              </a:r>
            </a:p>
          </p:txBody>
        </p:sp>
      </p:grpSp>
      <p:grpSp>
        <p:nvGrpSpPr>
          <p:cNvPr id="20489" name="Group 23">
            <a:extLst>
              <a:ext uri="{FF2B5EF4-FFF2-40B4-BE49-F238E27FC236}">
                <a16:creationId xmlns:a16="http://schemas.microsoft.com/office/drawing/2014/main" id="{50B1DE0B-D478-C1EE-9D38-FFA3CEA08E64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5181600"/>
            <a:ext cx="685800" cy="457200"/>
            <a:chOff x="2976" y="3552"/>
            <a:chExt cx="432" cy="288"/>
          </a:xfrm>
        </p:grpSpPr>
        <p:sp>
          <p:nvSpPr>
            <p:cNvPr id="20519" name="Rectangle 24">
              <a:extLst>
                <a:ext uri="{FF2B5EF4-FFF2-40B4-BE49-F238E27FC236}">
                  <a16:creationId xmlns:a16="http://schemas.microsoft.com/office/drawing/2014/main" id="{B3107136-B238-84B6-5032-CB9453C8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20" name="Text Box 25">
              <a:extLst>
                <a:ext uri="{FF2B5EF4-FFF2-40B4-BE49-F238E27FC236}">
                  <a16:creationId xmlns:a16="http://schemas.microsoft.com/office/drawing/2014/main" id="{84951956-69BF-0C7E-4E52-D5B1520AF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D5</a:t>
              </a:r>
            </a:p>
          </p:txBody>
        </p:sp>
      </p:grpSp>
      <p:grpSp>
        <p:nvGrpSpPr>
          <p:cNvPr id="20490" name="Group 26">
            <a:extLst>
              <a:ext uri="{FF2B5EF4-FFF2-40B4-BE49-F238E27FC236}">
                <a16:creationId xmlns:a16="http://schemas.microsoft.com/office/drawing/2014/main" id="{A06E097C-659C-862E-FE37-56B488F502E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91000"/>
            <a:ext cx="685800" cy="457200"/>
            <a:chOff x="2976" y="3552"/>
            <a:chExt cx="432" cy="288"/>
          </a:xfrm>
        </p:grpSpPr>
        <p:sp>
          <p:nvSpPr>
            <p:cNvPr id="20517" name="Rectangle 27">
              <a:extLst>
                <a:ext uri="{FF2B5EF4-FFF2-40B4-BE49-F238E27FC236}">
                  <a16:creationId xmlns:a16="http://schemas.microsoft.com/office/drawing/2014/main" id="{CFB39900-008C-DE54-F03F-29F2D49B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18" name="Text Box 28">
              <a:extLst>
                <a:ext uri="{FF2B5EF4-FFF2-40B4-BE49-F238E27FC236}">
                  <a16:creationId xmlns:a16="http://schemas.microsoft.com/office/drawing/2014/main" id="{E4A54FD5-1934-9A44-89BD-4297B88E7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D3</a:t>
              </a:r>
            </a:p>
          </p:txBody>
        </p:sp>
      </p:grpSp>
      <p:grpSp>
        <p:nvGrpSpPr>
          <p:cNvPr id="20491" name="Group 29">
            <a:extLst>
              <a:ext uri="{FF2B5EF4-FFF2-40B4-BE49-F238E27FC236}">
                <a16:creationId xmlns:a16="http://schemas.microsoft.com/office/drawing/2014/main" id="{9DFEA01E-3F03-D6F2-7478-FC6B33189B51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267200"/>
            <a:ext cx="698500" cy="609600"/>
            <a:chOff x="1344" y="2448"/>
            <a:chExt cx="440" cy="384"/>
          </a:xfrm>
        </p:grpSpPr>
        <p:sp>
          <p:nvSpPr>
            <p:cNvPr id="20515" name="AutoShape 30">
              <a:extLst>
                <a:ext uri="{FF2B5EF4-FFF2-40B4-BE49-F238E27FC236}">
                  <a16:creationId xmlns:a16="http://schemas.microsoft.com/office/drawing/2014/main" id="{A10F3CF4-7D23-EBE0-9919-B5D4AB908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16" name="Text Box 31">
              <a:extLst>
                <a:ext uri="{FF2B5EF4-FFF2-40B4-BE49-F238E27FC236}">
                  <a16:creationId xmlns:a16="http://schemas.microsoft.com/office/drawing/2014/main" id="{FDA2C084-B7ED-3B30-D4A9-5C4EEE8D4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75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000">
                  <a:latin typeface="Times New Roman" panose="02020603050405020304" pitchFamily="18" charset="0"/>
                </a:rPr>
                <a:t>D14</a:t>
              </a:r>
              <a:endParaRPr lang="en-US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92" name="Group 32">
            <a:extLst>
              <a:ext uri="{FF2B5EF4-FFF2-40B4-BE49-F238E27FC236}">
                <a16:creationId xmlns:a16="http://schemas.microsoft.com/office/drawing/2014/main" id="{F5A21920-CBC9-99BC-9622-375C0B9B8C7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10000"/>
            <a:ext cx="685800" cy="609600"/>
            <a:chOff x="1344" y="2448"/>
            <a:chExt cx="432" cy="384"/>
          </a:xfrm>
        </p:grpSpPr>
        <p:sp>
          <p:nvSpPr>
            <p:cNvPr id="20513" name="AutoShape 33">
              <a:extLst>
                <a:ext uri="{FF2B5EF4-FFF2-40B4-BE49-F238E27FC236}">
                  <a16:creationId xmlns:a16="http://schemas.microsoft.com/office/drawing/2014/main" id="{7FDD0D3E-5A20-1BDB-1DFF-9F15A367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14" name="Text Box 34">
              <a:extLst>
                <a:ext uri="{FF2B5EF4-FFF2-40B4-BE49-F238E27FC236}">
                  <a16:creationId xmlns:a16="http://schemas.microsoft.com/office/drawing/2014/main" id="{92597ADB-2C5A-A9D9-6225-B16E41BFE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D8</a:t>
              </a:r>
            </a:p>
          </p:txBody>
        </p:sp>
      </p:grpSp>
      <p:grpSp>
        <p:nvGrpSpPr>
          <p:cNvPr id="20493" name="Group 35">
            <a:extLst>
              <a:ext uri="{FF2B5EF4-FFF2-40B4-BE49-F238E27FC236}">
                <a16:creationId xmlns:a16="http://schemas.microsoft.com/office/drawing/2014/main" id="{DBCB8324-8FBA-92E5-6C0B-4E32940EEFFC}"/>
              </a:ext>
            </a:extLst>
          </p:cNvPr>
          <p:cNvGrpSpPr>
            <a:grpSpLocks/>
          </p:cNvGrpSpPr>
          <p:nvPr/>
        </p:nvGrpSpPr>
        <p:grpSpPr bwMode="auto">
          <a:xfrm>
            <a:off x="9753600" y="3733800"/>
            <a:ext cx="685800" cy="609600"/>
            <a:chOff x="1344" y="2448"/>
            <a:chExt cx="432" cy="384"/>
          </a:xfrm>
        </p:grpSpPr>
        <p:sp>
          <p:nvSpPr>
            <p:cNvPr id="20511" name="AutoShape 36">
              <a:extLst>
                <a:ext uri="{FF2B5EF4-FFF2-40B4-BE49-F238E27FC236}">
                  <a16:creationId xmlns:a16="http://schemas.microsoft.com/office/drawing/2014/main" id="{C9C58AD6-5360-D029-28C1-72B274FAC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12" name="Text Box 37">
              <a:extLst>
                <a:ext uri="{FF2B5EF4-FFF2-40B4-BE49-F238E27FC236}">
                  <a16:creationId xmlns:a16="http://schemas.microsoft.com/office/drawing/2014/main" id="{5D365FC9-8055-828F-9075-8E64D3B1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D6</a:t>
              </a:r>
            </a:p>
          </p:txBody>
        </p:sp>
      </p:grpSp>
      <p:grpSp>
        <p:nvGrpSpPr>
          <p:cNvPr id="20494" name="Group 38">
            <a:extLst>
              <a:ext uri="{FF2B5EF4-FFF2-40B4-BE49-F238E27FC236}">
                <a16:creationId xmlns:a16="http://schemas.microsoft.com/office/drawing/2014/main" id="{18E69CB7-CEA4-6CAD-A7AA-34EF2FFF57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800600"/>
            <a:ext cx="685800" cy="609600"/>
            <a:chOff x="1344" y="2448"/>
            <a:chExt cx="432" cy="384"/>
          </a:xfrm>
        </p:grpSpPr>
        <p:sp>
          <p:nvSpPr>
            <p:cNvPr id="20509" name="AutoShape 39">
              <a:extLst>
                <a:ext uri="{FF2B5EF4-FFF2-40B4-BE49-F238E27FC236}">
                  <a16:creationId xmlns:a16="http://schemas.microsoft.com/office/drawing/2014/main" id="{6D365E53-09A9-F266-CE3C-6BE9FA6B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10" name="Text Box 40">
              <a:extLst>
                <a:ext uri="{FF2B5EF4-FFF2-40B4-BE49-F238E27FC236}">
                  <a16:creationId xmlns:a16="http://schemas.microsoft.com/office/drawing/2014/main" id="{118C4AFD-F1BB-21D1-A160-6A1B74B28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D2</a:t>
              </a:r>
            </a:p>
          </p:txBody>
        </p:sp>
      </p:grpSp>
      <p:grpSp>
        <p:nvGrpSpPr>
          <p:cNvPr id="20495" name="Group 41">
            <a:extLst>
              <a:ext uri="{FF2B5EF4-FFF2-40B4-BE49-F238E27FC236}">
                <a16:creationId xmlns:a16="http://schemas.microsoft.com/office/drawing/2014/main" id="{D15E4DEA-AD4D-5EA1-EBF5-BF9C35447CA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810000"/>
            <a:ext cx="685800" cy="609600"/>
            <a:chOff x="1344" y="2448"/>
            <a:chExt cx="432" cy="384"/>
          </a:xfrm>
        </p:grpSpPr>
        <p:sp>
          <p:nvSpPr>
            <p:cNvPr id="20507" name="AutoShape 42">
              <a:extLst>
                <a:ext uri="{FF2B5EF4-FFF2-40B4-BE49-F238E27FC236}">
                  <a16:creationId xmlns:a16="http://schemas.microsoft.com/office/drawing/2014/main" id="{5C0454A0-1CC4-4414-2CC1-E6F0A7202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PK" altLang="en-PK" sz="1800"/>
            </a:p>
          </p:txBody>
        </p:sp>
        <p:sp>
          <p:nvSpPr>
            <p:cNvPr id="20508" name="Text Box 43">
              <a:extLst>
                <a:ext uri="{FF2B5EF4-FFF2-40B4-BE49-F238E27FC236}">
                  <a16:creationId xmlns:a16="http://schemas.microsoft.com/office/drawing/2014/main" id="{85D746B3-1378-F58F-4987-FB594AFF9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PK" sz="2400">
                  <a:latin typeface="Times New Roman" panose="02020603050405020304" pitchFamily="18" charset="0"/>
                </a:rPr>
                <a:t>D1</a:t>
              </a:r>
            </a:p>
          </p:txBody>
        </p:sp>
      </p:grpSp>
      <p:sp>
        <p:nvSpPr>
          <p:cNvPr id="20496" name="Text Box 44">
            <a:extLst>
              <a:ext uri="{FF2B5EF4-FFF2-40B4-BE49-F238E27FC236}">
                <a16:creationId xmlns:a16="http://schemas.microsoft.com/office/drawing/2014/main" id="{8E75A922-2F06-8B78-3E0A-5F8CD901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800" b="1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20497" name="Rectangle 45">
            <a:extLst>
              <a:ext uri="{FF2B5EF4-FFF2-40B4-BE49-F238E27FC236}">
                <a16:creationId xmlns:a16="http://schemas.microsoft.com/office/drawing/2014/main" id="{ADFA5CF3-306A-097D-7E3C-496B17857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524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K" altLang="en-PK" sz="1800"/>
          </a:p>
        </p:txBody>
      </p:sp>
      <p:sp>
        <p:nvSpPr>
          <p:cNvPr id="20498" name="Line 46">
            <a:extLst>
              <a:ext uri="{FF2B5EF4-FFF2-40B4-BE49-F238E27FC236}">
                <a16:creationId xmlns:a16="http://schemas.microsoft.com/office/drawing/2014/main" id="{4BD8B7DE-E4D2-D347-6D4C-AB1E267F3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499" name="Line 47">
            <a:extLst>
              <a:ext uri="{FF2B5EF4-FFF2-40B4-BE49-F238E27FC236}">
                <a16:creationId xmlns:a16="http://schemas.microsoft.com/office/drawing/2014/main" id="{CB160CC8-D30D-0F11-2B90-4B2EE90E4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956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0" name="Text Box 48">
            <a:extLst>
              <a:ext uri="{FF2B5EF4-FFF2-40B4-BE49-F238E27FC236}">
                <a16:creationId xmlns:a16="http://schemas.microsoft.com/office/drawing/2014/main" id="{53BF41F9-42C7-1494-2924-2CAA67B8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20501" name="Text Box 49">
            <a:extLst>
              <a:ext uri="{FF2B5EF4-FFF2-40B4-BE49-F238E27FC236}">
                <a16:creationId xmlns:a16="http://schemas.microsoft.com/office/drawing/2014/main" id="{2A6741D7-B53B-218F-E33E-76CE03B0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124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0502" name="Line 50">
            <a:extLst>
              <a:ext uri="{FF2B5EF4-FFF2-40B4-BE49-F238E27FC236}">
                <a16:creationId xmlns:a16="http://schemas.microsoft.com/office/drawing/2014/main" id="{450BBEA7-52D3-C812-B451-FCBC3CE48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3" name="Line 51">
            <a:extLst>
              <a:ext uri="{FF2B5EF4-FFF2-40B4-BE49-F238E27FC236}">
                <a16:creationId xmlns:a16="http://schemas.microsoft.com/office/drawing/2014/main" id="{730875A8-06B5-883C-F167-A1A1ECD7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05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0504" name="Text Box 52">
            <a:extLst>
              <a:ext uri="{FF2B5EF4-FFF2-40B4-BE49-F238E27FC236}">
                <a16:creationId xmlns:a16="http://schemas.microsoft.com/office/drawing/2014/main" id="{3DBEF8B6-8841-33E1-6F90-269617A68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27844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K" sz="2400" i="1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42037" name="Text Box 53">
            <a:extLst>
              <a:ext uri="{FF2B5EF4-FFF2-40B4-BE49-F238E27FC236}">
                <a16:creationId xmlns:a16="http://schemas.microsoft.com/office/drawing/2014/main" id="{C4666818-09C7-B3C4-2FCE-6A5E79C1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DECISION TREES</a:t>
            </a:r>
          </a:p>
        </p:txBody>
      </p:sp>
      <p:sp>
        <p:nvSpPr>
          <p:cNvPr id="20506" name="Text Box 54">
            <a:extLst>
              <a:ext uri="{FF2B5EF4-FFF2-40B4-BE49-F238E27FC236}">
                <a16:creationId xmlns:a16="http://schemas.microsoft.com/office/drawing/2014/main" id="{A80BEE47-E304-AB6A-6EC1-F0771935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5240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PK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Basic Decision Tree Learning Algorithm</a:t>
            </a:r>
            <a:endParaRPr lang="en-US" altLang="en-PK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1116</Words>
  <Application>Microsoft Office PowerPoint</Application>
  <PresentationFormat>Widescreen</PresentationFormat>
  <Paragraphs>265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Times New Roman</vt:lpstr>
      <vt:lpstr>Office Theme</vt:lpstr>
      <vt:lpstr>Microsoft Excel Worksheet</vt:lpstr>
      <vt:lpstr>Classification Decision Tree Algorithm</vt:lpstr>
      <vt:lpstr>Building a decision tree: an example training dataset</vt:lpstr>
      <vt:lpstr>Output: A Decision Tree for “buys_computer”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Shoaib M Khan</dc:creator>
  <cp:lastModifiedBy>Shoaib M Khan</cp:lastModifiedBy>
  <cp:revision>2</cp:revision>
  <dcterms:created xsi:type="dcterms:W3CDTF">2024-09-19T04:00:17Z</dcterms:created>
  <dcterms:modified xsi:type="dcterms:W3CDTF">2024-09-19T04:04:46Z</dcterms:modified>
</cp:coreProperties>
</file>