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8" r:id="rId18"/>
    <p:sldId id="279" r:id="rId19"/>
    <p:sldId id="276" r:id="rId20"/>
    <p:sldId id="277" r:id="rId2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sorterViewPr>
    <p:cViewPr>
      <p:scale>
        <a:sx n="100" d="100"/>
        <a:sy n="100" d="100"/>
      </p:scale>
      <p:origin x="0" y="-21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5F215-65B2-4426-A1DE-D1053469E3D1}" type="datetimeFigureOut">
              <a:rPr lang="en-PK" smtClean="0"/>
              <a:t>22/10/2024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6D0CF-EA19-414B-9897-0094DCECEFDD}" type="slidenum">
              <a:rPr lang="en-PK" smtClean="0"/>
              <a:t>‹#›</a:t>
            </a:fld>
            <a:endParaRPr lang="en-PK"/>
          </a:p>
        </p:txBody>
      </p:sp>
    </p:spTree>
    <p:extLst>
      <p:ext uri="{BB962C8B-B14F-4D97-AF65-F5344CB8AC3E}">
        <p14:creationId xmlns:p14="http://schemas.microsoft.com/office/powerpoint/2010/main" val="366890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AAD5E8C-3139-2D4F-F090-23832176E66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B0EB8D0-038F-4CF8-BD48-68F376783E5D}" type="slidenum">
              <a:rPr lang="en-US" altLang="en-PK" smtClean="0">
                <a:latin typeface="Arial" panose="020B0604020202020204" pitchFamily="34" charset="0"/>
              </a:rPr>
              <a:pPr/>
              <a:t>1</a:t>
            </a:fld>
            <a:endParaRPr lang="en-US" altLang="en-PK">
              <a:latin typeface="Arial" panose="020B0604020202020204" pitchFamily="34" charset="0"/>
            </a:endParaRPr>
          </a:p>
        </p:txBody>
      </p:sp>
      <p:sp>
        <p:nvSpPr>
          <p:cNvPr id="5123" name="Rectangle 2">
            <a:extLst>
              <a:ext uri="{FF2B5EF4-FFF2-40B4-BE49-F238E27FC236}">
                <a16:creationId xmlns:a16="http://schemas.microsoft.com/office/drawing/2014/main" id="{1712A3D8-F87C-F06C-D2DF-B90FABB9205D}"/>
              </a:ext>
            </a:extLst>
          </p:cNvPr>
          <p:cNvSpPr>
            <a:spLocks noRot="1" noChangeArrowheads="1" noTextEdit="1"/>
          </p:cNvSpPr>
          <p:nvPr>
            <p:ph type="sldImg"/>
          </p:nvPr>
        </p:nvSpPr>
        <p:spPr>
          <a:ln/>
        </p:spPr>
      </p:sp>
      <p:sp>
        <p:nvSpPr>
          <p:cNvPr id="5124" name="Rectangle 3">
            <a:extLst>
              <a:ext uri="{FF2B5EF4-FFF2-40B4-BE49-F238E27FC236}">
                <a16:creationId xmlns:a16="http://schemas.microsoft.com/office/drawing/2014/main" id="{4A0B0615-4053-CB88-EB13-305537D266C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603A8F5-91E2-ED08-7EC2-8F995755CA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4E0FDEF-B77A-473C-B1F8-F976B6E3FC5F}" type="slidenum">
              <a:rPr lang="en-US" altLang="en-PK" smtClean="0">
                <a:latin typeface="Arial" panose="020B0604020202020204" pitchFamily="34" charset="0"/>
              </a:rPr>
              <a:pPr/>
              <a:t>10</a:t>
            </a:fld>
            <a:endParaRPr lang="en-US" altLang="en-PK">
              <a:latin typeface="Arial" panose="020B0604020202020204" pitchFamily="34" charset="0"/>
            </a:endParaRPr>
          </a:p>
        </p:txBody>
      </p:sp>
      <p:sp>
        <p:nvSpPr>
          <p:cNvPr id="25603" name="Rectangle 2">
            <a:extLst>
              <a:ext uri="{FF2B5EF4-FFF2-40B4-BE49-F238E27FC236}">
                <a16:creationId xmlns:a16="http://schemas.microsoft.com/office/drawing/2014/main" id="{16EA0DA3-0340-EA15-5890-469D01A2FDE7}"/>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5FB61D2F-88F5-C0A9-18B5-67C90D8ACA15}"/>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E7EFB42-DFC6-E724-FE38-FD9CF55996D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3D6B009-E3AE-4DB7-A72B-219A1741BB6B}" type="slidenum">
              <a:rPr lang="en-US" altLang="en-PK" smtClean="0">
                <a:latin typeface="Arial" panose="020B0604020202020204" pitchFamily="34" charset="0"/>
              </a:rPr>
              <a:pPr/>
              <a:t>11</a:t>
            </a:fld>
            <a:endParaRPr lang="en-US" altLang="en-PK">
              <a:latin typeface="Arial" panose="020B0604020202020204" pitchFamily="34" charset="0"/>
            </a:endParaRPr>
          </a:p>
        </p:txBody>
      </p:sp>
      <p:sp>
        <p:nvSpPr>
          <p:cNvPr id="27651" name="Rectangle 2">
            <a:extLst>
              <a:ext uri="{FF2B5EF4-FFF2-40B4-BE49-F238E27FC236}">
                <a16:creationId xmlns:a16="http://schemas.microsoft.com/office/drawing/2014/main" id="{A255ECA4-E2C9-CD4A-27DD-354FAE10CF79}"/>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19A64210-2E36-CCDA-0C84-D9ACA17ABD22}"/>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303F5D8-63D2-565E-65C1-4573DDAD35D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5743229-54C8-4A8F-B43D-89077290953C}" type="slidenum">
              <a:rPr lang="en-US" altLang="en-PK" smtClean="0">
                <a:latin typeface="Arial" panose="020B0604020202020204" pitchFamily="34" charset="0"/>
              </a:rPr>
              <a:pPr/>
              <a:t>12</a:t>
            </a:fld>
            <a:endParaRPr lang="en-US" altLang="en-PK">
              <a:latin typeface="Arial" panose="020B0604020202020204" pitchFamily="34" charset="0"/>
            </a:endParaRPr>
          </a:p>
        </p:txBody>
      </p:sp>
      <p:sp>
        <p:nvSpPr>
          <p:cNvPr id="29699" name="Rectangle 2">
            <a:extLst>
              <a:ext uri="{FF2B5EF4-FFF2-40B4-BE49-F238E27FC236}">
                <a16:creationId xmlns:a16="http://schemas.microsoft.com/office/drawing/2014/main" id="{724254D8-93A1-0401-069B-659C7FE5110B}"/>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F36FB359-E016-1168-14B4-73985398910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687BB5FE-02D8-2BF7-F9E5-C150D22B76F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6DA739E-5563-4BFB-BF61-2EF5BBBA2A29}" type="slidenum">
              <a:rPr lang="en-US" altLang="en-PK" smtClean="0">
                <a:latin typeface="Arial" panose="020B0604020202020204" pitchFamily="34" charset="0"/>
              </a:rPr>
              <a:pPr/>
              <a:t>13</a:t>
            </a:fld>
            <a:endParaRPr lang="en-US" altLang="en-PK">
              <a:latin typeface="Arial" panose="020B0604020202020204" pitchFamily="34" charset="0"/>
            </a:endParaRPr>
          </a:p>
        </p:txBody>
      </p:sp>
      <p:sp>
        <p:nvSpPr>
          <p:cNvPr id="31747" name="Rectangle 2">
            <a:extLst>
              <a:ext uri="{FF2B5EF4-FFF2-40B4-BE49-F238E27FC236}">
                <a16:creationId xmlns:a16="http://schemas.microsoft.com/office/drawing/2014/main" id="{F7BE2A0B-8D01-F62C-5901-0F76AF4FCDBD}"/>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C12BD8B0-578F-AC49-D42F-D42491793F3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9B25323-0AD4-E28B-5D25-B147FF28B8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579FA06-1A4A-422D-8A2A-6152D07869CD}" type="slidenum">
              <a:rPr lang="en-US" altLang="en-PK" smtClean="0">
                <a:latin typeface="Arial" panose="020B0604020202020204" pitchFamily="34" charset="0"/>
              </a:rPr>
              <a:pPr/>
              <a:t>14</a:t>
            </a:fld>
            <a:endParaRPr lang="en-US" altLang="en-PK">
              <a:latin typeface="Arial" panose="020B0604020202020204" pitchFamily="34" charset="0"/>
            </a:endParaRPr>
          </a:p>
        </p:txBody>
      </p:sp>
      <p:sp>
        <p:nvSpPr>
          <p:cNvPr id="33795" name="Rectangle 2">
            <a:extLst>
              <a:ext uri="{FF2B5EF4-FFF2-40B4-BE49-F238E27FC236}">
                <a16:creationId xmlns:a16="http://schemas.microsoft.com/office/drawing/2014/main" id="{9F8DFA6F-1D38-9C4E-95C3-397D7FC3E649}"/>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66BB4C8D-2F5E-14E3-AA81-7B56E63D225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6E3CAFE-1359-FE9E-7FE3-17063BE48A7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AE8F627-4AA0-4E49-8622-297EC64F7CC8}" type="slidenum">
              <a:rPr lang="en-US" altLang="en-PK" smtClean="0">
                <a:latin typeface="Arial" panose="020B0604020202020204" pitchFamily="34" charset="0"/>
              </a:rPr>
              <a:pPr/>
              <a:t>15</a:t>
            </a:fld>
            <a:endParaRPr lang="en-US" altLang="en-PK">
              <a:latin typeface="Arial" panose="020B0604020202020204" pitchFamily="34" charset="0"/>
            </a:endParaRPr>
          </a:p>
        </p:txBody>
      </p:sp>
      <p:sp>
        <p:nvSpPr>
          <p:cNvPr id="35843" name="Rectangle 2">
            <a:extLst>
              <a:ext uri="{FF2B5EF4-FFF2-40B4-BE49-F238E27FC236}">
                <a16:creationId xmlns:a16="http://schemas.microsoft.com/office/drawing/2014/main" id="{166F3501-7C9E-A6B4-EE74-119A4A4D2366}"/>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13A8BD1F-D384-8549-0D9F-2D32C6C564D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949ACECE-A1DD-87BD-E889-037AA1CB5C0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5FB9D16-2DD5-4337-A15D-A238C7FB0CBB}" type="slidenum">
              <a:rPr lang="en-US" altLang="en-PK" smtClean="0">
                <a:latin typeface="Arial" panose="020B0604020202020204" pitchFamily="34" charset="0"/>
              </a:rPr>
              <a:pPr/>
              <a:t>2</a:t>
            </a:fld>
            <a:endParaRPr lang="en-US" altLang="en-PK">
              <a:latin typeface="Arial" panose="020B0604020202020204" pitchFamily="34" charset="0"/>
            </a:endParaRPr>
          </a:p>
        </p:txBody>
      </p:sp>
      <p:sp>
        <p:nvSpPr>
          <p:cNvPr id="9219" name="Rectangle 2">
            <a:extLst>
              <a:ext uri="{FF2B5EF4-FFF2-40B4-BE49-F238E27FC236}">
                <a16:creationId xmlns:a16="http://schemas.microsoft.com/office/drawing/2014/main" id="{BC0481FA-CD97-DB82-E3A8-C9ECD1E6B37E}"/>
              </a:ext>
            </a:extLst>
          </p:cNvPr>
          <p:cNvSpPr>
            <a:spLocks noRot="1" noChangeArrowheads="1" noTextEdit="1"/>
          </p:cNvSpPr>
          <p:nvPr>
            <p:ph type="sldImg"/>
          </p:nvPr>
        </p:nvSpPr>
        <p:spPr>
          <a:ln/>
        </p:spPr>
      </p:sp>
      <p:sp>
        <p:nvSpPr>
          <p:cNvPr id="9220" name="Rectangle 3">
            <a:extLst>
              <a:ext uri="{FF2B5EF4-FFF2-40B4-BE49-F238E27FC236}">
                <a16:creationId xmlns:a16="http://schemas.microsoft.com/office/drawing/2014/main" id="{584B0B8E-6868-91E2-EE71-FF564FD7E8B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16997977-47E4-D9D4-A07B-D0E8A841A76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56F7DB7-F99D-481A-AA70-E6497A60A337}" type="slidenum">
              <a:rPr lang="en-US" altLang="en-PK" smtClean="0">
                <a:latin typeface="Arial" panose="020B0604020202020204" pitchFamily="34" charset="0"/>
              </a:rPr>
              <a:pPr/>
              <a:t>3</a:t>
            </a:fld>
            <a:endParaRPr lang="en-US" altLang="en-PK">
              <a:latin typeface="Arial" panose="020B0604020202020204" pitchFamily="34" charset="0"/>
            </a:endParaRPr>
          </a:p>
        </p:txBody>
      </p:sp>
      <p:sp>
        <p:nvSpPr>
          <p:cNvPr id="11267" name="Rectangle 2">
            <a:extLst>
              <a:ext uri="{FF2B5EF4-FFF2-40B4-BE49-F238E27FC236}">
                <a16:creationId xmlns:a16="http://schemas.microsoft.com/office/drawing/2014/main" id="{F988ACCD-2378-4E42-8377-AF667671C55B}"/>
              </a:ext>
            </a:extLst>
          </p:cNvPr>
          <p:cNvSpPr>
            <a:spLocks noRot="1" noChangeArrowheads="1" noTextEdit="1"/>
          </p:cNvSpPr>
          <p:nvPr>
            <p:ph type="sldImg"/>
          </p:nvPr>
        </p:nvSpPr>
        <p:spPr>
          <a:ln/>
        </p:spPr>
      </p:sp>
      <p:sp>
        <p:nvSpPr>
          <p:cNvPr id="11268" name="Rectangle 3">
            <a:extLst>
              <a:ext uri="{FF2B5EF4-FFF2-40B4-BE49-F238E27FC236}">
                <a16:creationId xmlns:a16="http://schemas.microsoft.com/office/drawing/2014/main" id="{3734FC0C-DE28-5CA4-9343-598C485994B3}"/>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4738CD9-0F09-EDED-561F-E2F3D36CB8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59C86A4-66CC-4FA7-ABFB-C92E6AEFD729}" type="slidenum">
              <a:rPr lang="en-US" altLang="en-PK" smtClean="0">
                <a:latin typeface="Arial" panose="020B0604020202020204" pitchFamily="34" charset="0"/>
              </a:rPr>
              <a:pPr/>
              <a:t>4</a:t>
            </a:fld>
            <a:endParaRPr lang="en-US" altLang="en-PK">
              <a:latin typeface="Arial" panose="020B0604020202020204" pitchFamily="34" charset="0"/>
            </a:endParaRPr>
          </a:p>
        </p:txBody>
      </p:sp>
      <p:sp>
        <p:nvSpPr>
          <p:cNvPr id="13315" name="Rectangle 2">
            <a:extLst>
              <a:ext uri="{FF2B5EF4-FFF2-40B4-BE49-F238E27FC236}">
                <a16:creationId xmlns:a16="http://schemas.microsoft.com/office/drawing/2014/main" id="{93671D94-ED7D-CD83-EA3F-F794D210BD7C}"/>
              </a:ext>
            </a:extLst>
          </p:cNvPr>
          <p:cNvSpPr>
            <a:spLocks noRot="1" noChangeArrowheads="1" noTextEdit="1"/>
          </p:cNvSpPr>
          <p:nvPr>
            <p:ph type="sldImg"/>
          </p:nvPr>
        </p:nvSpPr>
        <p:spPr>
          <a:ln/>
        </p:spPr>
      </p:sp>
      <p:sp>
        <p:nvSpPr>
          <p:cNvPr id="13316" name="Rectangle 3">
            <a:extLst>
              <a:ext uri="{FF2B5EF4-FFF2-40B4-BE49-F238E27FC236}">
                <a16:creationId xmlns:a16="http://schemas.microsoft.com/office/drawing/2014/main" id="{9FEA1BE9-C06A-95DE-E62A-4D5D7FA64C06}"/>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C15DD48-F1B8-DF2D-C112-1648F30997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48EF809-3025-4016-9C6F-A5F301D469BB}" type="slidenum">
              <a:rPr lang="en-US" altLang="en-PK" smtClean="0">
                <a:latin typeface="Arial" panose="020B0604020202020204" pitchFamily="34" charset="0"/>
              </a:rPr>
              <a:pPr/>
              <a:t>5</a:t>
            </a:fld>
            <a:endParaRPr lang="en-US" altLang="en-PK">
              <a:latin typeface="Arial" panose="020B0604020202020204" pitchFamily="34" charset="0"/>
            </a:endParaRPr>
          </a:p>
        </p:txBody>
      </p:sp>
      <p:sp>
        <p:nvSpPr>
          <p:cNvPr id="15363" name="Rectangle 2">
            <a:extLst>
              <a:ext uri="{FF2B5EF4-FFF2-40B4-BE49-F238E27FC236}">
                <a16:creationId xmlns:a16="http://schemas.microsoft.com/office/drawing/2014/main" id="{B9E97887-5AA8-099F-53F4-2C4C3958EB61}"/>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37E721AC-3639-AAAB-C331-17F905A6AD3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22644E3-3E5F-2650-868E-63FE9FE3E6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AC8367D-2449-4C94-A715-A7F7D6E4034E}" type="slidenum">
              <a:rPr lang="en-US" altLang="en-PK" smtClean="0">
                <a:latin typeface="Arial" panose="020B0604020202020204" pitchFamily="34" charset="0"/>
              </a:rPr>
              <a:pPr/>
              <a:t>6</a:t>
            </a:fld>
            <a:endParaRPr lang="en-US" altLang="en-PK">
              <a:latin typeface="Arial" panose="020B0604020202020204" pitchFamily="34" charset="0"/>
            </a:endParaRPr>
          </a:p>
        </p:txBody>
      </p:sp>
      <p:sp>
        <p:nvSpPr>
          <p:cNvPr id="17411" name="Rectangle 2">
            <a:extLst>
              <a:ext uri="{FF2B5EF4-FFF2-40B4-BE49-F238E27FC236}">
                <a16:creationId xmlns:a16="http://schemas.microsoft.com/office/drawing/2014/main" id="{40D8B554-28D8-4481-4A9D-1779A8DD9C94}"/>
              </a:ext>
            </a:extLst>
          </p:cNvPr>
          <p:cNvSpPr>
            <a:spLocks noRot="1" noChangeArrowheads="1" noTextEdit="1"/>
          </p:cNvSpPr>
          <p:nvPr>
            <p:ph type="sldImg"/>
          </p:nvPr>
        </p:nvSpPr>
        <p:spPr>
          <a:ln/>
        </p:spPr>
      </p:sp>
      <p:sp>
        <p:nvSpPr>
          <p:cNvPr id="17412" name="Rectangle 3">
            <a:extLst>
              <a:ext uri="{FF2B5EF4-FFF2-40B4-BE49-F238E27FC236}">
                <a16:creationId xmlns:a16="http://schemas.microsoft.com/office/drawing/2014/main" id="{8D8D8C24-AC04-4E47-D079-564AEA95842B}"/>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00F5054-6B9E-80BD-22CC-FEA8291F9ED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00B9EDE-8F58-43BB-ADD4-2333CEB00ACE}" type="slidenum">
              <a:rPr lang="en-US" altLang="en-PK" smtClean="0">
                <a:latin typeface="Arial" panose="020B0604020202020204" pitchFamily="34" charset="0"/>
              </a:rPr>
              <a:pPr/>
              <a:t>7</a:t>
            </a:fld>
            <a:endParaRPr lang="en-US" altLang="en-PK">
              <a:latin typeface="Arial" panose="020B0604020202020204" pitchFamily="34" charset="0"/>
            </a:endParaRPr>
          </a:p>
        </p:txBody>
      </p:sp>
      <p:sp>
        <p:nvSpPr>
          <p:cNvPr id="19459" name="Rectangle 2">
            <a:extLst>
              <a:ext uri="{FF2B5EF4-FFF2-40B4-BE49-F238E27FC236}">
                <a16:creationId xmlns:a16="http://schemas.microsoft.com/office/drawing/2014/main" id="{76C8632B-C88D-363D-9A13-808C212D7CAE}"/>
              </a:ext>
            </a:extLst>
          </p:cNvPr>
          <p:cNvSpPr>
            <a:spLocks noRot="1" noChangeArrowheads="1" noTextEdit="1"/>
          </p:cNvSpPr>
          <p:nvPr>
            <p:ph type="sldImg"/>
          </p:nvPr>
        </p:nvSpPr>
        <p:spPr>
          <a:ln/>
        </p:spPr>
      </p:sp>
      <p:sp>
        <p:nvSpPr>
          <p:cNvPr id="19460" name="Rectangle 3">
            <a:extLst>
              <a:ext uri="{FF2B5EF4-FFF2-40B4-BE49-F238E27FC236}">
                <a16:creationId xmlns:a16="http://schemas.microsoft.com/office/drawing/2014/main" id="{A784E271-EA46-9007-1077-88A64DC37273}"/>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6106FED-19B3-C912-FFFA-8F314C300A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2DA9278-4D1B-40E2-805F-CD5E33985D79}" type="slidenum">
              <a:rPr lang="en-US" altLang="en-PK" smtClean="0">
                <a:latin typeface="Arial" panose="020B0604020202020204" pitchFamily="34" charset="0"/>
              </a:rPr>
              <a:pPr/>
              <a:t>8</a:t>
            </a:fld>
            <a:endParaRPr lang="en-US" altLang="en-PK">
              <a:latin typeface="Arial" panose="020B0604020202020204" pitchFamily="34" charset="0"/>
            </a:endParaRPr>
          </a:p>
        </p:txBody>
      </p:sp>
      <p:sp>
        <p:nvSpPr>
          <p:cNvPr id="21507" name="Rectangle 2">
            <a:extLst>
              <a:ext uri="{FF2B5EF4-FFF2-40B4-BE49-F238E27FC236}">
                <a16:creationId xmlns:a16="http://schemas.microsoft.com/office/drawing/2014/main" id="{5E0E3CDF-65C8-309E-1DD9-419BBFE6CF78}"/>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996BAD38-E55C-B4AC-8367-4CDC28501E3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BA3F615-9F95-56D2-7508-2DA4596123D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BEE2B77-740F-4EE7-8CC2-6DDD47DEE38C}" type="slidenum">
              <a:rPr lang="en-US" altLang="en-PK" smtClean="0">
                <a:latin typeface="Arial" panose="020B0604020202020204" pitchFamily="34" charset="0"/>
              </a:rPr>
              <a:pPr/>
              <a:t>9</a:t>
            </a:fld>
            <a:endParaRPr lang="en-US" altLang="en-PK">
              <a:latin typeface="Arial" panose="020B0604020202020204" pitchFamily="34" charset="0"/>
            </a:endParaRPr>
          </a:p>
        </p:txBody>
      </p:sp>
      <p:sp>
        <p:nvSpPr>
          <p:cNvPr id="23555" name="Rectangle 2">
            <a:extLst>
              <a:ext uri="{FF2B5EF4-FFF2-40B4-BE49-F238E27FC236}">
                <a16:creationId xmlns:a16="http://schemas.microsoft.com/office/drawing/2014/main" id="{AA9CF40C-C4A9-6976-D1BC-468D1FE6AC34}"/>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C8A688CD-E284-ED37-5498-773E17A72462}"/>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P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9C86-D157-99F4-BCA2-05D767EE79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BD06235-4677-F578-F8CC-BC9C15190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7065D35-C63E-DA3A-A4D4-3DCD1B96663F}"/>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5" name="Footer Placeholder 4">
            <a:extLst>
              <a:ext uri="{FF2B5EF4-FFF2-40B4-BE49-F238E27FC236}">
                <a16:creationId xmlns:a16="http://schemas.microsoft.com/office/drawing/2014/main" id="{8B7024D2-A4F3-881E-A2ED-E7979135093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BF8CADC-6787-71C3-0C4D-75641CEB48F7}"/>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188167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FEB5-B8D4-B601-9E4B-488E88806E8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440038E-B0AB-E645-B008-64316988AE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51FA594-3F6D-070F-4D37-B415AADBD3AF}"/>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5" name="Footer Placeholder 4">
            <a:extLst>
              <a:ext uri="{FF2B5EF4-FFF2-40B4-BE49-F238E27FC236}">
                <a16:creationId xmlns:a16="http://schemas.microsoft.com/office/drawing/2014/main" id="{AF90E87B-B7B9-C9FA-E1D0-FE8454BF975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75B886E-533D-383B-C96F-3655C07258EA}"/>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172669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370A19-00E4-22CA-7B2E-068A2310A4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76BA028-8C86-C7F9-D352-4FA7EF0F3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5306509-E337-620C-35F6-138AD128E144}"/>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5" name="Footer Placeholder 4">
            <a:extLst>
              <a:ext uri="{FF2B5EF4-FFF2-40B4-BE49-F238E27FC236}">
                <a16:creationId xmlns:a16="http://schemas.microsoft.com/office/drawing/2014/main" id="{752017A5-7D4F-0BE0-AF09-B2647997BA8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69C116C-D3E5-B6FF-6FFE-F645088C05C6}"/>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112173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90F1-8B46-876E-F509-58CD3A9EF88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73F3499-26E9-05FD-5575-8FFB44476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7286340-2BB6-A54A-D027-34BD8D6B9E9C}"/>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5" name="Footer Placeholder 4">
            <a:extLst>
              <a:ext uri="{FF2B5EF4-FFF2-40B4-BE49-F238E27FC236}">
                <a16:creationId xmlns:a16="http://schemas.microsoft.com/office/drawing/2014/main" id="{03CD051D-AAF7-943C-4CFD-E9BA66B4BBD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AFCBC68-4564-0735-F939-620794137695}"/>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310327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B7E3-A1FE-9312-3FA9-2A96F1095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AD3FB8F9-1ECC-289B-B845-6C3AB4C179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F31D19-207D-AD23-C3B0-E86E86CBD5E4}"/>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5" name="Footer Placeholder 4">
            <a:extLst>
              <a:ext uri="{FF2B5EF4-FFF2-40B4-BE49-F238E27FC236}">
                <a16:creationId xmlns:a16="http://schemas.microsoft.com/office/drawing/2014/main" id="{636E5B67-6FF5-1FB3-2F01-265D8B37E5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85CE388-2141-EF32-3D48-6B6E4F7962FC}"/>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19400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087D-2123-A625-C070-3AD7EB20485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8AE5727-0713-9AAA-169C-BBE9B1D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2A906DD0-4DFA-7A5A-79B6-84D74A807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C2D1A9E-8302-ED31-A41C-308929BE73F9}"/>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6" name="Footer Placeholder 5">
            <a:extLst>
              <a:ext uri="{FF2B5EF4-FFF2-40B4-BE49-F238E27FC236}">
                <a16:creationId xmlns:a16="http://schemas.microsoft.com/office/drawing/2014/main" id="{957BED21-8B41-A61E-5F2B-5610CA6CE2E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8C2B89F-4E9A-0C23-158A-2BDDFF07CF7F}"/>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381850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D203-C9E3-46AE-FA8B-1DF0FAF73D5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AF950C5-5C81-7970-2210-AD764319F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A89781-B2DF-A3F7-505A-E41271298B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7CA0216-992B-98C4-6218-B75252750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C6B9C6-0931-A4D0-083C-FD0FC860E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272D533-3CF9-0948-7EF6-2A84F8BD8C2E}"/>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8" name="Footer Placeholder 7">
            <a:extLst>
              <a:ext uri="{FF2B5EF4-FFF2-40B4-BE49-F238E27FC236}">
                <a16:creationId xmlns:a16="http://schemas.microsoft.com/office/drawing/2014/main" id="{D08B47F5-1265-D84A-9C96-F046B6E0446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D15E32B-B61C-7D8E-9AA7-0798AA252F80}"/>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313259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75F2-F08F-5B7D-28DB-00E901DAA2A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74EC69D-ED73-3F43-A37F-EDFBDE75E566}"/>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4" name="Footer Placeholder 3">
            <a:extLst>
              <a:ext uri="{FF2B5EF4-FFF2-40B4-BE49-F238E27FC236}">
                <a16:creationId xmlns:a16="http://schemas.microsoft.com/office/drawing/2014/main" id="{413DDB4D-6D51-8A44-E833-44FEB41949C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B360B16-8654-27AD-9495-00485FEC5790}"/>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8110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86766-E297-27B0-4DED-5E6EDD580A05}"/>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3" name="Footer Placeholder 2">
            <a:extLst>
              <a:ext uri="{FF2B5EF4-FFF2-40B4-BE49-F238E27FC236}">
                <a16:creationId xmlns:a16="http://schemas.microsoft.com/office/drawing/2014/main" id="{036BE0E9-B211-EDF6-E62C-10F3D2EDBB9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D2AEEAA1-413A-448E-1735-6BB0E0065595}"/>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252977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870D-8B02-15C6-657C-762366DEB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C1C6941-619C-200F-4F55-6E084F19D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B9BC7755-CDFF-77C9-8C5A-24E9A4130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C2A0D-C789-6E1E-4288-AB5952BB7126}"/>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6" name="Footer Placeholder 5">
            <a:extLst>
              <a:ext uri="{FF2B5EF4-FFF2-40B4-BE49-F238E27FC236}">
                <a16:creationId xmlns:a16="http://schemas.microsoft.com/office/drawing/2014/main" id="{D8E9C197-8585-8EBB-AEF4-6A6FA3E2737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892E934-1B4B-5883-171D-0C1CAAA73378}"/>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3841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1F21-F756-44EC-BFFC-75230F512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FDB29CA5-F9B2-97FB-5F65-D704AE6BEF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25E4B42-5CFE-63EA-3EE3-E83915CC7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04686-CCBA-73D1-8D85-5815CEE94BED}"/>
              </a:ext>
            </a:extLst>
          </p:cNvPr>
          <p:cNvSpPr>
            <a:spLocks noGrp="1"/>
          </p:cNvSpPr>
          <p:nvPr>
            <p:ph type="dt" sz="half" idx="10"/>
          </p:nvPr>
        </p:nvSpPr>
        <p:spPr/>
        <p:txBody>
          <a:bodyPr/>
          <a:lstStyle/>
          <a:p>
            <a:fld id="{2C4026CF-06B0-479C-B67C-208DE8DA9843}" type="datetimeFigureOut">
              <a:rPr lang="en-PK" smtClean="0"/>
              <a:t>22/10/2024</a:t>
            </a:fld>
            <a:endParaRPr lang="en-PK"/>
          </a:p>
        </p:txBody>
      </p:sp>
      <p:sp>
        <p:nvSpPr>
          <p:cNvPr id="6" name="Footer Placeholder 5">
            <a:extLst>
              <a:ext uri="{FF2B5EF4-FFF2-40B4-BE49-F238E27FC236}">
                <a16:creationId xmlns:a16="http://schemas.microsoft.com/office/drawing/2014/main" id="{FD91DE79-0A16-9F93-4E62-FF2A0CD1547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C382D86-16DC-5D2E-CCA2-5E4EB4C37079}"/>
              </a:ext>
            </a:extLst>
          </p:cNvPr>
          <p:cNvSpPr>
            <a:spLocks noGrp="1"/>
          </p:cNvSpPr>
          <p:nvPr>
            <p:ph type="sldNum" sz="quarter" idx="12"/>
          </p:nvPr>
        </p:nvSpPr>
        <p:spPr/>
        <p:txBody>
          <a:bodyPr/>
          <a:lstStyle/>
          <a:p>
            <a:fld id="{5607EE2B-8F10-4F06-BFCC-E02BC0104E53}" type="slidenum">
              <a:rPr lang="en-PK" smtClean="0"/>
              <a:t>‹#›</a:t>
            </a:fld>
            <a:endParaRPr lang="en-PK"/>
          </a:p>
        </p:txBody>
      </p:sp>
    </p:spTree>
    <p:extLst>
      <p:ext uri="{BB962C8B-B14F-4D97-AF65-F5344CB8AC3E}">
        <p14:creationId xmlns:p14="http://schemas.microsoft.com/office/powerpoint/2010/main" val="373044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B1A87E-193B-95A1-0000-04E617283D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290E457-1FB5-304F-9DA1-525B152C1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5B26F99-152C-254E-24D2-0D1FA4BBF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C4026CF-06B0-479C-B67C-208DE8DA9843}" type="datetimeFigureOut">
              <a:rPr lang="en-PK" smtClean="0"/>
              <a:t>22/10/2024</a:t>
            </a:fld>
            <a:endParaRPr lang="en-PK"/>
          </a:p>
        </p:txBody>
      </p:sp>
      <p:sp>
        <p:nvSpPr>
          <p:cNvPr id="5" name="Footer Placeholder 4">
            <a:extLst>
              <a:ext uri="{FF2B5EF4-FFF2-40B4-BE49-F238E27FC236}">
                <a16:creationId xmlns:a16="http://schemas.microsoft.com/office/drawing/2014/main" id="{B9FAD840-A959-0D55-117F-DD993A030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3EB8D0AA-1DC6-A7B6-608F-004ADD9173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07EE2B-8F10-4F06-BFCC-E02BC0104E53}" type="slidenum">
              <a:rPr lang="en-PK" smtClean="0"/>
              <a:t>‹#›</a:t>
            </a:fld>
            <a:endParaRPr lang="en-PK"/>
          </a:p>
        </p:txBody>
      </p:sp>
    </p:spTree>
    <p:extLst>
      <p:ext uri="{BB962C8B-B14F-4D97-AF65-F5344CB8AC3E}">
        <p14:creationId xmlns:p14="http://schemas.microsoft.com/office/powerpoint/2010/main" val="6253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4CE41DE8-0D6B-4951-5470-DC44977CFB5F}"/>
              </a:ext>
            </a:extLst>
          </p:cNvPr>
          <p:cNvSpPr txBox="1">
            <a:spLocks noChangeArrowheads="1"/>
          </p:cNvSpPr>
          <p:nvPr/>
        </p:nvSpPr>
        <p:spPr bwMode="auto">
          <a:xfrm>
            <a:off x="2133601" y="1143000"/>
            <a:ext cx="81756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en-US" altLang="en-PK" sz="2400" b="1" i="1" dirty="0">
                <a:solidFill>
                  <a:srgbClr val="FF3300"/>
                </a:solidFill>
                <a:latin typeface="Times New Roman" panose="02020603050405020304" pitchFamily="18" charset="0"/>
              </a:rPr>
              <a:t>Bayesian Classifiers</a:t>
            </a:r>
          </a:p>
          <a:p>
            <a:pPr eaLnBrk="1" hangingPunct="1">
              <a:spcBef>
                <a:spcPct val="0"/>
              </a:spcBef>
              <a:buClrTx/>
              <a:buSzTx/>
              <a:buFontTx/>
              <a:buNone/>
            </a:pPr>
            <a:r>
              <a:rPr lang="en-US" altLang="en-PK" sz="2400" b="1" dirty="0">
                <a:latin typeface="Times New Roman" panose="02020603050405020304" pitchFamily="18" charset="0"/>
              </a:rPr>
              <a:t>	</a:t>
            </a: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Bayesian classifier is statistical classifier, and are based on Bayes theorem</a:t>
            </a:r>
          </a:p>
          <a:p>
            <a:pPr algn="just" eaLnBrk="1" hangingPunct="1">
              <a:spcBef>
                <a:spcPct val="0"/>
              </a:spcBef>
              <a:buClrTx/>
              <a:buSzTx/>
              <a:buFontTx/>
              <a:buNone/>
            </a:pPr>
            <a:endParaRPr lang="en-GB" altLang="en-PK" sz="2400" b="1"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They can calculate the probability that a given sample belongs to a particular class</a:t>
            </a:r>
          </a:p>
          <a:p>
            <a:pPr algn="just" eaLnBrk="1" hangingPunct="1">
              <a:spcBef>
                <a:spcPct val="0"/>
              </a:spcBef>
              <a:buClrTx/>
              <a:buSzTx/>
              <a:buFontTx/>
              <a:buNone/>
            </a:pPr>
            <a:endParaRPr lang="en-GB" altLang="en-PK" sz="2400" b="1"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Its results are comparable to the performance of other classifiers, such as decision tree and neural networks in many cases</a:t>
            </a:r>
          </a:p>
        </p:txBody>
      </p:sp>
      <p:sp>
        <p:nvSpPr>
          <p:cNvPr id="4099" name="Text Box 3">
            <a:extLst>
              <a:ext uri="{FF2B5EF4-FFF2-40B4-BE49-F238E27FC236}">
                <a16:creationId xmlns:a16="http://schemas.microsoft.com/office/drawing/2014/main" id="{7C4B1123-3AE0-6C9C-BCF7-64F60C5E8268}"/>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4B6334F6-AAB3-F9A1-ABAC-2C395749DA3E}"/>
              </a:ext>
            </a:extLst>
          </p:cNvPr>
          <p:cNvSpPr txBox="1">
            <a:spLocks noChangeArrowheads="1"/>
          </p:cNvSpPr>
          <p:nvPr/>
        </p:nvSpPr>
        <p:spPr bwMode="auto">
          <a:xfrm>
            <a:off x="2133601" y="1143000"/>
            <a:ext cx="81756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Thus we assume that P(X|C</a:t>
            </a:r>
            <a:r>
              <a:rPr lang="en-GB" altLang="en-PK" sz="2400" b="1" baseline="-25000">
                <a:latin typeface="Times New Roman" panose="02020603050405020304" pitchFamily="18" charset="0"/>
                <a:cs typeface="Times New Roman" panose="02020603050405020304" pitchFamily="18" charset="0"/>
              </a:rPr>
              <a:t>i</a:t>
            </a:r>
            <a:r>
              <a:rPr lang="en-GB" altLang="en-PK" sz="2400" b="1">
                <a:latin typeface="Times New Roman" panose="02020603050405020304" pitchFamily="18" charset="0"/>
                <a:cs typeface="Times New Roman" panose="02020603050405020304" pitchFamily="18" charset="0"/>
              </a:rPr>
              <a:t>) = </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a:t>
            </a:r>
            <a:r>
              <a:rPr lang="en-GB" altLang="en-PK" sz="2400" b="1" baseline="30000">
                <a:latin typeface="Times New Roman" panose="02020603050405020304" pitchFamily="18" charset="0"/>
                <a:cs typeface="Times New Roman" panose="02020603050405020304" pitchFamily="18" charset="0"/>
                <a:sym typeface="Symbol" panose="05050102010706020507" pitchFamily="18" charset="2"/>
              </a:rPr>
              <a:t>n</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k=1</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P(x</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k</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|C</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sym typeface="Symbol" panose="05050102010706020507" pitchFamily="18" charset="2"/>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Example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P(colour  shape | apple) = P(colour | apple) P(shape | apple)</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sym typeface="Symbol" panose="05050102010706020507" pitchFamily="18" charset="2"/>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For 6 Boolean attributes, we would have only 12 probabilities to store instead of 2</a:t>
            </a:r>
            <a:r>
              <a:rPr lang="en-GB" altLang="en-PK" sz="2400" b="1" baseline="30000">
                <a:latin typeface="Times New Roman" panose="02020603050405020304" pitchFamily="18" charset="0"/>
                <a:cs typeface="Times New Roman" panose="02020603050405020304" pitchFamily="18" charset="0"/>
                <a:sym typeface="Symbol" panose="05050102010706020507" pitchFamily="18" charset="2"/>
              </a:rPr>
              <a:t>6</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 64</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Similarly for 6, three valued attributes, we would have 18 probabilities to store instead of 3</a:t>
            </a:r>
            <a:r>
              <a:rPr lang="en-GB" altLang="en-PK" sz="2400" b="1" baseline="30000">
                <a:latin typeface="Times New Roman" panose="02020603050405020304" pitchFamily="18" charset="0"/>
                <a:cs typeface="Times New Roman" panose="02020603050405020304" pitchFamily="18" charset="0"/>
                <a:sym typeface="Symbol" panose="05050102010706020507" pitchFamily="18" charset="2"/>
              </a:rPr>
              <a:t>6</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29699" name="Text Box 3">
            <a:extLst>
              <a:ext uri="{FF2B5EF4-FFF2-40B4-BE49-F238E27FC236}">
                <a16:creationId xmlns:a16="http://schemas.microsoft.com/office/drawing/2014/main" id="{2C1C0F93-385D-9B44-21C4-EB28181A93FA}"/>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66A0462B-0610-F02C-2438-23BB97EA4D73}"/>
              </a:ext>
            </a:extLst>
          </p:cNvPr>
          <p:cNvSpPr txBox="1">
            <a:spLocks noChangeArrowheads="1"/>
          </p:cNvSpPr>
          <p:nvPr/>
        </p:nvSpPr>
        <p:spPr bwMode="auto">
          <a:xfrm>
            <a:off x="2133601" y="762001"/>
            <a:ext cx="81756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The probabilities P(x</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1</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|C</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P(x</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2</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|C</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 P(x</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n</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|C</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can be estimated from the training samples, where </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sym typeface="Symbol" panose="05050102010706020507" pitchFamily="18" charset="2"/>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For an attribute A</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k</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which can take on the values x</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1k</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x</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2k</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e.g. colour = red, green, …</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sym typeface="Symbol" panose="05050102010706020507" pitchFamily="18" charset="2"/>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	P(x</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k</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|C</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 s</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ik</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/s</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sym typeface="Symbol" panose="05050102010706020507" pitchFamily="18" charset="2"/>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where s</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ik</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is the number of training samples of class C</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having the value x</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k</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for A</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k</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and s</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is the number of training samples belonging to C</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endParaRPr lang="en-GB" altLang="en-PK" sz="2400" b="1">
              <a:latin typeface="Times New Roman" panose="02020603050405020304" pitchFamily="18" charset="0"/>
              <a:cs typeface="Times New Roman" panose="02020603050405020304" pitchFamily="18" charset="0"/>
              <a:sym typeface="Symbol" panose="05050102010706020507" pitchFamily="18" charset="2"/>
            </a:endParaRP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sym typeface="Symbol" panose="05050102010706020507" pitchFamily="18" charset="2"/>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e.g. P(red|apple) = 7/10	if 7 out of 10 apples are red</a:t>
            </a:r>
            <a:endPar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1747" name="Text Box 3">
            <a:extLst>
              <a:ext uri="{FF2B5EF4-FFF2-40B4-BE49-F238E27FC236}">
                <a16:creationId xmlns:a16="http://schemas.microsoft.com/office/drawing/2014/main" id="{CCB3CF85-4D7B-CB5D-F180-46C5681FB303}"/>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41F5C41E-2512-4573-65F7-946DCCBD67DB}"/>
              </a:ext>
            </a:extLst>
          </p:cNvPr>
          <p:cNvSpPr txBox="1">
            <a:spLocks noChangeArrowheads="1"/>
          </p:cNvSpPr>
          <p:nvPr/>
        </p:nvSpPr>
        <p:spPr bwMode="auto">
          <a:xfrm>
            <a:off x="2133601" y="1143001"/>
            <a:ext cx="81756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Example:</a:t>
            </a:r>
          </a:p>
        </p:txBody>
      </p:sp>
      <p:pic>
        <p:nvPicPr>
          <p:cNvPr id="28675" name="Picture 3">
            <a:extLst>
              <a:ext uri="{FF2B5EF4-FFF2-40B4-BE49-F238E27FC236}">
                <a16:creationId xmlns:a16="http://schemas.microsoft.com/office/drawing/2014/main" id="{A0290498-4AD3-BE7F-2C75-8B2B7AFE1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514600"/>
            <a:ext cx="6705600"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6" name="Text Box 4">
            <a:extLst>
              <a:ext uri="{FF2B5EF4-FFF2-40B4-BE49-F238E27FC236}">
                <a16:creationId xmlns:a16="http://schemas.microsoft.com/office/drawing/2014/main" id="{40E53C69-C0AB-E5A5-86A5-622C40447822}"/>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B398A6CF-F7A1-43B9-1447-8C2F1AB90A9B}"/>
              </a:ext>
            </a:extLst>
          </p:cNvPr>
          <p:cNvSpPr txBox="1">
            <a:spLocks noChangeArrowheads="1"/>
          </p:cNvSpPr>
          <p:nvPr/>
        </p:nvSpPr>
        <p:spPr bwMode="auto">
          <a:xfrm>
            <a:off x="2133601" y="1143001"/>
            <a:ext cx="817562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dirty="0">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dirty="0">
                <a:latin typeface="Times New Roman" panose="02020603050405020304" pitchFamily="18" charset="0"/>
              </a:rPr>
              <a:t>	</a:t>
            </a: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Example: </a:t>
            </a:r>
          </a:p>
          <a:p>
            <a:pPr algn="just" eaLnBrk="1" hangingPunct="1">
              <a:spcBef>
                <a:spcPct val="0"/>
              </a:spcBef>
              <a:buClrTx/>
              <a:buSzTx/>
              <a:buFontTx/>
              <a:buNone/>
            </a:pPr>
            <a:endParaRPr lang="en-GB" altLang="en-PK" sz="2400" b="1"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Let C</a:t>
            </a:r>
            <a:r>
              <a:rPr lang="en-GB" altLang="en-PK" sz="2400" b="1" baseline="-25000" dirty="0">
                <a:latin typeface="Times New Roman" panose="02020603050405020304" pitchFamily="18" charset="0"/>
                <a:cs typeface="Times New Roman" panose="02020603050405020304" pitchFamily="18" charset="0"/>
              </a:rPr>
              <a:t>1</a:t>
            </a:r>
            <a:r>
              <a:rPr lang="en-GB" altLang="en-PK" sz="2400" b="1" dirty="0">
                <a:latin typeface="Times New Roman" panose="02020603050405020304" pitchFamily="18" charset="0"/>
                <a:cs typeface="Times New Roman" panose="02020603050405020304" pitchFamily="18" charset="0"/>
              </a:rPr>
              <a:t> = class buy computer and C</a:t>
            </a:r>
            <a:r>
              <a:rPr lang="en-GB" altLang="en-PK" sz="2400" b="1" baseline="-25000" dirty="0">
                <a:latin typeface="Times New Roman" panose="02020603050405020304" pitchFamily="18" charset="0"/>
                <a:cs typeface="Times New Roman" panose="02020603050405020304" pitchFamily="18" charset="0"/>
              </a:rPr>
              <a:t>2</a:t>
            </a:r>
            <a:r>
              <a:rPr lang="en-GB" altLang="en-PK" sz="2400" b="1" dirty="0">
                <a:latin typeface="Times New Roman" panose="02020603050405020304" pitchFamily="18" charset="0"/>
                <a:cs typeface="Times New Roman" panose="02020603050405020304" pitchFamily="18" charset="0"/>
              </a:rPr>
              <a:t> = class not buy computer</a:t>
            </a:r>
          </a:p>
          <a:p>
            <a:pPr algn="just" eaLnBrk="1" hangingPunct="1">
              <a:spcBef>
                <a:spcPct val="0"/>
              </a:spcBef>
              <a:buClrTx/>
              <a:buSzTx/>
              <a:buFontTx/>
              <a:buNone/>
            </a:pPr>
            <a:endParaRPr lang="en-GB" altLang="en-PK" sz="2400" b="1"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The unknown sample: </a:t>
            </a: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X = {age = “</a:t>
            </a:r>
            <a:r>
              <a:rPr lang="en-GB" altLang="en-PK" sz="2400" b="1" dirty="0">
                <a:latin typeface="Times New Roman" panose="02020603050405020304" pitchFamily="18" charset="0"/>
                <a:cs typeface="Times New Roman" panose="02020603050405020304" pitchFamily="18" charset="0"/>
                <a:sym typeface="Symbol" panose="05050102010706020507" pitchFamily="18" charset="2"/>
              </a:rPr>
              <a:t>&lt; 30”, income = medium, student = yes, credit-rating = fair</a:t>
            </a:r>
            <a:r>
              <a:rPr lang="en-GB" altLang="en-PK" sz="2400" b="1" dirty="0">
                <a:latin typeface="Times New Roman" panose="02020603050405020304" pitchFamily="18" charset="0"/>
                <a:cs typeface="Times New Roman" panose="02020603050405020304" pitchFamily="18" charset="0"/>
              </a:rPr>
              <a:t>}</a:t>
            </a:r>
          </a:p>
          <a:p>
            <a:pPr algn="just" eaLnBrk="1" hangingPunct="1">
              <a:spcBef>
                <a:spcPct val="0"/>
              </a:spcBef>
              <a:buClrTx/>
              <a:buSzTx/>
              <a:buFontTx/>
              <a:buNone/>
            </a:pPr>
            <a:endParaRPr lang="en-GB" altLang="en-PK" sz="2400" b="1"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The prior probability of each class can be computed as </a:t>
            </a:r>
          </a:p>
          <a:p>
            <a:pPr algn="just" eaLnBrk="1" hangingPunct="1">
              <a:spcBef>
                <a:spcPct val="0"/>
              </a:spcBef>
              <a:buClrTx/>
              <a:buSzTx/>
              <a:buFontTx/>
              <a:buNone/>
            </a:pPr>
            <a:endParaRPr lang="en-GB" altLang="en-PK" sz="2400" b="1"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P(buy computer = yes) = 9/14 = 0.643</a:t>
            </a: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P(</a:t>
            </a:r>
            <a:r>
              <a:rPr lang="en-GB" altLang="en-PK" sz="2400" b="1" dirty="0" err="1">
                <a:latin typeface="Times New Roman" panose="02020603050405020304" pitchFamily="18" charset="0"/>
                <a:cs typeface="Times New Roman" panose="02020603050405020304" pitchFamily="18" charset="0"/>
              </a:rPr>
              <a:t>buy_computer</a:t>
            </a:r>
            <a:r>
              <a:rPr lang="en-GB" altLang="en-PK" sz="2400" b="1" dirty="0">
                <a:latin typeface="Times New Roman" panose="02020603050405020304" pitchFamily="18" charset="0"/>
                <a:cs typeface="Times New Roman" panose="02020603050405020304" pitchFamily="18" charset="0"/>
              </a:rPr>
              <a:t> = no) = 5/14 = 0.357</a:t>
            </a:r>
          </a:p>
        </p:txBody>
      </p:sp>
      <p:sp>
        <p:nvSpPr>
          <p:cNvPr id="35843" name="Text Box 3">
            <a:extLst>
              <a:ext uri="{FF2B5EF4-FFF2-40B4-BE49-F238E27FC236}">
                <a16:creationId xmlns:a16="http://schemas.microsoft.com/office/drawing/2014/main" id="{C9876C43-FED7-BAD9-BBC0-8A075B6CCABE}"/>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421977F2-25A7-4831-2F08-74F71BB91A26}"/>
              </a:ext>
            </a:extLst>
          </p:cNvPr>
          <p:cNvSpPr txBox="1">
            <a:spLocks noChangeArrowheads="1"/>
          </p:cNvSpPr>
          <p:nvPr/>
        </p:nvSpPr>
        <p:spPr bwMode="auto">
          <a:xfrm>
            <a:off x="2133601" y="1143000"/>
            <a:ext cx="81756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Example:</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To compute P(X|Ci) we compute the following conditional probabilities</a:t>
            </a:r>
          </a:p>
        </p:txBody>
      </p:sp>
      <p:pic>
        <p:nvPicPr>
          <p:cNvPr id="32771" name="Picture 3">
            <a:extLst>
              <a:ext uri="{FF2B5EF4-FFF2-40B4-BE49-F238E27FC236}">
                <a16:creationId xmlns:a16="http://schemas.microsoft.com/office/drawing/2014/main" id="{7065E1A7-2925-1560-CB7B-CCF2CD302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352801"/>
            <a:ext cx="62484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2" name="Text Box 4">
            <a:extLst>
              <a:ext uri="{FF2B5EF4-FFF2-40B4-BE49-F238E27FC236}">
                <a16:creationId xmlns:a16="http://schemas.microsoft.com/office/drawing/2014/main" id="{D264CD85-CF9E-E9A5-D884-6AEAF35F7FAF}"/>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E608B118-B725-B07C-66D1-03BE29EA8383}"/>
              </a:ext>
            </a:extLst>
          </p:cNvPr>
          <p:cNvSpPr txBox="1">
            <a:spLocks noChangeArrowheads="1"/>
          </p:cNvSpPr>
          <p:nvPr/>
        </p:nvSpPr>
        <p:spPr bwMode="auto">
          <a:xfrm>
            <a:off x="2133601" y="1143000"/>
            <a:ext cx="8175625"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dirty="0">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dirty="0">
                <a:latin typeface="Times New Roman" panose="02020603050405020304" pitchFamily="18" charset="0"/>
              </a:rPr>
              <a:t>	</a:t>
            </a: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Example:</a:t>
            </a: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Using the above probabilities, we obtain</a:t>
            </a:r>
          </a:p>
        </p:txBody>
      </p:sp>
      <p:pic>
        <p:nvPicPr>
          <p:cNvPr id="34819" name="Picture 3">
            <a:extLst>
              <a:ext uri="{FF2B5EF4-FFF2-40B4-BE49-F238E27FC236}">
                <a16:creationId xmlns:a16="http://schemas.microsoft.com/office/drawing/2014/main" id="{45EF21BE-066A-8AE7-DF59-9E7BE8009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3048000"/>
            <a:ext cx="7229475"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Text Box 4">
            <a:extLst>
              <a:ext uri="{FF2B5EF4-FFF2-40B4-BE49-F238E27FC236}">
                <a16:creationId xmlns:a16="http://schemas.microsoft.com/office/drawing/2014/main" id="{17B1BCF9-AE32-AD71-1C86-5102164C667E}"/>
              </a:ext>
            </a:extLst>
          </p:cNvPr>
          <p:cNvSpPr txBox="1">
            <a:spLocks noChangeArrowheads="1"/>
          </p:cNvSpPr>
          <p:nvPr/>
        </p:nvSpPr>
        <p:spPr bwMode="auto">
          <a:xfrm>
            <a:off x="2209801" y="3886201"/>
            <a:ext cx="8175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And hence the naïve Bayesian classifier predicts that the student will buy computer, because</a:t>
            </a:r>
          </a:p>
        </p:txBody>
      </p:sp>
      <p:pic>
        <p:nvPicPr>
          <p:cNvPr id="34821" name="Picture 5">
            <a:extLst>
              <a:ext uri="{FF2B5EF4-FFF2-40B4-BE49-F238E27FC236}">
                <a16:creationId xmlns:a16="http://schemas.microsoft.com/office/drawing/2014/main" id="{4F0BA5C0-4A7F-8E9D-5405-60DDD3C2F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953000"/>
            <a:ext cx="7543800"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2" name="Text Box 6">
            <a:extLst>
              <a:ext uri="{FF2B5EF4-FFF2-40B4-BE49-F238E27FC236}">
                <a16:creationId xmlns:a16="http://schemas.microsoft.com/office/drawing/2014/main" id="{DE481064-3FC6-9709-A34F-AE406F5DAEE8}"/>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dirty="0">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286FBC74-A132-7E56-79E0-6EB42E442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
            <a:ext cx="4513263"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a:extLst>
              <a:ext uri="{FF2B5EF4-FFF2-40B4-BE49-F238E27FC236}">
                <a16:creationId xmlns:a16="http://schemas.microsoft.com/office/drawing/2014/main" id="{D3B197A5-4451-2DDB-10AF-974AAFB4A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088" y="1"/>
            <a:ext cx="4532312"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a:extLst>
              <a:ext uri="{FF2B5EF4-FFF2-40B4-BE49-F238E27FC236}">
                <a16:creationId xmlns:a16="http://schemas.microsoft.com/office/drawing/2014/main" id="{60A9C43E-C181-7E25-4BA4-2BC3B4CA0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1" y="4181476"/>
            <a:ext cx="58388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053ABF-D3D0-05D7-D74A-075ED3550625}"/>
              </a:ext>
            </a:extLst>
          </p:cNvPr>
          <p:cNvSpPr>
            <a:spLocks noGrp="1"/>
          </p:cNvSpPr>
          <p:nvPr>
            <p:ph type="title"/>
          </p:nvPr>
        </p:nvSpPr>
        <p:spPr/>
        <p:txBody>
          <a:bodyPr/>
          <a:lstStyle/>
          <a:p>
            <a:pPr>
              <a:defRPr/>
            </a:pPr>
            <a:r>
              <a:rPr lang="en-US" sz="2400" b="1" i="1" dirty="0">
                <a:solidFill>
                  <a:srgbClr val="FF3300"/>
                </a:solidFill>
                <a:latin typeface="Times New Roman" panose="02020603050405020304" pitchFamily="18" charset="0"/>
                <a:ea typeface="+mn-ea"/>
                <a:cs typeface="+mn-cs"/>
              </a:rPr>
              <a:t>Gaussian Naïve Bayes Classifier</a:t>
            </a:r>
            <a:endParaRPr lang="en-PK" sz="2400" b="1" i="1" dirty="0">
              <a:solidFill>
                <a:srgbClr val="FF3300"/>
              </a:solidFill>
              <a:latin typeface="Times New Roman" panose="02020603050405020304" pitchFamily="18" charset="0"/>
              <a:ea typeface="+mn-ea"/>
              <a:cs typeface="+mn-cs"/>
            </a:endParaRPr>
          </a:p>
        </p:txBody>
      </p:sp>
      <p:pic>
        <p:nvPicPr>
          <p:cNvPr id="37891" name="Picture 6">
            <a:extLst>
              <a:ext uri="{FF2B5EF4-FFF2-40B4-BE49-F238E27FC236}">
                <a16:creationId xmlns:a16="http://schemas.microsoft.com/office/drawing/2014/main" id="{E5364FF9-7FF3-F8C6-35A1-CB55EA07E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64" y="1371601"/>
            <a:ext cx="6738937"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6">
            <a:extLst>
              <a:ext uri="{FF2B5EF4-FFF2-40B4-BE49-F238E27FC236}">
                <a16:creationId xmlns:a16="http://schemas.microsoft.com/office/drawing/2014/main" id="{4208CA48-FBB3-7C24-F40A-599648DBE6B1}"/>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dirty="0">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6F95-2837-8831-35EA-707459FCD7C3}"/>
              </a:ext>
            </a:extLst>
          </p:cNvPr>
          <p:cNvSpPr>
            <a:spLocks noGrp="1"/>
          </p:cNvSpPr>
          <p:nvPr>
            <p:ph type="title"/>
          </p:nvPr>
        </p:nvSpPr>
        <p:spPr/>
        <p:txBody>
          <a:bodyPr/>
          <a:lstStyle/>
          <a:p>
            <a:pPr>
              <a:defRPr/>
            </a:pPr>
            <a:br>
              <a:rPr lang="en-US" sz="2400" b="1" i="1" dirty="0">
                <a:solidFill>
                  <a:srgbClr val="FF3300"/>
                </a:solidFill>
                <a:latin typeface="Times New Roman" panose="02020603050405020304" pitchFamily="18" charset="0"/>
                <a:ea typeface="+mn-ea"/>
                <a:cs typeface="+mn-cs"/>
              </a:rPr>
            </a:br>
            <a:br>
              <a:rPr lang="en-US" sz="2400" b="1" i="1" dirty="0">
                <a:solidFill>
                  <a:srgbClr val="FF3300"/>
                </a:solidFill>
                <a:latin typeface="Times New Roman" panose="02020603050405020304" pitchFamily="18" charset="0"/>
                <a:ea typeface="+mn-ea"/>
                <a:cs typeface="+mn-cs"/>
              </a:rPr>
            </a:br>
            <a:r>
              <a:rPr lang="en-US" sz="2400" b="1" i="1" dirty="0">
                <a:solidFill>
                  <a:srgbClr val="FF3300"/>
                </a:solidFill>
                <a:latin typeface="Times New Roman" panose="02020603050405020304" pitchFamily="18" charset="0"/>
                <a:ea typeface="+mn-ea"/>
                <a:cs typeface="+mn-cs"/>
              </a:rPr>
              <a:t>The Zero-Frequency Problem</a:t>
            </a:r>
            <a:endParaRPr lang="en-PK" sz="2400" b="1" i="1" dirty="0">
              <a:solidFill>
                <a:srgbClr val="FF3300"/>
              </a:solidFill>
              <a:latin typeface="Times New Roman" panose="02020603050405020304" pitchFamily="18" charset="0"/>
              <a:ea typeface="+mn-ea"/>
              <a:cs typeface="+mn-cs"/>
            </a:endParaRPr>
          </a:p>
        </p:txBody>
      </p:sp>
      <p:sp>
        <p:nvSpPr>
          <p:cNvPr id="3" name="Content Placeholder 2">
            <a:extLst>
              <a:ext uri="{FF2B5EF4-FFF2-40B4-BE49-F238E27FC236}">
                <a16:creationId xmlns:a16="http://schemas.microsoft.com/office/drawing/2014/main" id="{92A60AF3-4F99-1FA6-8C6B-54F1FF58D1A8}"/>
              </a:ext>
            </a:extLst>
          </p:cNvPr>
          <p:cNvSpPr>
            <a:spLocks noGrp="1"/>
          </p:cNvSpPr>
          <p:nvPr>
            <p:ph idx="1"/>
          </p:nvPr>
        </p:nvSpPr>
        <p:spPr/>
        <p:txBody>
          <a:bodyPr/>
          <a:lstStyle/>
          <a:p>
            <a:pPr algn="just">
              <a:defRPr/>
            </a:pPr>
            <a:r>
              <a:rPr lang="en-US" sz="2400" dirty="0"/>
              <a:t>One of the disadvantages of Naïve Bayes is that if you have no occurrences of a class label and a certain attribute value together then the frequency-based probability estimate will be zero. And this will get a zero when all the probabilities are multiplied.</a:t>
            </a:r>
            <a:endParaRPr lang="en-PK" sz="2400" dirty="0"/>
          </a:p>
        </p:txBody>
      </p:sp>
      <p:sp>
        <p:nvSpPr>
          <p:cNvPr id="4" name="Text Box 6">
            <a:extLst>
              <a:ext uri="{FF2B5EF4-FFF2-40B4-BE49-F238E27FC236}">
                <a16:creationId xmlns:a16="http://schemas.microsoft.com/office/drawing/2014/main" id="{1ED97807-9C6A-82C4-82DF-0F6B1370C939}"/>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dirty="0">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3C7F-0A6E-68B4-98CD-26AFAEB18CA5}"/>
              </a:ext>
            </a:extLst>
          </p:cNvPr>
          <p:cNvSpPr>
            <a:spLocks noGrp="1"/>
          </p:cNvSpPr>
          <p:nvPr>
            <p:ph type="title"/>
          </p:nvPr>
        </p:nvSpPr>
        <p:spPr/>
        <p:txBody>
          <a:bodyPr/>
          <a:lstStyle/>
          <a:p>
            <a:pPr>
              <a:defRPr/>
            </a:pPr>
            <a:br>
              <a:rPr lang="en-US" sz="2400" b="1" i="1" dirty="0">
                <a:solidFill>
                  <a:srgbClr val="FF3300"/>
                </a:solidFill>
                <a:latin typeface="Times New Roman" panose="02020603050405020304" pitchFamily="18" charset="0"/>
                <a:ea typeface="+mn-ea"/>
                <a:cs typeface="+mn-cs"/>
              </a:rPr>
            </a:br>
            <a:r>
              <a:rPr lang="en-US" sz="2400" b="1" i="1" dirty="0">
                <a:solidFill>
                  <a:srgbClr val="FF3300"/>
                </a:solidFill>
                <a:latin typeface="Times New Roman" panose="02020603050405020304" pitchFamily="18" charset="0"/>
                <a:ea typeface="+mn-ea"/>
                <a:cs typeface="+mn-cs"/>
              </a:rPr>
              <a:t>Laplace smoothing or correction for handling zero frequency problem</a:t>
            </a:r>
            <a:endParaRPr lang="en-PK" sz="2400" b="1" i="1" dirty="0">
              <a:solidFill>
                <a:srgbClr val="FF3300"/>
              </a:solidFill>
              <a:latin typeface="Times New Roman" panose="02020603050405020304" pitchFamily="18" charset="0"/>
              <a:ea typeface="+mn-ea"/>
              <a:cs typeface="+mn-cs"/>
            </a:endParaRPr>
          </a:p>
        </p:txBody>
      </p:sp>
      <p:pic>
        <p:nvPicPr>
          <p:cNvPr id="40963" name="Picture 3">
            <a:extLst>
              <a:ext uri="{FF2B5EF4-FFF2-40B4-BE49-F238E27FC236}">
                <a16:creationId xmlns:a16="http://schemas.microsoft.com/office/drawing/2014/main" id="{D2358C38-8B6C-789D-CE72-714B40E38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981201"/>
            <a:ext cx="8496300"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a:extLst>
              <a:ext uri="{FF2B5EF4-FFF2-40B4-BE49-F238E27FC236}">
                <a16:creationId xmlns:a16="http://schemas.microsoft.com/office/drawing/2014/main" id="{FADDDA0E-87BB-545A-1789-FA2FDC90688E}"/>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dirty="0">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6B951468-3E19-8307-4756-175913E210B6}"/>
              </a:ext>
            </a:extLst>
          </p:cNvPr>
          <p:cNvSpPr txBox="1">
            <a:spLocks noChangeArrowheads="1"/>
          </p:cNvSpPr>
          <p:nvPr/>
        </p:nvSpPr>
        <p:spPr bwMode="auto">
          <a:xfrm>
            <a:off x="2133601" y="1143000"/>
            <a:ext cx="817562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Bayes Theorem</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Let </a:t>
            </a:r>
            <a:r>
              <a:rPr lang="en-GB" altLang="en-PK" sz="2400" b="1" i="1">
                <a:latin typeface="Times New Roman" panose="02020603050405020304" pitchFamily="18" charset="0"/>
                <a:cs typeface="Times New Roman" panose="02020603050405020304" pitchFamily="18" charset="0"/>
              </a:rPr>
              <a:t>X</a:t>
            </a:r>
            <a:r>
              <a:rPr lang="en-GB" altLang="en-PK" sz="2400" b="1">
                <a:latin typeface="Times New Roman" panose="02020603050405020304" pitchFamily="18" charset="0"/>
                <a:cs typeface="Times New Roman" panose="02020603050405020304" pitchFamily="18" charset="0"/>
              </a:rPr>
              <a:t> be a data sample, e.g. red and round fruit</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Let </a:t>
            </a:r>
            <a:r>
              <a:rPr lang="en-GB" altLang="en-PK" sz="2400" b="1" i="1">
                <a:latin typeface="Times New Roman" panose="02020603050405020304" pitchFamily="18" charset="0"/>
                <a:cs typeface="Times New Roman" panose="02020603050405020304" pitchFamily="18" charset="0"/>
              </a:rPr>
              <a:t>H</a:t>
            </a:r>
            <a:r>
              <a:rPr lang="en-GB" altLang="en-PK" sz="2400" b="1">
                <a:latin typeface="Times New Roman" panose="02020603050405020304" pitchFamily="18" charset="0"/>
                <a:cs typeface="Times New Roman" panose="02020603050405020304" pitchFamily="18" charset="0"/>
              </a:rPr>
              <a:t> be some hypothesis, such as that </a:t>
            </a:r>
            <a:r>
              <a:rPr lang="en-GB" altLang="en-PK" sz="2400" b="1" i="1">
                <a:latin typeface="Times New Roman" panose="02020603050405020304" pitchFamily="18" charset="0"/>
                <a:cs typeface="Times New Roman" panose="02020603050405020304" pitchFamily="18" charset="0"/>
              </a:rPr>
              <a:t>X</a:t>
            </a:r>
            <a:r>
              <a:rPr lang="en-GB" altLang="en-PK" sz="2400" b="1">
                <a:latin typeface="Times New Roman" panose="02020603050405020304" pitchFamily="18" charset="0"/>
                <a:cs typeface="Times New Roman" panose="02020603050405020304" pitchFamily="18" charset="0"/>
              </a:rPr>
              <a:t> belongs to a specified class </a:t>
            </a:r>
            <a:r>
              <a:rPr lang="en-GB" altLang="en-PK" sz="2400" b="1" i="1">
                <a:latin typeface="Times New Roman" panose="02020603050405020304" pitchFamily="18" charset="0"/>
                <a:cs typeface="Times New Roman" panose="02020603050405020304" pitchFamily="18" charset="0"/>
              </a:rPr>
              <a:t>C</a:t>
            </a:r>
            <a:r>
              <a:rPr lang="en-GB" altLang="en-PK" sz="2400" b="1">
                <a:latin typeface="Times New Roman" panose="02020603050405020304" pitchFamily="18" charset="0"/>
                <a:cs typeface="Times New Roman" panose="02020603050405020304" pitchFamily="18" charset="0"/>
              </a:rPr>
              <a:t> (e.g. X is an apple)</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For classification problems, we want to determine </a:t>
            </a:r>
            <a:r>
              <a:rPr lang="en-GB" altLang="en-PK" sz="2400" b="1" i="1">
                <a:latin typeface="Times New Roman" panose="02020603050405020304" pitchFamily="18" charset="0"/>
                <a:cs typeface="Times New Roman" panose="02020603050405020304" pitchFamily="18" charset="0"/>
              </a:rPr>
              <a:t>P(H|X)</a:t>
            </a:r>
            <a:r>
              <a:rPr lang="en-GB" altLang="en-PK" sz="2400" b="1">
                <a:latin typeface="Times New Roman" panose="02020603050405020304" pitchFamily="18" charset="0"/>
                <a:cs typeface="Times New Roman" panose="02020603050405020304" pitchFamily="18" charset="0"/>
              </a:rPr>
              <a:t>, the probability that the hypothesis </a:t>
            </a:r>
            <a:r>
              <a:rPr lang="en-GB" altLang="en-PK" sz="2400" b="1" i="1">
                <a:latin typeface="Times New Roman" panose="02020603050405020304" pitchFamily="18" charset="0"/>
                <a:cs typeface="Times New Roman" panose="02020603050405020304" pitchFamily="18" charset="0"/>
              </a:rPr>
              <a:t>H</a:t>
            </a:r>
            <a:r>
              <a:rPr lang="en-GB" altLang="en-PK" sz="2400" b="1">
                <a:latin typeface="Times New Roman" panose="02020603050405020304" pitchFamily="18" charset="0"/>
                <a:cs typeface="Times New Roman" panose="02020603050405020304" pitchFamily="18" charset="0"/>
              </a:rPr>
              <a:t> holds given the observed data sample </a:t>
            </a:r>
            <a:r>
              <a:rPr lang="en-GB" altLang="en-PK" sz="2400" b="1" i="1">
                <a:latin typeface="Times New Roman" panose="02020603050405020304" pitchFamily="18" charset="0"/>
                <a:cs typeface="Times New Roman" panose="02020603050405020304" pitchFamily="18" charset="0"/>
              </a:rPr>
              <a:t>X</a:t>
            </a:r>
            <a:endParaRPr lang="en-GB" altLang="en-PK" sz="2400" b="1">
              <a:latin typeface="Times New Roman" panose="02020603050405020304" pitchFamily="18" charset="0"/>
              <a:cs typeface="Times New Roman" panose="02020603050405020304" pitchFamily="18" charset="0"/>
            </a:endParaRPr>
          </a:p>
        </p:txBody>
      </p:sp>
      <p:sp>
        <p:nvSpPr>
          <p:cNvPr id="9219" name="Text Box 3">
            <a:extLst>
              <a:ext uri="{FF2B5EF4-FFF2-40B4-BE49-F238E27FC236}">
                <a16:creationId xmlns:a16="http://schemas.microsoft.com/office/drawing/2014/main" id="{7B48955A-1595-D38F-C692-13FE24F5A481}"/>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0024F58-B040-5E92-FDF6-10622C47F00E}"/>
              </a:ext>
            </a:extLst>
          </p:cNvPr>
          <p:cNvSpPr>
            <a:spLocks noGrp="1"/>
          </p:cNvSpPr>
          <p:nvPr>
            <p:ph idx="1"/>
          </p:nvPr>
        </p:nvSpPr>
        <p:spPr/>
        <p:txBody>
          <a:bodyPr/>
          <a:lstStyle/>
          <a:p>
            <a:pPr>
              <a:defRPr/>
            </a:pPr>
            <a:r>
              <a:rPr lang="en-US" sz="2400" dirty="0"/>
              <a:t>Laplace smoothing is a smoothing technique that handles the problem of zero probability in Naïve Bayes.</a:t>
            </a:r>
          </a:p>
          <a:p>
            <a:pPr>
              <a:defRPr/>
            </a:pPr>
            <a:endParaRPr lang="en-US" sz="2400" dirty="0"/>
          </a:p>
          <a:p>
            <a:pPr>
              <a:defRPr/>
            </a:pPr>
            <a:endParaRPr lang="en-US" sz="2400" dirty="0"/>
          </a:p>
          <a:p>
            <a:pPr>
              <a:defRPr/>
            </a:pPr>
            <a:endParaRPr lang="en-US" sz="2400" dirty="0"/>
          </a:p>
          <a:p>
            <a:pPr>
              <a:defRPr/>
            </a:pPr>
            <a:endParaRPr lang="en-US" sz="2400" dirty="0"/>
          </a:p>
          <a:p>
            <a:pPr>
              <a:defRPr/>
            </a:pPr>
            <a:r>
              <a:rPr lang="en-US" sz="2400" dirty="0"/>
              <a:t>K represents the smoothing parameter (greater than zero)</a:t>
            </a:r>
          </a:p>
          <a:p>
            <a:pPr>
              <a:defRPr/>
            </a:pPr>
            <a:r>
              <a:rPr lang="en-US" sz="2400" dirty="0"/>
              <a:t>X represent number of different values x can have</a:t>
            </a:r>
          </a:p>
          <a:p>
            <a:pPr>
              <a:defRPr/>
            </a:pPr>
            <a:endParaRPr lang="en-US" dirty="0"/>
          </a:p>
          <a:p>
            <a:pPr>
              <a:defRPr/>
            </a:pPr>
            <a:endParaRPr lang="en-US" dirty="0"/>
          </a:p>
          <a:p>
            <a:pPr>
              <a:defRPr/>
            </a:pPr>
            <a:endParaRPr lang="en-PK" dirty="0"/>
          </a:p>
        </p:txBody>
      </p:sp>
      <p:pic>
        <p:nvPicPr>
          <p:cNvPr id="41988" name="Picture 3">
            <a:extLst>
              <a:ext uri="{FF2B5EF4-FFF2-40B4-BE49-F238E27FC236}">
                <a16:creationId xmlns:a16="http://schemas.microsoft.com/office/drawing/2014/main" id="{B3FCB6D5-BE3E-161E-37BF-A2A6570A3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885" t="22513" r="28346" b="39500"/>
          <a:stretch>
            <a:fillRect/>
          </a:stretch>
        </p:blipFill>
        <p:spPr bwMode="auto">
          <a:xfrm>
            <a:off x="4114800" y="2590801"/>
            <a:ext cx="35814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a:extLst>
              <a:ext uri="{FF2B5EF4-FFF2-40B4-BE49-F238E27FC236}">
                <a16:creationId xmlns:a16="http://schemas.microsoft.com/office/drawing/2014/main" id="{5C6D15E9-9274-27D4-5379-B3FF12C19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545139"/>
            <a:ext cx="626745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9A8B8C58-B1A9-35A8-4F7D-4AE27830997C}"/>
              </a:ext>
            </a:extLst>
          </p:cNvPr>
          <p:cNvSpPr>
            <a:spLocks noGrp="1"/>
          </p:cNvSpPr>
          <p:nvPr>
            <p:ph type="title"/>
          </p:nvPr>
        </p:nvSpPr>
        <p:spPr>
          <a:xfrm>
            <a:off x="838200" y="365125"/>
            <a:ext cx="10515600" cy="1325563"/>
          </a:xfrm>
        </p:spPr>
        <p:txBody>
          <a:bodyPr/>
          <a:lstStyle/>
          <a:p>
            <a:pPr>
              <a:defRPr/>
            </a:pPr>
            <a:br>
              <a:rPr lang="en-US" sz="2400" b="1" i="1" dirty="0">
                <a:solidFill>
                  <a:srgbClr val="FF3300"/>
                </a:solidFill>
                <a:latin typeface="Times New Roman" panose="02020603050405020304" pitchFamily="18" charset="0"/>
                <a:ea typeface="+mn-ea"/>
                <a:cs typeface="+mn-cs"/>
              </a:rPr>
            </a:br>
            <a:r>
              <a:rPr lang="en-US" sz="2400" b="1" i="1" dirty="0">
                <a:solidFill>
                  <a:srgbClr val="FF3300"/>
                </a:solidFill>
                <a:latin typeface="Times New Roman" panose="02020603050405020304" pitchFamily="18" charset="0"/>
                <a:ea typeface="+mn-ea"/>
                <a:cs typeface="+mn-cs"/>
              </a:rPr>
              <a:t>Laplace smoothing or correction for handling zero frequency problem</a:t>
            </a:r>
            <a:endParaRPr lang="en-PK" sz="2400" b="1" i="1" dirty="0">
              <a:solidFill>
                <a:srgbClr val="FF3300"/>
              </a:solidFill>
              <a:latin typeface="Times New Roman" panose="02020603050405020304" pitchFamily="18" charset="0"/>
              <a:ea typeface="+mn-ea"/>
              <a:cs typeface="+mn-cs"/>
            </a:endParaRPr>
          </a:p>
        </p:txBody>
      </p:sp>
      <p:sp>
        <p:nvSpPr>
          <p:cNvPr id="4" name="Text Box 6">
            <a:extLst>
              <a:ext uri="{FF2B5EF4-FFF2-40B4-BE49-F238E27FC236}">
                <a16:creationId xmlns:a16="http://schemas.microsoft.com/office/drawing/2014/main" id="{F44E251E-CB90-1C29-D1D5-6A6457B14659}"/>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dirty="0">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C517E403-FA56-55F1-9269-36958DE9B589}"/>
              </a:ext>
            </a:extLst>
          </p:cNvPr>
          <p:cNvSpPr txBox="1">
            <a:spLocks noChangeArrowheads="1"/>
          </p:cNvSpPr>
          <p:nvPr/>
        </p:nvSpPr>
        <p:spPr bwMode="auto">
          <a:xfrm>
            <a:off x="2133601" y="1143000"/>
            <a:ext cx="81756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Prior &amp; Posterior Probability</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The probability </a:t>
            </a:r>
            <a:r>
              <a:rPr lang="en-GB" altLang="en-PK" sz="2400" b="1" i="1">
                <a:latin typeface="Times New Roman" panose="02020603050405020304" pitchFamily="18" charset="0"/>
                <a:cs typeface="Times New Roman" panose="02020603050405020304" pitchFamily="18" charset="0"/>
              </a:rPr>
              <a:t>P(H)</a:t>
            </a:r>
            <a:r>
              <a:rPr lang="en-GB" altLang="en-PK" sz="2400" b="1">
                <a:latin typeface="Times New Roman" panose="02020603050405020304" pitchFamily="18" charset="0"/>
                <a:cs typeface="Times New Roman" panose="02020603050405020304" pitchFamily="18" charset="0"/>
              </a:rPr>
              <a:t> is called the prior probability of </a:t>
            </a:r>
            <a:r>
              <a:rPr lang="en-GB" altLang="en-PK" sz="2400" b="1" i="1">
                <a:latin typeface="Times New Roman" panose="02020603050405020304" pitchFamily="18" charset="0"/>
                <a:cs typeface="Times New Roman" panose="02020603050405020304" pitchFamily="18" charset="0"/>
              </a:rPr>
              <a:t>H</a:t>
            </a:r>
            <a:r>
              <a:rPr lang="en-GB" altLang="en-PK" sz="2400" b="1">
                <a:latin typeface="Times New Roman" panose="02020603050405020304" pitchFamily="18" charset="0"/>
                <a:cs typeface="Times New Roman" panose="02020603050405020304" pitchFamily="18" charset="0"/>
              </a:rPr>
              <a:t>, i.e the probability that any given data sample is an apple, regardless of how the data sample looks</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The probability </a:t>
            </a:r>
            <a:r>
              <a:rPr lang="en-GB" altLang="en-PK" sz="2400" b="1" i="1">
                <a:latin typeface="Times New Roman" panose="02020603050405020304" pitchFamily="18" charset="0"/>
                <a:cs typeface="Times New Roman" panose="02020603050405020304" pitchFamily="18" charset="0"/>
              </a:rPr>
              <a:t>P(H|X)</a:t>
            </a:r>
            <a:r>
              <a:rPr lang="en-GB" altLang="en-PK" sz="2400" b="1">
                <a:latin typeface="Times New Roman" panose="02020603050405020304" pitchFamily="18" charset="0"/>
                <a:cs typeface="Times New Roman" panose="02020603050405020304" pitchFamily="18" charset="0"/>
              </a:rPr>
              <a:t> is called posterior probability. It is based on more information, then the prior probability </a:t>
            </a:r>
            <a:r>
              <a:rPr lang="en-GB" altLang="en-PK" sz="2400" b="1" i="1">
                <a:latin typeface="Times New Roman" panose="02020603050405020304" pitchFamily="18" charset="0"/>
                <a:cs typeface="Times New Roman" panose="02020603050405020304" pitchFamily="18" charset="0"/>
              </a:rPr>
              <a:t>P(H)</a:t>
            </a:r>
            <a:r>
              <a:rPr lang="en-GB" altLang="en-PK" sz="2400" b="1">
                <a:latin typeface="Times New Roman" panose="02020603050405020304" pitchFamily="18" charset="0"/>
                <a:cs typeface="Times New Roman" panose="02020603050405020304" pitchFamily="18" charset="0"/>
              </a:rPr>
              <a:t> which is independent of </a:t>
            </a:r>
            <a:r>
              <a:rPr lang="en-GB" altLang="en-PK" sz="2400" b="1" i="1">
                <a:latin typeface="Times New Roman" panose="02020603050405020304" pitchFamily="18" charset="0"/>
                <a:cs typeface="Times New Roman" panose="02020603050405020304" pitchFamily="18" charset="0"/>
              </a:rPr>
              <a:t>X</a:t>
            </a:r>
          </a:p>
        </p:txBody>
      </p:sp>
      <p:sp>
        <p:nvSpPr>
          <p:cNvPr id="11267" name="Text Box 3">
            <a:extLst>
              <a:ext uri="{FF2B5EF4-FFF2-40B4-BE49-F238E27FC236}">
                <a16:creationId xmlns:a16="http://schemas.microsoft.com/office/drawing/2014/main" id="{6B716B42-9F98-3EAD-A6C5-80278E0C45C3}"/>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DDDEFB6E-D145-5DA4-E1F2-3E1A922F8F51}"/>
              </a:ext>
            </a:extLst>
          </p:cNvPr>
          <p:cNvSpPr txBox="1">
            <a:spLocks noChangeArrowheads="1"/>
          </p:cNvSpPr>
          <p:nvPr/>
        </p:nvSpPr>
        <p:spPr bwMode="auto">
          <a:xfrm>
            <a:off x="2133601" y="1143001"/>
            <a:ext cx="81756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Bayes Theorem</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It provides a way of calculating the posterior probability</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		</a:t>
            </a:r>
            <a:r>
              <a:rPr lang="en-GB" altLang="en-PK" sz="2400" b="1" i="1">
                <a:latin typeface="Times New Roman" panose="02020603050405020304" pitchFamily="18" charset="0"/>
                <a:cs typeface="Times New Roman" panose="02020603050405020304" pitchFamily="18" charset="0"/>
              </a:rPr>
              <a:t>P(H|X)</a:t>
            </a:r>
            <a:r>
              <a:rPr lang="en-GB" altLang="en-PK" sz="2400" b="1">
                <a:latin typeface="Times New Roman" panose="02020603050405020304" pitchFamily="18" charset="0"/>
                <a:cs typeface="Times New Roman" panose="02020603050405020304" pitchFamily="18" charset="0"/>
              </a:rPr>
              <a:t> = </a:t>
            </a:r>
            <a:r>
              <a:rPr lang="en-GB" altLang="en-PK" sz="2400" b="1" i="1">
                <a:latin typeface="Times New Roman" panose="02020603050405020304" pitchFamily="18" charset="0"/>
                <a:cs typeface="Times New Roman" panose="02020603050405020304" pitchFamily="18" charset="0"/>
              </a:rPr>
              <a:t>P(X|H) P(H)</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				</a:t>
            </a:r>
            <a:r>
              <a:rPr lang="en-GB" altLang="en-PK" sz="2400" b="1" i="1">
                <a:latin typeface="Times New Roman" panose="02020603050405020304" pitchFamily="18" charset="0"/>
                <a:cs typeface="Times New Roman" panose="02020603050405020304" pitchFamily="18" charset="0"/>
              </a:rPr>
              <a:t>P(X)</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i="1">
                <a:latin typeface="Times New Roman" panose="02020603050405020304" pitchFamily="18" charset="0"/>
                <a:cs typeface="Times New Roman" panose="02020603050405020304" pitchFamily="18" charset="0"/>
              </a:rPr>
              <a:t>P(X|H)</a:t>
            </a:r>
            <a:r>
              <a:rPr lang="en-GB" altLang="en-PK" sz="2400" b="1">
                <a:latin typeface="Times New Roman" panose="02020603050405020304" pitchFamily="18" charset="0"/>
                <a:cs typeface="Times New Roman" panose="02020603050405020304" pitchFamily="18" charset="0"/>
              </a:rPr>
              <a:t> is the posterior probability of </a:t>
            </a:r>
            <a:r>
              <a:rPr lang="en-GB" altLang="en-PK" sz="2400" b="1" i="1">
                <a:latin typeface="Times New Roman" panose="02020603050405020304" pitchFamily="18" charset="0"/>
                <a:cs typeface="Times New Roman" panose="02020603050405020304" pitchFamily="18" charset="0"/>
              </a:rPr>
              <a:t>X</a:t>
            </a:r>
            <a:r>
              <a:rPr lang="en-GB" altLang="en-PK" sz="2400" b="1">
                <a:latin typeface="Times New Roman" panose="02020603050405020304" pitchFamily="18" charset="0"/>
                <a:cs typeface="Times New Roman" panose="02020603050405020304" pitchFamily="18" charset="0"/>
              </a:rPr>
              <a:t> given </a:t>
            </a:r>
            <a:r>
              <a:rPr lang="en-GB" altLang="en-PK" sz="2400" b="1" i="1">
                <a:latin typeface="Times New Roman" panose="02020603050405020304" pitchFamily="18" charset="0"/>
                <a:cs typeface="Times New Roman" panose="02020603050405020304" pitchFamily="18" charset="0"/>
              </a:rPr>
              <a:t>H</a:t>
            </a:r>
            <a:r>
              <a:rPr lang="en-GB" altLang="en-PK" sz="2400" b="1">
                <a:latin typeface="Times New Roman" panose="02020603050405020304" pitchFamily="18" charset="0"/>
                <a:cs typeface="Times New Roman" panose="02020603050405020304" pitchFamily="18" charset="0"/>
              </a:rPr>
              <a:t> (it is the probability that </a:t>
            </a:r>
            <a:r>
              <a:rPr lang="en-GB" altLang="en-PK" sz="2400" b="1" i="1">
                <a:latin typeface="Times New Roman" panose="02020603050405020304" pitchFamily="18" charset="0"/>
                <a:cs typeface="Times New Roman" panose="02020603050405020304" pitchFamily="18" charset="0"/>
              </a:rPr>
              <a:t>X</a:t>
            </a:r>
            <a:r>
              <a:rPr lang="en-GB" altLang="en-PK" sz="2400" b="1">
                <a:latin typeface="Times New Roman" panose="02020603050405020304" pitchFamily="18" charset="0"/>
                <a:cs typeface="Times New Roman" panose="02020603050405020304" pitchFamily="18" charset="0"/>
              </a:rPr>
              <a:t> is red and round given that </a:t>
            </a:r>
            <a:r>
              <a:rPr lang="en-GB" altLang="en-PK" sz="2400" b="1" i="1">
                <a:latin typeface="Times New Roman" panose="02020603050405020304" pitchFamily="18" charset="0"/>
                <a:cs typeface="Times New Roman" panose="02020603050405020304" pitchFamily="18" charset="0"/>
              </a:rPr>
              <a:t>X</a:t>
            </a:r>
            <a:r>
              <a:rPr lang="en-GB" altLang="en-PK" sz="2400" b="1">
                <a:latin typeface="Times New Roman" panose="02020603050405020304" pitchFamily="18" charset="0"/>
                <a:cs typeface="Times New Roman" panose="02020603050405020304" pitchFamily="18" charset="0"/>
              </a:rPr>
              <a:t> is an apple)</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i="1">
                <a:latin typeface="Times New Roman" panose="02020603050405020304" pitchFamily="18" charset="0"/>
                <a:cs typeface="Times New Roman" panose="02020603050405020304" pitchFamily="18" charset="0"/>
              </a:rPr>
              <a:t>P(X)</a:t>
            </a:r>
            <a:r>
              <a:rPr lang="en-GB" altLang="en-PK" sz="2400" b="1">
                <a:latin typeface="Times New Roman" panose="02020603050405020304" pitchFamily="18" charset="0"/>
                <a:cs typeface="Times New Roman" panose="02020603050405020304" pitchFamily="18" charset="0"/>
              </a:rPr>
              <a:t> is the prior probability of </a:t>
            </a:r>
            <a:r>
              <a:rPr lang="en-GB" altLang="en-PK" sz="2400" b="1" i="1">
                <a:latin typeface="Times New Roman" panose="02020603050405020304" pitchFamily="18" charset="0"/>
                <a:cs typeface="Times New Roman" panose="02020603050405020304" pitchFamily="18" charset="0"/>
              </a:rPr>
              <a:t>X</a:t>
            </a:r>
            <a:r>
              <a:rPr lang="en-GB" altLang="en-PK" sz="2400" b="1">
                <a:latin typeface="Times New Roman" panose="02020603050405020304" pitchFamily="18" charset="0"/>
                <a:cs typeface="Times New Roman" panose="02020603050405020304" pitchFamily="18" charset="0"/>
              </a:rPr>
              <a:t> (probability that a data sample is red and round)</a:t>
            </a:r>
          </a:p>
        </p:txBody>
      </p:sp>
      <p:sp>
        <p:nvSpPr>
          <p:cNvPr id="12291" name="Line 3">
            <a:extLst>
              <a:ext uri="{FF2B5EF4-FFF2-40B4-BE49-F238E27FC236}">
                <a16:creationId xmlns:a16="http://schemas.microsoft.com/office/drawing/2014/main" id="{77B3EF9A-4007-60C7-D0B5-8939DA80112C}"/>
              </a:ext>
            </a:extLst>
          </p:cNvPr>
          <p:cNvSpPr>
            <a:spLocks noChangeShapeType="1"/>
          </p:cNvSpPr>
          <p:nvPr/>
        </p:nvSpPr>
        <p:spPr bwMode="auto">
          <a:xfrm>
            <a:off x="5257800" y="3048000"/>
            <a:ext cx="175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PK"/>
          </a:p>
        </p:txBody>
      </p:sp>
      <p:sp>
        <p:nvSpPr>
          <p:cNvPr id="13316" name="Text Box 4">
            <a:extLst>
              <a:ext uri="{FF2B5EF4-FFF2-40B4-BE49-F238E27FC236}">
                <a16:creationId xmlns:a16="http://schemas.microsoft.com/office/drawing/2014/main" id="{AB8072AA-B75C-5A4D-1CFE-DD005F717A5F}"/>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905979A4-02E7-3097-CDDC-0C1F7B233D64}"/>
              </a:ext>
            </a:extLst>
          </p:cNvPr>
          <p:cNvSpPr txBox="1">
            <a:spLocks noChangeArrowheads="1"/>
          </p:cNvSpPr>
          <p:nvPr/>
        </p:nvSpPr>
        <p:spPr bwMode="auto">
          <a:xfrm>
            <a:off x="2133601" y="1143001"/>
            <a:ext cx="81756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dirty="0">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dirty="0">
                <a:latin typeface="Times New Roman" panose="02020603050405020304" pitchFamily="18" charset="0"/>
              </a:rPr>
              <a:t>	</a:t>
            </a:r>
          </a:p>
          <a:p>
            <a:pPr algn="just" eaLnBrk="1" hangingPunct="1">
              <a:spcBef>
                <a:spcPct val="0"/>
              </a:spcBef>
              <a:buClrTx/>
              <a:buSzTx/>
              <a:buFontTx/>
              <a:buNone/>
            </a:pPr>
            <a:endParaRPr lang="en-GB" altLang="en-PK" sz="2400" b="1"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It works as follows: </a:t>
            </a:r>
          </a:p>
          <a:p>
            <a:pPr algn="just" eaLnBrk="1" hangingPunct="1">
              <a:spcBef>
                <a:spcPct val="0"/>
              </a:spcBef>
              <a:buClrTx/>
              <a:buSzTx/>
              <a:buFontTx/>
              <a:buNone/>
            </a:pPr>
            <a:endParaRPr lang="en-GB" altLang="en-PK" sz="2400" b="1" dirty="0">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dirty="0">
                <a:latin typeface="Times New Roman" panose="02020603050405020304" pitchFamily="18" charset="0"/>
                <a:cs typeface="Times New Roman" panose="02020603050405020304" pitchFamily="18" charset="0"/>
              </a:rPr>
              <a:t>1. Each data sample is represented by an n-dimensional 	feature vector, X = (x</a:t>
            </a:r>
            <a:r>
              <a:rPr lang="en-GB" altLang="en-PK" sz="2400" b="1" baseline="-25000" dirty="0">
                <a:latin typeface="Times New Roman" panose="02020603050405020304" pitchFamily="18" charset="0"/>
                <a:cs typeface="Times New Roman" panose="02020603050405020304" pitchFamily="18" charset="0"/>
              </a:rPr>
              <a:t>1</a:t>
            </a:r>
            <a:r>
              <a:rPr lang="en-GB" altLang="en-PK" sz="2400" b="1" dirty="0">
                <a:latin typeface="Times New Roman" panose="02020603050405020304" pitchFamily="18" charset="0"/>
                <a:cs typeface="Times New Roman" panose="02020603050405020304" pitchFamily="18" charset="0"/>
              </a:rPr>
              <a:t>, x</a:t>
            </a:r>
            <a:r>
              <a:rPr lang="en-GB" altLang="en-PK" sz="2400" b="1" baseline="-25000" dirty="0">
                <a:latin typeface="Times New Roman" panose="02020603050405020304" pitchFamily="18" charset="0"/>
                <a:cs typeface="Times New Roman" panose="02020603050405020304" pitchFamily="18" charset="0"/>
              </a:rPr>
              <a:t>2</a:t>
            </a:r>
            <a:r>
              <a:rPr lang="en-GB" altLang="en-PK" sz="2400" b="1" dirty="0">
                <a:latin typeface="Times New Roman" panose="02020603050405020304" pitchFamily="18" charset="0"/>
                <a:cs typeface="Times New Roman" panose="02020603050405020304" pitchFamily="18" charset="0"/>
              </a:rPr>
              <a:t>, …, </a:t>
            </a:r>
            <a:r>
              <a:rPr lang="en-GB" altLang="en-PK" sz="2400" b="1" dirty="0" err="1">
                <a:latin typeface="Times New Roman" panose="02020603050405020304" pitchFamily="18" charset="0"/>
                <a:cs typeface="Times New Roman" panose="02020603050405020304" pitchFamily="18" charset="0"/>
              </a:rPr>
              <a:t>x</a:t>
            </a:r>
            <a:r>
              <a:rPr lang="en-GB" altLang="en-PK" sz="2400" b="1" baseline="-25000" dirty="0" err="1">
                <a:latin typeface="Times New Roman" panose="02020603050405020304" pitchFamily="18" charset="0"/>
                <a:cs typeface="Times New Roman" panose="02020603050405020304" pitchFamily="18" charset="0"/>
              </a:rPr>
              <a:t>n</a:t>
            </a:r>
            <a:r>
              <a:rPr lang="en-GB" altLang="en-PK" sz="2400" b="1" dirty="0">
                <a:latin typeface="Times New Roman" panose="02020603050405020304" pitchFamily="18" charset="0"/>
                <a:cs typeface="Times New Roman" panose="02020603050405020304" pitchFamily="18" charset="0"/>
              </a:rPr>
              <a:t>), depicting n 	measurements made on the sample from n attributes, 	respectively A</a:t>
            </a:r>
            <a:r>
              <a:rPr lang="en-GB" altLang="en-PK" sz="2400" b="1" baseline="-25000" dirty="0">
                <a:latin typeface="Times New Roman" panose="02020603050405020304" pitchFamily="18" charset="0"/>
                <a:cs typeface="Times New Roman" panose="02020603050405020304" pitchFamily="18" charset="0"/>
              </a:rPr>
              <a:t>1</a:t>
            </a:r>
            <a:r>
              <a:rPr lang="en-GB" altLang="en-PK" sz="2400" b="1" dirty="0">
                <a:latin typeface="Times New Roman" panose="02020603050405020304" pitchFamily="18" charset="0"/>
                <a:cs typeface="Times New Roman" panose="02020603050405020304" pitchFamily="18" charset="0"/>
              </a:rPr>
              <a:t>, A</a:t>
            </a:r>
            <a:r>
              <a:rPr lang="en-GB" altLang="en-PK" sz="2400" b="1" baseline="-25000" dirty="0">
                <a:latin typeface="Times New Roman" panose="02020603050405020304" pitchFamily="18" charset="0"/>
                <a:cs typeface="Times New Roman" panose="02020603050405020304" pitchFamily="18" charset="0"/>
              </a:rPr>
              <a:t>2</a:t>
            </a:r>
            <a:r>
              <a:rPr lang="en-GB" altLang="en-PK" sz="2400" b="1" dirty="0">
                <a:latin typeface="Times New Roman" panose="02020603050405020304" pitchFamily="18" charset="0"/>
                <a:cs typeface="Times New Roman" panose="02020603050405020304" pitchFamily="18" charset="0"/>
              </a:rPr>
              <a:t>, … A</a:t>
            </a:r>
            <a:r>
              <a:rPr lang="en-GB" altLang="en-PK" sz="2400" b="1" baseline="-25000" dirty="0">
                <a:latin typeface="Times New Roman" panose="02020603050405020304" pitchFamily="18" charset="0"/>
                <a:cs typeface="Times New Roman" panose="02020603050405020304" pitchFamily="18" charset="0"/>
              </a:rPr>
              <a:t>n</a:t>
            </a:r>
          </a:p>
        </p:txBody>
      </p:sp>
      <p:sp>
        <p:nvSpPr>
          <p:cNvPr id="19459" name="Text Box 3">
            <a:extLst>
              <a:ext uri="{FF2B5EF4-FFF2-40B4-BE49-F238E27FC236}">
                <a16:creationId xmlns:a16="http://schemas.microsoft.com/office/drawing/2014/main" id="{E78F8B12-7BDB-6D8A-44E2-D3120AA50BC1}"/>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97E454BE-5038-FE8E-65C3-83C8EF1E58C3}"/>
              </a:ext>
            </a:extLst>
          </p:cNvPr>
          <p:cNvSpPr txBox="1">
            <a:spLocks noChangeArrowheads="1"/>
          </p:cNvSpPr>
          <p:nvPr/>
        </p:nvSpPr>
        <p:spPr bwMode="auto">
          <a:xfrm>
            <a:off x="2133601" y="1143000"/>
            <a:ext cx="81756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2. Suppose that there are m classes C</a:t>
            </a:r>
            <a:r>
              <a:rPr lang="en-GB" altLang="en-PK" sz="2400" b="1" baseline="-25000">
                <a:latin typeface="Times New Roman" panose="02020603050405020304" pitchFamily="18" charset="0"/>
                <a:cs typeface="Times New Roman" panose="02020603050405020304" pitchFamily="18" charset="0"/>
              </a:rPr>
              <a:t>1</a:t>
            </a:r>
            <a:r>
              <a:rPr lang="en-GB" altLang="en-PK" sz="2400" b="1">
                <a:latin typeface="Times New Roman" panose="02020603050405020304" pitchFamily="18" charset="0"/>
                <a:cs typeface="Times New Roman" panose="02020603050405020304" pitchFamily="18" charset="0"/>
              </a:rPr>
              <a:t>, C</a:t>
            </a:r>
            <a:r>
              <a:rPr lang="en-GB" altLang="en-PK" sz="2400" b="1" baseline="-25000">
                <a:latin typeface="Times New Roman" panose="02020603050405020304" pitchFamily="18" charset="0"/>
                <a:cs typeface="Times New Roman" panose="02020603050405020304" pitchFamily="18" charset="0"/>
              </a:rPr>
              <a:t>2</a:t>
            </a:r>
            <a:r>
              <a:rPr lang="en-GB" altLang="en-PK" sz="2400" b="1">
                <a:latin typeface="Times New Roman" panose="02020603050405020304" pitchFamily="18" charset="0"/>
                <a:cs typeface="Times New Roman" panose="02020603050405020304" pitchFamily="18" charset="0"/>
              </a:rPr>
              <a:t>, … C</a:t>
            </a:r>
            <a:r>
              <a:rPr lang="en-GB" altLang="en-PK" sz="2400" b="1" baseline="-25000">
                <a:latin typeface="Times New Roman" panose="02020603050405020304" pitchFamily="18" charset="0"/>
                <a:cs typeface="Times New Roman" panose="02020603050405020304" pitchFamily="18" charset="0"/>
              </a:rPr>
              <a:t>m</a:t>
            </a:r>
            <a:r>
              <a:rPr lang="en-GB" altLang="en-PK" sz="2400" b="1">
                <a:latin typeface="Times New Roman" panose="02020603050405020304" pitchFamily="18" charset="0"/>
                <a:cs typeface="Times New Roman" panose="02020603050405020304" pitchFamily="18" charset="0"/>
              </a:rPr>
              <a:t>. Given an unknown data sample, X (i.e. having no class label), the classifier will predict that X belongs to the class having the highest posterior probability given X</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Thus if P(C</a:t>
            </a:r>
            <a:r>
              <a:rPr lang="en-GB" altLang="en-PK" sz="2400" b="1" baseline="-25000">
                <a:latin typeface="Times New Roman" panose="02020603050405020304" pitchFamily="18" charset="0"/>
                <a:cs typeface="Times New Roman" panose="02020603050405020304" pitchFamily="18" charset="0"/>
              </a:rPr>
              <a:t>i</a:t>
            </a:r>
            <a:r>
              <a:rPr lang="en-GB" altLang="en-PK" sz="2400" b="1">
                <a:latin typeface="Times New Roman" panose="02020603050405020304" pitchFamily="18" charset="0"/>
                <a:cs typeface="Times New Roman" panose="02020603050405020304" pitchFamily="18" charset="0"/>
              </a:rPr>
              <a:t>|X) &gt; P(C</a:t>
            </a:r>
            <a:r>
              <a:rPr lang="en-GB" altLang="en-PK" sz="2400" b="1" baseline="-25000">
                <a:latin typeface="Times New Roman" panose="02020603050405020304" pitchFamily="18" charset="0"/>
                <a:cs typeface="Times New Roman" panose="02020603050405020304" pitchFamily="18" charset="0"/>
              </a:rPr>
              <a:t>j</a:t>
            </a:r>
            <a:r>
              <a:rPr lang="en-GB" altLang="en-PK" sz="2400" b="1">
                <a:latin typeface="Times New Roman" panose="02020603050405020304" pitchFamily="18" charset="0"/>
                <a:cs typeface="Times New Roman" panose="02020603050405020304" pitchFamily="18" charset="0"/>
              </a:rPr>
              <a:t>|X) 	for 1 </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j  m , j  i</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then X is assigned to C</a:t>
            </a:r>
            <a:r>
              <a:rPr lang="en-GB" altLang="en-PK" sz="2400" b="1" baseline="-25000">
                <a:latin typeface="Times New Roman" panose="02020603050405020304" pitchFamily="18" charset="0"/>
                <a:cs typeface="Times New Roman" panose="02020603050405020304" pitchFamily="18" charset="0"/>
                <a:sym typeface="Symbol" panose="05050102010706020507" pitchFamily="18" charset="2"/>
              </a:rPr>
              <a:t>i</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sym typeface="Symbol" panose="05050102010706020507" pitchFamily="18" charset="2"/>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sym typeface="Symbol" panose="05050102010706020507" pitchFamily="18" charset="2"/>
              </a:rPr>
              <a:t>This is called Bayes decision rule</a:t>
            </a:r>
            <a:endParaRPr lang="en-GB" altLang="en-PK" sz="2400" b="1" baseline="-25000">
              <a:latin typeface="Times New Roman" panose="02020603050405020304" pitchFamily="18" charset="0"/>
              <a:cs typeface="Times New Roman" panose="02020603050405020304" pitchFamily="18" charset="0"/>
            </a:endParaRPr>
          </a:p>
        </p:txBody>
      </p:sp>
      <p:sp>
        <p:nvSpPr>
          <p:cNvPr id="21507" name="Text Box 3">
            <a:extLst>
              <a:ext uri="{FF2B5EF4-FFF2-40B4-BE49-F238E27FC236}">
                <a16:creationId xmlns:a16="http://schemas.microsoft.com/office/drawing/2014/main" id="{A5785850-6B3E-42E0-511E-2038F7CC21E9}"/>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38E19984-92A0-3E44-686F-3155609765F5}"/>
              </a:ext>
            </a:extLst>
          </p:cNvPr>
          <p:cNvSpPr txBox="1">
            <a:spLocks noChangeArrowheads="1"/>
          </p:cNvSpPr>
          <p:nvPr/>
        </p:nvSpPr>
        <p:spPr bwMode="auto">
          <a:xfrm>
            <a:off x="2133601" y="1143001"/>
            <a:ext cx="81756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3. We have </a:t>
            </a:r>
            <a:r>
              <a:rPr lang="en-GB" altLang="en-PK" sz="2400" b="1" i="1">
                <a:latin typeface="Times New Roman" panose="02020603050405020304" pitchFamily="18" charset="0"/>
                <a:cs typeface="Times New Roman" panose="02020603050405020304" pitchFamily="18" charset="0"/>
              </a:rPr>
              <a:t>P(C</a:t>
            </a:r>
            <a:r>
              <a:rPr lang="en-GB" altLang="en-PK" sz="2400" b="1" i="1" baseline="-25000">
                <a:latin typeface="Times New Roman" panose="02020603050405020304" pitchFamily="18" charset="0"/>
                <a:cs typeface="Times New Roman" panose="02020603050405020304" pitchFamily="18" charset="0"/>
              </a:rPr>
              <a:t>i</a:t>
            </a:r>
            <a:r>
              <a:rPr lang="en-GB" altLang="en-PK" sz="2400" b="1" i="1">
                <a:latin typeface="Times New Roman" panose="02020603050405020304" pitchFamily="18" charset="0"/>
                <a:cs typeface="Times New Roman" panose="02020603050405020304" pitchFamily="18" charset="0"/>
              </a:rPr>
              <a:t>|X)</a:t>
            </a:r>
            <a:r>
              <a:rPr lang="en-GB" altLang="en-PK" sz="2400" b="1">
                <a:latin typeface="Times New Roman" panose="02020603050405020304" pitchFamily="18" charset="0"/>
                <a:cs typeface="Times New Roman" panose="02020603050405020304" pitchFamily="18" charset="0"/>
              </a:rPr>
              <a:t> = </a:t>
            </a:r>
            <a:r>
              <a:rPr lang="en-GB" altLang="en-PK" sz="2400" b="1" i="1">
                <a:latin typeface="Times New Roman" panose="02020603050405020304" pitchFamily="18" charset="0"/>
                <a:cs typeface="Times New Roman" panose="02020603050405020304" pitchFamily="18" charset="0"/>
              </a:rPr>
              <a:t>P(X|C</a:t>
            </a:r>
            <a:r>
              <a:rPr lang="en-GB" altLang="en-PK" sz="2400" b="1" i="1" baseline="-25000">
                <a:latin typeface="Times New Roman" panose="02020603050405020304" pitchFamily="18" charset="0"/>
                <a:cs typeface="Times New Roman" panose="02020603050405020304" pitchFamily="18" charset="0"/>
              </a:rPr>
              <a:t>i</a:t>
            </a:r>
            <a:r>
              <a:rPr lang="en-GB" altLang="en-PK" sz="2400" b="1" i="1">
                <a:latin typeface="Times New Roman" panose="02020603050405020304" pitchFamily="18" charset="0"/>
                <a:cs typeface="Times New Roman" panose="02020603050405020304" pitchFamily="18" charset="0"/>
              </a:rPr>
              <a:t>) P(C</a:t>
            </a:r>
            <a:r>
              <a:rPr lang="en-GB" altLang="en-PK" sz="2400" b="1" i="1" baseline="-25000">
                <a:latin typeface="Times New Roman" panose="02020603050405020304" pitchFamily="18" charset="0"/>
                <a:cs typeface="Times New Roman" panose="02020603050405020304" pitchFamily="18" charset="0"/>
              </a:rPr>
              <a:t>i</a:t>
            </a:r>
            <a:r>
              <a:rPr lang="en-GB" altLang="en-PK" sz="2400" b="1" i="1">
                <a:latin typeface="Times New Roman" panose="02020603050405020304" pitchFamily="18" charset="0"/>
                <a:cs typeface="Times New Roman" panose="02020603050405020304" pitchFamily="18" charset="0"/>
              </a:rPr>
              <a:t>) / P(X)</a:t>
            </a:r>
            <a:r>
              <a:rPr lang="en-GB" altLang="en-PK" sz="2400" b="1">
                <a:latin typeface="Times New Roman" panose="02020603050405020304" pitchFamily="18" charset="0"/>
                <a:cs typeface="Times New Roman" panose="02020603050405020304" pitchFamily="18" charset="0"/>
              </a:rPr>
              <a:t> </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As P(X) is constant for all classes, only P(X|C</a:t>
            </a:r>
            <a:r>
              <a:rPr lang="en-GB" altLang="en-PK" sz="2400" b="1" baseline="-25000">
                <a:latin typeface="Times New Roman" panose="02020603050405020304" pitchFamily="18" charset="0"/>
                <a:cs typeface="Times New Roman" panose="02020603050405020304" pitchFamily="18" charset="0"/>
              </a:rPr>
              <a:t>i</a:t>
            </a:r>
            <a:r>
              <a:rPr lang="en-GB" altLang="en-PK" sz="2400" b="1">
                <a:latin typeface="Times New Roman" panose="02020603050405020304" pitchFamily="18" charset="0"/>
                <a:cs typeface="Times New Roman" panose="02020603050405020304" pitchFamily="18" charset="0"/>
              </a:rPr>
              <a:t>) P(C</a:t>
            </a:r>
            <a:r>
              <a:rPr lang="en-GB" altLang="en-PK" sz="2400" b="1" baseline="-25000">
                <a:latin typeface="Times New Roman" panose="02020603050405020304" pitchFamily="18" charset="0"/>
                <a:cs typeface="Times New Roman" panose="02020603050405020304" pitchFamily="18" charset="0"/>
              </a:rPr>
              <a:t>i</a:t>
            </a:r>
            <a:r>
              <a:rPr lang="en-GB" altLang="en-PK" sz="2400" b="1">
                <a:latin typeface="Times New Roman" panose="02020603050405020304" pitchFamily="18" charset="0"/>
                <a:cs typeface="Times New Roman" panose="02020603050405020304" pitchFamily="18" charset="0"/>
              </a:rPr>
              <a:t>) needs to be calculated</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The class prior probabilities may be estimated by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	P(C</a:t>
            </a:r>
            <a:r>
              <a:rPr lang="en-GB" altLang="en-PK" sz="2400" b="1" baseline="-25000">
                <a:latin typeface="Times New Roman" panose="02020603050405020304" pitchFamily="18" charset="0"/>
                <a:cs typeface="Times New Roman" panose="02020603050405020304" pitchFamily="18" charset="0"/>
              </a:rPr>
              <a:t>i</a:t>
            </a:r>
            <a:r>
              <a:rPr lang="en-GB" altLang="en-PK" sz="2400" b="1">
                <a:latin typeface="Times New Roman" panose="02020603050405020304" pitchFamily="18" charset="0"/>
                <a:cs typeface="Times New Roman" panose="02020603050405020304" pitchFamily="18" charset="0"/>
              </a:rPr>
              <a:t>) = s</a:t>
            </a:r>
            <a:r>
              <a:rPr lang="en-GB" altLang="en-PK" sz="2400" b="1" baseline="-25000">
                <a:latin typeface="Times New Roman" panose="02020603050405020304" pitchFamily="18" charset="0"/>
                <a:cs typeface="Times New Roman" panose="02020603050405020304" pitchFamily="18" charset="0"/>
              </a:rPr>
              <a:t>i </a:t>
            </a:r>
            <a:r>
              <a:rPr lang="en-GB" altLang="en-PK" sz="2400" b="1">
                <a:latin typeface="Times New Roman" panose="02020603050405020304" pitchFamily="18" charset="0"/>
                <a:cs typeface="Times New Roman" panose="02020603050405020304" pitchFamily="18" charset="0"/>
              </a:rPr>
              <a:t>/ s</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where s</a:t>
            </a:r>
            <a:r>
              <a:rPr lang="en-GB" altLang="en-PK" sz="2400" b="1" baseline="-25000">
                <a:latin typeface="Times New Roman" panose="02020603050405020304" pitchFamily="18" charset="0"/>
                <a:cs typeface="Times New Roman" panose="02020603050405020304" pitchFamily="18" charset="0"/>
              </a:rPr>
              <a:t>i</a:t>
            </a:r>
            <a:r>
              <a:rPr lang="en-GB" altLang="en-PK" sz="2400" b="1">
                <a:latin typeface="Times New Roman" panose="02020603050405020304" pitchFamily="18" charset="0"/>
                <a:cs typeface="Times New Roman" panose="02020603050405020304" pitchFamily="18" charset="0"/>
              </a:rPr>
              <a:t> is the number of training samples of class C</a:t>
            </a:r>
            <a:r>
              <a:rPr lang="en-GB" altLang="en-PK" sz="2400" b="1" baseline="-25000">
                <a:latin typeface="Times New Roman" panose="02020603050405020304" pitchFamily="18" charset="0"/>
                <a:cs typeface="Times New Roman" panose="02020603050405020304" pitchFamily="18" charset="0"/>
              </a:rPr>
              <a:t>i</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&amp; 	s is the total number of training samples</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p:txBody>
      </p:sp>
      <p:sp>
        <p:nvSpPr>
          <p:cNvPr id="23555" name="Text Box 3">
            <a:extLst>
              <a:ext uri="{FF2B5EF4-FFF2-40B4-BE49-F238E27FC236}">
                <a16:creationId xmlns:a16="http://schemas.microsoft.com/office/drawing/2014/main" id="{1732F3FD-BB74-62D7-A49C-9715878C141B}"/>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31F302E6-D7BA-19CC-8599-74884A5E28C5}"/>
              </a:ext>
            </a:extLst>
          </p:cNvPr>
          <p:cNvSpPr txBox="1">
            <a:spLocks noChangeArrowheads="1"/>
          </p:cNvSpPr>
          <p:nvPr/>
        </p:nvSpPr>
        <p:spPr bwMode="auto">
          <a:xfrm>
            <a:off x="2133601" y="1143001"/>
            <a:ext cx="817562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4. Given data sets with many attributes, it would be extremely computationally expensive to compute P(X|C</a:t>
            </a:r>
            <a:r>
              <a:rPr lang="en-GB" altLang="en-PK" sz="2400" b="1" baseline="-25000">
                <a:latin typeface="Times New Roman" panose="02020603050405020304" pitchFamily="18" charset="0"/>
                <a:cs typeface="Times New Roman" panose="02020603050405020304" pitchFamily="18" charset="0"/>
              </a:rPr>
              <a:t>i</a:t>
            </a:r>
            <a:r>
              <a:rPr lang="en-GB" altLang="en-PK" sz="2400" b="1">
                <a:latin typeface="Times New Roman" panose="02020603050405020304" pitchFamily="18" charset="0"/>
                <a:cs typeface="Times New Roman" panose="02020603050405020304" pitchFamily="18" charset="0"/>
              </a:rPr>
              <a:t>)</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For example, assuming the attributes of colour and shape to be Boolean, we need to store 4 probabilities for the category apple</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	P(¬red </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a:t>
            </a:r>
            <a:r>
              <a:rPr lang="en-GB" altLang="en-PK" sz="2400" b="1">
                <a:latin typeface="Times New Roman" panose="02020603050405020304" pitchFamily="18" charset="0"/>
                <a:cs typeface="Times New Roman" panose="02020603050405020304" pitchFamily="18" charset="0"/>
              </a:rPr>
              <a:t>¬round | apple)</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	P(¬red </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a:t>
            </a:r>
            <a:r>
              <a:rPr lang="en-GB" altLang="en-PK" sz="2400" b="1">
                <a:latin typeface="Times New Roman" panose="02020603050405020304" pitchFamily="18" charset="0"/>
                <a:cs typeface="Times New Roman" panose="02020603050405020304" pitchFamily="18" charset="0"/>
              </a:rPr>
              <a:t>round | apple)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	P(red </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a:t>
            </a:r>
            <a:r>
              <a:rPr lang="en-GB" altLang="en-PK" sz="2400" b="1">
                <a:latin typeface="Times New Roman" panose="02020603050405020304" pitchFamily="18" charset="0"/>
                <a:cs typeface="Times New Roman" panose="02020603050405020304" pitchFamily="18" charset="0"/>
              </a:rPr>
              <a:t>¬round | apple)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	P(red </a:t>
            </a:r>
            <a:r>
              <a:rPr lang="en-GB" altLang="en-PK" sz="2400" b="1">
                <a:latin typeface="Times New Roman" panose="02020603050405020304" pitchFamily="18" charset="0"/>
                <a:cs typeface="Times New Roman" panose="02020603050405020304" pitchFamily="18" charset="0"/>
                <a:sym typeface="Symbol" panose="05050102010706020507" pitchFamily="18" charset="2"/>
              </a:rPr>
              <a:t> </a:t>
            </a:r>
            <a:r>
              <a:rPr lang="en-GB" altLang="en-PK" sz="2400" b="1">
                <a:latin typeface="Times New Roman" panose="02020603050405020304" pitchFamily="18" charset="0"/>
                <a:cs typeface="Times New Roman" panose="02020603050405020304" pitchFamily="18" charset="0"/>
              </a:rPr>
              <a:t>round | apple)</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If there are 6 attributes and they are Boolean, then we need to store 2</a:t>
            </a:r>
            <a:r>
              <a:rPr lang="en-GB" altLang="en-PK" sz="2400" b="1" baseline="30000">
                <a:latin typeface="Times New Roman" panose="02020603050405020304" pitchFamily="18" charset="0"/>
                <a:cs typeface="Times New Roman" panose="02020603050405020304" pitchFamily="18" charset="0"/>
              </a:rPr>
              <a:t>6</a:t>
            </a:r>
            <a:r>
              <a:rPr lang="en-GB" altLang="en-PK" sz="2400" b="1">
                <a:latin typeface="Times New Roman" panose="02020603050405020304" pitchFamily="18" charset="0"/>
                <a:cs typeface="Times New Roman" panose="02020603050405020304" pitchFamily="18" charset="0"/>
              </a:rPr>
              <a:t> probabilities</a:t>
            </a:r>
          </a:p>
        </p:txBody>
      </p:sp>
      <p:sp>
        <p:nvSpPr>
          <p:cNvPr id="25603" name="Text Box 3">
            <a:extLst>
              <a:ext uri="{FF2B5EF4-FFF2-40B4-BE49-F238E27FC236}">
                <a16:creationId xmlns:a16="http://schemas.microsoft.com/office/drawing/2014/main" id="{165F8F1D-BD5D-4ECC-6E9D-9FDE65931417}"/>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C99D43AF-6DCC-125F-6675-73F9997D34E1}"/>
              </a:ext>
            </a:extLst>
          </p:cNvPr>
          <p:cNvSpPr txBox="1">
            <a:spLocks noChangeArrowheads="1"/>
          </p:cNvSpPr>
          <p:nvPr/>
        </p:nvSpPr>
        <p:spPr bwMode="auto">
          <a:xfrm>
            <a:off x="2133601" y="1143000"/>
            <a:ext cx="81756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PK" sz="2400" b="1" i="1">
                <a:solidFill>
                  <a:srgbClr val="FF3300"/>
                </a:solidFill>
                <a:latin typeface="Times New Roman" panose="02020603050405020304" pitchFamily="18" charset="0"/>
              </a:rPr>
              <a:t>Naïve (Simple) Bayesian Classification</a:t>
            </a:r>
          </a:p>
          <a:p>
            <a:pPr eaLnBrk="1" hangingPunct="1">
              <a:spcBef>
                <a:spcPct val="0"/>
              </a:spcBef>
              <a:buClrTx/>
              <a:buSzTx/>
              <a:buFontTx/>
              <a:buNone/>
            </a:pPr>
            <a:r>
              <a:rPr lang="en-US" altLang="en-PK" sz="2400" b="1">
                <a:latin typeface="Times New Roman" panose="02020603050405020304" pitchFamily="18" charset="0"/>
              </a:rPr>
              <a:t>	</a:t>
            </a: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In order to reduce computation, the naïve assumption of </a:t>
            </a:r>
            <a:r>
              <a:rPr lang="en-GB" altLang="en-PK" sz="2400" b="1" i="1">
                <a:latin typeface="Times New Roman" panose="02020603050405020304" pitchFamily="18" charset="0"/>
                <a:cs typeface="Times New Roman" panose="02020603050405020304" pitchFamily="18" charset="0"/>
              </a:rPr>
              <a:t>class conditional independence</a:t>
            </a:r>
            <a:r>
              <a:rPr lang="en-GB" altLang="en-PK" sz="2400" b="1">
                <a:latin typeface="Times New Roman" panose="02020603050405020304" pitchFamily="18" charset="0"/>
                <a:cs typeface="Times New Roman" panose="02020603050405020304" pitchFamily="18" charset="0"/>
              </a:rPr>
              <a:t> is made</a:t>
            </a:r>
          </a:p>
          <a:p>
            <a:pPr algn="just" eaLnBrk="1" hangingPunct="1">
              <a:spcBef>
                <a:spcPct val="0"/>
              </a:spcBef>
              <a:buClrTx/>
              <a:buSzTx/>
              <a:buFontTx/>
              <a:buNone/>
            </a:pPr>
            <a:endParaRPr lang="en-GB" altLang="en-PK" sz="2400" b="1">
              <a:latin typeface="Times New Roman" panose="02020603050405020304" pitchFamily="18" charset="0"/>
              <a:cs typeface="Times New Roman" panose="02020603050405020304" pitchFamily="18" charset="0"/>
            </a:endParaRPr>
          </a:p>
          <a:p>
            <a:pPr algn="just" eaLnBrk="1" hangingPunct="1">
              <a:spcBef>
                <a:spcPct val="0"/>
              </a:spcBef>
              <a:buClrTx/>
              <a:buSzTx/>
              <a:buFontTx/>
              <a:buNone/>
            </a:pPr>
            <a:r>
              <a:rPr lang="en-GB" altLang="en-PK" sz="2400" b="1">
                <a:latin typeface="Times New Roman" panose="02020603050405020304" pitchFamily="18" charset="0"/>
                <a:cs typeface="Times New Roman" panose="02020603050405020304" pitchFamily="18" charset="0"/>
              </a:rPr>
              <a:t>This presumes that the values of the attributes are conditionally independent of one another, given the class label of the sample (we assume that there are no dependence relationships among the attributes)</a:t>
            </a:r>
          </a:p>
        </p:txBody>
      </p:sp>
      <p:sp>
        <p:nvSpPr>
          <p:cNvPr id="27651" name="Text Box 3">
            <a:extLst>
              <a:ext uri="{FF2B5EF4-FFF2-40B4-BE49-F238E27FC236}">
                <a16:creationId xmlns:a16="http://schemas.microsoft.com/office/drawing/2014/main" id="{382961ED-A110-A240-8823-2E8E34B38BFE}"/>
              </a:ext>
            </a:extLst>
          </p:cNvPr>
          <p:cNvSpPr txBox="1">
            <a:spLocks noChangeArrowheads="1"/>
          </p:cNvSpPr>
          <p:nvPr/>
        </p:nvSpPr>
        <p:spPr bwMode="auto">
          <a:xfrm>
            <a:off x="2286000" y="381000"/>
            <a:ext cx="8077200" cy="457200"/>
          </a:xfrm>
          <a:prstGeom prst="rect">
            <a:avLst/>
          </a:prstGeom>
          <a:noFill/>
          <a:ln>
            <a:noFill/>
          </a:ln>
          <a:effectLst/>
        </p:spPr>
        <p:txBody>
          <a:bodyPr>
            <a:spAutoFit/>
          </a:bodyPr>
          <a:lstStyle/>
          <a:p>
            <a:pPr algn="ctr" eaLnBrk="1" hangingPunct="1">
              <a:defRPr/>
            </a:pPr>
            <a:r>
              <a:rPr lang="en-US" altLang="en-PK" sz="2400" b="1" u="sng">
                <a:solidFill>
                  <a:srgbClr val="FF0000"/>
                </a:solidFill>
                <a:effectLst>
                  <a:outerShdw blurRad="38100" dist="38100" dir="2700000" algn="tl">
                    <a:srgbClr val="000000"/>
                  </a:outerShdw>
                </a:effectLst>
                <a:latin typeface="Times New Roman" panose="02020603050405020304" pitchFamily="18" charset="0"/>
              </a:rPr>
              <a:t>BAYESIAN LEARNING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1216</Words>
  <Application>Microsoft Office PowerPoint</Application>
  <PresentationFormat>Widescreen</PresentationFormat>
  <Paragraphs>163</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Gaussian Naïve Bayes Classifier</vt:lpstr>
      <vt:lpstr>  The Zero-Frequency Problem</vt:lpstr>
      <vt:lpstr> Laplace smoothing or correction for handling zero frequency problem</vt:lpstr>
      <vt:lpstr> Laplace smoothing or correction for handling zero frequency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Shoaib M Khan</dc:creator>
  <cp:lastModifiedBy>Shoaib M Khan</cp:lastModifiedBy>
  <cp:revision>6</cp:revision>
  <dcterms:created xsi:type="dcterms:W3CDTF">2024-10-22T06:09:24Z</dcterms:created>
  <dcterms:modified xsi:type="dcterms:W3CDTF">2024-10-22T09:26:10Z</dcterms:modified>
</cp:coreProperties>
</file>