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1" r:id="rId2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C1F28-F556-4227-9BDD-207BF7E2A22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5C0C-AD17-4CB1-B017-7DFBBCAE0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813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C685A73-19C9-2F31-6196-66EDB6ED8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1CEE3B-797C-4C4B-A6CC-FC2F29BDF67A}" type="slidenum">
              <a:rPr lang="en-US" altLang="en-PK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C82F94-7DAD-3852-AE64-36FF024C1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AE9D471-B9EC-1063-87BA-E0D32447C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600AF0E-B1EA-EBBA-4A60-028FE60AF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96D992-1300-48F3-8DED-BC58BC59816C}" type="slidenum">
              <a:rPr lang="en-US" altLang="en-PK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6560B15-BD6E-536A-868E-301F8F898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76941D6-0D0E-D803-6361-AB48DFC6E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E1FB403-D7F0-4978-2805-04DB75C7D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3CC8A2-72D9-40A7-8C8D-E9F22804EBC8}" type="slidenum">
              <a:rPr lang="en-US" altLang="en-PK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ACAF10A-70EF-E784-5F1A-DE3704965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0D7F2E7-F164-A0B9-3B15-AA94F43FF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DC65FD-2300-B143-F164-BCBB4B60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A92264-6108-49EA-B3BB-44484827A954}" type="slidenum">
              <a:rPr lang="en-US" altLang="en-PK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4DFE825-E5A1-F811-9C59-5ABF9AD9F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2F75B7D-1188-589B-F03F-11A400E97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5DF7128-C39F-BD93-1A11-34BF0FCF5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0E0682-3D69-471B-ABE6-8AA5319C5AD8}" type="slidenum">
              <a:rPr lang="en-US" altLang="en-PK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D7A38DF-1615-C4EE-4042-2229D8178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2E363D3-A648-EE63-211A-DC1951759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CD9FC8C-6CFC-BBB7-54E3-22C3FD885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9BEEF3-DDBF-44E1-AADE-B02A85E53873}" type="slidenum">
              <a:rPr lang="en-US" altLang="en-PK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CA6D9FB-66EC-4DC2-F764-A683E7A4C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F948C27-7769-DE37-369B-85AE86CA0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84520ED-4663-AD37-9466-B9D636C3C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3B6B72-69DF-44F4-9118-94B260FEDF24}" type="slidenum">
              <a:rPr lang="en-US" altLang="en-PK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D788307-59DE-BB3F-302C-73B4945A2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316DC97-99B7-21F3-051F-B0DC41BF2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9CBE2BE-D05B-C161-D3D4-E55876A03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849ED-DBF5-424F-B55B-DC81267D5E1E}" type="slidenum">
              <a:rPr lang="en-US" altLang="en-PK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75EF97C-A788-6FAE-7DEA-2E4DDABA3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C9AEBE2-AE51-43C6-971E-0BD974DA4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2C20DEE-4950-6EB2-BB26-6E1A1B769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DB8F47-7835-4A64-B18C-187B704DCFDD}" type="slidenum">
              <a:rPr lang="en-US" altLang="en-PK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A5EC583-5C7A-586F-D1CE-5A8C6C39A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E261F34-645C-8699-27C4-82998B7B1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921182B-A675-4DB0-31C0-31A231705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FFE203-6342-42A6-A625-4F9A53D28079}" type="slidenum">
              <a:rPr lang="en-US" altLang="en-PK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A04B1CB-1259-8A08-3893-618F4EBFA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642462B-AEB0-8BA3-1611-E87765DE4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7F952F7-B887-280A-3D77-9F24B225B8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E86E1B-C114-49EB-AB6E-74D7D87B277F}" type="slidenum">
              <a:rPr lang="en-US" altLang="en-PK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61C76F0-F689-4ED4-4CF3-29BDF14B12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BA12141-2EF8-DCEF-975F-76FFC2D79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472EF3-8FBE-6A4C-B052-B670DA343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E58208-82DF-45EF-B03F-D3C458A817D9}" type="slidenum">
              <a:rPr lang="en-US" altLang="en-PK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CA53A8C-1D31-9164-E13A-3B906457E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D118F10-2C93-D4B9-2CA1-18B1EE2BD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5484D15-2068-A637-3829-D5855C7C22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5B7171-B85F-41AE-89CF-FBD3C460528B}" type="slidenum">
              <a:rPr lang="en-US" altLang="en-PK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C6C9352-EF73-32DD-5005-7E261C1A9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1653E55-B60A-2D25-479E-64FE6FB35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3F2ADF0-D310-F6C7-C8DA-8C26E1FB4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C0C80-CA29-4703-8C14-6EF8B30B21A0}" type="slidenum">
              <a:rPr lang="en-US" altLang="en-PK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38B6F67-1034-CFC9-62BB-B3A61A7B1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5262528-C97C-0E27-3E8E-BE01B895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D5BB0F3-2A03-2DBE-7A42-D4759C5C0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6581F2-62D7-47F3-B02F-821A49A5454E}" type="slidenum">
              <a:rPr lang="en-US" altLang="en-PK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99591DB-917D-138C-FA6B-56E5A3404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8BD0C3C-CF85-B14B-080D-3C7520492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C3D1A4F-53F5-ECCD-8AA9-E90A514ED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D493C4-354D-4736-9123-525EC3EBA805}" type="slidenum">
              <a:rPr lang="en-US" altLang="en-PK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3296CD7-3BE1-52B2-B73C-5545EB977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223B643-4B11-387C-8D4D-951275597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B607D33-68C2-08B2-B6FC-11E270497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446414-7E64-4D81-9939-40A5C2C7D451}" type="slidenum">
              <a:rPr lang="en-US" altLang="en-PK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396F969-B4A4-68C8-923E-A21651BB7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1161110-33F9-223E-C8F8-EBE1DEFAC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FCD12-EA0C-3C27-9502-FDA351715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88C067-33D4-42E5-8A10-D15F983EBCEA}" type="slidenum">
              <a:rPr lang="en-US" altLang="en-PK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428EEB9-AFBF-69E4-D359-60A437212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66A3854-C581-1BDE-2B08-5588F5B69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2FEA6BF-66F1-67CE-2611-BC6C761C6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734ABE-4971-4242-A07A-0C6962B42661}" type="slidenum">
              <a:rPr lang="en-US" altLang="en-PK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35B1D43-49D3-8768-8CFD-E8C962899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AEF1006-5098-A3EC-786A-4B5D4AC8C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9DFE5AD-4070-997D-B630-7B5336C37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EE9FE4-295E-4B7B-90FE-C2CDF65834B5}" type="slidenum">
              <a:rPr lang="en-US" altLang="en-PK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3FE86AC-26F2-BC46-CA68-01ABE752E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2E321B5-735D-477E-FFCD-5D1A1810A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F08C974-FDC0-6B58-B03F-870507C97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DFE9E9-92A8-469A-BFB4-0DE31197C440}" type="slidenum">
              <a:rPr lang="en-US" altLang="en-PK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A648153-BA2B-A96C-B4B7-0FB82BE4E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7109E6B-38D6-8E7A-3ACC-6842F7B31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B7BD047-CAFD-CB2C-5323-EDF02C30F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02ACFB-DF21-4F88-BC14-42677AE48D02}" type="slidenum">
              <a:rPr lang="en-US" altLang="en-PK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C3CF8AD-E482-95E4-7DD2-967AA7731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E1254AE-B689-B8D6-561F-B2E5AF09F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EED-6B10-5F03-7635-5B802C16B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56304-9859-D5CF-A1BE-BD3C477B1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B0F2-3DE9-968B-74C1-A59C9609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58D09-7F78-8159-C4BD-63463243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D7B5-DA67-E88D-05CB-46ECE956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632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7BDC-680D-77FF-10AA-C997B7C8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A577A-D5C5-DF48-69DE-869E9777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CB3F-30A2-C9F3-D4D9-BEADE5F8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3495-C5E9-A6C6-363C-23E80FFC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345A-0A9F-29ED-F5B6-8A86A254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101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C7DEB-8D33-C59E-3757-580C05264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D8EDA-E509-BBB6-DAFB-5FBFC116F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6D4B-F13C-B181-11DB-103CB47F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41D0-153B-B501-CA79-53AE0ED2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89A0-8E2F-D83D-32C7-6ADC1A67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989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D52ED84-2BBF-F7F4-7CC8-72CF38A530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8390793-6B19-CE78-D1DE-DE60AACD6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14E53C5-FA35-DACD-3080-10092B5DA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C9169-A8CA-47D0-843A-A1E37F2DA829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12319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E35D-CA21-B1AE-6C90-EEF17AB9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7BE4-0D3A-AC3E-F20E-55E29F92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3E8E-AA56-0D2E-A0C5-F0FED89A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DF5B-D571-2B0A-53D3-8956727C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042A-A64B-D765-482C-36E9C3E2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360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B954-0C11-9737-42D8-5BC061BC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163CF-E7FE-30C0-888A-0F3D55CE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6501-09F1-E8D1-6248-D3A62E50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82BF-4E5C-F3B3-392F-8F96D8F7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FFD5-3346-BE22-0A85-419C7D84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398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F7F9-4F78-1BA5-F959-034A12F5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8B87-4459-D853-F3A6-1F9378169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D75C-A75E-F0EF-C48C-A1337C9A5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6A775-15D7-98CF-1F00-1206E7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09B2A-5410-6B20-3BB6-0EA2A253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EE883-6FD7-8D66-3C76-75F527BD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722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88CD-E593-4946-A914-BEBD7F0A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35E33-4DE5-F992-7E2D-58BC491E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25A30-006A-3BF6-7B8B-EED3359B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E4A78-072C-77F5-A1EF-004013C97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6D89A-E94C-0A8D-E260-511D3476F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7B1D0-0060-1C1C-AAD5-04EF7092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14781-63BF-F256-E3B4-1B145112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94FD0-59DB-B624-DF0F-B52640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18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5BD7-4948-AA48-FB9B-47305724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EE1F-E486-1CCF-1D74-6C058F83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5C809-399C-D9C7-3AD4-A91D850F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9ABC3-EEAA-DB6C-A1F9-A7E13627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215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64F38-37A7-99DB-97C8-AD392BDE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007E4-8BEA-6DA0-FB6B-2D597174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A2A50-F630-5367-1509-3B5313FA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471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A761-1C1F-0346-059A-A8744D28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EFDB-8A5A-30B7-8605-64623B92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199C1-9E18-9ABD-D72B-E747633FF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54CA3-7A6F-E411-5364-6D91E5F3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F34B4-A8F4-6588-644B-40802BDF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998A-7F9A-86D2-220C-93E1E847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35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0259-0350-59F3-1A81-FA6FB240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B9FA-D6F3-F31D-783F-C21173A89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78B4F-5B9D-AED1-3244-F65F20E48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FBF4-1251-2311-F942-E64D916E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2F7FE-C117-CA51-AFF9-430F1E2C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7854B-3782-6A36-2DD6-BFBC2D58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614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63A2A-C9CB-A4CC-82E4-8533D8D0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744AC-79FE-148F-4F35-360DEAEF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DDF3-ECB0-8142-33C3-0132363D9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8DE87-9255-405E-A047-0D99F7209BD5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E99B-1C3C-1BF3-9C3D-428FC7CF3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ADCF-B2D2-FAC2-48C1-F17AF9690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E4722-75A6-4D62-A2F0-14E7BCDC646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81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D073DC-3BC1-A73C-36FF-1823CC89C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43164" y="1768476"/>
            <a:ext cx="7380287" cy="15843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Unsupervised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FE278E-C010-29C4-3F41-8092FBFA7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K-means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D8FE5DD-DCB8-C961-0F72-126DF3AC9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6511" y="1821273"/>
            <a:ext cx="8229600" cy="42116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, the </a:t>
            </a:r>
            <a:r>
              <a:rPr lang="en-US" i="1" dirty="0"/>
              <a:t>k-means</a:t>
            </a:r>
            <a:r>
              <a:rPr lang="en-US" dirty="0"/>
              <a:t> algorithm works as follows: </a:t>
            </a:r>
          </a:p>
          <a:p>
            <a:pPr lvl="1" eaLnBrk="1" hangingPunct="1">
              <a:buFont typeface="Wingdings" pitchFamily="2" charset="2"/>
              <a:buAutoNum type="arabicParenR"/>
              <a:defRPr/>
            </a:pPr>
            <a:r>
              <a:rPr lang="en-US" dirty="0"/>
              <a:t>Randomly choose </a:t>
            </a:r>
            <a:r>
              <a:rPr lang="en-US" i="1" dirty="0"/>
              <a:t>k</a:t>
            </a:r>
            <a:r>
              <a:rPr lang="en-US" dirty="0"/>
              <a:t> data points (</a:t>
            </a:r>
            <a:r>
              <a:rPr lang="en-US" dirty="0">
                <a:solidFill>
                  <a:srgbClr val="3333CC"/>
                </a:solidFill>
              </a:rPr>
              <a:t>seeds</a:t>
            </a:r>
            <a:r>
              <a:rPr lang="en-US" dirty="0"/>
              <a:t>) to be the initial </a:t>
            </a:r>
            <a:r>
              <a:rPr lang="en-US" dirty="0">
                <a:solidFill>
                  <a:srgbClr val="FF0000"/>
                </a:solidFill>
              </a:rPr>
              <a:t>centroids</a:t>
            </a:r>
            <a:r>
              <a:rPr lang="en-US" dirty="0"/>
              <a:t>, cluster centers</a:t>
            </a:r>
          </a:p>
          <a:p>
            <a:pPr lvl="1" eaLnBrk="1" hangingPunct="1">
              <a:buFont typeface="Wingdings" pitchFamily="2" charset="2"/>
              <a:buAutoNum type="arabicParenR"/>
              <a:defRPr/>
            </a:pPr>
            <a:r>
              <a:rPr lang="en-US" dirty="0"/>
              <a:t>Assign each data point to the closest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centroid</a:t>
            </a:r>
          </a:p>
          <a:p>
            <a:pPr lvl="1" eaLnBrk="1" hangingPunct="1">
              <a:buFont typeface="Wingdings" pitchFamily="2" charset="2"/>
              <a:buAutoNum type="arabicParenR"/>
              <a:defRPr/>
            </a:pPr>
            <a:r>
              <a:rPr lang="en-US" dirty="0"/>
              <a:t>Re-compute the </a:t>
            </a:r>
            <a:r>
              <a:rPr lang="en-US" dirty="0">
                <a:solidFill>
                  <a:srgbClr val="FF0000"/>
                </a:solidFill>
              </a:rPr>
              <a:t>centroids</a:t>
            </a:r>
            <a:r>
              <a:rPr lang="en-US" dirty="0"/>
              <a:t> using the current cluster memberships.</a:t>
            </a:r>
          </a:p>
          <a:p>
            <a:pPr lvl="1" eaLnBrk="1" hangingPunct="1">
              <a:buFont typeface="Wingdings" pitchFamily="2" charset="2"/>
              <a:buAutoNum type="arabicParenR"/>
              <a:defRPr/>
            </a:pPr>
            <a:r>
              <a:rPr lang="en-US" dirty="0"/>
              <a:t>If a convergence criterion is not met, go to </a:t>
            </a:r>
            <a:r>
              <a:rPr lang="en-US" dirty="0">
                <a:solidFill>
                  <a:srgbClr val="3333CC"/>
                </a:solidFill>
              </a:rPr>
              <a:t>2).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64FD6F9-4BD0-C312-3273-40EB0BD30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K-means algorithm – (cont …)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2015EECD-A56A-D932-0FBC-A7823E6B161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1" y="1676400"/>
            <a:ext cx="8507413" cy="35639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260A91C-5DC8-655D-5BC3-D1F5AE33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ea typeface="ＭＳ Ｐゴシック" pitchFamily="34" charset="-128"/>
              </a:rPr>
              <a:t>Stopping/convergence criterion </a:t>
            </a:r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0511229-5674-EAE6-0F6F-97B127326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627983"/>
            <a:ext cx="8229600" cy="497046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  <a:defRPr/>
            </a:pPr>
            <a:r>
              <a:rPr lang="en-US" altLang="ja-JP" dirty="0">
                <a:ea typeface="ＭＳ Ｐゴシック" pitchFamily="34" charset="-128"/>
              </a:rPr>
              <a:t>no (or minimum) re-assignments of data points to different clusters, </a:t>
            </a:r>
          </a:p>
          <a:p>
            <a:pPr marL="571500" indent="-571500">
              <a:buFont typeface="Wingdings" panose="05000000000000000000" pitchFamily="2" charset="2"/>
              <a:buAutoNum type="arabicPeriod"/>
              <a:defRPr/>
            </a:pPr>
            <a:r>
              <a:rPr lang="en-US" altLang="ja-JP" dirty="0">
                <a:ea typeface="ＭＳ Ｐゴシック" pitchFamily="34" charset="-128"/>
              </a:rPr>
              <a:t>no (or minimum) change of </a:t>
            </a:r>
            <a:r>
              <a:rPr lang="en-US" altLang="ja-JP" dirty="0" err="1">
                <a:ea typeface="ＭＳ Ｐゴシック" pitchFamily="34" charset="-128"/>
              </a:rPr>
              <a:t>centroids</a:t>
            </a:r>
            <a:r>
              <a:rPr lang="en-US" altLang="ja-JP" dirty="0">
                <a:ea typeface="ＭＳ Ｐゴシック" pitchFamily="34" charset="-128"/>
              </a:rPr>
              <a:t>, or </a:t>
            </a:r>
          </a:p>
          <a:p>
            <a:pPr marL="571500" indent="-571500">
              <a:buFont typeface="Wingdings" panose="05000000000000000000" pitchFamily="2" charset="2"/>
              <a:buAutoNum type="arabicPeriod"/>
              <a:defRPr/>
            </a:pPr>
            <a:r>
              <a:rPr lang="en-US" altLang="ja-JP" dirty="0">
                <a:ea typeface="ＭＳ Ｐゴシック" pitchFamily="34" charset="-128"/>
              </a:rPr>
              <a:t>minimum decrease in the </a:t>
            </a:r>
            <a:r>
              <a:rPr lang="en-US" altLang="ja-JP" b="1" dirty="0">
                <a:ea typeface="ＭＳ Ｐゴシック" pitchFamily="34" charset="-128"/>
              </a:rPr>
              <a:t>sum of squared error</a:t>
            </a:r>
            <a:r>
              <a:rPr lang="en-US" altLang="ja-JP" dirty="0">
                <a:ea typeface="ＭＳ Ｐゴシック" pitchFamily="34" charset="-128"/>
              </a:rPr>
              <a:t> (SSE), </a:t>
            </a:r>
          </a:p>
          <a:p>
            <a:pPr marL="571500" indent="-571500"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571500" indent="-571500"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344488" lvl="1" indent="0">
              <a:buNone/>
              <a:defRPr/>
            </a:pPr>
            <a:r>
              <a:rPr lang="en-US" altLang="ja-JP" dirty="0" err="1">
                <a:ea typeface="ＭＳ Ｐゴシック" pitchFamily="34" charset="-128"/>
              </a:rPr>
              <a:t>C</a:t>
            </a:r>
            <a:r>
              <a:rPr lang="en-US" altLang="ja-JP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 is the </a:t>
            </a:r>
            <a:r>
              <a:rPr lang="en-US" altLang="ja-JP" i="1" dirty="0" err="1">
                <a:ea typeface="ＭＳ Ｐゴシック" pitchFamily="34" charset="-128"/>
              </a:rPr>
              <a:t>j</a:t>
            </a:r>
            <a:r>
              <a:rPr lang="en-US" altLang="ja-JP" i="1" baseline="30000" dirty="0" err="1">
                <a:ea typeface="ＭＳ Ｐゴシック" pitchFamily="34" charset="-128"/>
              </a:rPr>
              <a:t>th</a:t>
            </a:r>
            <a:r>
              <a:rPr lang="en-US" altLang="ja-JP" i="1" dirty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</a:rPr>
              <a:t> cluster, </a:t>
            </a:r>
            <a:r>
              <a:rPr lang="en-US" altLang="ja-JP" b="1" dirty="0" err="1">
                <a:ea typeface="ＭＳ Ｐゴシック" pitchFamily="34" charset="-128"/>
              </a:rPr>
              <a:t>m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 is the </a:t>
            </a:r>
            <a:r>
              <a:rPr lang="en-US" altLang="ja-JP" dirty="0" err="1">
                <a:ea typeface="ＭＳ Ｐゴシック" pitchFamily="34" charset="-128"/>
              </a:rPr>
              <a:t>centroid</a:t>
            </a:r>
            <a:r>
              <a:rPr lang="en-US" altLang="ja-JP" dirty="0">
                <a:ea typeface="ＭＳ Ｐゴシック" pitchFamily="34" charset="-128"/>
              </a:rPr>
              <a:t> of cluster </a:t>
            </a:r>
            <a:r>
              <a:rPr lang="en-US" altLang="ja-JP" i="1" dirty="0" err="1">
                <a:ea typeface="ＭＳ Ｐゴシック" pitchFamily="34" charset="-128"/>
              </a:rPr>
              <a:t>C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 (the mean vector of all the data points in </a:t>
            </a:r>
            <a:r>
              <a:rPr lang="en-US" altLang="ja-JP" i="1" dirty="0" err="1">
                <a:ea typeface="ＭＳ Ｐゴシック" pitchFamily="34" charset="-128"/>
              </a:rPr>
              <a:t>C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), and </a:t>
            </a:r>
            <a:r>
              <a:rPr lang="en-US" altLang="ja-JP" i="1" dirty="0">
                <a:ea typeface="ＭＳ Ｐゴシック" pitchFamily="34" charset="-128"/>
              </a:rPr>
              <a:t>dist</a:t>
            </a:r>
            <a:r>
              <a:rPr lang="en-US" altLang="ja-JP" dirty="0">
                <a:ea typeface="ＭＳ Ｐゴシック" pitchFamily="34" charset="-128"/>
              </a:rPr>
              <a:t>(</a:t>
            </a:r>
            <a:r>
              <a:rPr lang="en-US" altLang="ja-JP" b="1" dirty="0">
                <a:ea typeface="ＭＳ Ｐゴシック" pitchFamily="34" charset="-128"/>
              </a:rPr>
              <a:t>x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en-US" altLang="ja-JP" b="1" dirty="0" err="1">
                <a:ea typeface="ＭＳ Ｐゴシック" pitchFamily="34" charset="-128"/>
              </a:rPr>
              <a:t>m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) is the distance between data point </a:t>
            </a:r>
            <a:r>
              <a:rPr lang="en-US" altLang="ja-JP" b="1" dirty="0">
                <a:ea typeface="ＭＳ Ｐゴシック" pitchFamily="34" charset="-128"/>
              </a:rPr>
              <a:t>x</a:t>
            </a:r>
            <a:r>
              <a:rPr lang="en-US" altLang="ja-JP" dirty="0">
                <a:ea typeface="ＭＳ Ｐゴシック" pitchFamily="34" charset="-128"/>
              </a:rPr>
              <a:t> and </a:t>
            </a:r>
            <a:r>
              <a:rPr lang="en-US" altLang="ja-JP" dirty="0" err="1">
                <a:ea typeface="ＭＳ Ｐゴシック" pitchFamily="34" charset="-128"/>
              </a:rPr>
              <a:t>centroid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b="1" dirty="0" err="1">
                <a:ea typeface="ＭＳ Ｐゴシック" pitchFamily="34" charset="-128"/>
              </a:rPr>
              <a:t>m</a:t>
            </a:r>
            <a:r>
              <a:rPr lang="en-US" altLang="ja-JP" i="1" baseline="-25000" dirty="0" err="1">
                <a:ea typeface="ＭＳ Ｐゴシック" pitchFamily="34" charset="-128"/>
              </a:rPr>
              <a:t>j</a:t>
            </a:r>
            <a:r>
              <a:rPr lang="en-US" altLang="ja-JP" dirty="0">
                <a:ea typeface="ＭＳ Ｐゴシック" pitchFamily="34" charset="-128"/>
              </a:rPr>
              <a:t>. </a:t>
            </a:r>
            <a:endParaRPr lang="en-US" dirty="0"/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347D0485-08F6-7C55-BD9D-E3065CDE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5">
                <a:extLst>
                  <a:ext uri="{FF2B5EF4-FFF2-40B4-BE49-F238E27FC236}">
                    <a16:creationId xmlns:a16="http://schemas.microsoft.com/office/drawing/2014/main" id="{4E5F3311-45F1-90A2-4A81-8695E8358A83}"/>
                  </a:ext>
                </a:extLst>
              </p:cNvPr>
              <p:cNvSpPr txBox="1"/>
              <p:nvPr/>
            </p:nvSpPr>
            <p:spPr bwMode="auto">
              <a:xfrm>
                <a:off x="3346450" y="3711575"/>
                <a:ext cx="4586288" cy="11572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P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P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P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P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P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P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P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P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P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r>
                                <a:rPr lang="en-P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P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P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P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P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P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P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P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PK" sz="2400" dirty="0"/>
              </a:p>
            </p:txBody>
          </p:sp>
        </mc:Choice>
        <mc:Fallback xmlns="">
          <p:sp>
            <p:nvSpPr>
              <p:cNvPr id="1026" name="Object 5">
                <a:extLst>
                  <a:ext uri="{FF2B5EF4-FFF2-40B4-BE49-F238E27FC236}">
                    <a16:creationId xmlns:a16="http://schemas.microsoft.com/office/drawing/2014/main" id="{4E5F3311-45F1-90A2-4A81-8695E835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6450" y="3711575"/>
                <a:ext cx="4586288" cy="1157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25B37DF-A9EF-21A6-3E7F-B1ECBD383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 example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A07F53BE-6019-8EA6-CC6B-817AE249F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8101" y="1622426"/>
            <a:ext cx="7994650" cy="4765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Oval 6">
            <a:extLst>
              <a:ext uri="{FF2B5EF4-FFF2-40B4-BE49-F238E27FC236}">
                <a16:creationId xmlns:a16="http://schemas.microsoft.com/office/drawing/2014/main" id="{ACC20B00-6226-9E16-FB43-427EA4F7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701" y="2155825"/>
            <a:ext cx="304800" cy="304800"/>
          </a:xfrm>
          <a:prstGeom prst="ellipse">
            <a:avLst/>
          </a:prstGeom>
          <a:solidFill>
            <a:schemeClr val="accent1">
              <a:alpha val="5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6BFA597C-8419-42A2-73F9-B1981505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701" y="2536825"/>
            <a:ext cx="228600" cy="228600"/>
          </a:xfrm>
          <a:prstGeom prst="ellipse">
            <a:avLst/>
          </a:prstGeom>
          <a:solidFill>
            <a:schemeClr val="accent1">
              <a:alpha val="5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975205E-8ABC-C929-7745-5E33B57ED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 example (cont …)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E970934D-50F3-1B10-5D53-B00C17B78C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7238" y="1233488"/>
            <a:ext cx="7993062" cy="4843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C7D359D-BD03-630B-66BC-DF79AAF98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 example distance function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38F9C79-F1A3-010C-B370-70BA4C642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k-means algorithm can be used for any application data set where the </a:t>
            </a:r>
            <a:r>
              <a:rPr lang="en-US" b="1" dirty="0"/>
              <a:t>mean</a:t>
            </a:r>
            <a:r>
              <a:rPr lang="en-US" dirty="0"/>
              <a:t> can be defined and computed. The mean of cluster is computed with: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Where |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| is the number of points in the cluster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baseline="-25000" dirty="0"/>
              <a:t>. </a:t>
            </a:r>
            <a:r>
              <a:rPr lang="en-US" dirty="0"/>
              <a:t>the distance from one point x</a:t>
            </a:r>
            <a:r>
              <a:rPr lang="en-US" baseline="-25000" dirty="0"/>
              <a:t>i </a:t>
            </a:r>
            <a:r>
              <a:rPr lang="en-US" dirty="0"/>
              <a:t>to a mean </a:t>
            </a:r>
            <a:r>
              <a:rPr lang="en-US" dirty="0" err="1"/>
              <a:t>m</a:t>
            </a:r>
            <a:r>
              <a:rPr lang="en-US" baseline="-25000" dirty="0" err="1"/>
              <a:t>j</a:t>
            </a:r>
            <a:r>
              <a:rPr lang="en-US" dirty="0"/>
              <a:t> (centroid) is computed with:</a:t>
            </a:r>
            <a:endParaRPr lang="en-US" baseline="-25000" dirty="0"/>
          </a:p>
          <a:p>
            <a:pPr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CEC5775-ED81-7BC4-7707-194EBBCEE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12" y="3225800"/>
            <a:ext cx="20574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5B9FB4AF-A16B-7074-604B-CE388262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24" y="5411541"/>
            <a:ext cx="1119388" cy="32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>
            <a:extLst>
              <a:ext uri="{FF2B5EF4-FFF2-40B4-BE49-F238E27FC236}">
                <a16:creationId xmlns:a16="http://schemas.microsoft.com/office/drawing/2014/main" id="{0D3D5C75-9E23-1B30-0AD3-584E6047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11" y="5377096"/>
            <a:ext cx="3126463" cy="3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154E141-3515-AACC-A2FC-AB326A1FE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4140" y="33780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Strengths of k-means </a:t>
            </a:r>
            <a:endParaRPr lang="en-US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04BB7C4-A078-4868-5E94-04469FAC5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90665" y="1477633"/>
            <a:ext cx="8110538" cy="4932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Strengths: </a:t>
            </a:r>
          </a:p>
          <a:p>
            <a:pPr lvl="1" eaLnBrk="1" hangingPunct="1">
              <a:defRPr/>
            </a:pPr>
            <a:r>
              <a:rPr lang="en-US" dirty="0"/>
              <a:t>Simple: easy to understand and to implement</a:t>
            </a:r>
          </a:p>
          <a:p>
            <a:pPr lvl="1" eaLnBrk="1" hangingPunct="1">
              <a:defRPr/>
            </a:pPr>
            <a:r>
              <a:rPr lang="en-US" dirty="0"/>
              <a:t>Efficient: </a:t>
            </a:r>
            <a:r>
              <a:rPr lang="en-US" altLang="ja-JP" dirty="0">
                <a:ea typeface="ＭＳ Ｐゴシック" pitchFamily="34" charset="-128"/>
              </a:rPr>
              <a:t>Time complexity: </a:t>
            </a:r>
            <a:r>
              <a:rPr lang="en-US" altLang="ja-JP" i="1" dirty="0">
                <a:ea typeface="ＭＳ Ｐゴシック" pitchFamily="34" charset="-128"/>
              </a:rPr>
              <a:t>O</a:t>
            </a:r>
            <a:r>
              <a:rPr lang="en-US" altLang="ja-JP" dirty="0">
                <a:ea typeface="ＭＳ Ｐゴシック" pitchFamily="34" charset="-128"/>
              </a:rPr>
              <a:t>(</a:t>
            </a:r>
            <a:r>
              <a:rPr lang="en-US" altLang="ja-JP" i="1" dirty="0" err="1">
                <a:ea typeface="ＭＳ Ｐゴシック" pitchFamily="34" charset="-128"/>
              </a:rPr>
              <a:t>tkn</a:t>
            </a:r>
            <a:r>
              <a:rPr lang="en-US" altLang="ja-JP" dirty="0">
                <a:ea typeface="ＭＳ Ｐゴシック" pitchFamily="34" charset="-128"/>
              </a:rPr>
              <a:t>), </a:t>
            </a:r>
          </a:p>
          <a:p>
            <a:pPr lvl="1" eaLnBrk="1" hangingPunct="1">
              <a:buFontTx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	where </a:t>
            </a:r>
            <a:r>
              <a:rPr lang="en-US" altLang="ja-JP" i="1" dirty="0">
                <a:ea typeface="ＭＳ Ｐゴシック" pitchFamily="34" charset="-128"/>
              </a:rPr>
              <a:t>n</a:t>
            </a:r>
            <a:r>
              <a:rPr lang="en-US" altLang="ja-JP" dirty="0">
                <a:ea typeface="ＭＳ Ｐゴシック" pitchFamily="34" charset="-128"/>
              </a:rPr>
              <a:t> is the number of data points, </a:t>
            </a:r>
          </a:p>
          <a:p>
            <a:pPr lvl="1" eaLnBrk="1" hangingPunct="1">
              <a:buFontTx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	</a:t>
            </a:r>
            <a:r>
              <a:rPr lang="en-US" altLang="ja-JP" i="1" dirty="0"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 is the number of clusters, and </a:t>
            </a:r>
          </a:p>
          <a:p>
            <a:pPr lvl="1" eaLnBrk="1" hangingPunct="1">
              <a:buFontTx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	</a:t>
            </a:r>
            <a:r>
              <a:rPr lang="en-US" altLang="ja-JP" i="1" dirty="0">
                <a:ea typeface="ＭＳ Ｐゴシック" pitchFamily="34" charset="-128"/>
              </a:rPr>
              <a:t>t </a:t>
            </a:r>
            <a:r>
              <a:rPr lang="en-US" altLang="ja-JP" dirty="0">
                <a:ea typeface="ＭＳ Ｐゴシック" pitchFamily="34" charset="-128"/>
              </a:rPr>
              <a:t>is the number of iterations. </a:t>
            </a:r>
          </a:p>
          <a:p>
            <a:pPr lvl="1"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Since both </a:t>
            </a:r>
            <a:r>
              <a:rPr lang="en-US" altLang="ja-JP" i="1" dirty="0"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 and </a:t>
            </a:r>
            <a:r>
              <a:rPr lang="en-US" altLang="ja-JP" i="1" dirty="0">
                <a:ea typeface="ＭＳ Ｐゴシック" pitchFamily="34" charset="-128"/>
              </a:rPr>
              <a:t>t</a:t>
            </a:r>
            <a:r>
              <a:rPr lang="en-US" altLang="ja-JP" dirty="0">
                <a:ea typeface="ＭＳ Ｐゴシック" pitchFamily="34" charset="-128"/>
              </a:rPr>
              <a:t> are small. </a:t>
            </a:r>
            <a:r>
              <a:rPr lang="en-US" altLang="ja-JP" i="1" dirty="0"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-means is considered a linear algorithm. </a:t>
            </a:r>
          </a:p>
          <a:p>
            <a:pPr eaLnBrk="1" hangingPunct="1">
              <a:defRPr/>
            </a:pPr>
            <a:r>
              <a:rPr lang="en-US" dirty="0"/>
              <a:t>K-means is the most popular clustering algorithm.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A947445-4823-C171-EA05-5D23D0407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Weaknesses of k-means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C8D4A08-2820-5D18-AB9E-2A2697134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0131" y="1531562"/>
            <a:ext cx="8229600" cy="47894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The algorithm is only applicable if the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 dirty="0">
                <a:ea typeface="ＭＳ Ｐゴシック" pitchFamily="34" charset="-128"/>
              </a:rPr>
              <a:t> is defined. </a:t>
            </a:r>
          </a:p>
          <a:p>
            <a:pPr lvl="1" eaLnBrk="1" hangingPunct="1">
              <a:defRPr/>
            </a:pPr>
            <a:r>
              <a:rPr lang="en-US" dirty="0"/>
              <a:t>For categorical data, </a:t>
            </a:r>
            <a:r>
              <a:rPr lang="en-US" i="1" dirty="0"/>
              <a:t>k</a:t>
            </a:r>
            <a:r>
              <a:rPr lang="en-US" dirty="0"/>
              <a:t>-mode - the centroid is represented by most frequent values. </a:t>
            </a:r>
          </a:p>
          <a:p>
            <a:pPr eaLnBrk="1" hangingPunct="1">
              <a:defRPr/>
            </a:pPr>
            <a:r>
              <a:rPr lang="en-US" dirty="0"/>
              <a:t>The user needs to specify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The algorithm is sensitive to </a:t>
            </a:r>
            <a:r>
              <a:rPr lang="en-US" altLang="ja-JP" b="1" dirty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E244BDE-A4C4-7F0D-5192-0BE0273B6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Weaknesses of k-means: Problems with outliers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18C0C80E-EA69-7D81-89F7-4AE22D4FA7A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82726"/>
            <a:ext cx="8229600" cy="49704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02B3C73-AF5B-528D-7E34-B5B7C5125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Weaknesses of k-means: To deal with outliers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9DACB61-49F3-344D-E3B3-657CB3957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3741" y="1757599"/>
            <a:ext cx="8229600" cy="46450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One method is to remove some data points in the clustering process that are much further away from the </a:t>
            </a:r>
            <a:r>
              <a:rPr lang="en-US" altLang="ja-JP" dirty="0" err="1">
                <a:ea typeface="ＭＳ Ｐゴシック" pitchFamily="34" charset="-128"/>
              </a:rPr>
              <a:t>centroids</a:t>
            </a:r>
            <a:r>
              <a:rPr lang="en-US" altLang="ja-JP" dirty="0">
                <a:ea typeface="ＭＳ Ｐゴシック" pitchFamily="34" charset="-128"/>
              </a:rPr>
              <a:t> than other data points. </a:t>
            </a:r>
          </a:p>
          <a:p>
            <a:pPr lvl="1"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To be safe, we may want to monitor these possible outliers over a few iterations and then decide to remove them. </a:t>
            </a:r>
          </a:p>
          <a:p>
            <a:pPr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 eaLnBrk="1" hangingPunct="1">
              <a:defRPr/>
            </a:pPr>
            <a:r>
              <a:rPr lang="en-US" dirty="0"/>
              <a:t>Assign the rest of the data points to the clusters by distance or similarity comparison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BAAAD5B-E0FA-32A2-8E98-7075319ED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010" y="115888"/>
            <a:ext cx="9639741" cy="1530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Supervised learning vs. unsupervised learning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89A1B14-F131-7364-ADBC-1FCF30E65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520826"/>
            <a:ext cx="8183563" cy="470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Supervised learning</a:t>
            </a:r>
            <a:r>
              <a:rPr lang="en-US" altLang="ja-JP" dirty="0">
                <a:solidFill>
                  <a:srgbClr val="FF5050"/>
                </a:solidFill>
                <a:ea typeface="ＭＳ Ｐゴシック" pitchFamily="34" charset="-128"/>
              </a:rPr>
              <a:t>:</a:t>
            </a:r>
            <a:r>
              <a:rPr lang="en-US" altLang="ja-JP" dirty="0">
                <a:ea typeface="ＭＳ Ｐゴシック" pitchFamily="34" charset="-128"/>
              </a:rPr>
              <a:t> discover patterns in the data that relate data attributes with a target (class) attribute. </a:t>
            </a:r>
          </a:p>
          <a:p>
            <a:pPr lvl="1"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These patterns are then utilized to predict the values of the target attribute in future data instances. 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Unsupervised learning</a:t>
            </a:r>
            <a:r>
              <a:rPr lang="en-US" altLang="ja-JP" dirty="0">
                <a:ea typeface="ＭＳ Ｐゴシック" pitchFamily="34" charset="-128"/>
              </a:rPr>
              <a:t>: The data have no target attribute. </a:t>
            </a:r>
          </a:p>
          <a:p>
            <a:pPr lvl="1"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We want to explore the data to find some intrinsic structures in them.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8E6CAD6-F1F8-F8ED-C80F-04D086090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Weaknesses of k-means (cont …)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2344BE8-AD0F-20E7-C22A-E99E85DD62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82775" y="981075"/>
            <a:ext cx="8039100" cy="604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The algorithm is sensitive to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initial seeds</a:t>
            </a:r>
            <a:r>
              <a:rPr lang="en-US" altLang="ja-JP" dirty="0">
                <a:ea typeface="ＭＳ Ｐゴシック" pitchFamily="34" charset="-128"/>
              </a:rPr>
              <a:t>.</a:t>
            </a:r>
            <a:endParaRPr lang="en-US" dirty="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E54A4FA8-9446-F25D-4874-E022035D4B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1628776"/>
            <a:ext cx="6877050" cy="4418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Oval 5">
            <a:extLst>
              <a:ext uri="{FF2B5EF4-FFF2-40B4-BE49-F238E27FC236}">
                <a16:creationId xmlns:a16="http://schemas.microsoft.com/office/drawing/2014/main" id="{C0E8AB62-3E0A-4535-C7AA-A82E3AC6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57400"/>
            <a:ext cx="228600" cy="228600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  <p:sp>
        <p:nvSpPr>
          <p:cNvPr id="22534" name="Oval 6">
            <a:extLst>
              <a:ext uri="{FF2B5EF4-FFF2-40B4-BE49-F238E27FC236}">
                <a16:creationId xmlns:a16="http://schemas.microsoft.com/office/drawing/2014/main" id="{6FB6A871-84BF-0C0E-CFBC-5532034F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438400"/>
            <a:ext cx="228600" cy="228600"/>
          </a:xfrm>
          <a:prstGeom prst="ellipse">
            <a:avLst/>
          </a:prstGeom>
          <a:solidFill>
            <a:schemeClr val="accent1">
              <a:alpha val="5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4A9BF5B-972A-7F10-58C1-4D6DF46F6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Weaknesses of k-means (cont …)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E6ADB67-3C15-847F-4F50-55DD6FAA26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82776" y="1089025"/>
            <a:ext cx="7021513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If we use </a:t>
            </a:r>
            <a:r>
              <a:rPr lang="en-US">
                <a:solidFill>
                  <a:srgbClr val="FF0000"/>
                </a:solidFill>
              </a:rPr>
              <a:t>different seeds</a:t>
            </a:r>
            <a:r>
              <a:rPr lang="en-US"/>
              <a:t>: good results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ADA4F129-22F5-8B14-2E17-025960FBFD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1700213"/>
            <a:ext cx="7164387" cy="439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Oval 6">
            <a:extLst>
              <a:ext uri="{FF2B5EF4-FFF2-40B4-BE49-F238E27FC236}">
                <a16:creationId xmlns:a16="http://schemas.microsoft.com/office/drawing/2014/main" id="{0C7A69B3-319E-E2BC-9609-C118C0F8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304800" cy="304800"/>
          </a:xfrm>
          <a:prstGeom prst="ellipse">
            <a:avLst/>
          </a:prstGeom>
          <a:solidFill>
            <a:schemeClr val="accent1">
              <a:alpha val="4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  <p:sp>
        <p:nvSpPr>
          <p:cNvPr id="23558" name="Oval 7">
            <a:extLst>
              <a:ext uri="{FF2B5EF4-FFF2-40B4-BE49-F238E27FC236}">
                <a16:creationId xmlns:a16="http://schemas.microsoft.com/office/drawing/2014/main" id="{B73B61B7-0AAE-AD25-40A7-70D89B62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09800"/>
            <a:ext cx="228600" cy="228600"/>
          </a:xfrm>
          <a:prstGeom prst="ellipse">
            <a:avLst/>
          </a:prstGeom>
          <a:solidFill>
            <a:schemeClr val="accent1">
              <a:alpha val="3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8065207-5A9D-532E-3779-EB104DBF8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Weaknesses</a:t>
            </a:r>
            <a:r>
              <a:rPr lang="en-US"/>
              <a:t> of k-means (cont …)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98BC8CF-1D74-7D72-B884-EE6C074B43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9289" y="1052513"/>
            <a:ext cx="8218487" cy="1289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The </a:t>
            </a:r>
            <a:r>
              <a:rPr lang="en-US" altLang="ja-JP" i="1" dirty="0"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-means algorithm is not suitable for discovering clusters that are not hyper-ellipsoids (or hyper-spheres). </a:t>
            </a:r>
            <a:endParaRPr lang="en-US" dirty="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32AE5580-4866-B7EA-A5CA-83C2E051C6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4" y="2492376"/>
            <a:ext cx="8243887" cy="347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D4FC3522-F957-506C-C1E0-F614CA68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3213101"/>
            <a:ext cx="5032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3000">
                <a:latin typeface="Arial" panose="020B0604020202020204" pitchFamily="34" charset="0"/>
              </a:rPr>
              <a:t>+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45640-F032-0295-953C-37310D95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17" y="2047976"/>
            <a:ext cx="8696325" cy="461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F28DA-2439-4167-7875-D4D7976D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5" y="459806"/>
            <a:ext cx="11708802" cy="14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95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7554-402B-0406-6806-8CD9CA98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8947-3C57-07D2-371B-95C31153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 Algorithm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9B639-44A5-310C-7ED8-66D0AE73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25" y="1825625"/>
            <a:ext cx="10114349" cy="4351338"/>
          </a:xfrm>
        </p:spPr>
      </p:pic>
    </p:spTree>
    <p:extLst>
      <p:ext uri="{BB962C8B-B14F-4D97-AF65-F5344CB8AC3E}">
        <p14:creationId xmlns:p14="http://schemas.microsoft.com/office/powerpoint/2010/main" val="307306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50B-AD8C-78FC-1A80-5F495C7C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 Algorithm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4F765C-D7E3-23BC-F2CB-A239478C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31" y="1825625"/>
            <a:ext cx="9431137" cy="4351338"/>
          </a:xfrm>
        </p:spPr>
      </p:pic>
    </p:spTree>
    <p:extLst>
      <p:ext uri="{BB962C8B-B14F-4D97-AF65-F5344CB8AC3E}">
        <p14:creationId xmlns:p14="http://schemas.microsoft.com/office/powerpoint/2010/main" val="350041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F3985D6-0426-4E4C-2CFE-026769E2B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362" y="737858"/>
            <a:ext cx="9151545" cy="7762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Clustering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EDDCA93-760E-8A9F-926D-714AA24AA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8405" y="1758589"/>
            <a:ext cx="8394700" cy="407184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 dirty="0">
                <a:ea typeface="ＭＳ Ｐゴシック" pitchFamily="34" charset="-128"/>
              </a:rPr>
              <a:t>Clustering is a technique for finding 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similar groups</a:t>
            </a:r>
            <a:r>
              <a:rPr lang="en-US" altLang="ja-JP" b="1" dirty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</a:rPr>
              <a:t>in data, called </a:t>
            </a:r>
            <a:r>
              <a:rPr lang="en-US" altLang="ja-JP" b="1" dirty="0">
                <a:solidFill>
                  <a:srgbClr val="FF0000"/>
                </a:solidFill>
                <a:ea typeface="ＭＳ Ｐゴシック" pitchFamily="34" charset="-128"/>
              </a:rPr>
              <a:t>clusters</a:t>
            </a:r>
            <a:r>
              <a:rPr lang="en-US" altLang="ja-JP" dirty="0">
                <a:ea typeface="ＭＳ Ｐゴシック" pitchFamily="34" charset="-128"/>
              </a:rPr>
              <a:t>. i.e.,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ja-JP" dirty="0">
                <a:ea typeface="ＭＳ Ｐゴシック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dirty="0">
                <a:ea typeface="ＭＳ Ｐゴシック" pitchFamily="34" charset="-128"/>
              </a:rPr>
              <a:t>Clustering is often called an </a:t>
            </a:r>
            <a:r>
              <a:rPr lang="en-US" altLang="ja-JP" b="1" dirty="0">
                <a:solidFill>
                  <a:srgbClr val="3333CC"/>
                </a:solidFill>
                <a:ea typeface="ＭＳ Ｐゴシック" pitchFamily="34" charset="-128"/>
              </a:rPr>
              <a:t>unsupervised learning</a:t>
            </a:r>
            <a:r>
              <a:rPr lang="en-US" altLang="ja-JP" b="1" dirty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</a:rPr>
              <a:t>task</a:t>
            </a:r>
            <a:r>
              <a:rPr lang="en-US" altLang="ja-JP" b="1" dirty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</a:rPr>
              <a:t>as no class values denoting an </a:t>
            </a:r>
            <a:r>
              <a:rPr lang="en-US" altLang="ja-JP" i="1" dirty="0">
                <a:ea typeface="ＭＳ Ｐゴシック" pitchFamily="34" charset="-128"/>
              </a:rPr>
              <a:t>a priori</a:t>
            </a:r>
            <a:r>
              <a:rPr lang="en-US" altLang="ja-JP" dirty="0">
                <a:ea typeface="ＭＳ Ｐゴシック" pitchFamily="34" charset="-128"/>
              </a:rPr>
              <a:t> grouping of the data instances are given, which is the case in supervised learning.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3">
            <a:extLst>
              <a:ext uri="{FF2B5EF4-FFF2-40B4-BE49-F238E27FC236}">
                <a16:creationId xmlns:a16="http://schemas.microsoft.com/office/drawing/2014/main" id="{57DD9EF2-66A7-A83A-4489-C39C132D5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19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7171" name="Line 4">
            <a:extLst>
              <a:ext uri="{FF2B5EF4-FFF2-40B4-BE49-F238E27FC236}">
                <a16:creationId xmlns:a16="http://schemas.microsoft.com/office/drawing/2014/main" id="{84A83D30-D0E5-3722-BACF-F2855B290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105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7172" name="Line 5">
            <a:extLst>
              <a:ext uri="{FF2B5EF4-FFF2-40B4-BE49-F238E27FC236}">
                <a16:creationId xmlns:a16="http://schemas.microsoft.com/office/drawing/2014/main" id="{2833CED3-53FA-12A7-C49C-3B518CA67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7173" name="Line 6">
            <a:extLst>
              <a:ext uri="{FF2B5EF4-FFF2-40B4-BE49-F238E27FC236}">
                <a16:creationId xmlns:a16="http://schemas.microsoft.com/office/drawing/2014/main" id="{F81A639C-FEF0-2385-4442-B342B3A67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7176" name="Line 9">
            <a:extLst>
              <a:ext uri="{FF2B5EF4-FFF2-40B4-BE49-F238E27FC236}">
                <a16:creationId xmlns:a16="http://schemas.microsoft.com/office/drawing/2014/main" id="{481A33AE-49C9-CC7E-DBFE-794854555AF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8006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7177" name="Line 10">
            <a:extLst>
              <a:ext uri="{FF2B5EF4-FFF2-40B4-BE49-F238E27FC236}">
                <a16:creationId xmlns:a16="http://schemas.microsoft.com/office/drawing/2014/main" id="{EF3B353B-300F-FD44-49DC-72C11E4F82E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8006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7178" name="Text Box 11">
            <a:extLst>
              <a:ext uri="{FF2B5EF4-FFF2-40B4-BE49-F238E27FC236}">
                <a16:creationId xmlns:a16="http://schemas.microsoft.com/office/drawing/2014/main" id="{E3CAEB85-0946-FAA6-0DF6-92C03B7E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125913"/>
            <a:ext cx="488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1400" b="1">
                <a:latin typeface="Times New Roman" panose="02020603050405020304" pitchFamily="18" charset="0"/>
              </a:rPr>
              <a:t>+++</a:t>
            </a:r>
          </a:p>
        </p:txBody>
      </p:sp>
      <p:sp>
        <p:nvSpPr>
          <p:cNvPr id="7179" name="Text Box 12">
            <a:extLst>
              <a:ext uri="{FF2B5EF4-FFF2-40B4-BE49-F238E27FC236}">
                <a16:creationId xmlns:a16="http://schemas.microsoft.com/office/drawing/2014/main" id="{470D8BCF-CF17-426D-A118-3CD6D08D8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1400" b="1">
                <a:latin typeface="Times New Roman" panose="02020603050405020304" pitchFamily="18" charset="0"/>
              </a:rPr>
              <a:t>+</a:t>
            </a:r>
          </a:p>
        </p:txBody>
      </p:sp>
      <p:pic>
        <p:nvPicPr>
          <p:cNvPr id="7180" name="Picture 13">
            <a:extLst>
              <a:ext uri="{FF2B5EF4-FFF2-40B4-BE49-F238E27FC236}">
                <a16:creationId xmlns:a16="http://schemas.microsoft.com/office/drawing/2014/main" id="{8E8A3836-6EAC-1949-A04C-FA040189F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0"/>
            <a:ext cx="15240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4">
            <a:extLst>
              <a:ext uri="{FF2B5EF4-FFF2-40B4-BE49-F238E27FC236}">
                <a16:creationId xmlns:a16="http://schemas.microsoft.com/office/drawing/2014/main" id="{EACC7DB4-4BC6-3F0E-9A28-A00825DA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533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5">
            <a:extLst>
              <a:ext uri="{FF2B5EF4-FFF2-40B4-BE49-F238E27FC236}">
                <a16:creationId xmlns:a16="http://schemas.microsoft.com/office/drawing/2014/main" id="{EAFABC93-3F0C-7362-9E2F-9AB0DC994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57800"/>
            <a:ext cx="5334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6">
            <a:extLst>
              <a:ext uri="{FF2B5EF4-FFF2-40B4-BE49-F238E27FC236}">
                <a16:creationId xmlns:a16="http://schemas.microsoft.com/office/drawing/2014/main" id="{58DC744E-9EB2-D258-E067-97E445D6A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2"/>
          <a:stretch/>
        </p:blipFill>
        <p:spPr bwMode="auto">
          <a:xfrm>
            <a:off x="4114800" y="4303712"/>
            <a:ext cx="5334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7">
            <a:extLst>
              <a:ext uri="{FF2B5EF4-FFF2-40B4-BE49-F238E27FC236}">
                <a16:creationId xmlns:a16="http://schemas.microsoft.com/office/drawing/2014/main" id="{DC1A0B0A-264F-827D-E792-0B613648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1"/>
            <a:ext cx="5334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5" name="Rectangle 18">
            <a:extLst>
              <a:ext uri="{FF2B5EF4-FFF2-40B4-BE49-F238E27FC236}">
                <a16:creationId xmlns:a16="http://schemas.microsoft.com/office/drawing/2014/main" id="{BD07322F-C004-110D-017C-891640189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9436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en-PK" sz="2400" b="1">
                <a:latin typeface="Times New Roman" panose="02020603050405020304" pitchFamily="18" charset="0"/>
              </a:rPr>
              <a:t>We see that there are two natural groups or “clusters”</a:t>
            </a:r>
            <a:endParaRPr lang="en-US" altLang="en-PK" sz="2400" b="1" i="1">
              <a:latin typeface="Times New Roman" panose="02020603050405020304" pitchFamily="18" charset="0"/>
            </a:endParaRPr>
          </a:p>
        </p:txBody>
      </p:sp>
      <p:sp>
        <p:nvSpPr>
          <p:cNvPr id="40980" name="Rectangle 20">
            <a:extLst>
              <a:ext uri="{FF2B5EF4-FFF2-40B4-BE49-F238E27FC236}">
                <a16:creationId xmlns:a16="http://schemas.microsoft.com/office/drawing/2014/main" id="{936B9C2E-77F3-E8A3-84B9-78DAEBFF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chemeClr val="tx2"/>
                </a:solidFill>
                <a:cs typeface="Arial" charset="0"/>
              </a:rPr>
              <a:t>An illustration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76C8B7F-24A7-FA25-1BA7-F09803F66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 illustration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9337B9E-ECDE-8226-8916-5AFE4A686A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196975"/>
            <a:ext cx="8291513" cy="49339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data set has three natural groups of data points, i.e., 3 natural clusters.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8424D98-9E01-124F-D544-BF5BC5E0FB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2286000"/>
            <a:ext cx="4427538" cy="3663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D9F3AF6-83F5-267A-9205-6D6D6E93D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clustering for?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E8CEA99-37AE-7340-7917-9467083B4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Let us see some real-life examples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solidFill>
                  <a:srgbClr val="3333CC"/>
                </a:solidFill>
              </a:rPr>
              <a:t>Example 1</a:t>
            </a:r>
            <a:r>
              <a:rPr lang="en-US"/>
              <a:t>: groups people of similar sizes together to make “small”, “medium” and “large” T-Shirts.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Tailor-made for each person: too expensive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solidFill>
                  <a:srgbClr val="3333CC"/>
                </a:solidFill>
              </a:rPr>
              <a:t>Example 2</a:t>
            </a:r>
            <a:r>
              <a:rPr lang="en-US"/>
              <a:t>: In marketing, segment customers according to their similarities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To do targeted marketing.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71D1585-8945-B9B0-CA1D-672BDF135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clustering for? (cont…)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D16A7-35ED-54BB-0388-420E16424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9350" y="1495740"/>
            <a:ext cx="82296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3333CC"/>
                </a:solidFill>
              </a:rPr>
              <a:t>Example 3</a:t>
            </a:r>
            <a:r>
              <a:rPr lang="en-US" dirty="0"/>
              <a:t>: Given a collection of text documents, we want to organize them according to their content similarities,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To produce a topic hierarchy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ja-JP" dirty="0">
                <a:ea typeface="ＭＳ Ｐゴシック" pitchFamily="34" charset="-128"/>
              </a:rPr>
              <a:t>It has a long history, and used in almost every field, e.g., medicine</a:t>
            </a:r>
            <a:r>
              <a:rPr lang="en-US" altLang="zh-CN" dirty="0">
                <a:ea typeface="宋体" pitchFamily="2" charset="-122"/>
              </a:rPr>
              <a:t>, psychology, botany, sociology, biology, </a:t>
            </a:r>
            <a:r>
              <a:rPr lang="en-US" altLang="ja-JP" dirty="0">
                <a:ea typeface="ＭＳ Ｐゴシック" pitchFamily="34" charset="-128"/>
              </a:rPr>
              <a:t>archeology</a:t>
            </a:r>
            <a:r>
              <a:rPr lang="en-US" altLang="zh-CN" dirty="0">
                <a:ea typeface="宋体" pitchFamily="2" charset="-122"/>
              </a:rPr>
              <a:t>, marketing, insurance, libraries, etc.</a:t>
            </a:r>
            <a:r>
              <a:rPr lang="en-US" altLang="ja-JP" dirty="0"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ja-JP" dirty="0">
                <a:ea typeface="ＭＳ Ｐゴシック" pitchFamily="34" charset="-128"/>
              </a:rPr>
              <a:t>In recent years, due to the rapid increase of online documents, text clustering becomes important.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B220E96-2027-A25C-B2A2-D10CAA8C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Aspects of clustering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B51C498-54E9-31DF-A8FB-1E274AAF1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9228" y="1540709"/>
            <a:ext cx="8229600" cy="5148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A clustering algorithm</a:t>
            </a:r>
          </a:p>
          <a:p>
            <a:pPr lvl="1" eaLnBrk="1" hangingPunct="1">
              <a:defRPr/>
            </a:pPr>
            <a:r>
              <a:rPr lang="en-US" dirty="0"/>
              <a:t>Partitional clustering</a:t>
            </a:r>
          </a:p>
          <a:p>
            <a:pPr lvl="1" eaLnBrk="1" hangingPunct="1">
              <a:defRPr/>
            </a:pPr>
            <a:r>
              <a:rPr lang="en-US" dirty="0"/>
              <a:t>Hierarchical clustering</a:t>
            </a:r>
          </a:p>
          <a:p>
            <a:pPr lvl="1" eaLnBrk="1" hangingPunct="1">
              <a:defRPr/>
            </a:pPr>
            <a:r>
              <a:rPr lang="en-US" dirty="0"/>
              <a:t>Density based clustering</a:t>
            </a:r>
          </a:p>
          <a:p>
            <a:pPr lvl="1" eaLnBrk="1" hangingPunct="1">
              <a:defRPr/>
            </a:pPr>
            <a:r>
              <a:rPr lang="en-US" dirty="0"/>
              <a:t>---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A distance (similarity, or dissimilarity) function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Clustering quality</a:t>
            </a:r>
          </a:p>
          <a:p>
            <a:pPr lvl="1" eaLnBrk="1" hangingPunct="1">
              <a:defRPr/>
            </a:pPr>
            <a:r>
              <a:rPr lang="en-US" dirty="0">
                <a:latin typeface="Times New Roman" pitchFamily="18" charset="0"/>
              </a:rPr>
              <a:t>Inter-clusters distance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maximized</a:t>
            </a:r>
          </a:p>
          <a:p>
            <a:pPr lvl="1" eaLnBrk="1" hangingPunct="1">
              <a:defRPr/>
            </a:pPr>
            <a:r>
              <a:rPr lang="en-US" dirty="0">
                <a:latin typeface="Times New Roman" pitchFamily="18" charset="0"/>
              </a:rPr>
              <a:t>Intra-clusters distance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minimized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8292960-6E2F-E326-A2FF-EBD9495A7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K-means clustering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CF31C91-8B4D-F3CB-F7C3-0A4E2D7D6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8115" y="1558925"/>
            <a:ext cx="8229600" cy="49339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K-means is a </a:t>
            </a:r>
            <a:r>
              <a:rPr lang="en-US" sz="2400" dirty="0" err="1">
                <a:solidFill>
                  <a:srgbClr val="FF0000"/>
                </a:solidFill>
              </a:rPr>
              <a:t>partitional</a:t>
            </a:r>
            <a:r>
              <a:rPr lang="en-US" sz="2400" dirty="0">
                <a:solidFill>
                  <a:srgbClr val="FF0000"/>
                </a:solidFill>
              </a:rPr>
              <a:t> clustering</a:t>
            </a:r>
            <a:r>
              <a:rPr lang="en-US" sz="2400" dirty="0"/>
              <a:t> algorithm</a:t>
            </a:r>
          </a:p>
          <a:p>
            <a:pPr eaLnBrk="1" hangingPunct="1">
              <a:defRPr/>
            </a:pPr>
            <a:r>
              <a:rPr lang="en-US" altLang="ja-JP" sz="2400" dirty="0">
                <a:ea typeface="ＭＳ Ｐゴシック" pitchFamily="34" charset="-128"/>
              </a:rPr>
              <a:t>Let the set of data points (or instances) </a:t>
            </a:r>
            <a:r>
              <a:rPr lang="en-US" altLang="ja-JP" sz="2400" i="1" dirty="0">
                <a:ea typeface="ＭＳ Ｐゴシック" pitchFamily="34" charset="-128"/>
              </a:rPr>
              <a:t>D</a:t>
            </a:r>
            <a:r>
              <a:rPr lang="en-US" altLang="ja-JP" sz="2400" dirty="0">
                <a:ea typeface="ＭＳ Ｐゴシック" pitchFamily="34" charset="-128"/>
              </a:rPr>
              <a:t> be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ja-JP" sz="2400" dirty="0">
                <a:ea typeface="ＭＳ Ｐゴシック" pitchFamily="34" charset="-128"/>
              </a:rPr>
              <a:t>		{</a:t>
            </a:r>
            <a:r>
              <a:rPr lang="en-US" altLang="ja-JP" sz="2400" b="1" dirty="0">
                <a:ea typeface="ＭＳ Ｐゴシック" pitchFamily="34" charset="-128"/>
              </a:rPr>
              <a:t>x</a:t>
            </a:r>
            <a:r>
              <a:rPr lang="en-US" altLang="ja-JP" sz="2400" baseline="-25000" dirty="0">
                <a:ea typeface="ＭＳ Ｐゴシック" pitchFamily="34" charset="-128"/>
              </a:rPr>
              <a:t>1</a:t>
            </a:r>
            <a:r>
              <a:rPr lang="en-US" altLang="ja-JP" sz="2400" dirty="0">
                <a:ea typeface="ＭＳ Ｐゴシック" pitchFamily="34" charset="-128"/>
              </a:rPr>
              <a:t>, </a:t>
            </a:r>
            <a:r>
              <a:rPr lang="en-US" altLang="ja-JP" sz="2400" b="1" dirty="0">
                <a:ea typeface="ＭＳ Ｐゴシック" pitchFamily="34" charset="-128"/>
              </a:rPr>
              <a:t>x</a:t>
            </a:r>
            <a:r>
              <a:rPr lang="en-US" altLang="ja-JP" sz="2400" baseline="-25000" dirty="0">
                <a:ea typeface="ＭＳ Ｐゴシック" pitchFamily="34" charset="-128"/>
              </a:rPr>
              <a:t>2</a:t>
            </a:r>
            <a:r>
              <a:rPr lang="en-US" altLang="ja-JP" sz="2400" dirty="0">
                <a:ea typeface="ＭＳ Ｐゴシック" pitchFamily="34" charset="-128"/>
              </a:rPr>
              <a:t>, </a:t>
            </a:r>
            <a:r>
              <a:rPr lang="en-US" altLang="ja-JP" sz="2400" dirty="0">
                <a:latin typeface="Arial"/>
                <a:ea typeface="ＭＳ Ｐゴシック" pitchFamily="34" charset="-128"/>
              </a:rPr>
              <a:t>…</a:t>
            </a:r>
            <a:r>
              <a:rPr lang="en-US" altLang="ja-JP" sz="2400" dirty="0">
                <a:ea typeface="ＭＳ Ｐゴシック" pitchFamily="34" charset="-128"/>
              </a:rPr>
              <a:t>, </a:t>
            </a:r>
            <a:r>
              <a:rPr lang="en-US" altLang="ja-JP" sz="2400" b="1" dirty="0" err="1">
                <a:ea typeface="ＭＳ Ｐゴシック" pitchFamily="34" charset="-128"/>
              </a:rPr>
              <a:t>x</a:t>
            </a:r>
            <a:r>
              <a:rPr lang="en-US" altLang="ja-JP" sz="2400" baseline="-25000" dirty="0" err="1">
                <a:ea typeface="ＭＳ Ｐゴシック" pitchFamily="34" charset="-128"/>
              </a:rPr>
              <a:t>n</a:t>
            </a:r>
            <a:r>
              <a:rPr lang="en-US" altLang="ja-JP" sz="2400" dirty="0">
                <a:ea typeface="ＭＳ Ｐゴシック" pitchFamily="34" charset="-128"/>
              </a:rPr>
              <a:t>}, </a:t>
            </a:r>
          </a:p>
          <a:p>
            <a:pPr lvl="1" eaLnBrk="1" hangingPunct="1">
              <a:buFontTx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	where </a:t>
            </a:r>
            <a:r>
              <a:rPr lang="en-US" altLang="ja-JP" b="1" dirty="0">
                <a:ea typeface="ＭＳ Ｐゴシック" pitchFamily="34" charset="-128"/>
              </a:rPr>
              <a:t>x</a:t>
            </a:r>
            <a:r>
              <a:rPr lang="en-US" altLang="ja-JP" i="1" baseline="-25000" dirty="0">
                <a:ea typeface="ＭＳ Ｐゴシック" pitchFamily="34" charset="-128"/>
              </a:rPr>
              <a:t>i</a:t>
            </a:r>
            <a:r>
              <a:rPr lang="en-US" altLang="ja-JP" dirty="0">
                <a:ea typeface="ＭＳ Ｐゴシック" pitchFamily="34" charset="-128"/>
              </a:rPr>
              <a:t> = (</a:t>
            </a:r>
            <a:r>
              <a:rPr lang="en-US" altLang="ja-JP" i="1" dirty="0">
                <a:ea typeface="ＭＳ Ｐゴシック" pitchFamily="34" charset="-128"/>
              </a:rPr>
              <a:t>x</a:t>
            </a:r>
            <a:r>
              <a:rPr lang="en-US" altLang="ja-JP" i="1" baseline="-25000" dirty="0">
                <a:ea typeface="ＭＳ Ｐゴシック" pitchFamily="34" charset="-128"/>
              </a:rPr>
              <a:t>i</a:t>
            </a:r>
            <a:r>
              <a:rPr lang="en-US" altLang="ja-JP" baseline="-25000" dirty="0">
                <a:ea typeface="ＭＳ Ｐゴシック" pitchFamily="34" charset="-128"/>
              </a:rPr>
              <a:t>1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en-US" altLang="ja-JP" i="1" dirty="0">
                <a:ea typeface="ＭＳ Ｐゴシック" pitchFamily="34" charset="-128"/>
              </a:rPr>
              <a:t>x</a:t>
            </a:r>
            <a:r>
              <a:rPr lang="en-US" altLang="ja-JP" i="1" baseline="-25000" dirty="0">
                <a:ea typeface="ＭＳ Ｐゴシック" pitchFamily="34" charset="-128"/>
              </a:rPr>
              <a:t>i</a:t>
            </a:r>
            <a:r>
              <a:rPr lang="en-US" altLang="ja-JP" baseline="-25000" dirty="0">
                <a:ea typeface="ＭＳ Ｐゴシック" pitchFamily="34" charset="-128"/>
              </a:rPr>
              <a:t>2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en-US" altLang="ja-JP" dirty="0">
                <a:latin typeface="Arial"/>
                <a:ea typeface="ＭＳ Ｐゴシック" pitchFamily="34" charset="-128"/>
              </a:rPr>
              <a:t>…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en-US" altLang="ja-JP" i="1" dirty="0" err="1">
                <a:ea typeface="ＭＳ Ｐゴシック" pitchFamily="34" charset="-128"/>
              </a:rPr>
              <a:t>x</a:t>
            </a:r>
            <a:r>
              <a:rPr lang="en-US" altLang="ja-JP" i="1" baseline="-25000" dirty="0" err="1">
                <a:ea typeface="ＭＳ Ｐゴシック" pitchFamily="34" charset="-128"/>
              </a:rPr>
              <a:t>ir</a:t>
            </a:r>
            <a:r>
              <a:rPr lang="en-US" altLang="ja-JP" dirty="0">
                <a:ea typeface="ＭＳ Ｐゴシック" pitchFamily="34" charset="-128"/>
              </a:rPr>
              <a:t>) is a </a:t>
            </a:r>
            <a:r>
              <a:rPr lang="en-US" altLang="ja-JP" dirty="0">
                <a:solidFill>
                  <a:srgbClr val="3333CC"/>
                </a:solidFill>
                <a:ea typeface="ＭＳ Ｐゴシック" pitchFamily="34" charset="-128"/>
              </a:rPr>
              <a:t>vector</a:t>
            </a:r>
            <a:r>
              <a:rPr lang="en-US" altLang="ja-JP" dirty="0">
                <a:ea typeface="ＭＳ Ｐゴシック" pitchFamily="34" charset="-128"/>
              </a:rPr>
              <a:t> in a real-valued space </a:t>
            </a:r>
            <a:r>
              <a:rPr lang="en-US" altLang="ja-JP" i="1" dirty="0">
                <a:ea typeface="ＭＳ Ｐゴシック" pitchFamily="34" charset="-128"/>
              </a:rPr>
              <a:t>X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i="1" dirty="0" err="1">
                <a:ea typeface="ＭＳ Ｐゴシック" pitchFamily="34" charset="-128"/>
              </a:rPr>
              <a:t>R</a:t>
            </a:r>
            <a:r>
              <a:rPr lang="en-US" altLang="ja-JP" i="1" baseline="30000" dirty="0" err="1">
                <a:ea typeface="ＭＳ Ｐゴシック" pitchFamily="34" charset="-128"/>
              </a:rPr>
              <a:t>r</a:t>
            </a:r>
            <a:r>
              <a:rPr lang="en-US" altLang="ja-JP" dirty="0">
                <a:ea typeface="ＭＳ Ｐゴシック" pitchFamily="34" charset="-128"/>
              </a:rPr>
              <a:t>, and </a:t>
            </a:r>
            <a:r>
              <a:rPr lang="en-US" altLang="ja-JP" i="1" dirty="0">
                <a:ea typeface="ＭＳ Ｐゴシック" pitchFamily="34" charset="-128"/>
              </a:rPr>
              <a:t>r</a:t>
            </a:r>
            <a:r>
              <a:rPr lang="en-US" altLang="ja-JP" dirty="0">
                <a:ea typeface="ＭＳ Ｐゴシック" pitchFamily="34" charset="-128"/>
              </a:rPr>
              <a:t> is the number of attributes (dimensions) in the data. </a:t>
            </a:r>
          </a:p>
          <a:p>
            <a:pPr eaLnBrk="1" hangingPunct="1">
              <a:defRPr/>
            </a:pPr>
            <a:r>
              <a:rPr lang="en-US" altLang="ja-JP" sz="2400" dirty="0">
                <a:ea typeface="ＭＳ Ｐゴシック" pitchFamily="34" charset="-128"/>
              </a:rPr>
              <a:t>The </a:t>
            </a:r>
            <a:r>
              <a:rPr lang="en-US" altLang="ja-JP" sz="2400" i="1" dirty="0">
                <a:ea typeface="ＭＳ Ｐゴシック" pitchFamily="34" charset="-128"/>
              </a:rPr>
              <a:t>k</a:t>
            </a:r>
            <a:r>
              <a:rPr lang="en-US" altLang="ja-JP" sz="2400" dirty="0">
                <a:ea typeface="ＭＳ Ｐゴシック" pitchFamily="34" charset="-128"/>
              </a:rPr>
              <a:t>-means algorithm partitions the given data into </a:t>
            </a:r>
            <a:r>
              <a:rPr lang="en-US" altLang="ja-JP" sz="2400" i="1" dirty="0">
                <a:ea typeface="ＭＳ Ｐゴシック" pitchFamily="34" charset="-128"/>
              </a:rPr>
              <a:t>k</a:t>
            </a:r>
            <a:r>
              <a:rPr lang="en-US" altLang="ja-JP" sz="2400" dirty="0">
                <a:ea typeface="ＭＳ Ｐゴシック" pitchFamily="34" charset="-128"/>
              </a:rPr>
              <a:t> clusters. </a:t>
            </a:r>
          </a:p>
          <a:p>
            <a:pPr lvl="1"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Each cluster has a cluster </a:t>
            </a:r>
            <a:r>
              <a:rPr lang="en-US" altLang="ja-JP" b="1" dirty="0">
                <a:ea typeface="ＭＳ Ｐゴシック" pitchFamily="34" charset="-128"/>
              </a:rPr>
              <a:t>center</a:t>
            </a:r>
            <a:r>
              <a:rPr lang="en-US" altLang="ja-JP" dirty="0">
                <a:ea typeface="ＭＳ Ｐゴシック" pitchFamily="34" charset="-128"/>
              </a:rPr>
              <a:t>, called </a:t>
            </a:r>
            <a:r>
              <a:rPr lang="en-US" altLang="ja-JP" b="1" dirty="0" err="1">
                <a:solidFill>
                  <a:srgbClr val="FF0000"/>
                </a:solidFill>
                <a:ea typeface="ＭＳ Ｐゴシック" pitchFamily="34" charset="-128"/>
              </a:rPr>
              <a:t>centroid</a:t>
            </a:r>
            <a:r>
              <a:rPr lang="en-US" altLang="ja-JP" dirty="0">
                <a:ea typeface="ＭＳ Ｐゴシック" pitchFamily="34" charset="-128"/>
              </a:rPr>
              <a:t>.</a:t>
            </a:r>
          </a:p>
          <a:p>
            <a:pPr lvl="1" eaLnBrk="1" hangingPunct="1">
              <a:defRPr/>
            </a:pPr>
            <a:r>
              <a:rPr lang="en-US" altLang="ja-JP" i="1" dirty="0"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 is specified by the user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443</TotalTime>
  <Words>1033</Words>
  <Application>Microsoft Office PowerPoint</Application>
  <PresentationFormat>Widescreen</PresentationFormat>
  <Paragraphs>123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宋体</vt:lpstr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Unsupervised Learning</vt:lpstr>
      <vt:lpstr>Supervised learning vs. unsupervised learning</vt:lpstr>
      <vt:lpstr>Clustering</vt:lpstr>
      <vt:lpstr>PowerPoint Presentation</vt:lpstr>
      <vt:lpstr>An illustration</vt:lpstr>
      <vt:lpstr>What is clustering for? </vt:lpstr>
      <vt:lpstr>What is clustering for? (cont…)</vt:lpstr>
      <vt:lpstr>Aspects of clustering</vt:lpstr>
      <vt:lpstr>K-means clustering</vt:lpstr>
      <vt:lpstr>K-means algorithm</vt:lpstr>
      <vt:lpstr>K-means algorithm – (cont …)</vt:lpstr>
      <vt:lpstr>Stopping/convergence criterion </vt:lpstr>
      <vt:lpstr>An example</vt:lpstr>
      <vt:lpstr>An example (cont …)</vt:lpstr>
      <vt:lpstr>An example distance function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 (cont …)</vt:lpstr>
      <vt:lpstr>Weaknesses of k-means (cont …)</vt:lpstr>
      <vt:lpstr>Weaknesses of k-means (cont …)</vt:lpstr>
      <vt:lpstr>PowerPoint Presentation</vt:lpstr>
      <vt:lpstr>K-means++ Algorithm</vt:lpstr>
      <vt:lpstr>K-means++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Shoaib M Khan</dc:creator>
  <cp:lastModifiedBy>Shoaib M Khan</cp:lastModifiedBy>
  <cp:revision>11</cp:revision>
  <dcterms:created xsi:type="dcterms:W3CDTF">2024-11-18T05:51:47Z</dcterms:created>
  <dcterms:modified xsi:type="dcterms:W3CDTF">2024-11-20T05:56:16Z</dcterms:modified>
</cp:coreProperties>
</file>