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4" r:id="rId4"/>
    <p:sldId id="258" r:id="rId5"/>
    <p:sldId id="281" r:id="rId6"/>
    <p:sldId id="282" r:id="rId7"/>
    <p:sldId id="283" r:id="rId8"/>
    <p:sldId id="259" r:id="rId9"/>
    <p:sldId id="285" r:id="rId10"/>
    <p:sldId id="260" r:id="rId11"/>
    <p:sldId id="261" r:id="rId12"/>
    <p:sldId id="262" r:id="rId13"/>
    <p:sldId id="263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4E9D5-446A-4AB8-BE55-8B12B9E55C39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4A196-E5DB-4EC4-A872-BF28BB9CE6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30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3AF68BA-0CBB-BD9C-3635-04C2317D0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A87E44-702B-4B0E-8914-0D83B6F581E9}" type="slidenum">
              <a:rPr lang="en-US" altLang="en-PK"/>
              <a:pPr>
                <a:spcBef>
                  <a:spcPct val="0"/>
                </a:spcBef>
              </a:pPr>
              <a:t>1</a:t>
            </a:fld>
            <a:endParaRPr lang="en-US" altLang="en-PK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C3C03D6-6DC9-6C1E-13B4-B7CF1DB6C8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305F801-9328-DAEB-39BA-58500092C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3A5E0EA-32EA-109F-EDE4-74AEF4AF9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CC280B-4256-4E04-BC46-42DB7CA190CC}" type="slidenum">
              <a:rPr lang="en-US" altLang="en-PK"/>
              <a:pPr>
                <a:spcBef>
                  <a:spcPct val="0"/>
                </a:spcBef>
              </a:pPr>
              <a:t>10</a:t>
            </a:fld>
            <a:endParaRPr lang="en-US" altLang="en-PK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204618-8541-A9A1-902A-A444E2319F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ADFD394-DBA0-A814-44AD-77C8DFD3A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F8BEB88-F69C-1382-5A10-8EE490F53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405B80-E40A-436E-8578-A660525D20BF}" type="slidenum">
              <a:rPr lang="en-US" altLang="en-PK"/>
              <a:pPr>
                <a:spcBef>
                  <a:spcPct val="0"/>
                </a:spcBef>
              </a:pPr>
              <a:t>11</a:t>
            </a:fld>
            <a:endParaRPr lang="en-US" altLang="en-PK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7FE0AD1-67DE-D181-21A6-C4FA58B50E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2315DFD-AD1D-BB49-6D13-5EE01F661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A9ACC17-9C8F-3628-39D6-859687DB0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619823-40BC-40DC-8894-EF998ABC2ABB}" type="slidenum">
              <a:rPr lang="en-US" altLang="en-PK"/>
              <a:pPr>
                <a:spcBef>
                  <a:spcPct val="0"/>
                </a:spcBef>
              </a:pPr>
              <a:t>12</a:t>
            </a:fld>
            <a:endParaRPr lang="en-US" altLang="en-PK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38E59B8-8B52-3A2E-9980-FA7245A8A7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7071E19-E447-B5D1-1DBF-3B3E41093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46D6C41-FE58-F78B-78E4-70BE2CAFF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0F79BE-9F6E-44EA-9B1B-889F6CE99C3E}" type="slidenum">
              <a:rPr lang="en-US" altLang="en-PK"/>
              <a:pPr>
                <a:spcBef>
                  <a:spcPct val="0"/>
                </a:spcBef>
              </a:pPr>
              <a:t>13</a:t>
            </a:fld>
            <a:endParaRPr lang="en-US" altLang="en-PK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13BBB82-2106-BAE6-CA8D-6DE9B103B7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48C6988-F11C-E47F-555F-50CA8C3BD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67FBD45-4AF5-80CE-06DE-7218A503E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070DF4-EDC7-4CEB-BD04-43374E87E011}" type="slidenum">
              <a:rPr lang="en-US" altLang="en-PK"/>
              <a:pPr>
                <a:spcBef>
                  <a:spcPct val="0"/>
                </a:spcBef>
              </a:pPr>
              <a:t>14</a:t>
            </a:fld>
            <a:endParaRPr lang="en-US" altLang="en-PK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2F7ED28-3B8A-94B9-699F-EF137D6145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8C07059-898D-D693-CC3A-0D0D73332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9806FAF-64E1-88D5-18D0-6294603FF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8EF4F6-D18C-4953-BB9F-EE9C152B2DE2}" type="slidenum">
              <a:rPr lang="en-US" altLang="en-PK"/>
              <a:pPr>
                <a:spcBef>
                  <a:spcPct val="0"/>
                </a:spcBef>
              </a:pPr>
              <a:t>15</a:t>
            </a:fld>
            <a:endParaRPr lang="en-US" altLang="en-PK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26B54C4-6C52-1E31-9C37-DBBD25CA87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C9A6053-C55C-0388-D4E3-0C8249A1F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20DE5C4-FBFB-E4CF-3B64-79268E462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E052E3-64EA-4937-A36D-0E05E9166BAB}" type="slidenum">
              <a:rPr lang="en-US" altLang="en-PK"/>
              <a:pPr>
                <a:spcBef>
                  <a:spcPct val="0"/>
                </a:spcBef>
              </a:pPr>
              <a:t>16</a:t>
            </a:fld>
            <a:endParaRPr lang="en-US" altLang="en-PK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4D4F25A-5862-7069-DCF4-7028800433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DFC403D-B3F9-2E58-F024-F33B6DB39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CD6C190-B7BA-3159-6C6B-43FB2098C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D3B5C-F3C7-4361-9777-A227E6D36E78}" type="slidenum">
              <a:rPr lang="en-US" altLang="en-PK"/>
              <a:pPr>
                <a:spcBef>
                  <a:spcPct val="0"/>
                </a:spcBef>
              </a:pPr>
              <a:t>2</a:t>
            </a:fld>
            <a:endParaRPr lang="en-US" altLang="en-PK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37A53FA-9F36-F501-B587-10AAC5231D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F2C2C05-DD91-0315-F6BD-41568C6CF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C695EA-5FFD-C284-FE7A-5338F5A96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D024FE-85F6-4A76-874A-968C8319DDEE}" type="slidenum">
              <a:rPr lang="en-US" altLang="en-PK"/>
              <a:pPr>
                <a:spcBef>
                  <a:spcPct val="0"/>
                </a:spcBef>
              </a:pPr>
              <a:t>3</a:t>
            </a:fld>
            <a:endParaRPr lang="en-US" altLang="en-PK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B16ACC8-4E81-6A04-6B03-A755277E0C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6538A7-2A67-1A24-D9DD-8B33B6F3F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7DE6255-2733-04C3-8EA9-E348B5747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158505-A815-431A-82B0-28EAFFB96C8E}" type="slidenum">
              <a:rPr lang="en-US" altLang="en-PK"/>
              <a:pPr>
                <a:spcBef>
                  <a:spcPct val="0"/>
                </a:spcBef>
              </a:pPr>
              <a:t>4</a:t>
            </a:fld>
            <a:endParaRPr lang="en-US" altLang="en-PK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4D61E06-5285-41D3-A415-2239258DD9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5CF6758-C977-A6A0-4125-73FFB27E8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2B0707E-688A-90C4-CF5C-8AB516050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2E6F8-2CCE-464C-9134-1EC9AD801D8D}" type="slidenum">
              <a:rPr lang="en-US" altLang="en-PK"/>
              <a:pPr>
                <a:spcBef>
                  <a:spcPct val="0"/>
                </a:spcBef>
              </a:pPr>
              <a:t>5</a:t>
            </a:fld>
            <a:endParaRPr lang="en-US" altLang="en-PK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9B6832B-BE5B-227F-35C6-8CB3B26DCE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5D1D75F-3CCA-A3FB-1E45-CA753C35B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C962C19-CB7F-A69F-944C-4F342801E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00AF95-05D6-4AA5-82E9-92BD1A59C494}" type="slidenum">
              <a:rPr lang="en-US" altLang="en-PK"/>
              <a:pPr>
                <a:spcBef>
                  <a:spcPct val="0"/>
                </a:spcBef>
              </a:pPr>
              <a:t>6</a:t>
            </a:fld>
            <a:endParaRPr lang="en-US" altLang="en-PK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85D943-6F3C-583F-7872-9D07606591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E3FAB9B-FF39-69D6-D29C-08EA969B3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PK" sz="1600">
                <a:latin typeface="Arial" panose="020B0604020202020204" pitchFamily="34" charset="0"/>
                <a:cs typeface="Arial" panose="020B0604020202020204" pitchFamily="34" charset="0"/>
              </a:rPr>
              <a:t>I will start by motivating the work </a:t>
            </a:r>
          </a:p>
          <a:p>
            <a:pPr eaLnBrk="1" hangingPunct="1"/>
            <a:r>
              <a:rPr lang="en-US" altLang="en-PK" sz="1600">
                <a:latin typeface="Arial" panose="020B0604020202020204" pitchFamily="34" charset="0"/>
                <a:cs typeface="Arial" panose="020B0604020202020204" pitchFamily="34" charset="0"/>
              </a:rPr>
              <a:t>next describe the Novel algorithm we developed</a:t>
            </a:r>
          </a:p>
          <a:p>
            <a:pPr eaLnBrk="1" hangingPunct="1"/>
            <a:r>
              <a:rPr lang="en-US" altLang="en-PK" sz="1600">
                <a:latin typeface="Arial" panose="020B0604020202020204" pitchFamily="34" charset="0"/>
                <a:cs typeface="Arial" panose="020B0604020202020204" pitchFamily="34" charset="0"/>
              </a:rPr>
              <a:t>and then describe the experimental evaluation and present our results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A7AA846-5383-D6A9-32B8-B2812D90D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1C451-7AF7-4242-93E6-BA7BF2D8C7B0}" type="slidenum">
              <a:rPr lang="en-US" altLang="en-PK"/>
              <a:pPr>
                <a:spcBef>
                  <a:spcPct val="0"/>
                </a:spcBef>
              </a:pPr>
              <a:t>7</a:t>
            </a:fld>
            <a:endParaRPr lang="en-US" altLang="en-PK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28E6ECD-41E4-7F89-4793-D800A039C1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28390D5-FF41-0D88-0851-B17E5CC24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EDE1F9E-99A5-5DC7-2FE4-6449A8856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98F9A3-46CF-4FEB-A5E0-A13476D8770D}" type="slidenum">
              <a:rPr lang="en-US" altLang="en-PK"/>
              <a:pPr>
                <a:spcBef>
                  <a:spcPct val="0"/>
                </a:spcBef>
              </a:pPr>
              <a:t>8</a:t>
            </a:fld>
            <a:endParaRPr lang="en-US" altLang="en-PK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064076F-4FB5-BD52-F46F-A77054C8E9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221AF5F-4663-5434-9C43-12848D6BB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03CC-1FE9-14B4-5DD6-9AAEB88A0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7921CCF-68E3-3B9E-5C0E-5070B4B86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1C451-7AF7-4242-93E6-BA7BF2D8C7B0}" type="slidenum">
              <a:rPr lang="en-US" altLang="en-PK"/>
              <a:pPr>
                <a:spcBef>
                  <a:spcPct val="0"/>
                </a:spcBef>
              </a:pPr>
              <a:t>9</a:t>
            </a:fld>
            <a:endParaRPr lang="en-US" altLang="en-PK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52CB308-1C8A-7754-23E7-04A6361E52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0D61C5D-74D1-D371-ADB0-BB114D19E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8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AE35-3C3B-69F8-5517-92E7BC85C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B17EE-D7A1-AEA5-578F-6515028D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5D01-F310-E32D-3C27-B0D1B9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1427-E81B-816B-F071-6FCEED0E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52B7-C08E-50BB-35FB-92A562D0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5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BAF2-F17F-2A98-2E9D-145A65CE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E9D7A-F310-5FFD-3B25-0E20D1A3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48D2-31B4-D9D4-BAEF-2EA429C9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3673-D95A-605F-E912-9CCCDF4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AC58-F128-5454-6289-63A09A3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61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8F791-C089-D6FD-DBFA-D4FC56618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7FCE-534A-F314-721B-4145D272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94B4-3117-0EB8-DB0C-8B9E40E7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1ED8-4747-CEAA-2082-2EACBEB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8523-4059-C08F-FABB-6C9406EA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47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A1B-FFF2-0A64-2A03-EC1C3F9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AFDF-52F0-EB32-D959-8E200565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788A-72A3-BF46-BC6C-02F379B2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BC21-D42C-CFEB-F558-75E22DC4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F55C-AB4E-C878-5EE2-7DFB7FB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420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93D-D6AF-4B51-57B3-FC4234B9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8422-6232-1DB1-A8CF-BB727DA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D3BF-AC6C-D28F-E88B-57AF37A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B213-6038-AF64-F510-241D43C9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FFAF-AE3D-DCD4-4A4F-AD31E78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449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B13F-75E2-0FA2-1557-EEF49DD9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6373-DE59-C6DC-2F01-9D637AE9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9AF8-9FD3-F7FA-67E5-9B9A8160A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C62B-C8BD-B689-CAA3-96EFB0F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1E0B2-9D1B-073E-A295-229666BD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4C63E-F49F-C8A0-2669-86BB255C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036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8C08-7927-E7CD-7AB7-D499897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89D7-8D93-DE5F-220E-DF90C4B5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6643E-5FB7-913C-054C-F07EC784B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8E29-0FEF-8063-264F-88A079C9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A6DA5-F95E-DFDE-B09A-7102A086A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3CCB4-F7CF-42E9-6416-744CB35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B4EC4-AE84-4BFB-4A4E-C16228A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A50FB-D704-0BDE-5D33-FC691609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90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B137-6BDC-5B1F-0774-D316DC65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A2BC-A4BF-5AB2-F643-46061373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C912-6927-C8EA-EBFD-D3BBC848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3D789-5862-2F17-D4F0-8E1F3704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676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24DE2-FB4C-79BD-E524-558CC0F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9D877-5BBC-CDBF-7F17-977C8CFC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9A711-8622-5088-1F5C-86243433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257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6653-6DC9-F95A-4662-DD8437A8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3D7C-C9F9-ED95-5178-F963BCC9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2F463-9F67-A31D-C552-BA1425D6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B12E-8893-4063-8FF6-1A66DE78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9779-56F8-F35B-20CE-75D6759D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F105-A111-EC2B-2AB2-76DDB566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589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EB76-F44B-0C3A-B29A-440C89CB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A57C9-377D-D1BD-B1A4-EA7F5BA89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80CB6-5291-CE0B-96DB-56FB1EE5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0D68-D77F-F086-6DE3-25C6E3B1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D677-3B49-1FB2-0A12-8E897877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F129-A972-D5D5-6646-4681BE0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9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D424-411F-1961-C498-D3EE17F0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03F7C-4D4F-A393-9C11-D8967661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774B-D39A-CCFD-E5BD-1B2E60BF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D56D6-6E7C-43BE-911B-A4B36548B341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EE57-F7F2-E3A2-3EE2-4B939486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8B7B-EBF7-CC6C-9C98-2E1C4D4A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6A499-D4BD-4A57-81F3-CCE356F879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38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D8469AE8-4A8F-4929-35FF-5EC6FDBD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9575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They work by grouping data objects into a tree of 	clusters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GB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GB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51EED976-B078-B52F-35E7-6067FFE1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00401"/>
            <a:ext cx="52578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>
            <a:extLst>
              <a:ext uri="{FF2B5EF4-FFF2-40B4-BE49-F238E27FC236}">
                <a16:creationId xmlns:a16="http://schemas.microsoft.com/office/drawing/2014/main" id="{8D469E91-B66E-CD5B-E441-B7C329C1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686A829D-AED0-C231-12BD-719D3B44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7467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Example: Let us consider five data samples: A, B, C, D, and 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Let the inter-point distances between these examples be given by the following distance matrix.</a:t>
            </a:r>
            <a:endParaRPr lang="en-GB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027BFAC8-D936-691E-06F6-F447FA8B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graphicFrame>
        <p:nvGraphicFramePr>
          <p:cNvPr id="20484" name="Object 6">
            <a:extLst>
              <a:ext uri="{FF2B5EF4-FFF2-40B4-BE49-F238E27FC236}">
                <a16:creationId xmlns:a16="http://schemas.microsoft.com/office/drawing/2014/main" id="{3D7B362D-BB48-9911-7F3D-7C9D49204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7323"/>
              </p:ext>
            </p:extLst>
          </p:nvPr>
        </p:nvGraphicFramePr>
        <p:xfrm>
          <a:off x="4305300" y="4105564"/>
          <a:ext cx="35814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3687" imgH="1314279" progId="Equation.3">
                  <p:embed/>
                </p:oleObj>
              </mc:Choice>
              <mc:Fallback>
                <p:oleObj name="Equation" r:id="rId3" imgW="1933687" imgH="1314279" progId="Equation.3">
                  <p:embed/>
                  <p:pic>
                    <p:nvPicPr>
                      <p:cNvPr id="20484" name="Object 6">
                        <a:extLst>
                          <a:ext uri="{FF2B5EF4-FFF2-40B4-BE49-F238E27FC236}">
                            <a16:creationId xmlns:a16="http://schemas.microsoft.com/office/drawing/2014/main" id="{3D7B362D-BB48-9911-7F3D-7C9D49204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105564"/>
                        <a:ext cx="3581400" cy="24399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7">
            <a:extLst>
              <a:ext uri="{FF2B5EF4-FFF2-40B4-BE49-F238E27FC236}">
                <a16:creationId xmlns:a16="http://schemas.microsoft.com/office/drawing/2014/main" id="{91F035EB-F834-FF9F-DADD-AD0B1771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56CCF64-639C-ED41-28F5-509CDFC7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1549401"/>
            <a:ext cx="7467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Using the 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nearest neighbor</a:t>
            </a:r>
            <a:r>
              <a:rPr lang="en-US" altLang="en-PK" sz="2400" b="1" dirty="0">
                <a:latin typeface="Times New Roman" panose="02020603050405020304" pitchFamily="18" charset="0"/>
              </a:rPr>
              <a:t> measure, also known as the 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single linkage</a:t>
            </a:r>
            <a:r>
              <a:rPr lang="en-US" altLang="en-PK" sz="2400" b="1" dirty="0">
                <a:latin typeface="Times New Roman" panose="02020603050405020304" pitchFamily="18" charset="0"/>
              </a:rPr>
              <a:t> measure, we merge 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PK" sz="2400" b="1" dirty="0">
                <a:latin typeface="Times New Roman" panose="02020603050405020304" pitchFamily="18" charset="0"/>
              </a:rPr>
              <a:t> and 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B</a:t>
            </a:r>
            <a:r>
              <a:rPr lang="en-US" altLang="en-PK" sz="2400" b="1" dirty="0">
                <a:latin typeface="Times New Roman" panose="02020603050405020304" pitchFamily="18" charset="0"/>
              </a:rPr>
              <a:t> to form a cluster, since they are closest.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Next we compute the distances between this cluster and the remaining examples. We can get these distances from the above distance matrix.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The values for these are as follows:</a:t>
            </a:r>
            <a:endParaRPr lang="en-US" altLang="en-PK" sz="2400" b="1" i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i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d(AB)C = min{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dAC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, 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dBC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} = 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dBC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 =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d(AB)D = min{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dAD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, 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dBD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} = 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dAD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 =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d(AB)E = min{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dAE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, 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dBE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} = </a:t>
            </a:r>
            <a:r>
              <a:rPr lang="en-US" altLang="en-PK" sz="2400" b="1" i="1" dirty="0" err="1">
                <a:latin typeface="Times New Roman" panose="02020603050405020304" pitchFamily="18" charset="0"/>
              </a:rPr>
              <a:t>dBE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 = 7</a:t>
            </a:r>
            <a:r>
              <a:rPr lang="en-GB" altLang="en-PK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097FB917-FE20-17E2-4C18-2EE6F091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6CBBC601-3631-F91B-F66A-8BDC876D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496B2541-4F2F-1EC8-935C-52DB20A9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61836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Updated distance matrix</a:t>
            </a:r>
            <a:r>
              <a:rPr lang="en-GB" altLang="en-PK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9642C8DD-5C6D-9A35-E9C3-78B1D9CD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5223825B-5155-2867-56AB-D3C29DCD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graphicFrame>
        <p:nvGraphicFramePr>
          <p:cNvPr id="24581" name="Object 7">
            <a:extLst>
              <a:ext uri="{FF2B5EF4-FFF2-40B4-BE49-F238E27FC236}">
                <a16:creationId xmlns:a16="http://schemas.microsoft.com/office/drawing/2014/main" id="{C6A6B880-CB88-EA72-6276-F4D258630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7572"/>
              </p:ext>
            </p:extLst>
          </p:nvPr>
        </p:nvGraphicFramePr>
        <p:xfrm>
          <a:off x="4381500" y="2531269"/>
          <a:ext cx="35814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436" imgH="1314279" progId="Equation.3">
                  <p:embed/>
                </p:oleObj>
              </mc:Choice>
              <mc:Fallback>
                <p:oleObj name="Equation" r:id="rId3" imgW="2095436" imgH="1314279" progId="Equation.3">
                  <p:embed/>
                  <p:pic>
                    <p:nvPicPr>
                      <p:cNvPr id="24581" name="Object 7">
                        <a:extLst>
                          <a:ext uri="{FF2B5EF4-FFF2-40B4-BE49-F238E27FC236}">
                            <a16:creationId xmlns:a16="http://schemas.microsoft.com/office/drawing/2014/main" id="{C6A6B880-CB88-EA72-6276-F4D258630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531269"/>
                        <a:ext cx="3581400" cy="2252663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8">
            <a:extLst>
              <a:ext uri="{FF2B5EF4-FFF2-40B4-BE49-F238E27FC236}">
                <a16:creationId xmlns:a16="http://schemas.microsoft.com/office/drawing/2014/main" id="{ADA36F47-C26B-C81C-D419-AF614FFC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1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Since the smallest entry in above distance matrix is 2, examples </a:t>
            </a:r>
            <a:r>
              <a:rPr lang="en-US" altLang="en-PK" sz="2400" b="1" i="1">
                <a:latin typeface="Times New Roman" panose="02020603050405020304" pitchFamily="18" charset="0"/>
              </a:rPr>
              <a:t>D</a:t>
            </a:r>
            <a:r>
              <a:rPr lang="en-US" altLang="en-PK" sz="2400" b="1">
                <a:latin typeface="Times New Roman" panose="02020603050405020304" pitchFamily="18" charset="0"/>
              </a:rPr>
              <a:t> and </a:t>
            </a:r>
            <a:r>
              <a:rPr lang="en-US" altLang="en-PK" sz="2400" b="1" i="1">
                <a:latin typeface="Times New Roman" panose="02020603050405020304" pitchFamily="18" charset="0"/>
              </a:rPr>
              <a:t>E</a:t>
            </a:r>
            <a:r>
              <a:rPr lang="en-US" altLang="en-PK" sz="2400" b="1">
                <a:latin typeface="Times New Roman" panose="02020603050405020304" pitchFamily="18" charset="0"/>
              </a:rPr>
              <a:t> are merged to form another cluster</a:t>
            </a:r>
            <a:endParaRPr lang="en-GB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A898D185-08BE-8648-A9B7-4745A032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ADEDCDC-C130-B60B-8F0E-803E068F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Updated distance matrix</a:t>
            </a:r>
            <a:r>
              <a:rPr lang="en-GB" altLang="en-PK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6334C0CE-A4F4-E560-60E6-431E5A529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5BED4BDF-8FC2-A254-25E7-7FF1CEFE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7D71FCA3-BFB0-921B-A7C6-BBA6501B4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7467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This matrix indicates that </a:t>
            </a:r>
            <a:r>
              <a:rPr lang="en-US" altLang="en-PK" sz="2400" b="1" i="1">
                <a:latin typeface="Times New Roman" panose="02020603050405020304" pitchFamily="18" charset="0"/>
              </a:rPr>
              <a:t>C</a:t>
            </a:r>
            <a:r>
              <a:rPr lang="en-US" altLang="en-PK" sz="2400" b="1">
                <a:latin typeface="Times New Roman" panose="02020603050405020304" pitchFamily="18" charset="0"/>
              </a:rPr>
              <a:t> should be merged with </a:t>
            </a:r>
            <a:r>
              <a:rPr lang="en-US" altLang="en-PK" sz="2400" b="1" i="1">
                <a:latin typeface="Times New Roman" panose="02020603050405020304" pitchFamily="18" charset="0"/>
              </a:rPr>
              <a:t>A</a:t>
            </a:r>
            <a:r>
              <a:rPr lang="en-US" altLang="en-PK" sz="2400" b="1">
                <a:latin typeface="Times New Roman" panose="02020603050405020304" pitchFamily="18" charset="0"/>
              </a:rPr>
              <a:t> and </a:t>
            </a:r>
            <a:r>
              <a:rPr lang="en-US" altLang="en-PK" sz="2400" b="1" i="1">
                <a:latin typeface="Times New Roman" panose="02020603050405020304" pitchFamily="18" charset="0"/>
              </a:rPr>
              <a:t>B</a:t>
            </a:r>
            <a:r>
              <a:rPr lang="en-US" altLang="en-PK" sz="2400" b="1">
                <a:latin typeface="Times New Roman" panose="02020603050405020304" pitchFamily="18" charset="0"/>
              </a:rPr>
              <a:t>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At this stage we have only two clusters left that are joined to form a single cluster of five examples.</a:t>
            </a:r>
            <a:r>
              <a:rPr lang="en-GB" altLang="en-PK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F3D96689-A766-18E1-5909-B96EBAB9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10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graphicFrame>
        <p:nvGraphicFramePr>
          <p:cNvPr id="26631" name="Object 9">
            <a:extLst>
              <a:ext uri="{FF2B5EF4-FFF2-40B4-BE49-F238E27FC236}">
                <a16:creationId xmlns:a16="http://schemas.microsoft.com/office/drawing/2014/main" id="{35E2FCBE-B980-33DA-CFFE-99DD76EEF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30845"/>
              </p:ext>
            </p:extLst>
          </p:nvPr>
        </p:nvGraphicFramePr>
        <p:xfrm>
          <a:off x="4433454" y="2889250"/>
          <a:ext cx="3124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728" imgH="857122" progId="Equation.3">
                  <p:embed/>
                </p:oleObj>
              </mc:Choice>
              <mc:Fallback>
                <p:oleObj name="Equation" r:id="rId3" imgW="1752728" imgH="857122" progId="Equation.3">
                  <p:embed/>
                  <p:pic>
                    <p:nvPicPr>
                      <p:cNvPr id="26631" name="Object 9">
                        <a:extLst>
                          <a:ext uri="{FF2B5EF4-FFF2-40B4-BE49-F238E27FC236}">
                            <a16:creationId xmlns:a16="http://schemas.microsoft.com/office/drawing/2014/main" id="{35E2FCBE-B980-33DA-CFFE-99DD76EEF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454" y="2889250"/>
                        <a:ext cx="3124200" cy="15367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0">
            <a:extLst>
              <a:ext uri="{FF2B5EF4-FFF2-40B4-BE49-F238E27FC236}">
                <a16:creationId xmlns:a16="http://schemas.microsoft.com/office/drawing/2014/main" id="{01EF8ACC-34E4-9BEA-BC14-B8A8A289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8F04ADE4-4445-E8F6-BF1A-A2BB2F26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81225"/>
            <a:ext cx="7467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Termination Condition 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user can specify the desired number of 	   clusters as a termination condition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quality of clusters can also be a 		   termination condition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8E650C29-6210-2E4F-5C39-5DFDE8D8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C3F0E79B-49CE-EF45-F2CE-F818377D1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93298"/>
            <a:ext cx="7467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How to Choose the Number of Clusters: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Lifetime Method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The </a:t>
            </a:r>
            <a:r>
              <a:rPr lang="en-US" altLang="en-PK" sz="2400" b="1" i="1" dirty="0">
                <a:latin typeface="Times New Roman" panose="02020603050405020304" pitchFamily="18" charset="0"/>
              </a:rPr>
              <a:t>lifetime</a:t>
            </a:r>
            <a:r>
              <a:rPr lang="en-US" altLang="en-PK" sz="2400" b="1" dirty="0">
                <a:latin typeface="Times New Roman" panose="02020603050405020304" pitchFamily="18" charset="0"/>
              </a:rPr>
              <a:t> of a cluster is defined as the absolute value of the difference between the dendrogram level at which it is created and the level at which it is absorbed into a larger cluster.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Using lifetime as a criterion, a user can search for cluster that have a large lifetime. </a:t>
            </a: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E374A93A-B89F-65F3-43EB-8C3A7858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30CD22B2-CFEF-68B4-0DB5-46187133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9175"/>
            <a:ext cx="7467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The merge (or split) decisions are critical in these 	types of algorithms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GB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Once a merging (or splitting) of two clusters is made, 	it cannot be undone and furthering clustering 	proceeds on the basis of this decision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1C19EC7D-F8E1-07E7-684E-60B6552F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Hierarchical Clustering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C482F621-9419-9E97-9249-207D4A81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62113"/>
            <a:ext cx="7467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It is a bottom-up strategy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It first places each object in its own 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Then merges these clusters into larger and 	   larger clusters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F4A349FB-81DC-16B8-B12D-7C06C463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1"/>
            <a:ext cx="52578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>
            <a:extLst>
              <a:ext uri="{FF2B5EF4-FFF2-40B4-BE49-F238E27FC236}">
                <a16:creationId xmlns:a16="http://schemas.microsoft.com/office/drawing/2014/main" id="{5E5F8903-F018-0BB6-38FE-F21DC62F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Hierarchical Clustering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FA864BD4-7753-7D97-BBFB-277F5E4A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990601"/>
            <a:ext cx="217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</a:t>
            </a:r>
            <a:endParaRPr lang="en-US" altLang="en-PK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Rectangle 14">
            <a:extLst>
              <a:ext uri="{FF2B5EF4-FFF2-40B4-BE49-F238E27FC236}">
                <a16:creationId xmlns:a16="http://schemas.microsoft.com/office/drawing/2014/main" id="{E84F40B7-A1A3-DEA5-F594-D6398ED3C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9600" y="990600"/>
            <a:ext cx="3657600" cy="762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79">
            <a:extLst>
              <a:ext uri="{FF2B5EF4-FFF2-40B4-BE49-F238E27FC236}">
                <a16:creationId xmlns:a16="http://schemas.microsoft.com/office/drawing/2014/main" id="{4CE24B36-926B-6AEB-C81E-1EBB75FC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Hierarchical Clustering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CBF774EF-3A39-53A5-D8BD-51BB3104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752600"/>
            <a:ext cx="8001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6DCC1B1-1705-D3B2-A3ED-ADA9E7251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05024"/>
            <a:ext cx="7810123" cy="161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splitting and merging of clusters is based on distance 	measures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 widely used distance measures are 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40267069-7FA4-400C-0E5E-CB034A7E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Hierarchical Clustering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0DCCFCC-9E45-2BC4-4809-4576D3959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Single Link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5338A99-4D99-0A21-C371-0B727E4F2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7463" y="1600201"/>
            <a:ext cx="6831012" cy="10842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cluster similarity = similarity of two </a:t>
            </a:r>
            <a:r>
              <a:rPr lang="en-US">
                <a:solidFill>
                  <a:schemeClr val="hlink"/>
                </a:solidFill>
              </a:rPr>
              <a:t>most</a:t>
            </a:r>
            <a:r>
              <a:rPr lang="en-US"/>
              <a:t> similar members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ACF38F39-3A63-9E5A-54E6-0B0D8870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9E3E7258-DAC2-E4A8-020E-B81BA306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543A8546-53C8-82CC-555F-B1F6F0A3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D1CCF6A1-F869-1EFD-6469-AB603542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3B130BCD-1C52-BA89-D573-56630B56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30B44BAB-B2B8-4434-FCDA-9A2F8458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75870A66-6D04-58BB-E118-DCA288C1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DD82EB27-A444-8426-14AC-198CCF23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B16B8DBA-DB1A-42EA-CFF7-38532A36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D4627D8F-F24C-4E02-2AB5-4FAD281F1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9FF09F15-C6AD-0F86-8581-1EBE956C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381E63FA-816B-9281-5CFD-9A3D0434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4" name="Oval 16">
            <a:extLst>
              <a:ext uri="{FF2B5EF4-FFF2-40B4-BE49-F238E27FC236}">
                <a16:creationId xmlns:a16="http://schemas.microsoft.com/office/drawing/2014/main" id="{DD3602E9-7C6A-E7E9-BCA5-08FFF76E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5" name="Oval 17">
            <a:extLst>
              <a:ext uri="{FF2B5EF4-FFF2-40B4-BE49-F238E27FC236}">
                <a16:creationId xmlns:a16="http://schemas.microsoft.com/office/drawing/2014/main" id="{F9481A07-E4FF-7D46-44CD-792A406B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990600" cy="9906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6" name="Oval 18">
            <a:extLst>
              <a:ext uri="{FF2B5EF4-FFF2-40B4-BE49-F238E27FC236}">
                <a16:creationId xmlns:a16="http://schemas.microsoft.com/office/drawing/2014/main" id="{2A334795-692E-89D7-9C55-8C0855AE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76600"/>
            <a:ext cx="1143000" cy="12954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76130643-3F57-2FBD-73FD-DCB384813930}"/>
              </a:ext>
            </a:extLst>
          </p:cNvPr>
          <p:cNvSpPr>
            <a:spLocks noChangeArrowheads="1"/>
          </p:cNvSpPr>
          <p:nvPr/>
        </p:nvSpPr>
        <p:spPr bwMode="auto">
          <a:xfrm rot="2411630">
            <a:off x="4953000" y="4495800"/>
            <a:ext cx="1828800" cy="10668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8" name="Oval 20">
            <a:extLst>
              <a:ext uri="{FF2B5EF4-FFF2-40B4-BE49-F238E27FC236}">
                <a16:creationId xmlns:a16="http://schemas.microsoft.com/office/drawing/2014/main" id="{5DA7ECD3-8796-6693-E4C8-E50EDC48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6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09" name="Oval 21">
            <a:extLst>
              <a:ext uri="{FF2B5EF4-FFF2-40B4-BE49-F238E27FC236}">
                <a16:creationId xmlns:a16="http://schemas.microsoft.com/office/drawing/2014/main" id="{833D0E91-0316-6F43-498A-2D305148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8E4365AC-D4BD-870B-F47F-EC58F1707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267200"/>
            <a:ext cx="10668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511071C5-5BD2-4D33-2E1A-1C2F0B0CB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495800"/>
            <a:ext cx="13716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2312" name="Oval 24">
            <a:extLst>
              <a:ext uri="{FF2B5EF4-FFF2-40B4-BE49-F238E27FC236}">
                <a16:creationId xmlns:a16="http://schemas.microsoft.com/office/drawing/2014/main" id="{CAF157A4-A9A3-45F3-77F6-DA7DF0C820B9}"/>
              </a:ext>
            </a:extLst>
          </p:cNvPr>
          <p:cNvSpPr>
            <a:spLocks noChangeArrowheads="1"/>
          </p:cNvSpPr>
          <p:nvPr/>
        </p:nvSpPr>
        <p:spPr bwMode="auto">
          <a:xfrm rot="1822447">
            <a:off x="3041650" y="3427414"/>
            <a:ext cx="4191000" cy="2225675"/>
          </a:xfrm>
          <a:prstGeom prst="ellips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pic>
        <p:nvPicPr>
          <p:cNvPr id="12313" name="Picture 25">
            <a:extLst>
              <a:ext uri="{FF2B5EF4-FFF2-40B4-BE49-F238E27FC236}">
                <a16:creationId xmlns:a16="http://schemas.microsoft.com/office/drawing/2014/main" id="{9D7D4902-35FA-B855-96CD-6AC7849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96001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C858A67-5249-4623-F4FA-5266797E2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Complete Link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EEC467-9CD0-8AFC-65A3-37796DD1E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7463" y="1600201"/>
            <a:ext cx="6831012" cy="10842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cluster similarity = similarity of two </a:t>
            </a:r>
            <a:r>
              <a:rPr lang="en-US">
                <a:solidFill>
                  <a:schemeClr val="hlink"/>
                </a:solidFill>
              </a:rPr>
              <a:t>least</a:t>
            </a:r>
            <a:r>
              <a:rPr lang="en-US"/>
              <a:t> similar members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838C56B2-8287-F1A7-7EB9-E7D2FD2D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985F185A-D0AA-E6FA-E9B0-59A831BF7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CF04F4A6-D104-9BBD-94B8-32BAA86B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055A7CAB-92A1-EB2C-2460-F5F2F940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478D8AF2-C2CD-488D-F42F-872B815A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2D90FB00-8099-2DCE-5A93-FAACE199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FBD6A447-99EC-FA96-640A-80D29CE65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86004123-E82E-85E2-FE98-03014594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id="{F572C503-CEF3-A42C-81B1-1969B060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id="{E5E83162-0BFC-55D8-711C-231DD1EA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0" name="Oval 14">
            <a:extLst>
              <a:ext uri="{FF2B5EF4-FFF2-40B4-BE49-F238E27FC236}">
                <a16:creationId xmlns:a16="http://schemas.microsoft.com/office/drawing/2014/main" id="{B8217EF0-1A3D-158E-863E-D8373180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6ED394FD-B262-6063-EC9D-159DCBC9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2" name="Oval 16">
            <a:extLst>
              <a:ext uri="{FF2B5EF4-FFF2-40B4-BE49-F238E27FC236}">
                <a16:creationId xmlns:a16="http://schemas.microsoft.com/office/drawing/2014/main" id="{83E18340-ACF1-8C14-4C62-DF2EB494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3" name="Oval 17">
            <a:extLst>
              <a:ext uri="{FF2B5EF4-FFF2-40B4-BE49-F238E27FC236}">
                <a16:creationId xmlns:a16="http://schemas.microsoft.com/office/drawing/2014/main" id="{DC6E550E-ABA3-0DE7-022B-80D2C026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990600" cy="9906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FC838175-ADC4-950F-6BC0-8CCF8C58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76600"/>
            <a:ext cx="1143000" cy="12954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37F3D7F2-5538-864A-3D81-30BF301F22C1}"/>
              </a:ext>
            </a:extLst>
          </p:cNvPr>
          <p:cNvSpPr>
            <a:spLocks noChangeArrowheads="1"/>
          </p:cNvSpPr>
          <p:nvPr/>
        </p:nvSpPr>
        <p:spPr bwMode="auto">
          <a:xfrm rot="2411630">
            <a:off x="4953000" y="4495800"/>
            <a:ext cx="1828800" cy="10668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EE640ED1-0F07-DFA2-EC27-D079012E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6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7FC67D04-EB91-FB91-0354-8A5F9721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30A6A572-5188-B3B2-A24A-E2FDB7A4B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05200"/>
            <a:ext cx="2133600" cy="2057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38E3047E-C94B-92B9-5C0F-DCF0005FD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2362200" cy="76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360" name="Oval 24">
            <a:extLst>
              <a:ext uri="{FF2B5EF4-FFF2-40B4-BE49-F238E27FC236}">
                <a16:creationId xmlns:a16="http://schemas.microsoft.com/office/drawing/2014/main" id="{CE464AC9-7529-2B38-C54D-34B71B3AEF54}"/>
              </a:ext>
            </a:extLst>
          </p:cNvPr>
          <p:cNvSpPr>
            <a:spLocks noChangeArrowheads="1"/>
          </p:cNvSpPr>
          <p:nvPr/>
        </p:nvSpPr>
        <p:spPr bwMode="auto">
          <a:xfrm rot="20668640">
            <a:off x="4645026" y="3713163"/>
            <a:ext cx="3775075" cy="2095500"/>
          </a:xfrm>
          <a:prstGeom prst="ellips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pic>
        <p:nvPicPr>
          <p:cNvPr id="14361" name="Picture 25">
            <a:extLst>
              <a:ext uri="{FF2B5EF4-FFF2-40B4-BE49-F238E27FC236}">
                <a16:creationId xmlns:a16="http://schemas.microsoft.com/office/drawing/2014/main" id="{29787220-4FC2-86CE-37AB-BA29746B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02562"/>
            <a:ext cx="8077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E4C0102-15EC-7D12-99DE-204BE11FE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Group Average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F3ED05-960D-AF00-3A9C-2C6149E06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5600" y="1751013"/>
            <a:ext cx="6324600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cluster similarity = average similarity of all pairs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844E6D5B-614F-12E5-BBE2-D21C17676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33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C596ADBD-748F-9F0B-82C7-53837AC9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571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64A073B5-EC1B-1BC8-F6BE-0B6D0F01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239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30BA386D-B17D-7D92-FED6-5719CB67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19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7A4DD482-3C90-9CF4-43D9-3F2813F5E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571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3" name="Oval 9">
            <a:extLst>
              <a:ext uri="{FF2B5EF4-FFF2-40B4-BE49-F238E27FC236}">
                <a16:creationId xmlns:a16="http://schemas.microsoft.com/office/drawing/2014/main" id="{6E3915DA-EF28-EFEE-407B-C0B02CA8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23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4" name="Oval 10">
            <a:extLst>
              <a:ext uri="{FF2B5EF4-FFF2-40B4-BE49-F238E27FC236}">
                <a16:creationId xmlns:a16="http://schemas.microsoft.com/office/drawing/2014/main" id="{7B1B03E2-6494-7CF6-9822-E2A741C7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285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5" name="Oval 11">
            <a:extLst>
              <a:ext uri="{FF2B5EF4-FFF2-40B4-BE49-F238E27FC236}">
                <a16:creationId xmlns:a16="http://schemas.microsoft.com/office/drawing/2014/main" id="{ACC721BE-D486-8A2D-0488-91355087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13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6" name="Oval 12">
            <a:extLst>
              <a:ext uri="{FF2B5EF4-FFF2-40B4-BE49-F238E27FC236}">
                <a16:creationId xmlns:a16="http://schemas.microsoft.com/office/drawing/2014/main" id="{BBCFFC0D-CE0C-C162-F09C-512E68D0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37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7" name="Oval 13">
            <a:extLst>
              <a:ext uri="{FF2B5EF4-FFF2-40B4-BE49-F238E27FC236}">
                <a16:creationId xmlns:a16="http://schemas.microsoft.com/office/drawing/2014/main" id="{BC2D288F-2E6E-4824-029E-1A2C7E63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999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8" name="Oval 14">
            <a:extLst>
              <a:ext uri="{FF2B5EF4-FFF2-40B4-BE49-F238E27FC236}">
                <a16:creationId xmlns:a16="http://schemas.microsoft.com/office/drawing/2014/main" id="{5936305F-1164-B2BF-B1E7-11BCF0BD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285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399" name="Oval 15">
            <a:extLst>
              <a:ext uri="{FF2B5EF4-FFF2-40B4-BE49-F238E27FC236}">
                <a16:creationId xmlns:a16="http://schemas.microsoft.com/office/drawing/2014/main" id="{2D5C7AA0-03FB-90C5-B391-0039C434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23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0" name="Oval 16">
            <a:extLst>
              <a:ext uri="{FF2B5EF4-FFF2-40B4-BE49-F238E27FC236}">
                <a16:creationId xmlns:a16="http://schemas.microsoft.com/office/drawing/2014/main" id="{23148DE0-332B-46C1-907E-F729155F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665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1" name="Oval 17">
            <a:extLst>
              <a:ext uri="{FF2B5EF4-FFF2-40B4-BE49-F238E27FC236}">
                <a16:creationId xmlns:a16="http://schemas.microsoft.com/office/drawing/2014/main" id="{D64C769C-0E61-1894-2873-6139BFEB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23726"/>
            <a:ext cx="990600" cy="9906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2" name="Oval 18">
            <a:extLst>
              <a:ext uri="{FF2B5EF4-FFF2-40B4-BE49-F238E27FC236}">
                <a16:creationId xmlns:a16="http://schemas.microsoft.com/office/drawing/2014/main" id="{E500DFF0-5AE9-4C71-DDCD-00D5E938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14126"/>
            <a:ext cx="1143000" cy="12954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3" name="Oval 19">
            <a:extLst>
              <a:ext uri="{FF2B5EF4-FFF2-40B4-BE49-F238E27FC236}">
                <a16:creationId xmlns:a16="http://schemas.microsoft.com/office/drawing/2014/main" id="{93D483AF-9546-9459-5A67-F566FEDCA5E5}"/>
              </a:ext>
            </a:extLst>
          </p:cNvPr>
          <p:cNvSpPr>
            <a:spLocks noChangeArrowheads="1"/>
          </p:cNvSpPr>
          <p:nvPr/>
        </p:nvSpPr>
        <p:spPr bwMode="auto">
          <a:xfrm rot="2411630">
            <a:off x="4953000" y="4033326"/>
            <a:ext cx="1828800" cy="10668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4" name="Oval 20">
            <a:extLst>
              <a:ext uri="{FF2B5EF4-FFF2-40B4-BE49-F238E27FC236}">
                <a16:creationId xmlns:a16="http://schemas.microsoft.com/office/drawing/2014/main" id="{72837B5E-8D2A-9B71-B84B-20039E1A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43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5" name="Oval 21">
            <a:extLst>
              <a:ext uri="{FF2B5EF4-FFF2-40B4-BE49-F238E27FC236}">
                <a16:creationId xmlns:a16="http://schemas.microsoft.com/office/drawing/2014/main" id="{83981881-B813-7094-9997-DC2C79CC5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66726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CA94E770-94E5-FEA6-4759-B24A6912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728526"/>
            <a:ext cx="1447800" cy="609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7" name="Oval 23">
            <a:extLst>
              <a:ext uri="{FF2B5EF4-FFF2-40B4-BE49-F238E27FC236}">
                <a16:creationId xmlns:a16="http://schemas.microsoft.com/office/drawing/2014/main" id="{9A725B20-245C-2AFB-D6DE-CA4AC4EF989E}"/>
              </a:ext>
            </a:extLst>
          </p:cNvPr>
          <p:cNvSpPr>
            <a:spLocks noChangeArrowheads="1"/>
          </p:cNvSpPr>
          <p:nvPr/>
        </p:nvSpPr>
        <p:spPr bwMode="auto">
          <a:xfrm rot="20668640">
            <a:off x="4645026" y="3250689"/>
            <a:ext cx="3775075" cy="2095500"/>
          </a:xfrm>
          <a:prstGeom prst="ellips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6408" name="Line 24">
            <a:extLst>
              <a:ext uri="{FF2B5EF4-FFF2-40B4-BE49-F238E27FC236}">
                <a16:creationId xmlns:a16="http://schemas.microsoft.com/office/drawing/2014/main" id="{52C1D040-64C4-D343-D9D1-ADB4456DE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728526"/>
            <a:ext cx="16002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87766DEC-BAB8-619A-E8E6-F8229503E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728526"/>
            <a:ext cx="1219200" cy="1371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8DF66901-359B-9E56-F772-694C72C9C9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728526"/>
            <a:ext cx="1219200" cy="762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BF444185-B531-A066-0DC4-C3769B290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033326"/>
            <a:ext cx="2057400" cy="76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2DE8FEEC-0018-C673-30D2-5B08D0AD0A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033326"/>
            <a:ext cx="15240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3F5B8CD7-5C4C-EF14-2097-854269E907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728526"/>
            <a:ext cx="1981200" cy="381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487CA6B1-C5D9-19B4-BC07-57CFBB9CB9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33326"/>
            <a:ext cx="13716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5" name="Line 31">
            <a:extLst>
              <a:ext uri="{FF2B5EF4-FFF2-40B4-BE49-F238E27FC236}">
                <a16:creationId xmlns:a16="http://schemas.microsoft.com/office/drawing/2014/main" id="{202C1DF2-8E6F-E9BC-B179-79F8094E3A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033326"/>
            <a:ext cx="1676400" cy="609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A909B4DF-23CC-2C6B-DC72-013E43B79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033326"/>
            <a:ext cx="1295400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pic>
        <p:nvPicPr>
          <p:cNvPr id="16417" name="Picture 33">
            <a:extLst>
              <a:ext uri="{FF2B5EF4-FFF2-40B4-BE49-F238E27FC236}">
                <a16:creationId xmlns:a16="http://schemas.microsoft.com/office/drawing/2014/main" id="{B73ECEA2-57A1-806E-BDB3-A8A04253F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86" y="5809307"/>
            <a:ext cx="6553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8" name="Picture 34">
            <a:extLst>
              <a:ext uri="{FF2B5EF4-FFF2-40B4-BE49-F238E27FC236}">
                <a16:creationId xmlns:a16="http://schemas.microsoft.com/office/drawing/2014/main" id="{82673DB7-1E90-863E-64A0-25C96EA3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86" y="5809308"/>
            <a:ext cx="1143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>
            <a:extLst>
              <a:ext uri="{FF2B5EF4-FFF2-40B4-BE49-F238E27FC236}">
                <a16:creationId xmlns:a16="http://schemas.microsoft.com/office/drawing/2014/main" id="{E542941E-998F-79E6-6DAB-18AF0DF1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48278"/>
            <a:ext cx="6400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6">
            <a:extLst>
              <a:ext uri="{FF2B5EF4-FFF2-40B4-BE49-F238E27FC236}">
                <a16:creationId xmlns:a16="http://schemas.microsoft.com/office/drawing/2014/main" id="{CD2A73F3-4A27-A24B-51BD-4EF884851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73651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altLang="en-PK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data object of cluster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en-PK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436" name="Rectangle 10">
            <a:extLst>
              <a:ext uri="{FF2B5EF4-FFF2-40B4-BE49-F238E27FC236}">
                <a16:creationId xmlns:a16="http://schemas.microsoft.com/office/drawing/2014/main" id="{BD1E6C14-EA9D-0D72-E716-0F2BA317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Hierarchical Clustering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21B1-2508-FE52-238F-A7ED7967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93D5EF5-5FB4-E08C-A4F5-FD5F7677F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WARD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C1061AB-F0EE-10C0-39D0-170D0AFC6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2683" y="1263650"/>
            <a:ext cx="6324600" cy="85407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‘ward’ minimizes the variance of the clusters being merged.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D543D-DF55-AE62-60C9-04E8C14D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53" y="2039067"/>
            <a:ext cx="4376860" cy="43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538</Words>
  <Application>Microsoft Office PowerPoint</Application>
  <PresentationFormat>Widescreen</PresentationFormat>
  <Paragraphs>80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Wingdings</vt:lpstr>
      <vt:lpstr>Office Theme</vt:lpstr>
      <vt:lpstr>Microsoft Equation 3.0</vt:lpstr>
      <vt:lpstr>PowerPoint Presentation</vt:lpstr>
      <vt:lpstr>PowerPoint Presentation</vt:lpstr>
      <vt:lpstr>Agglomerative</vt:lpstr>
      <vt:lpstr>PowerPoint Presentation</vt:lpstr>
      <vt:lpstr>Single Link</vt:lpstr>
      <vt:lpstr>Complete Link</vt:lpstr>
      <vt:lpstr>Group Average</vt:lpstr>
      <vt:lpstr>PowerPoint Presentation</vt:lpstr>
      <vt:lpstr>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8</cp:revision>
  <dcterms:created xsi:type="dcterms:W3CDTF">2024-11-21T04:37:05Z</dcterms:created>
  <dcterms:modified xsi:type="dcterms:W3CDTF">2024-11-21T05:34:31Z</dcterms:modified>
</cp:coreProperties>
</file>