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ato" charset="1" panose="020F0502020204030203"/>
      <p:regular r:id="rId13"/>
    </p:embeddedFont>
    <p:embeddedFont>
      <p:font typeface="Helios Extended Bold" charset="1" panose="02000805050000020004"/>
      <p:regular r:id="rId14"/>
    </p:embeddedFont>
    <p:embeddedFont>
      <p:font typeface="Heebo Bold" charset="1" panose="00000800000000000000"/>
      <p:regular r:id="rId15"/>
    </p:embeddedFont>
    <p:embeddedFont>
      <p:font typeface="Lato Bold" charset="1" panose="020F05020202040302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356386" y="7192327"/>
            <a:ext cx="3086100" cy="804358"/>
            <a:chOff x="0" y="0"/>
            <a:chExt cx="812800" cy="2118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211847"/>
            </a:xfrm>
            <a:custGeom>
              <a:avLst/>
              <a:gdLst/>
              <a:ahLst/>
              <a:cxnLst/>
              <a:rect r="r" b="b" t="t" l="l"/>
              <a:pathLst>
                <a:path h="211847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61675"/>
                  </a:lnTo>
                  <a:cubicBezTo>
                    <a:pt x="812800" y="174981"/>
                    <a:pt x="807514" y="187743"/>
                    <a:pt x="798105" y="197152"/>
                  </a:cubicBezTo>
                  <a:cubicBezTo>
                    <a:pt x="788695" y="206561"/>
                    <a:pt x="775934" y="211847"/>
                    <a:pt x="762627" y="211847"/>
                  </a:cubicBezTo>
                  <a:lnTo>
                    <a:pt x="50173" y="211847"/>
                  </a:lnTo>
                  <a:cubicBezTo>
                    <a:pt x="36866" y="211847"/>
                    <a:pt x="24105" y="206561"/>
                    <a:pt x="14695" y="197152"/>
                  </a:cubicBezTo>
                  <a:cubicBezTo>
                    <a:pt x="5286" y="187743"/>
                    <a:pt x="0" y="174981"/>
                    <a:pt x="0" y="1616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26 August, 2024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900651" y="3576423"/>
            <a:ext cx="10486699" cy="272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20"/>
              </a:lnSpc>
            </a:pPr>
            <a:r>
              <a:rPr lang="en-US" sz="5085" spc="254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 CASE STUDY IN EFFECTIVE TECHNICAL COMMUNICATION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58126" y="6399278"/>
            <a:ext cx="1237174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MYSQL INSTALLATION GUIDE DOCUMENTATION PAGE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58126" y="3130005"/>
            <a:ext cx="123717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Technical And Business Writing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001007" y="0"/>
            <a:ext cx="10286993" cy="10287000"/>
            <a:chOff x="0" y="0"/>
            <a:chExt cx="270933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44383" y="4695104"/>
            <a:ext cx="625662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Demonstrating how the MySQL Installation Guide exemplifies effective technical communication.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1600" y="2993339"/>
            <a:ext cx="8456427" cy="77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4"/>
              </a:lnSpc>
            </a:pPr>
            <a:r>
              <a:rPr lang="en-US" sz="4339" spc="216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PURPOSE: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66250" y="3817359"/>
            <a:ext cx="8693050" cy="279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Design-Oriented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Audience-Focused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Ethical Communication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Rhetorical and Professional Standards</a:t>
            </a:r>
          </a:p>
          <a:p>
            <a:pPr algn="l" marL="0" indent="0" lvl="0">
              <a:lnSpc>
                <a:spcPts val="367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431056" y="3021914"/>
            <a:ext cx="6150507" cy="56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8"/>
              </a:lnSpc>
            </a:pPr>
            <a:r>
              <a:rPr lang="en-US" sz="3155" spc="157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KEY FOCUS AREAS: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9362078" cy="10287000"/>
            <a:chOff x="0" y="0"/>
            <a:chExt cx="1347500" cy="1480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500" cy="1480626"/>
            </a:xfrm>
            <a:custGeom>
              <a:avLst/>
              <a:gdLst/>
              <a:ahLst/>
              <a:cxnLst/>
              <a:rect r="r" b="b" t="t" l="l"/>
              <a:pathLst>
                <a:path h="1480626" w="1347500">
                  <a:moveTo>
                    <a:pt x="0" y="0"/>
                  </a:moveTo>
                  <a:lnTo>
                    <a:pt x="1347500" y="0"/>
                  </a:lnTo>
                  <a:lnTo>
                    <a:pt x="1347500" y="1480626"/>
                  </a:lnTo>
                  <a:lnTo>
                    <a:pt x="0" y="1480626"/>
                  </a:lnTo>
                  <a:close/>
                </a:path>
              </a:pathLst>
            </a:custGeom>
            <a:blipFill>
              <a:blip r:embed="rId2"/>
              <a:stretch>
                <a:fillRect l="-4215" t="0" r="-84781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947879" y="6006936"/>
            <a:ext cx="4889227" cy="3751422"/>
          </a:xfrm>
          <a:custGeom>
            <a:avLst/>
            <a:gdLst/>
            <a:ahLst/>
            <a:cxnLst/>
            <a:rect r="r" b="b" t="t" l="l"/>
            <a:pathLst>
              <a:path h="3751422" w="4889227">
                <a:moveTo>
                  <a:pt x="0" y="0"/>
                </a:moveTo>
                <a:lnTo>
                  <a:pt x="4889227" y="0"/>
                </a:lnTo>
                <a:lnTo>
                  <a:pt x="4889227" y="3751422"/>
                </a:lnTo>
                <a:lnTo>
                  <a:pt x="0" y="3751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047" t="0" r="-5606" b="0"/>
            </a:stretch>
          </a:blipFill>
          <a:ln w="57150" cap="sq">
            <a:solidFill>
              <a:srgbClr val="FF0000"/>
            </a:solidFill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9587722" y="631284"/>
            <a:ext cx="9095805" cy="5995194"/>
            <a:chOff x="0" y="0"/>
            <a:chExt cx="12127740" cy="799359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59440" y="-114300"/>
              <a:ext cx="10891747" cy="2029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88"/>
                </a:lnSpc>
              </a:pPr>
              <a:r>
                <a:rPr lang="en-US" sz="4349" spc="217">
                  <a:solidFill>
                    <a:srgbClr val="000000"/>
                  </a:solidFill>
                  <a:latin typeface="Helios Extended Bold"/>
                  <a:ea typeface="Helios Extended Bold"/>
                  <a:cs typeface="Helios Extended Bold"/>
                  <a:sym typeface="Helios Extended Bold"/>
                </a:rPr>
                <a:t>DESIGN-ORIENTED APPROACH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941108"/>
              <a:ext cx="12127740" cy="5052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STRUCTURED LAYOUT: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Clear table of contents.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Segmented Information: 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Chapters and sub-sections for easy navigation.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User Experience: 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Visual clarity and ease of use.</a:t>
              </a:r>
            </a:p>
            <a:p>
              <a:pPr algn="l" marL="0" indent="0" lvl="0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0268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9362078" cy="10287000"/>
            <a:chOff x="0" y="0"/>
            <a:chExt cx="1347500" cy="1480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500" cy="1480626"/>
            </a:xfrm>
            <a:custGeom>
              <a:avLst/>
              <a:gdLst/>
              <a:ahLst/>
              <a:cxnLst/>
              <a:rect r="r" b="b" t="t" l="l"/>
              <a:pathLst>
                <a:path h="1480626" w="1347500">
                  <a:moveTo>
                    <a:pt x="0" y="0"/>
                  </a:moveTo>
                  <a:lnTo>
                    <a:pt x="1347500" y="0"/>
                  </a:lnTo>
                  <a:lnTo>
                    <a:pt x="1347500" y="1480626"/>
                  </a:lnTo>
                  <a:lnTo>
                    <a:pt x="0" y="1480626"/>
                  </a:lnTo>
                  <a:close/>
                </a:path>
              </a:pathLst>
            </a:custGeom>
            <a:blipFill>
              <a:blip r:embed="rId2"/>
              <a:stretch>
                <a:fillRect l="-13015" t="0" r="-113587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2798630"/>
            <a:ext cx="6591693" cy="968603"/>
          </a:xfrm>
          <a:custGeom>
            <a:avLst/>
            <a:gdLst/>
            <a:ahLst/>
            <a:cxnLst/>
            <a:rect r="r" b="b" t="t" l="l"/>
            <a:pathLst>
              <a:path h="968603" w="6591693">
                <a:moveTo>
                  <a:pt x="0" y="0"/>
                </a:moveTo>
                <a:lnTo>
                  <a:pt x="6591693" y="0"/>
                </a:lnTo>
                <a:lnTo>
                  <a:pt x="6591693" y="968603"/>
                </a:lnTo>
                <a:lnTo>
                  <a:pt x="0" y="9686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904" t="-115736" r="0" b="-298792"/>
            </a:stretch>
          </a:blipFill>
          <a:ln w="57150" cap="sq">
            <a:solidFill>
              <a:srgbClr val="FF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88007" y="6374755"/>
            <a:ext cx="9599993" cy="3912245"/>
          </a:xfrm>
          <a:custGeom>
            <a:avLst/>
            <a:gdLst/>
            <a:ahLst/>
            <a:cxnLst/>
            <a:rect r="r" b="b" t="t" l="l"/>
            <a:pathLst>
              <a:path h="3912245" w="9599993">
                <a:moveTo>
                  <a:pt x="0" y="0"/>
                </a:moveTo>
                <a:lnTo>
                  <a:pt x="9599993" y="0"/>
                </a:lnTo>
                <a:lnTo>
                  <a:pt x="9599993" y="3912245"/>
                </a:lnTo>
                <a:lnTo>
                  <a:pt x="0" y="3912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98" t="0" r="-19149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9740574" y="493717"/>
            <a:ext cx="9095805" cy="5995194"/>
            <a:chOff x="0" y="0"/>
            <a:chExt cx="12127740" cy="799359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59440" y="-114300"/>
              <a:ext cx="10891747" cy="2029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88"/>
                </a:lnSpc>
              </a:pPr>
              <a:r>
                <a:rPr lang="en-US" sz="4349" spc="217">
                  <a:solidFill>
                    <a:srgbClr val="000000"/>
                  </a:solidFill>
                  <a:latin typeface="Helios Extended Bold"/>
                  <a:ea typeface="Helios Extended Bold"/>
                  <a:cs typeface="Helios Extended Bold"/>
                  <a:sym typeface="Helios Extended Bold"/>
                </a:rPr>
                <a:t>AUDIENCE-FOCUSED CONTENT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941108"/>
              <a:ext cx="12127740" cy="5052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DIVERSE USER NEEDS: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Caters to both beginners and experts.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Multiple Installation Methods: 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Customized for different operating systems.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Step-by-Step Instructions: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 A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mplifies complex tasks for all users.</a:t>
              </a:r>
            </a:p>
            <a:p>
              <a:pPr algn="l" marL="0" indent="0" lvl="0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0268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9362078" cy="10287000"/>
            <a:chOff x="0" y="0"/>
            <a:chExt cx="1347500" cy="1480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500" cy="1480626"/>
            </a:xfrm>
            <a:custGeom>
              <a:avLst/>
              <a:gdLst/>
              <a:ahLst/>
              <a:cxnLst/>
              <a:rect r="r" b="b" t="t" l="l"/>
              <a:pathLst>
                <a:path h="1480626" w="1347500">
                  <a:moveTo>
                    <a:pt x="0" y="0"/>
                  </a:moveTo>
                  <a:lnTo>
                    <a:pt x="1347500" y="0"/>
                  </a:lnTo>
                  <a:lnTo>
                    <a:pt x="1347500" y="1480626"/>
                  </a:lnTo>
                  <a:lnTo>
                    <a:pt x="0" y="1480626"/>
                  </a:lnTo>
                  <a:close/>
                </a:path>
              </a:pathLst>
            </a:custGeom>
            <a:blipFill>
              <a:blip r:embed="rId2"/>
              <a:stretch>
                <a:fillRect l="0" t="0" r="-52596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740574" y="677140"/>
            <a:ext cx="9095805" cy="5995194"/>
            <a:chOff x="0" y="0"/>
            <a:chExt cx="12127740" cy="79935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59440" y="-114300"/>
              <a:ext cx="10891747" cy="2029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88"/>
                </a:lnSpc>
              </a:pPr>
              <a:r>
                <a:rPr lang="en-US" sz="4349" spc="217">
                  <a:solidFill>
                    <a:srgbClr val="000000"/>
                  </a:solidFill>
                  <a:latin typeface="Helios Extended Bold"/>
                  <a:ea typeface="Helios Extended Bold"/>
                  <a:cs typeface="Helios Extended Bold"/>
                  <a:sym typeface="Helios Extended Bold"/>
                </a:rPr>
                <a:t>ETHICAL COMMUNICATION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941108"/>
              <a:ext cx="12127740" cy="5052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TRANSPARENCY: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Clear legal notices and revision history.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Trustworthiness:  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Accurate and reliable information.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Professional Integrity: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 Adherence to legal and ethical standards.</a:t>
              </a:r>
            </a:p>
            <a:p>
              <a:pPr algn="l" marL="0" indent="0" lvl="0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0268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9362078" cy="10287000"/>
            <a:chOff x="0" y="0"/>
            <a:chExt cx="1347500" cy="1480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500" cy="1480626"/>
            </a:xfrm>
            <a:custGeom>
              <a:avLst/>
              <a:gdLst/>
              <a:ahLst/>
              <a:cxnLst/>
              <a:rect r="r" b="b" t="t" l="l"/>
              <a:pathLst>
                <a:path h="1480626" w="1347500">
                  <a:moveTo>
                    <a:pt x="0" y="0"/>
                  </a:moveTo>
                  <a:lnTo>
                    <a:pt x="1347500" y="0"/>
                  </a:lnTo>
                  <a:lnTo>
                    <a:pt x="1347500" y="1480626"/>
                  </a:lnTo>
                  <a:lnTo>
                    <a:pt x="0" y="1480626"/>
                  </a:lnTo>
                  <a:close/>
                </a:path>
              </a:pathLst>
            </a:custGeom>
            <a:blipFill>
              <a:blip r:embed="rId2"/>
              <a:stretch>
                <a:fillRect l="-5061" t="0" r="-47535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664148" y="677140"/>
            <a:ext cx="9095805" cy="6768478"/>
            <a:chOff x="0" y="0"/>
            <a:chExt cx="12127740" cy="902463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59440" y="-114300"/>
              <a:ext cx="10891747" cy="3060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88"/>
                </a:lnSpc>
              </a:pPr>
              <a:r>
                <a:rPr lang="en-US" sz="4349" spc="217">
                  <a:solidFill>
                    <a:srgbClr val="000000"/>
                  </a:solidFill>
                  <a:latin typeface="Helios Extended Bold"/>
                  <a:ea typeface="Helios Extended Bold"/>
                  <a:cs typeface="Helios Extended Bold"/>
                  <a:sym typeface="Helios Extended Bold"/>
                </a:rPr>
                <a:t>RHETORICAL &amp; PROFESSIONAL STANDARDS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972153"/>
              <a:ext cx="12127740" cy="5052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PLAIN LANGUAGE: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Reduces misinterpretation.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Consistent Terminology: 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Ensures clarity.</a:t>
              </a:r>
            </a:p>
            <a:p>
              <a:pPr algn="l">
                <a:lnSpc>
                  <a:spcPts val="3219"/>
                </a:lnSpc>
              </a:pPr>
            </a:p>
            <a:p>
              <a:pPr algn="l" marL="539748" indent="-269874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249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Logical Organization: </a:t>
              </a:r>
            </a:p>
            <a:p>
              <a:pPr algn="l">
                <a:lnSpc>
                  <a:spcPts val="3219"/>
                </a:lnSpc>
              </a:pPr>
              <a:r>
                <a:rPr lang="en-US" sz="2299" spc="229">
                  <a:solidFill>
                    <a:srgbClr val="4E6E81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    </a:t>
              </a:r>
              <a:r>
                <a:rPr lang="en-US" sz="2299" spc="2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 Information flows smoothly.</a:t>
              </a:r>
            </a:p>
            <a:p>
              <a:pPr algn="l" marL="0" indent="0" lvl="0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81559" y="2005166"/>
            <a:ext cx="10426790" cy="94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05"/>
              </a:lnSpc>
            </a:pPr>
            <a:r>
              <a:rPr lang="en-US" sz="5218" spc="26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879932" y="3770322"/>
            <a:ext cx="11334568" cy="272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198" spc="219">
                <a:solidFill>
                  <a:srgbClr val="4E6E81"/>
                </a:solidFill>
                <a:latin typeface="Lato Bold"/>
                <a:ea typeface="Lato Bold"/>
                <a:cs typeface="Lato Bold"/>
                <a:sym typeface="Lato Bold"/>
              </a:rPr>
              <a:t>Summary:</a:t>
            </a:r>
            <a:r>
              <a:rPr lang="en-US" sz="2198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MySQL Installation Guide as a model of effective technical communication.</a:t>
            </a:r>
          </a:p>
          <a:p>
            <a:pPr algn="ctr">
              <a:lnSpc>
                <a:spcPts val="3078"/>
              </a:lnSpc>
            </a:pPr>
            <a:r>
              <a:rPr lang="en-US" sz="2198" spc="219">
                <a:solidFill>
                  <a:srgbClr val="4E6E81"/>
                </a:solidFill>
                <a:latin typeface="Lato Bold"/>
                <a:ea typeface="Lato Bold"/>
                <a:cs typeface="Lato Bold"/>
                <a:sym typeface="Lato Bold"/>
              </a:rPr>
              <a:t>Key Strengths:</a:t>
            </a:r>
            <a:r>
              <a:rPr lang="en-US" sz="2198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Design-oriented, audience-focused, ethically responsible, and professionally sound.</a:t>
            </a:r>
          </a:p>
          <a:p>
            <a:pPr algn="ctr">
              <a:lnSpc>
                <a:spcPts val="3078"/>
              </a:lnSpc>
            </a:pPr>
            <a:r>
              <a:rPr lang="en-US" sz="2198" spc="219">
                <a:solidFill>
                  <a:srgbClr val="4E6E81"/>
                </a:solidFill>
                <a:latin typeface="Lato Bold"/>
                <a:ea typeface="Lato Bold"/>
                <a:cs typeface="Lato Bold"/>
                <a:sym typeface="Lato Bold"/>
              </a:rPr>
              <a:t>Final Thought:</a:t>
            </a:r>
            <a:r>
              <a:rPr lang="en-US" sz="2198" spc="21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198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Whether for beginners or experts, the guide provides clear, accessible, and reliable information.</a:t>
            </a:r>
          </a:p>
          <a:p>
            <a:pPr algn="ctr" marL="0" indent="0" lvl="0">
              <a:lnSpc>
                <a:spcPts val="30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DAGOx6uIcNg</dc:identifier>
  <dcterms:modified xsi:type="dcterms:W3CDTF">2011-08-01T06:04:30Z</dcterms:modified>
  <cp:revision>1</cp:revision>
  <dc:title>White and Grey Modern Business Research Proposal Presentation</dc:title>
</cp:coreProperties>
</file>