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1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54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3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3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7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4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0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9164A6-9B96-4129-901F-987C24753D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A4FDA-1F0D-4151-916D-7E05C9341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Introduction to Data Collection and Analysis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</a:p>
          <a:p>
            <a:r>
              <a:rPr lang="en-US" dirty="0" smtClean="0"/>
              <a:t>Noreen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7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Sampling in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Sampling: </a:t>
            </a:r>
            <a:r>
              <a:rPr lang="en-US" dirty="0"/>
              <a:t>Sampling involves selecting a subset of individuals from a larger population to represent the group as a whole.</a:t>
            </a:r>
          </a:p>
          <a:p>
            <a:r>
              <a:rPr lang="en-US" dirty="0"/>
              <a:t>   </a:t>
            </a:r>
            <a:r>
              <a:rPr lang="en-US" dirty="0" smtClean="0"/>
              <a:t>Role: </a:t>
            </a:r>
            <a:r>
              <a:rPr lang="en-US" dirty="0"/>
              <a:t>It allows researchers to make inferences about a population without surveying everyone, saving time and resources.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Random Sampling: </a:t>
            </a:r>
            <a:r>
              <a:rPr lang="en-US" dirty="0"/>
              <a:t>This method ensures that every individual has an equal chance of being selected.</a:t>
            </a:r>
          </a:p>
          <a:p>
            <a:r>
              <a:rPr lang="en-US" dirty="0"/>
              <a:t>   </a:t>
            </a:r>
            <a:r>
              <a:rPr lang="en-US" dirty="0" smtClean="0"/>
              <a:t>Why </a:t>
            </a:r>
            <a:r>
              <a:rPr lang="en-US" dirty="0"/>
              <a:t>It’s </a:t>
            </a:r>
            <a:r>
              <a:rPr lang="en-US" dirty="0" smtClean="0"/>
              <a:t>Used: </a:t>
            </a:r>
            <a:r>
              <a:rPr lang="en-US" dirty="0"/>
              <a:t>To reduce bias, making the results more representative and generalizable.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6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Advanced Concepts in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Data Triangulation: </a:t>
            </a:r>
            <a:r>
              <a:rPr lang="en-US" dirty="0"/>
              <a:t>Combining multiple data sources or methods to cross-verify findings.</a:t>
            </a:r>
          </a:p>
          <a:p>
            <a:r>
              <a:rPr lang="en-US" dirty="0" smtClean="0"/>
              <a:t>Usefulness: </a:t>
            </a:r>
            <a:r>
              <a:rPr lang="en-US" dirty="0"/>
              <a:t>Enhances reliability by ensuring that findings are consistent across different approaches.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Content Analysis: </a:t>
            </a:r>
            <a:r>
              <a:rPr lang="en-US" dirty="0"/>
              <a:t>A systematic method of coding and interpreting qualitative data to identify patterns.</a:t>
            </a:r>
          </a:p>
          <a:p>
            <a:r>
              <a:rPr lang="en-US" dirty="0" smtClean="0"/>
              <a:t>Context: </a:t>
            </a:r>
            <a:r>
              <a:rPr lang="en-US" dirty="0"/>
              <a:t>Common in media research, marketing, or any study involving analysis of written, visual, or spoken material.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0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Advanced Concepts in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Longitudinal </a:t>
            </a:r>
            <a:r>
              <a:rPr lang="en-US" dirty="0"/>
              <a:t>vs. Cross-Sectional </a:t>
            </a:r>
            <a:r>
              <a:rPr lang="en-US" dirty="0" smtClean="0"/>
              <a:t>Studies: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Longitudinal Study: </a:t>
            </a:r>
            <a:r>
              <a:rPr lang="en-US" dirty="0"/>
              <a:t>Observes the same subjects over a period to track changes.</a:t>
            </a:r>
          </a:p>
          <a:p>
            <a:r>
              <a:rPr lang="en-US" dirty="0"/>
              <a:t>   </a:t>
            </a:r>
            <a:r>
              <a:rPr lang="en-US" dirty="0" smtClean="0"/>
              <a:t>Cross-Sectional Study: </a:t>
            </a:r>
            <a:r>
              <a:rPr lang="en-US" dirty="0"/>
              <a:t>Examines a population at a single point in time.</a:t>
            </a:r>
          </a:p>
          <a:p>
            <a:r>
              <a:rPr lang="en-US" dirty="0"/>
              <a:t>   </a:t>
            </a:r>
            <a:r>
              <a:rPr lang="en-US" dirty="0" smtClean="0"/>
              <a:t>Difference: </a:t>
            </a:r>
            <a:r>
              <a:rPr lang="en-US" dirty="0"/>
              <a:t>Longitudinal studies provide insights into change over time, while cross-sectional studies offer a snapshot.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Data 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Coding </a:t>
            </a:r>
            <a:r>
              <a:rPr lang="en-US" dirty="0"/>
              <a:t>in Qualitative </a:t>
            </a:r>
            <a:r>
              <a:rPr lang="en-US" dirty="0" smtClean="0"/>
              <a:t>Data: </a:t>
            </a:r>
            <a:r>
              <a:rPr lang="en-US" dirty="0"/>
              <a:t>Coding involves categorizing qualitative data (like text) to identify patterns and themes.</a:t>
            </a:r>
          </a:p>
          <a:p>
            <a:r>
              <a:rPr lang="en-US" dirty="0" smtClean="0"/>
              <a:t>Purpose: </a:t>
            </a:r>
            <a:r>
              <a:rPr lang="en-US" dirty="0"/>
              <a:t>Simplifies qualitative data by grouping similar ideas, making it easier to interpret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Statistical </a:t>
            </a:r>
            <a:r>
              <a:rPr lang="en-US" dirty="0"/>
              <a:t>Analysis in Quantitative </a:t>
            </a:r>
            <a:r>
              <a:rPr lang="en-US" dirty="0" smtClean="0"/>
              <a:t>Research: </a:t>
            </a:r>
            <a:r>
              <a:rPr lang="en-US" dirty="0"/>
              <a:t>Statistical analysis transforms raw data into meaningful insights, allowing for hypothesis testing, trend identification, and prediction.</a:t>
            </a:r>
          </a:p>
          <a:p>
            <a:r>
              <a:rPr lang="en-US" dirty="0" smtClean="0"/>
              <a:t>Purpose: </a:t>
            </a:r>
            <a:r>
              <a:rPr lang="en-US" dirty="0"/>
              <a:t>To make sense of data using various mathematical and statistical techniques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Regression Analysis: </a:t>
            </a:r>
            <a:r>
              <a:rPr lang="en-US" dirty="0"/>
              <a:t>A method that examines the relationship between a dependent variable and one or more independent variables.</a:t>
            </a:r>
          </a:p>
          <a:p>
            <a:r>
              <a:rPr lang="en-US" dirty="0" smtClean="0"/>
              <a:t> Example: </a:t>
            </a:r>
            <a:r>
              <a:rPr lang="en-US" dirty="0"/>
              <a:t>A company might use regression analysis to understand how advertising budget affects </a:t>
            </a:r>
            <a:r>
              <a:rPr lang="en-US" dirty="0" smtClean="0"/>
              <a:t>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5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Data Preparation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Cleaning: </a:t>
            </a:r>
            <a:r>
              <a:rPr lang="en-US" dirty="0"/>
              <a:t>The process of detecting and correcting errors in a dataset before analysis.</a:t>
            </a:r>
          </a:p>
          <a:p>
            <a:r>
              <a:rPr lang="en-US" dirty="0" smtClean="0"/>
              <a:t>Importance: </a:t>
            </a:r>
            <a:r>
              <a:rPr lang="en-US" dirty="0"/>
              <a:t>Cleaning data prevents inaccuracies and improves analysis quality, making results more reliable</a:t>
            </a:r>
            <a:r>
              <a:rPr lang="en-US" dirty="0" smtClean="0"/>
              <a:t>.</a:t>
            </a:r>
          </a:p>
          <a:p>
            <a:r>
              <a:rPr lang="en-US" b="1" dirty="0"/>
              <a:t>Steps in Data </a:t>
            </a:r>
            <a:r>
              <a:rPr lang="en-US" b="1" dirty="0" err="1"/>
              <a:t>Cleaning</a:t>
            </a:r>
            <a:r>
              <a:rPr lang="en-US" dirty="0" err="1"/>
              <a:t>:</a:t>
            </a:r>
            <a:r>
              <a:rPr lang="en-US" b="1" dirty="0" err="1"/>
              <a:t>Identify</a:t>
            </a:r>
            <a:r>
              <a:rPr lang="en-US" b="1" dirty="0"/>
              <a:t> and Correct Errors</a:t>
            </a:r>
            <a:r>
              <a:rPr lang="en-US" dirty="0"/>
              <a:t>: Removing duplicates, correcting data entry errors.</a:t>
            </a:r>
          </a:p>
          <a:p>
            <a:r>
              <a:rPr lang="en-US" b="1" dirty="0"/>
              <a:t>Handle Missing Data</a:t>
            </a:r>
            <a:r>
              <a:rPr lang="en-US" dirty="0"/>
              <a:t>: Replace, remove, or estimate missing values.</a:t>
            </a:r>
          </a:p>
          <a:p>
            <a:r>
              <a:rPr lang="en-US" b="1" dirty="0"/>
              <a:t>Normalize Data</a:t>
            </a:r>
            <a:r>
              <a:rPr lang="en-US" dirty="0"/>
              <a:t>: Ensuring consistent format across datasets.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IX.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smtClean="0"/>
              <a:t>Purpose: </a:t>
            </a:r>
            <a:r>
              <a:rPr lang="en-US" dirty="0"/>
              <a:t>Visuals like graphs and charts simplify complex data and make patterns, trends, and comparisons easier to understand.</a:t>
            </a:r>
          </a:p>
          <a:p>
            <a:r>
              <a:rPr lang="en-US" dirty="0" smtClean="0"/>
              <a:t>Benefits: </a:t>
            </a:r>
            <a:r>
              <a:rPr lang="en-US" dirty="0"/>
              <a:t>Helps audiences quickly grasp key insights and enhances data-driven decision-making</a:t>
            </a:r>
            <a:r>
              <a:rPr lang="en-US" dirty="0" smtClean="0"/>
              <a:t>.</a:t>
            </a:r>
          </a:p>
          <a:p>
            <a:r>
              <a:rPr lang="en-US" b="1" dirty="0"/>
              <a:t>Types of Visuals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Bar Charts &amp; Histograms</a:t>
            </a:r>
            <a:r>
              <a:rPr lang="en-US" dirty="0"/>
              <a:t>: Compare quantities across categories.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Line Graphs</a:t>
            </a:r>
            <a:r>
              <a:rPr lang="en-US" dirty="0"/>
              <a:t>: Show trends over time.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Pie Charts</a:t>
            </a:r>
            <a:r>
              <a:rPr lang="en-US" dirty="0"/>
              <a:t>: Represent proportions within a whole.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Scatter Plots</a:t>
            </a:r>
            <a:r>
              <a:rPr lang="en-US" dirty="0"/>
              <a:t>: Show relationships between two variables.</a:t>
            </a:r>
          </a:p>
          <a:p>
            <a:r>
              <a:rPr lang="en-US" dirty="0" smtClean="0"/>
              <a:t> </a:t>
            </a:r>
            <a:r>
              <a:rPr lang="en-US" b="1" dirty="0"/>
              <a:t>When to Use</a:t>
            </a:r>
            <a:r>
              <a:rPr lang="en-US" dirty="0"/>
              <a:t>: In reports and presentations to simplify data interpretation and highlight key findings.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introduce students to key concepts, definitions, and applications in data collection and analysis, specifically in business and technical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Purpose of Data Collection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is essential to research because it provides the foundation for accurate analysis, enables reliable insights, and supports decision-making. Without systematic data collection, conclusions would be speculative, and businesses would lack the evidence needed to make informed choices, evaluate processes, or improve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9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II. Primary and Secondary Data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Data </a:t>
            </a:r>
            <a:r>
              <a:rPr lang="en-US" dirty="0" smtClean="0"/>
              <a:t>Collection: This </a:t>
            </a:r>
            <a:r>
              <a:rPr lang="en-US" dirty="0"/>
              <a:t>involves gathering original, firsthand data specifically for the research objective.  </a:t>
            </a:r>
            <a:endParaRPr lang="en-US" dirty="0" smtClean="0"/>
          </a:p>
          <a:p>
            <a:r>
              <a:rPr lang="en-US" dirty="0" smtClean="0"/>
              <a:t>Example: Conducting </a:t>
            </a:r>
            <a:r>
              <a:rPr lang="en-US" dirty="0"/>
              <a:t>surveys to understand customer satisfaction with a new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Use: </a:t>
            </a:r>
            <a:r>
              <a:rPr lang="en-US" dirty="0"/>
              <a:t>Useful for addressing specific questions where existing data is unavailable or outdated.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Primary and Secondary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Secondary </a:t>
            </a:r>
            <a:r>
              <a:rPr lang="en-US" dirty="0" smtClean="0"/>
              <a:t>Data: </a:t>
            </a:r>
            <a:r>
              <a:rPr lang="en-US" dirty="0"/>
              <a:t>This refers to using data that has already been collected by others.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include data from government databases, academic articles, and previous research studies.  </a:t>
            </a:r>
          </a:p>
          <a:p>
            <a:r>
              <a:rPr lang="en-US" dirty="0"/>
              <a:t> </a:t>
            </a:r>
            <a:r>
              <a:rPr lang="en-US" dirty="0" smtClean="0"/>
              <a:t>Use: </a:t>
            </a:r>
            <a:r>
              <a:rPr lang="en-US" dirty="0"/>
              <a:t>Often used to provide background information, validate primary data findings, or save resources when extensive data already exists.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Qualitative vs.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Qualitative </a:t>
            </a:r>
            <a:r>
              <a:rPr lang="en-US" dirty="0" smtClean="0"/>
              <a:t>Data: </a:t>
            </a:r>
            <a:r>
              <a:rPr lang="en-US" dirty="0"/>
              <a:t>Descriptive data that captures opinions, motivations, and experiences. It is usually non-numeric and rich in detail.  </a:t>
            </a:r>
          </a:p>
          <a:p>
            <a:r>
              <a:rPr lang="en-US" dirty="0"/>
              <a:t>   </a:t>
            </a:r>
            <a:r>
              <a:rPr lang="en-US" dirty="0" smtClean="0"/>
              <a:t>Example: </a:t>
            </a:r>
            <a:r>
              <a:rPr lang="en-US" dirty="0"/>
              <a:t>Feedback from open-ended survey responses.</a:t>
            </a:r>
          </a:p>
          <a:p>
            <a:r>
              <a:rPr lang="en-US" dirty="0"/>
              <a:t>Quantitative </a:t>
            </a:r>
            <a:r>
              <a:rPr lang="en-US" dirty="0" smtClean="0"/>
              <a:t>Data: </a:t>
            </a:r>
            <a:r>
              <a:rPr lang="en-US" dirty="0"/>
              <a:t>Numeric data that can be measured and statistically analyzed. It provides objective, straightforward information.  </a:t>
            </a:r>
          </a:p>
          <a:p>
            <a:r>
              <a:rPr lang="en-US" dirty="0"/>
              <a:t>   </a:t>
            </a:r>
            <a:r>
              <a:rPr lang="en-US" dirty="0" smtClean="0"/>
              <a:t>Example: </a:t>
            </a:r>
            <a:r>
              <a:rPr lang="en-US" dirty="0"/>
              <a:t>Customer satisfaction scores on a scale from 1 to 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Difference: </a:t>
            </a:r>
            <a:r>
              <a:rPr lang="en-US" dirty="0"/>
              <a:t>Qualitative data explores the </a:t>
            </a:r>
            <a:r>
              <a:rPr lang="en-US" dirty="0" smtClean="0"/>
              <a:t>“why” </a:t>
            </a:r>
            <a:r>
              <a:rPr lang="en-US" dirty="0"/>
              <a:t>and </a:t>
            </a:r>
            <a:r>
              <a:rPr lang="en-US" dirty="0" smtClean="0"/>
              <a:t>“how”, </a:t>
            </a:r>
            <a:r>
              <a:rPr lang="en-US" dirty="0"/>
              <a:t>while quantitative data focuses on the </a:t>
            </a:r>
            <a:r>
              <a:rPr lang="en-US" dirty="0" smtClean="0"/>
              <a:t>“what” </a:t>
            </a:r>
            <a:r>
              <a:rPr lang="en-US" dirty="0"/>
              <a:t>and </a:t>
            </a:r>
            <a:r>
              <a:rPr lang="en-US" dirty="0" smtClean="0"/>
              <a:t>“how much”.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9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Common Data Collection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</a:t>
            </a:r>
            <a:r>
              <a:rPr lang="en-US" dirty="0" smtClean="0"/>
              <a:t>Surveys: </a:t>
            </a:r>
            <a:r>
              <a:rPr lang="en-US" dirty="0"/>
              <a:t>A survey is a structured set of questions used to gather data from respondents. It’s widely used in research because it is efficient for collecting a large volume of data quickly.</a:t>
            </a:r>
          </a:p>
          <a:p>
            <a:r>
              <a:rPr lang="en-US" dirty="0" smtClean="0"/>
              <a:t>Common Usage: </a:t>
            </a:r>
            <a:r>
              <a:rPr lang="en-US" dirty="0"/>
              <a:t>Surveys are effective for obtaining quantitative data and standardizing responses.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2. </a:t>
            </a:r>
            <a:r>
              <a:rPr lang="en-US" dirty="0" smtClean="0"/>
              <a:t>Interviews: </a:t>
            </a:r>
            <a:r>
              <a:rPr lang="en-US" dirty="0"/>
              <a:t>This method involves direct conversation, allowing for in-depth exploration of a topic.</a:t>
            </a:r>
          </a:p>
          <a:p>
            <a:r>
              <a:rPr lang="en-US" dirty="0" smtClean="0"/>
              <a:t>Effective Scenario: </a:t>
            </a:r>
            <a:r>
              <a:rPr lang="en-US" dirty="0"/>
              <a:t>Interviews work well when studying complex topics that benefit from detailed, personalized responses, such as a study on employee motivations.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Common Data 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3. Focus Groups: </a:t>
            </a:r>
            <a:r>
              <a:rPr lang="en-US" dirty="0"/>
              <a:t>A focus group gathers a small group of people to discuss a topic under a moderator’s guidance.</a:t>
            </a:r>
          </a:p>
          <a:p>
            <a:r>
              <a:rPr lang="en-US" dirty="0" smtClean="0"/>
              <a:t>Benefits: </a:t>
            </a:r>
            <a:r>
              <a:rPr lang="en-US" dirty="0"/>
              <a:t>It enables researchers to capture a range of perspectives and observe group dynamics, which can reveal valuable insights for product development or marketing.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Online Questionnaires: </a:t>
            </a:r>
            <a:r>
              <a:rPr lang="en-US" dirty="0"/>
              <a:t>Digital surveys or questionnaires distributed online.</a:t>
            </a:r>
          </a:p>
          <a:p>
            <a:r>
              <a:rPr lang="en-US" dirty="0" smtClean="0"/>
              <a:t>Advantages: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 Cost-effective and time-saving.</a:t>
            </a:r>
          </a:p>
          <a:p>
            <a:pPr marL="0" indent="0">
              <a:buNone/>
            </a:pPr>
            <a:r>
              <a:rPr lang="en-US" dirty="0"/>
              <a:t>      - Convenient for reaching a large, diverse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6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Common Data Collection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smtClean="0"/>
              <a:t>Observational Studies: </a:t>
            </a:r>
            <a:r>
              <a:rPr lang="en-US" dirty="0"/>
              <a:t>This method involves observing behaviors or events in real-time without interference.</a:t>
            </a:r>
          </a:p>
          <a:p>
            <a:r>
              <a:rPr lang="en-US" dirty="0"/>
              <a:t> </a:t>
            </a:r>
            <a:r>
              <a:rPr lang="en-US" dirty="0" smtClean="0"/>
              <a:t>Usage: </a:t>
            </a:r>
            <a:r>
              <a:rPr lang="en-US" dirty="0"/>
              <a:t>Often used in social research or workplace studies where natural interactions are important, such as in retail to observe customer behavior.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smtClean="0"/>
              <a:t>Case Studies: </a:t>
            </a:r>
            <a:r>
              <a:rPr lang="en-US" dirty="0"/>
              <a:t>A case study is an in-depth examination of a particular subject, event, or entity.</a:t>
            </a:r>
          </a:p>
          <a:p>
            <a:r>
              <a:rPr lang="en-US" dirty="0"/>
              <a:t>  </a:t>
            </a:r>
            <a:r>
              <a:rPr lang="en-US" dirty="0" smtClean="0"/>
              <a:t>Importance: </a:t>
            </a:r>
            <a:r>
              <a:rPr lang="en-US" dirty="0"/>
              <a:t>Useful in business research for developing deep insights about a company’s practices, especially when analyzing unique cases or success stories.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81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919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Introduction to Data Collection and Analysis Method</vt:lpstr>
      <vt:lpstr>Objective</vt:lpstr>
      <vt:lpstr>I. Purpose of Data Collection in Research</vt:lpstr>
      <vt:lpstr>II. Primary and Secondary Data Collection</vt:lpstr>
      <vt:lpstr>II. Primary and Secondary Data Collection</vt:lpstr>
      <vt:lpstr>III. Qualitative vs. Quantitative Data</vt:lpstr>
      <vt:lpstr>IV. Common Data Collection Methods</vt:lpstr>
      <vt:lpstr>IV. Common Data Collection Methods</vt:lpstr>
      <vt:lpstr>IV. Common Data Collection Methods</vt:lpstr>
      <vt:lpstr>V. Sampling in Data Collection</vt:lpstr>
      <vt:lpstr>VI. Advanced Concepts in Data Collection</vt:lpstr>
      <vt:lpstr>VI. Advanced Concepts in Data Collection</vt:lpstr>
      <vt:lpstr>VII. Data Analysis Methods</vt:lpstr>
      <vt:lpstr>VIII. Data Preparation and Cleaning</vt:lpstr>
      <vt:lpstr>IX. Data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Collection and Analysis Method</dc:title>
  <dc:creator>noreen shah</dc:creator>
  <cp:lastModifiedBy>noreen shah</cp:lastModifiedBy>
  <cp:revision>14</cp:revision>
  <dcterms:created xsi:type="dcterms:W3CDTF">2024-10-28T03:02:59Z</dcterms:created>
  <dcterms:modified xsi:type="dcterms:W3CDTF">2024-10-28T03:18:26Z</dcterms:modified>
</cp:coreProperties>
</file>