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5DA-8A03-4108-8C06-8CE81B20C67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9890-AFDE-4B92-8CC2-EB8FE22B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4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5DA-8A03-4108-8C06-8CE81B20C67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9890-AFDE-4B92-8CC2-EB8FE22B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5DA-8A03-4108-8C06-8CE81B20C67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9890-AFDE-4B92-8CC2-EB8FE22B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5DA-8A03-4108-8C06-8CE81B20C67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9890-AFDE-4B92-8CC2-EB8FE22B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5DA-8A03-4108-8C06-8CE81B20C67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9890-AFDE-4B92-8CC2-EB8FE22B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5DA-8A03-4108-8C06-8CE81B20C67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9890-AFDE-4B92-8CC2-EB8FE22B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5DA-8A03-4108-8C06-8CE81B20C67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9890-AFDE-4B92-8CC2-EB8FE22B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2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5DA-8A03-4108-8C06-8CE81B20C67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9890-AFDE-4B92-8CC2-EB8FE22B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5DA-8A03-4108-8C06-8CE81B20C67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9890-AFDE-4B92-8CC2-EB8FE22B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6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5DA-8A03-4108-8C06-8CE81B20C67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9890-AFDE-4B92-8CC2-EB8FE22B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5DA-8A03-4108-8C06-8CE81B20C67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9890-AFDE-4B92-8CC2-EB8FE22B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2A5DA-8A03-4108-8C06-8CE81B20C67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9890-AFDE-4B92-8CC2-EB8FE22B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4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Write a Report Based on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Noreen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9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2 – Identify the Main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graphic </a:t>
            </a:r>
            <a:r>
              <a:rPr lang="en-US" dirty="0" smtClean="0"/>
              <a:t>questions </a:t>
            </a:r>
            <a:r>
              <a:rPr lang="en-US" dirty="0"/>
              <a:t>should not </a:t>
            </a:r>
            <a:r>
              <a:rPr lang="en-US" dirty="0" smtClean="0"/>
              <a:t>be difficult </a:t>
            </a:r>
            <a:r>
              <a:rPr lang="en-US" dirty="0"/>
              <a:t>to interpret. </a:t>
            </a:r>
            <a:r>
              <a:rPr lang="en-US" dirty="0" smtClean="0"/>
              <a:t>All </a:t>
            </a:r>
            <a:r>
              <a:rPr lang="en-US" dirty="0"/>
              <a:t>you are looking for are the main features. These </a:t>
            </a:r>
            <a:r>
              <a:rPr lang="en-US" dirty="0" smtClean="0"/>
              <a:t>will usually </a:t>
            </a:r>
            <a:r>
              <a:rPr lang="en-US" dirty="0"/>
              <a:t>be the easiest things to spot. As we’ve </a:t>
            </a:r>
            <a:r>
              <a:rPr lang="en-US" dirty="0" smtClean="0"/>
              <a:t>just seen</a:t>
            </a:r>
            <a:r>
              <a:rPr lang="en-US" dirty="0"/>
              <a:t>, the type of key features will depend on </a:t>
            </a:r>
            <a:r>
              <a:rPr lang="en-US" dirty="0" smtClean="0"/>
              <a:t>whether the </a:t>
            </a:r>
            <a:r>
              <a:rPr lang="en-US" dirty="0"/>
              <a:t>bar chart is dynamic or static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will be lots of information in the graphic to </a:t>
            </a:r>
            <a:r>
              <a:rPr lang="en-US" dirty="0" smtClean="0"/>
              <a:t>help you </a:t>
            </a:r>
            <a:r>
              <a:rPr lang="en-US" dirty="0"/>
              <a:t>identify them. Here are some useful questions </a:t>
            </a:r>
            <a:r>
              <a:rPr lang="en-US" dirty="0" smtClean="0"/>
              <a:t>to ask</a:t>
            </a:r>
            <a:r>
              <a:rPr lang="en-US" dirty="0"/>
              <a:t>? </a:t>
            </a:r>
            <a:endParaRPr lang="en-US" dirty="0" smtClean="0"/>
          </a:p>
          <a:p>
            <a:pPr>
              <a:lnSpc>
                <a:spcPts val="500"/>
              </a:lnSpc>
            </a:pPr>
            <a:endParaRPr lang="en-US" dirty="0"/>
          </a:p>
          <a:p>
            <a:pPr lvl="1">
              <a:lnSpc>
                <a:spcPts val="500"/>
              </a:lnSpc>
            </a:pPr>
            <a:r>
              <a:rPr lang="en-US" b="1" dirty="0" smtClean="0"/>
              <a:t>What </a:t>
            </a:r>
            <a:r>
              <a:rPr lang="en-US" b="1" dirty="0"/>
              <a:t>information do the 2 axes give?</a:t>
            </a:r>
            <a:endParaRPr lang="en-US" dirty="0"/>
          </a:p>
          <a:p>
            <a:pPr lvl="1">
              <a:lnSpc>
                <a:spcPts val="500"/>
              </a:lnSpc>
            </a:pPr>
            <a:endParaRPr lang="en-US" dirty="0"/>
          </a:p>
          <a:p>
            <a:pPr lvl="1">
              <a:lnSpc>
                <a:spcPts val="500"/>
              </a:lnSpc>
            </a:pPr>
            <a:r>
              <a:rPr lang="en-US" b="1" dirty="0"/>
              <a:t>Is it dynamic or static?</a:t>
            </a:r>
            <a:endParaRPr lang="en-US" dirty="0"/>
          </a:p>
          <a:p>
            <a:pPr lvl="1">
              <a:lnSpc>
                <a:spcPts val="500"/>
              </a:lnSpc>
            </a:pPr>
            <a:endParaRPr lang="en-US" dirty="0"/>
          </a:p>
          <a:p>
            <a:pPr lvl="1">
              <a:lnSpc>
                <a:spcPts val="500"/>
              </a:lnSpc>
            </a:pPr>
            <a:r>
              <a:rPr lang="en-US" b="1" dirty="0"/>
              <a:t>What are the units of measurements?</a:t>
            </a:r>
            <a:endParaRPr lang="en-US" dirty="0"/>
          </a:p>
          <a:p>
            <a:pPr lvl="1">
              <a:lnSpc>
                <a:spcPts val="500"/>
              </a:lnSpc>
            </a:pPr>
            <a:endParaRPr lang="en-US" dirty="0"/>
          </a:p>
          <a:p>
            <a:pPr lvl="1">
              <a:lnSpc>
                <a:spcPts val="500"/>
              </a:lnSpc>
            </a:pPr>
            <a:r>
              <a:rPr lang="en-US" b="1" dirty="0"/>
              <a:t>What are the time periods?</a:t>
            </a:r>
            <a:endParaRPr lang="en-US" dirty="0"/>
          </a:p>
          <a:p>
            <a:pPr lvl="1">
              <a:lnSpc>
                <a:spcPts val="500"/>
              </a:lnSpc>
            </a:pPr>
            <a:endParaRPr lang="en-US" dirty="0"/>
          </a:p>
          <a:p>
            <a:pPr lvl="1">
              <a:lnSpc>
                <a:spcPts val="500"/>
              </a:lnSpc>
            </a:pPr>
            <a:r>
              <a:rPr lang="en-US" b="1" dirty="0"/>
              <a:t>What can you learn from the title and </a:t>
            </a:r>
            <a:r>
              <a:rPr lang="en-US" b="1" dirty="0" smtClean="0"/>
              <a:t>any labels</a:t>
            </a:r>
            <a:r>
              <a:rPr lang="en-US" b="1" dirty="0"/>
              <a:t>? </a:t>
            </a:r>
            <a:endParaRPr lang="en-US" dirty="0"/>
          </a:p>
          <a:p>
            <a:pPr lvl="1">
              <a:lnSpc>
                <a:spcPts val="500"/>
              </a:lnSpc>
            </a:pPr>
            <a:endParaRPr lang="en-US" dirty="0"/>
          </a:p>
          <a:p>
            <a:pPr lvl="1">
              <a:lnSpc>
                <a:spcPts val="500"/>
              </a:lnSpc>
            </a:pPr>
            <a:r>
              <a:rPr lang="en-US" b="1" dirty="0"/>
              <a:t>What is the most obvious trend?</a:t>
            </a:r>
            <a:endParaRPr lang="en-US" dirty="0"/>
          </a:p>
          <a:p>
            <a:pPr lvl="1">
              <a:lnSpc>
                <a:spcPts val="500"/>
              </a:lnSpc>
            </a:pPr>
            <a:endParaRPr lang="en-US" dirty="0"/>
          </a:p>
          <a:p>
            <a:pPr lvl="1">
              <a:lnSpc>
                <a:spcPts val="500"/>
              </a:lnSpc>
            </a:pPr>
            <a:r>
              <a:rPr lang="en-US" b="1" dirty="0"/>
              <a:t>Are there any notable similarities?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7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2 – Identify the Main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dirty="0"/>
              <a:t>, </a:t>
            </a:r>
            <a:r>
              <a:rPr lang="en-US" dirty="0" smtClean="0"/>
              <a:t>what main features stand out in our practice graphic?</a:t>
            </a:r>
          </a:p>
          <a:p>
            <a:pPr algn="ctr"/>
            <a:r>
              <a:rPr lang="en-US" b="1" dirty="0" smtClean="0"/>
              <a:t>Contribution </a:t>
            </a:r>
            <a:r>
              <a:rPr lang="en-US" b="1" dirty="0"/>
              <a:t>as % of India's GDP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65" y="2840808"/>
            <a:ext cx="6045201" cy="36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3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2 – Identify the Main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There </a:t>
            </a:r>
            <a:r>
              <a:rPr lang="en-US" dirty="0"/>
              <a:t>are 3 main features/trends in this </a:t>
            </a:r>
            <a:r>
              <a:rPr lang="en-US" dirty="0" smtClean="0"/>
              <a:t>bar chart</a:t>
            </a:r>
            <a:r>
              <a:rPr lang="en-US" dirty="0"/>
              <a:t>: </a:t>
            </a:r>
            <a:endParaRPr lang="en-US" dirty="0" smtClean="0"/>
          </a:p>
          <a:p>
            <a:pPr algn="just"/>
            <a:endParaRPr lang="en-US" dirty="0"/>
          </a:p>
          <a:p>
            <a:pPr lvl="1" algn="just"/>
            <a:r>
              <a:rPr lang="en-US" b="1" dirty="0" smtClean="0"/>
              <a:t>Main </a:t>
            </a:r>
            <a:r>
              <a:rPr lang="en-US" b="1" dirty="0"/>
              <a:t>feature 1: </a:t>
            </a:r>
            <a:r>
              <a:rPr lang="en-US" dirty="0"/>
              <a:t>The contribution of </a:t>
            </a:r>
            <a:r>
              <a:rPr lang="en-US" dirty="0" smtClean="0"/>
              <a:t>the agricultural </a:t>
            </a:r>
            <a:r>
              <a:rPr lang="en-US" dirty="0"/>
              <a:t>sector dropped steadily.</a:t>
            </a:r>
          </a:p>
          <a:p>
            <a:pPr lvl="1" algn="just"/>
            <a:r>
              <a:rPr lang="en-US" b="1" dirty="0"/>
              <a:t>Main feature 2: </a:t>
            </a:r>
            <a:r>
              <a:rPr lang="en-US" dirty="0"/>
              <a:t>The contribution of the </a:t>
            </a:r>
            <a:r>
              <a:rPr lang="en-US" dirty="0" smtClean="0"/>
              <a:t>service sector </a:t>
            </a:r>
            <a:r>
              <a:rPr lang="en-US" dirty="0"/>
              <a:t>increased each decade.</a:t>
            </a:r>
          </a:p>
          <a:p>
            <a:pPr lvl="1" algn="just"/>
            <a:r>
              <a:rPr lang="en-US" b="1" dirty="0"/>
              <a:t>Main feature 3: </a:t>
            </a:r>
            <a:r>
              <a:rPr lang="en-US" dirty="0"/>
              <a:t>Industry remained static from1980 to 2000.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general trends you select will be the starting </a:t>
            </a:r>
            <a:r>
              <a:rPr lang="en-US" dirty="0" err="1"/>
              <a:t>pointfor</a:t>
            </a:r>
            <a:r>
              <a:rPr lang="en-US" dirty="0"/>
              <a:t> your essay. You will then go on to add more detail.</a:t>
            </a:r>
          </a:p>
        </p:txBody>
      </p:sp>
    </p:spTree>
    <p:extLst>
      <p:ext uri="{BB962C8B-B14F-4D97-AF65-F5344CB8AC3E}">
        <p14:creationId xmlns:p14="http://schemas.microsoft.com/office/powerpoint/2010/main" val="238949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3 – Write an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introduction, you should simply paraphrase </a:t>
            </a:r>
            <a:r>
              <a:rPr lang="en-US" dirty="0" smtClean="0"/>
              <a:t>the question</a:t>
            </a:r>
            <a:r>
              <a:rPr lang="en-US" dirty="0"/>
              <a:t>, that is, say the same thing in a different way</a:t>
            </a:r>
            <a:r>
              <a:rPr lang="en-US" dirty="0" smtClean="0"/>
              <a:t>. You </a:t>
            </a:r>
            <a:r>
              <a:rPr lang="en-US" dirty="0"/>
              <a:t>can do this by using synonyms and changing </a:t>
            </a:r>
            <a:r>
              <a:rPr lang="en-US" dirty="0" smtClean="0"/>
              <a:t>the sentence </a:t>
            </a:r>
            <a:r>
              <a:rPr lang="en-US" dirty="0"/>
              <a:t>structure. For example: </a:t>
            </a:r>
            <a:endParaRPr lang="en-US" dirty="0" smtClean="0"/>
          </a:p>
          <a:p>
            <a:pPr algn="just"/>
            <a:r>
              <a:rPr lang="en-US" b="1" dirty="0" smtClean="0"/>
              <a:t>Question</a:t>
            </a:r>
            <a:r>
              <a:rPr lang="en-US" b="1" dirty="0"/>
              <a:t>:</a:t>
            </a:r>
            <a:endParaRPr lang="en-US" dirty="0"/>
          </a:p>
          <a:p>
            <a:pPr marL="0" indent="0" algn="just">
              <a:buNone/>
            </a:pPr>
            <a:r>
              <a:rPr lang="en-US" b="1" i="1" dirty="0"/>
              <a:t>The bar chart below shows the </a:t>
            </a:r>
            <a:r>
              <a:rPr lang="en-US" b="1" i="1" dirty="0" smtClean="0"/>
              <a:t>sector contributions </a:t>
            </a:r>
            <a:r>
              <a:rPr lang="en-US" b="1" i="1" dirty="0"/>
              <a:t>to India’s gross </a:t>
            </a:r>
            <a:r>
              <a:rPr lang="en-US" b="1" i="1" dirty="0" smtClean="0"/>
              <a:t>domestic product </a:t>
            </a:r>
            <a:r>
              <a:rPr lang="en-US" b="1" i="1" dirty="0"/>
              <a:t>from 1960 to 2000. </a:t>
            </a:r>
            <a:endParaRPr lang="en-US" dirty="0"/>
          </a:p>
          <a:p>
            <a:pPr algn="just"/>
            <a:r>
              <a:rPr lang="en-US" b="1" dirty="0"/>
              <a:t>Introduction (Paragraph 1): 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The bar graph illustrates the </a:t>
            </a:r>
            <a:r>
              <a:rPr lang="en-US" b="1" dirty="0" smtClean="0"/>
              <a:t>relative percentage </a:t>
            </a:r>
            <a:r>
              <a:rPr lang="en-US" b="1" dirty="0"/>
              <a:t>contributions made by </a:t>
            </a:r>
            <a:r>
              <a:rPr lang="en-US" b="1" dirty="0" smtClean="0"/>
              <a:t>the agricultural</a:t>
            </a:r>
            <a:r>
              <a:rPr lang="en-US" b="1" dirty="0"/>
              <a:t>, industrial and </a:t>
            </a:r>
            <a:r>
              <a:rPr lang="en-US" b="1" dirty="0" smtClean="0"/>
              <a:t>service sectors </a:t>
            </a:r>
            <a:r>
              <a:rPr lang="en-US" b="1" dirty="0"/>
              <a:t>to the Indian economy between1960 and 2000.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0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3 – Write an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 algn="just">
              <a:buNone/>
            </a:pPr>
            <a:r>
              <a:rPr lang="en-US" sz="3600" dirty="0"/>
              <a:t>Ideally, key words such as </a:t>
            </a:r>
            <a:r>
              <a:rPr lang="en-US" sz="3600" dirty="0">
                <a:solidFill>
                  <a:srgbClr val="FF0000"/>
                </a:solidFill>
              </a:rPr>
              <a:t>‘sector’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FF0000"/>
                </a:solidFill>
              </a:rPr>
              <a:t>‘contributions</a:t>
            </a:r>
            <a:r>
              <a:rPr lang="en-US" sz="3600" dirty="0" smtClean="0">
                <a:solidFill>
                  <a:srgbClr val="FF0000"/>
                </a:solidFill>
              </a:rPr>
              <a:t>’ </a:t>
            </a:r>
            <a:r>
              <a:rPr lang="en-US" sz="3600" dirty="0" smtClean="0"/>
              <a:t>should </a:t>
            </a:r>
            <a:r>
              <a:rPr lang="en-US" sz="3600" dirty="0"/>
              <a:t>be replaced by synonyms but there aren’t </a:t>
            </a:r>
            <a:r>
              <a:rPr lang="en-US" sz="3600" dirty="0" smtClean="0"/>
              <a:t>any obvious </a:t>
            </a:r>
            <a:r>
              <a:rPr lang="en-US" sz="3600" dirty="0"/>
              <a:t>words that could be used instead so it’s fine </a:t>
            </a:r>
            <a:r>
              <a:rPr lang="en-US" sz="3600" dirty="0" smtClean="0"/>
              <a:t>to repeat </a:t>
            </a:r>
            <a:r>
              <a:rPr lang="en-US" sz="3600" dirty="0"/>
              <a:t>them. It’s important that your language </a:t>
            </a:r>
            <a:r>
              <a:rPr lang="en-US" sz="3600" dirty="0" smtClean="0"/>
              <a:t>sounds natural </a:t>
            </a:r>
            <a:r>
              <a:rPr lang="en-US" sz="3600" dirty="0"/>
              <a:t>so never try to force in synonyms that </a:t>
            </a:r>
            <a:r>
              <a:rPr lang="en-US" sz="3600" dirty="0" smtClean="0"/>
              <a:t>don’t quite </a:t>
            </a:r>
            <a:r>
              <a:rPr lang="en-US" sz="3600" dirty="0"/>
              <a:t>fit. </a:t>
            </a:r>
          </a:p>
        </p:txBody>
      </p:sp>
    </p:spTree>
    <p:extLst>
      <p:ext uri="{BB962C8B-B14F-4D97-AF65-F5344CB8AC3E}">
        <p14:creationId xmlns:p14="http://schemas.microsoft.com/office/powerpoint/2010/main" val="115531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4 – Write an Overview(Paragraph 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second paragraph, you should report the </a:t>
            </a:r>
            <a:r>
              <a:rPr lang="en-US" dirty="0" smtClean="0"/>
              <a:t>main features </a:t>
            </a:r>
            <a:r>
              <a:rPr lang="en-US" dirty="0"/>
              <a:t>you can see in the graph, giving only </a:t>
            </a:r>
            <a:r>
              <a:rPr lang="en-US" dirty="0" smtClean="0"/>
              <a:t>general information</a:t>
            </a:r>
            <a:r>
              <a:rPr lang="en-US" dirty="0"/>
              <a:t>. The detail comes later in the essay. </a:t>
            </a:r>
            <a:r>
              <a:rPr lang="en-US" dirty="0" smtClean="0"/>
              <a:t>You should </a:t>
            </a:r>
            <a:r>
              <a:rPr lang="en-US" dirty="0"/>
              <a:t>also make any clear comparisons you spot. </a:t>
            </a:r>
          </a:p>
          <a:p>
            <a:pPr algn="just"/>
            <a:r>
              <a:rPr lang="en-US" dirty="0"/>
              <a:t>This is where we write about the general trends. </a:t>
            </a:r>
            <a:r>
              <a:rPr lang="en-US" dirty="0" smtClean="0"/>
              <a:t>Here are </a:t>
            </a:r>
            <a:r>
              <a:rPr lang="en-US" dirty="0"/>
              <a:t>the ones we picked out above. </a:t>
            </a:r>
            <a:endParaRPr lang="en-US" dirty="0" smtClean="0"/>
          </a:p>
          <a:p>
            <a:pPr lvl="1" algn="just"/>
            <a:r>
              <a:rPr lang="en-US" b="1" dirty="0" smtClean="0"/>
              <a:t>Main </a:t>
            </a:r>
            <a:r>
              <a:rPr lang="en-US" b="1" dirty="0"/>
              <a:t>feature 1: </a:t>
            </a:r>
            <a:r>
              <a:rPr lang="en-US" dirty="0"/>
              <a:t>The contribution of </a:t>
            </a:r>
            <a:r>
              <a:rPr lang="en-US" dirty="0" smtClean="0"/>
              <a:t>the agricultural </a:t>
            </a:r>
            <a:r>
              <a:rPr lang="en-US" dirty="0"/>
              <a:t>sector dropped steadily.</a:t>
            </a:r>
          </a:p>
          <a:p>
            <a:pPr lvl="1" algn="just"/>
            <a:r>
              <a:rPr lang="en-US" b="1" dirty="0"/>
              <a:t>Main feature 2: </a:t>
            </a:r>
            <a:r>
              <a:rPr lang="en-US" dirty="0"/>
              <a:t>The contribution of the </a:t>
            </a:r>
            <a:r>
              <a:rPr lang="en-US" dirty="0" smtClean="0"/>
              <a:t>service sector </a:t>
            </a:r>
            <a:r>
              <a:rPr lang="en-US" dirty="0"/>
              <a:t>increased each decade.</a:t>
            </a:r>
          </a:p>
          <a:p>
            <a:pPr lvl="1" algn="just"/>
            <a:r>
              <a:rPr lang="en-US" b="1" dirty="0"/>
              <a:t>Main feature 3: </a:t>
            </a:r>
            <a:r>
              <a:rPr lang="en-US" dirty="0"/>
              <a:t>Industry remained static from1980 to 2000.</a:t>
            </a:r>
          </a:p>
        </p:txBody>
      </p:sp>
    </p:spTree>
    <p:extLst>
      <p:ext uri="{BB962C8B-B14F-4D97-AF65-F5344CB8AC3E}">
        <p14:creationId xmlns:p14="http://schemas.microsoft.com/office/powerpoint/2010/main" val="149216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4 – Write an Overview(Paragraph 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Now </a:t>
            </a:r>
            <a:r>
              <a:rPr lang="en-US" dirty="0"/>
              <a:t>form these ideas into two or three sentences </a:t>
            </a:r>
            <a:r>
              <a:rPr lang="en-US" dirty="0" smtClean="0"/>
              <a:t>with a </a:t>
            </a:r>
            <a:r>
              <a:rPr lang="en-US" dirty="0"/>
              <a:t>total of around 40 words. State the </a:t>
            </a:r>
            <a:r>
              <a:rPr lang="en-US" dirty="0" smtClean="0"/>
              <a:t>information simply </a:t>
            </a:r>
            <a:r>
              <a:rPr lang="en-US" dirty="0"/>
              <a:t>using synonyms where possible. No </a:t>
            </a:r>
            <a:r>
              <a:rPr lang="en-US" dirty="0" smtClean="0"/>
              <a:t>elaborate vocabulary </a:t>
            </a:r>
            <a:r>
              <a:rPr lang="en-US" dirty="0"/>
              <a:t>or grammar structures are required, just </a:t>
            </a:r>
            <a:r>
              <a:rPr lang="en-US" dirty="0" smtClean="0"/>
              <a:t>the appropriate </a:t>
            </a:r>
            <a:r>
              <a:rPr lang="en-US" dirty="0"/>
              <a:t>words and correct verb tenses</a:t>
            </a:r>
            <a:r>
              <a:rPr lang="en-US" dirty="0" smtClean="0"/>
              <a:t>. For Example:</a:t>
            </a:r>
          </a:p>
          <a:p>
            <a:pPr algn="just"/>
            <a:r>
              <a:rPr lang="en-US" b="1" dirty="0" smtClean="0"/>
              <a:t>Overview </a:t>
            </a:r>
            <a:r>
              <a:rPr lang="en-US" b="1" dirty="0"/>
              <a:t>(Paragraph 2): 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Over the whole time period, </a:t>
            </a:r>
            <a:r>
              <a:rPr lang="en-US" b="1" dirty="0" smtClean="0"/>
              <a:t>the significance </a:t>
            </a:r>
            <a:r>
              <a:rPr lang="en-US" b="1" dirty="0"/>
              <a:t>of agriculture </a:t>
            </a:r>
            <a:r>
              <a:rPr lang="en-US" b="1" dirty="0" smtClean="0"/>
              <a:t>declined steadily </a:t>
            </a:r>
            <a:r>
              <a:rPr lang="en-US" b="1" dirty="0"/>
              <a:t>while services grew </a:t>
            </a:r>
            <a:r>
              <a:rPr lang="en-US" b="1" dirty="0" smtClean="0"/>
              <a:t>in importance </a:t>
            </a:r>
            <a:r>
              <a:rPr lang="en-US" b="1" dirty="0"/>
              <a:t>decade by decade. </a:t>
            </a:r>
            <a:r>
              <a:rPr lang="en-US" b="1" dirty="0" smtClean="0"/>
              <a:t>A different </a:t>
            </a:r>
            <a:r>
              <a:rPr lang="en-US" b="1" dirty="0"/>
              <a:t>patterned emerged for industry</a:t>
            </a:r>
            <a:r>
              <a:rPr lang="en-US" b="1" dirty="0" smtClean="0"/>
              <a:t>, which </a:t>
            </a:r>
            <a:r>
              <a:rPr lang="en-US" b="1" dirty="0"/>
              <a:t>initially showed a </a:t>
            </a:r>
            <a:r>
              <a:rPr lang="en-US" b="1" dirty="0" smtClean="0"/>
              <a:t>slowly increasing </a:t>
            </a:r>
            <a:r>
              <a:rPr lang="en-US" b="1" dirty="0"/>
              <a:t>percentage but </a:t>
            </a:r>
            <a:r>
              <a:rPr lang="en-US" b="1" dirty="0" smtClean="0"/>
              <a:t>then plateaued </a:t>
            </a:r>
            <a:r>
              <a:rPr lang="en-US" b="1" dirty="0"/>
              <a:t>from 1980 onwards.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30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5 – Write the 1st </a:t>
            </a:r>
            <a:r>
              <a:rPr lang="en-US" b="1" dirty="0" smtClean="0"/>
              <a:t>Detail Paragraph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Paragraphs </a:t>
            </a:r>
            <a:r>
              <a:rPr lang="en-US" dirty="0"/>
              <a:t>3 and 4 of your </a:t>
            </a:r>
            <a:r>
              <a:rPr lang="en-US" dirty="0" smtClean="0"/>
              <a:t>bar </a:t>
            </a:r>
            <a:r>
              <a:rPr lang="en-US" dirty="0"/>
              <a:t>chart essay </a:t>
            </a:r>
            <a:r>
              <a:rPr lang="en-US" dirty="0" smtClean="0"/>
              <a:t>are where </a:t>
            </a:r>
            <a:r>
              <a:rPr lang="en-US" dirty="0"/>
              <a:t>you include more detailed information about </a:t>
            </a:r>
            <a:r>
              <a:rPr lang="en-US" dirty="0" smtClean="0"/>
              <a:t>the data </a:t>
            </a:r>
            <a:r>
              <a:rPr lang="en-US" dirty="0"/>
              <a:t>in the graphic. In paragraph 3, you should </a:t>
            </a:r>
            <a:r>
              <a:rPr lang="en-US" dirty="0" smtClean="0"/>
              <a:t>give evidence </a:t>
            </a:r>
            <a:r>
              <a:rPr lang="en-US" dirty="0"/>
              <a:t>to support your first 1 or 2 key features. </a:t>
            </a:r>
            <a:r>
              <a:rPr lang="en-US" dirty="0" smtClean="0"/>
              <a:t>Don’t forget </a:t>
            </a:r>
            <a:r>
              <a:rPr lang="en-US" dirty="0"/>
              <a:t>to make comparisons when relevant.</a:t>
            </a:r>
          </a:p>
          <a:p>
            <a:pPr algn="just"/>
            <a:r>
              <a:rPr lang="en-US" dirty="0"/>
              <a:t>Here are our first 2 main features again: </a:t>
            </a:r>
            <a:endParaRPr lang="en-US" dirty="0" smtClean="0"/>
          </a:p>
          <a:p>
            <a:pPr lvl="1" algn="just"/>
            <a:r>
              <a:rPr lang="en-US" b="1" dirty="0" smtClean="0"/>
              <a:t>Main </a:t>
            </a:r>
            <a:r>
              <a:rPr lang="en-US" b="1" dirty="0"/>
              <a:t>feature 1: </a:t>
            </a:r>
            <a:r>
              <a:rPr lang="en-US" dirty="0"/>
              <a:t>The contribution of </a:t>
            </a:r>
            <a:r>
              <a:rPr lang="en-US" dirty="0" smtClean="0"/>
              <a:t>the agricultural </a:t>
            </a:r>
            <a:r>
              <a:rPr lang="en-US" dirty="0"/>
              <a:t>sector dropped steadily.</a:t>
            </a:r>
          </a:p>
          <a:p>
            <a:pPr lvl="1" algn="just"/>
            <a:r>
              <a:rPr lang="en-US" b="1" dirty="0"/>
              <a:t>Main feature 2: </a:t>
            </a:r>
            <a:r>
              <a:rPr lang="en-US" dirty="0"/>
              <a:t>The contribution of the </a:t>
            </a:r>
            <a:r>
              <a:rPr lang="en-US" dirty="0" smtClean="0"/>
              <a:t>service sector </a:t>
            </a:r>
            <a:r>
              <a:rPr lang="en-US" dirty="0"/>
              <a:t>increased each decade.</a:t>
            </a:r>
          </a:p>
        </p:txBody>
      </p:sp>
    </p:spTree>
    <p:extLst>
      <p:ext uri="{BB962C8B-B14F-4D97-AF65-F5344CB8AC3E}">
        <p14:creationId xmlns:p14="http://schemas.microsoft.com/office/powerpoint/2010/main" val="3565953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5 – Write the 1st Detail Paragraph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And this is an example of what you could write: </a:t>
            </a:r>
          </a:p>
          <a:p>
            <a:pPr algn="just"/>
            <a:r>
              <a:rPr lang="en-US" b="1" dirty="0" smtClean="0"/>
              <a:t>Paragraph </a:t>
            </a:r>
            <a:r>
              <a:rPr lang="en-US" b="1" dirty="0"/>
              <a:t>3: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In 1960, agriculture contributed by </a:t>
            </a:r>
            <a:r>
              <a:rPr lang="en-US" b="1" dirty="0" smtClean="0"/>
              <a:t>far the </a:t>
            </a:r>
            <a:r>
              <a:rPr lang="en-US" b="1" dirty="0"/>
              <a:t>highest percentage of GDP, </a:t>
            </a:r>
            <a:r>
              <a:rPr lang="en-US" b="1" dirty="0" smtClean="0"/>
              <a:t>peaking at </a:t>
            </a:r>
            <a:r>
              <a:rPr lang="en-US" b="1" dirty="0"/>
              <a:t>62%, but it then dropped in </a:t>
            </a:r>
            <a:r>
              <a:rPr lang="en-US" b="1" dirty="0" smtClean="0"/>
              <a:t>steady increments </a:t>
            </a:r>
            <a:r>
              <a:rPr lang="en-US" b="1" dirty="0"/>
              <a:t>to a low of 12% in 2000. </a:t>
            </a:r>
            <a:r>
              <a:rPr lang="en-US" b="1" dirty="0" smtClean="0"/>
              <a:t>The service </a:t>
            </a:r>
            <a:r>
              <a:rPr lang="en-US" b="1" dirty="0"/>
              <a:t>sector, on the other hand, had </a:t>
            </a:r>
            <a:r>
              <a:rPr lang="en-US" b="1" dirty="0" smtClean="0"/>
              <a:t>a relatively </a:t>
            </a:r>
            <a:r>
              <a:rPr lang="en-US" b="1" dirty="0"/>
              <a:t>minor impact on the </a:t>
            </a:r>
            <a:r>
              <a:rPr lang="en-US" b="1" dirty="0" smtClean="0"/>
              <a:t>economy in </a:t>
            </a:r>
            <a:r>
              <a:rPr lang="en-US" b="1" dirty="0"/>
              <a:t>1960. This situation changed </a:t>
            </a:r>
            <a:r>
              <a:rPr lang="en-US" b="1" dirty="0" smtClean="0"/>
              <a:t>gradually at </a:t>
            </a:r>
            <a:r>
              <a:rPr lang="en-US" b="1" dirty="0"/>
              <a:t>first, then its percentage </a:t>
            </a:r>
            <a:r>
              <a:rPr lang="en-US" b="1" dirty="0" smtClean="0"/>
              <a:t>contribution jumping </a:t>
            </a:r>
            <a:r>
              <a:rPr lang="en-US" b="1" dirty="0"/>
              <a:t>from 28% to 43% between 1980and 1990. By 2000 it matched the highpoint reached by agriculture in 1960,showing a reversal in the overall trend.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3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6 – Write the 2nd </a:t>
            </a:r>
            <a:r>
              <a:rPr lang="en-US" b="1" dirty="0" smtClean="0"/>
              <a:t>Detail Paragraph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For </a:t>
            </a:r>
            <a:r>
              <a:rPr lang="en-US" dirty="0"/>
              <a:t>the fourth and final paragraph, you do the </a:t>
            </a:r>
            <a:r>
              <a:rPr lang="en-US" dirty="0" smtClean="0"/>
              <a:t>same thing </a:t>
            </a:r>
            <a:r>
              <a:rPr lang="en-US" dirty="0"/>
              <a:t>for your remaining feature/s. We have one </a:t>
            </a:r>
            <a:r>
              <a:rPr lang="en-US" dirty="0" smtClean="0"/>
              <a:t>main feature </a:t>
            </a:r>
            <a:r>
              <a:rPr lang="en-US" dirty="0"/>
              <a:t>left to write about. </a:t>
            </a:r>
            <a:endParaRPr lang="en-US" dirty="0" smtClean="0"/>
          </a:p>
          <a:p>
            <a:pPr lvl="1" algn="just"/>
            <a:r>
              <a:rPr lang="en-US" b="1" dirty="0" smtClean="0"/>
              <a:t>Main </a:t>
            </a:r>
            <a:r>
              <a:rPr lang="en-US" b="1" dirty="0"/>
              <a:t>feature 3: </a:t>
            </a:r>
            <a:r>
              <a:rPr lang="en-US" dirty="0"/>
              <a:t>Industry remained static from1980 to 2000. </a:t>
            </a:r>
          </a:p>
        </p:txBody>
      </p:sp>
    </p:spTree>
    <p:extLst>
      <p:ext uri="{BB962C8B-B14F-4D97-AF65-F5344CB8AC3E}">
        <p14:creationId xmlns:p14="http://schemas.microsoft.com/office/powerpoint/2010/main" val="171442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457"/>
            <a:ext cx="10515600" cy="1258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5 steps to writing a good </a:t>
            </a:r>
            <a:r>
              <a:rPr lang="en-US" dirty="0" smtClean="0"/>
              <a:t>report on an illustration: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) </a:t>
            </a:r>
            <a:r>
              <a:rPr lang="en-US" b="1" dirty="0" smtClean="0"/>
              <a:t>Analyze </a:t>
            </a:r>
            <a:r>
              <a:rPr lang="en-US" b="1" dirty="0"/>
              <a:t>the question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2) Identify the main features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3) Write an introduction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4) Write an overview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5) Write the details paragraphs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7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6 – Write the 2nd Detail Paragraph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Here’s </a:t>
            </a:r>
            <a:r>
              <a:rPr lang="en-US" dirty="0"/>
              <a:t>an example of what you could write: </a:t>
            </a:r>
            <a:endParaRPr lang="en-US" dirty="0" smtClean="0"/>
          </a:p>
          <a:p>
            <a:pPr algn="just"/>
            <a:r>
              <a:rPr lang="en-US" b="1" dirty="0" smtClean="0"/>
              <a:t>Paragraph </a:t>
            </a:r>
            <a:r>
              <a:rPr lang="en-US" b="1" dirty="0"/>
              <a:t>4: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Industry remained a steady </a:t>
            </a:r>
            <a:r>
              <a:rPr lang="en-US" b="1" dirty="0" smtClean="0"/>
              <a:t>contributor to </a:t>
            </a:r>
            <a:r>
              <a:rPr lang="en-US" b="1" dirty="0"/>
              <a:t>India’s wealth throughout the period</a:t>
            </a:r>
            <a:r>
              <a:rPr lang="en-US" b="1" dirty="0" smtClean="0"/>
              <a:t>. As </a:t>
            </a:r>
            <a:r>
              <a:rPr lang="en-US" b="1" dirty="0"/>
              <a:t>a sector, it grew marginally from 16%in 1960 to exactly a quarter in 1980 </a:t>
            </a:r>
            <a:r>
              <a:rPr lang="en-US" b="1" dirty="0" smtClean="0"/>
              <a:t>then remained </a:t>
            </a:r>
            <a:r>
              <a:rPr lang="en-US" b="1" dirty="0"/>
              <a:t>static for the next </a:t>
            </a:r>
            <a:r>
              <a:rPr lang="en-US" b="1" dirty="0" smtClean="0"/>
              <a:t>two decades</a:t>
            </a:r>
            <a:r>
              <a:rPr lang="en-US" b="1" dirty="0"/>
              <a:t>, maintaining a constant </a:t>
            </a:r>
            <a:r>
              <a:rPr lang="en-US" b="1" dirty="0" smtClean="0"/>
              <a:t>share of </a:t>
            </a:r>
            <a:r>
              <a:rPr lang="en-US" b="1" dirty="0"/>
              <a:t>the overall GDP.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8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Finished Bar </a:t>
            </a:r>
            <a:r>
              <a:rPr lang="en-US" b="1" dirty="0"/>
              <a:t>Chart </a:t>
            </a:r>
            <a:r>
              <a:rPr lang="en-US" b="1" dirty="0" smtClean="0"/>
              <a:t>Report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65" y="1502468"/>
            <a:ext cx="9509760" cy="52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6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581"/>
          </a:xfrm>
        </p:spPr>
        <p:txBody>
          <a:bodyPr>
            <a:normAutofit/>
          </a:bodyPr>
          <a:lstStyle/>
          <a:p>
            <a:r>
              <a:rPr lang="en-US" dirty="0" smtClean="0"/>
              <a:t>Ideally</a:t>
            </a:r>
            <a:r>
              <a:rPr lang="en-US" dirty="0"/>
              <a:t>, your essay should have 4 paragraphs: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Paragraph </a:t>
            </a:r>
            <a:r>
              <a:rPr lang="en-US" b="1" dirty="0"/>
              <a:t>1 </a:t>
            </a:r>
            <a:r>
              <a:rPr lang="en-US" dirty="0"/>
              <a:t>– Introduction</a:t>
            </a:r>
          </a:p>
          <a:p>
            <a:r>
              <a:rPr lang="en-US" b="1" dirty="0"/>
              <a:t>Paragraph 2 </a:t>
            </a:r>
            <a:r>
              <a:rPr lang="en-US" dirty="0"/>
              <a:t>– Overview</a:t>
            </a:r>
          </a:p>
          <a:p>
            <a:r>
              <a:rPr lang="en-US" b="1" dirty="0"/>
              <a:t>Paragraph 3 </a:t>
            </a:r>
            <a:r>
              <a:rPr lang="en-US" dirty="0"/>
              <a:t>– 1st main feature</a:t>
            </a:r>
          </a:p>
          <a:p>
            <a:r>
              <a:rPr lang="en-US" b="1" dirty="0"/>
              <a:t>Paragraph 4 </a:t>
            </a:r>
            <a:r>
              <a:rPr lang="en-US" dirty="0"/>
              <a:t>– 2nd main feature</a:t>
            </a:r>
          </a:p>
        </p:txBody>
      </p:sp>
    </p:spTree>
    <p:extLst>
      <p:ext uri="{BB962C8B-B14F-4D97-AF65-F5344CB8AC3E}">
        <p14:creationId xmlns:p14="http://schemas.microsoft.com/office/powerpoint/2010/main" val="315075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 smtClean="0"/>
              <a:t>The </a:t>
            </a:r>
            <a:r>
              <a:rPr lang="en-US" b="1" i="1" dirty="0"/>
              <a:t>bar chart below shows </a:t>
            </a:r>
            <a:r>
              <a:rPr lang="en-US" b="1" i="1" dirty="0" smtClean="0"/>
              <a:t>the sector </a:t>
            </a:r>
            <a:r>
              <a:rPr lang="en-US" b="1" i="1" dirty="0"/>
              <a:t>contributions to India’s </a:t>
            </a:r>
            <a:r>
              <a:rPr lang="en-US" b="1" i="1" dirty="0" smtClean="0"/>
              <a:t>gross domestic </a:t>
            </a:r>
            <a:r>
              <a:rPr lang="en-US" b="1" i="1" dirty="0"/>
              <a:t>product from 1960 to 2000</a:t>
            </a:r>
            <a:r>
              <a:rPr lang="en-US" b="1" i="1" dirty="0" smtClean="0"/>
              <a:t>. Summarize </a:t>
            </a:r>
            <a:r>
              <a:rPr lang="en-US" b="1" i="1" dirty="0"/>
              <a:t>the information </a:t>
            </a:r>
            <a:r>
              <a:rPr lang="en-US" b="1" i="1" dirty="0" smtClean="0"/>
              <a:t>by selecting </a:t>
            </a:r>
            <a:r>
              <a:rPr lang="en-US" b="1" i="1" dirty="0"/>
              <a:t>and reporting the </a:t>
            </a:r>
            <a:r>
              <a:rPr lang="en-US" b="1" i="1" dirty="0" smtClean="0"/>
              <a:t>main features</a:t>
            </a:r>
            <a:r>
              <a:rPr lang="en-US" b="1" i="1" dirty="0"/>
              <a:t>, and make </a:t>
            </a:r>
            <a:r>
              <a:rPr lang="en-US" b="1" i="1" dirty="0" smtClean="0"/>
              <a:t>comparisons where </a:t>
            </a:r>
            <a:r>
              <a:rPr lang="en-US" b="1" i="1" dirty="0"/>
              <a:t>relevant.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Contribution </a:t>
            </a:r>
            <a:r>
              <a:rPr lang="en-US" b="1" dirty="0"/>
              <a:t>as % of India's GDP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265" y="1690688"/>
            <a:ext cx="6350001" cy="38414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7233" y="2381398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2800" b="0" i="0" u="none" strike="noStrike" baseline="0" dirty="0" smtClean="0">
              <a:latin typeface="Arial" panose="020B0604020202020204" pitchFamily="34" charset="0"/>
            </a:endParaRPr>
          </a:p>
          <a:p>
            <a:endParaRPr lang="en-US" sz="2800" b="0" i="0" u="none" strike="noStrike" baseline="0" dirty="0" smtClean="0">
              <a:latin typeface="Arial" panose="020B0604020202020204" pitchFamily="34" charset="0"/>
            </a:endParaRPr>
          </a:p>
          <a:p>
            <a:endParaRPr lang="en-US" sz="2800" b="0" i="0" u="none" strike="noStrike" baseline="0" dirty="0" smtClean="0">
              <a:latin typeface="Arial" panose="020B0604020202020204" pitchFamily="34" charset="0"/>
            </a:endParaRPr>
          </a:p>
          <a:p>
            <a:endParaRPr lang="en-US" sz="2800" b="0" i="0" u="none" strike="noStrike" baseline="0" dirty="0" smtClean="0">
              <a:latin typeface="Arial" panose="020B0604020202020204" pitchFamily="34" charset="0"/>
            </a:endParaRPr>
          </a:p>
          <a:p>
            <a:endParaRPr lang="en-US" sz="2800" b="0" i="0" u="none" strike="noStrike" baseline="0" dirty="0" smtClean="0">
              <a:latin typeface="Arial" panose="020B0604020202020204" pitchFamily="34" charset="0"/>
            </a:endParaRPr>
          </a:p>
          <a:p>
            <a:endParaRPr lang="en-US" sz="2800" b="0" i="0" u="none" strike="noStrike" baseline="0" dirty="0" smtClean="0">
              <a:latin typeface="Arial" panose="020B0604020202020204" pitchFamily="34" charset="0"/>
            </a:endParaRPr>
          </a:p>
          <a:p>
            <a:endParaRPr lang="en-US" sz="2800" b="0" i="0" u="none" strike="noStrike" baseline="0" dirty="0" smtClean="0">
              <a:latin typeface="Arial" panose="020B0604020202020204" pitchFamily="34" charset="0"/>
            </a:endParaRP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</a:rPr>
              <a:t>Source: EPW Research Foundation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7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1 – </a:t>
            </a:r>
            <a:r>
              <a:rPr lang="en-US" b="1" dirty="0" smtClean="0"/>
              <a:t>Analyze </a:t>
            </a:r>
            <a:r>
              <a:rPr lang="en-US" b="1" dirty="0"/>
              <a:t>the 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Here </a:t>
            </a:r>
            <a:r>
              <a:rPr lang="en-US" dirty="0"/>
              <a:t>is our practice question again with </a:t>
            </a:r>
            <a:r>
              <a:rPr lang="en-US" dirty="0" smtClean="0"/>
              <a:t>the words </a:t>
            </a:r>
            <a:r>
              <a:rPr lang="en-US" dirty="0"/>
              <a:t>that will be included in all questions </a:t>
            </a:r>
            <a:r>
              <a:rPr lang="en-US" dirty="0" smtClean="0"/>
              <a:t>highlighted. </a:t>
            </a:r>
            <a:endParaRPr lang="en-US" dirty="0"/>
          </a:p>
          <a:p>
            <a:r>
              <a:rPr lang="en-US" b="1" i="1" dirty="0" smtClean="0"/>
              <a:t>The </a:t>
            </a:r>
            <a:r>
              <a:rPr lang="en-US" b="1" i="1" dirty="0"/>
              <a:t>bar chart below shows the </a:t>
            </a:r>
            <a:r>
              <a:rPr lang="en-US" b="1" i="1" dirty="0" smtClean="0"/>
              <a:t>sector contributions </a:t>
            </a:r>
            <a:r>
              <a:rPr lang="en-US" b="1" i="1" dirty="0"/>
              <a:t>to India’s gross </a:t>
            </a:r>
            <a:r>
              <a:rPr lang="en-US" b="1" i="1" dirty="0" smtClean="0"/>
              <a:t>domestic product </a:t>
            </a:r>
            <a:r>
              <a:rPr lang="en-US" b="1" i="1" dirty="0"/>
              <a:t>from 1960 to 2000. </a:t>
            </a:r>
            <a:r>
              <a:rPr lang="en-US" dirty="0" smtClean="0"/>
              <a:t> </a:t>
            </a:r>
            <a:r>
              <a:rPr lang="en-US" b="1" i="1" dirty="0" smtClean="0"/>
              <a:t>Summarize </a:t>
            </a:r>
            <a:r>
              <a:rPr lang="en-US" b="1" i="1" dirty="0"/>
              <a:t>the information by </a:t>
            </a:r>
            <a:r>
              <a:rPr lang="en-US" b="1" i="1" dirty="0" smtClean="0"/>
              <a:t>selecting and </a:t>
            </a:r>
            <a:r>
              <a:rPr lang="en-US" b="1" i="1" dirty="0"/>
              <a:t>reporting the main features, </a:t>
            </a:r>
            <a:r>
              <a:rPr lang="en-US" b="1" i="1" dirty="0" smtClean="0"/>
              <a:t>and make </a:t>
            </a:r>
            <a:r>
              <a:rPr lang="en-US" b="1" i="1" dirty="0"/>
              <a:t>comparisons where relevant. </a:t>
            </a:r>
            <a:endParaRPr lang="en-US" b="1" i="1" dirty="0" smtClean="0"/>
          </a:p>
          <a:p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question consists of: </a:t>
            </a:r>
            <a:endParaRPr lang="en-US" dirty="0" smtClean="0"/>
          </a:p>
          <a:p>
            <a:endParaRPr lang="en-US" dirty="0"/>
          </a:p>
          <a:p>
            <a:pPr lvl="1">
              <a:lnSpc>
                <a:spcPts val="1400"/>
              </a:lnSpc>
            </a:pPr>
            <a:r>
              <a:rPr lang="en-US" b="1" dirty="0" smtClean="0"/>
              <a:t>Sentence </a:t>
            </a:r>
            <a:r>
              <a:rPr lang="en-US" b="1" dirty="0"/>
              <a:t>1 </a:t>
            </a:r>
            <a:r>
              <a:rPr lang="en-US" dirty="0"/>
              <a:t>– A brief description of </a:t>
            </a:r>
            <a:r>
              <a:rPr lang="en-US" dirty="0" smtClean="0"/>
              <a:t>the graphic</a:t>
            </a:r>
            <a:endParaRPr lang="en-US" dirty="0"/>
          </a:p>
          <a:p>
            <a:pPr lvl="1">
              <a:lnSpc>
                <a:spcPts val="1400"/>
              </a:lnSpc>
            </a:pPr>
            <a:endParaRPr lang="en-US" dirty="0"/>
          </a:p>
          <a:p>
            <a:pPr lvl="1">
              <a:lnSpc>
                <a:spcPts val="1400"/>
              </a:lnSpc>
            </a:pPr>
            <a:r>
              <a:rPr lang="en-US" b="1" dirty="0"/>
              <a:t>Sentence 2 </a:t>
            </a:r>
            <a:r>
              <a:rPr lang="en-US" dirty="0"/>
              <a:t>– The instructions</a:t>
            </a:r>
          </a:p>
          <a:p>
            <a:pPr lvl="1">
              <a:lnSpc>
                <a:spcPts val="1400"/>
              </a:lnSpc>
            </a:pPr>
            <a:endParaRPr lang="en-US" dirty="0"/>
          </a:p>
          <a:p>
            <a:pPr lvl="1">
              <a:lnSpc>
                <a:spcPts val="1400"/>
              </a:lnSpc>
            </a:pPr>
            <a:r>
              <a:rPr lang="en-US" b="1" dirty="0"/>
              <a:t>The graphic </a:t>
            </a:r>
            <a:r>
              <a:rPr lang="en-US" dirty="0"/>
              <a:t>– chart, graph, table,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 – Analyze the 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Sentence </a:t>
            </a:r>
            <a:r>
              <a:rPr lang="en-US" dirty="0"/>
              <a:t>2 tells you what you have to </a:t>
            </a:r>
            <a:r>
              <a:rPr lang="en-US" dirty="0" smtClean="0"/>
              <a:t>do. You must do 3 things: </a:t>
            </a:r>
          </a:p>
          <a:p>
            <a:pPr marL="914400" lvl="2" indent="0">
              <a:buNone/>
            </a:pPr>
            <a:r>
              <a:rPr lang="en-US" sz="2800" b="1" dirty="0" smtClean="0"/>
              <a:t>1</a:t>
            </a:r>
            <a:r>
              <a:rPr lang="en-US" sz="2800" b="1" dirty="0"/>
              <a:t>. Select the main features.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b="1" dirty="0"/>
              <a:t>2. Write about the main features.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b="1" dirty="0"/>
              <a:t>3. Compare the main features.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49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 – Analyze the 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All </a:t>
            </a:r>
            <a:r>
              <a:rPr lang="en-US" dirty="0"/>
              <a:t>three tasks refer to the ‘main features’ of </a:t>
            </a:r>
            <a:r>
              <a:rPr lang="en-US" dirty="0" smtClean="0"/>
              <a:t>the graphic</a:t>
            </a:r>
            <a:r>
              <a:rPr lang="en-US" dirty="0"/>
              <a:t>. You do not have to write about </a:t>
            </a:r>
            <a:r>
              <a:rPr lang="en-US" dirty="0" smtClean="0"/>
              <a:t>every thing. Just </a:t>
            </a:r>
            <a:r>
              <a:rPr lang="en-US" dirty="0"/>
              <a:t>pick out 2 or 3 key features and you’ll have </a:t>
            </a:r>
            <a:r>
              <a:rPr lang="en-US" dirty="0" smtClean="0"/>
              <a:t>plenty to </a:t>
            </a:r>
            <a:r>
              <a:rPr lang="en-US" dirty="0"/>
              <a:t>write about.</a:t>
            </a:r>
          </a:p>
          <a:p>
            <a:pPr algn="just"/>
            <a:r>
              <a:rPr lang="en-US" dirty="0"/>
              <a:t>Our practice graphic is a dynamic bar chart. That is, </a:t>
            </a:r>
            <a:r>
              <a:rPr lang="en-US" dirty="0" smtClean="0"/>
              <a:t>it includes </a:t>
            </a:r>
            <a:r>
              <a:rPr lang="en-US" dirty="0"/>
              <a:t>a timeline giving data from several </a:t>
            </a:r>
            <a:r>
              <a:rPr lang="en-US" dirty="0" smtClean="0"/>
              <a:t>different points </a:t>
            </a:r>
            <a:r>
              <a:rPr lang="en-US" dirty="0"/>
              <a:t>in time.</a:t>
            </a:r>
          </a:p>
          <a:p>
            <a:pPr algn="just"/>
            <a:r>
              <a:rPr lang="en-US" dirty="0"/>
              <a:t>So, for this question, we need to identify the </a:t>
            </a:r>
            <a:r>
              <a:rPr lang="en-US" dirty="0" smtClean="0"/>
              <a:t>main trends </a:t>
            </a:r>
            <a:r>
              <a:rPr lang="en-US" dirty="0"/>
              <a:t>(that is, the general developments or changes </a:t>
            </a:r>
            <a:r>
              <a:rPr lang="en-US" dirty="0" smtClean="0"/>
              <a:t>in situation</a:t>
            </a:r>
            <a:r>
              <a:rPr lang="en-US" dirty="0"/>
              <a:t>) in the three key sectors of the </a:t>
            </a:r>
            <a:r>
              <a:rPr lang="en-US" dirty="0" smtClean="0"/>
              <a:t>Indian economy – agriculture, industry and service – between1960 and 2000.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2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6" y="341069"/>
            <a:ext cx="10515600" cy="20256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Alternatively</a:t>
            </a:r>
            <a:r>
              <a:rPr lang="en-US" dirty="0"/>
              <a:t>, a bar chart may be static with the </a:t>
            </a:r>
            <a:r>
              <a:rPr lang="en-US" dirty="0" smtClean="0"/>
              <a:t>data coming </a:t>
            </a:r>
            <a:r>
              <a:rPr lang="en-US" dirty="0"/>
              <a:t>from one point in time, as in the </a:t>
            </a:r>
            <a:r>
              <a:rPr lang="en-US" dirty="0" smtClean="0"/>
              <a:t>example below</a:t>
            </a:r>
            <a:r>
              <a:rPr lang="en-US" dirty="0"/>
              <a:t>. For this graphic, we would need to compare </a:t>
            </a:r>
            <a:r>
              <a:rPr lang="en-US" dirty="0" smtClean="0"/>
              <a:t>the different </a:t>
            </a:r>
            <a:r>
              <a:rPr lang="en-US" dirty="0"/>
              <a:t>variables, that is, the different leisure </a:t>
            </a:r>
            <a:r>
              <a:rPr lang="en-US" dirty="0" smtClean="0"/>
              <a:t>activities favored </a:t>
            </a:r>
            <a:r>
              <a:rPr lang="en-US" dirty="0"/>
              <a:t>by Canadian boys and girls.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72" y="2219703"/>
            <a:ext cx="6361057" cy="40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2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1346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How to Write a Report Based on Graphics</vt:lpstr>
      <vt:lpstr>There are 5 steps to writing a good report on an illustration: </vt:lpstr>
      <vt:lpstr>Ideally, your essay should have 4 paragraphs: </vt:lpstr>
      <vt:lpstr>Practice Question:</vt:lpstr>
      <vt:lpstr> Contribution as % of India's GDP </vt:lpstr>
      <vt:lpstr>Step 1 – Analyze the question </vt:lpstr>
      <vt:lpstr>Step 1 – Analyze the question </vt:lpstr>
      <vt:lpstr>Step 1 – Analyze the question </vt:lpstr>
      <vt:lpstr>PowerPoint Presentation</vt:lpstr>
      <vt:lpstr>Step 2 – Identify the Main Features </vt:lpstr>
      <vt:lpstr>Step 2 – Identify the Main Features </vt:lpstr>
      <vt:lpstr>Step 2 – Identify the Main Features </vt:lpstr>
      <vt:lpstr>Step 3 – Write an Introduction </vt:lpstr>
      <vt:lpstr>Step 3 – Write an Introduction </vt:lpstr>
      <vt:lpstr>Step 4 – Write an Overview(Paragraph 2) </vt:lpstr>
      <vt:lpstr>Step 4 – Write an Overview(Paragraph 2) </vt:lpstr>
      <vt:lpstr>Step 5 – Write the 1st Detail Paragraph </vt:lpstr>
      <vt:lpstr>Step 5 – Write the 1st Detail Paragraph </vt:lpstr>
      <vt:lpstr>Step 6 – Write the 2nd Detail Paragraph </vt:lpstr>
      <vt:lpstr>Step 6 – Write the 2nd Detail Paragraph </vt:lpstr>
      <vt:lpstr>Finished Bar Chart Report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noreen shah</dc:creator>
  <cp:lastModifiedBy>noreen shah</cp:lastModifiedBy>
  <cp:revision>9</cp:revision>
  <dcterms:created xsi:type="dcterms:W3CDTF">2022-04-05T03:44:59Z</dcterms:created>
  <dcterms:modified xsi:type="dcterms:W3CDTF">2024-11-18T10:33:45Z</dcterms:modified>
</cp:coreProperties>
</file>