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07996-6DD0-479D-98C7-AAC12A6C678E}"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28FD8D3B-A9EA-4A8F-9D37-340DB3D88F9A}">
      <dgm:prSet phldrT="[Text]" custT="1"/>
      <dgm:spPr/>
      <dgm:t>
        <a:bodyPr/>
        <a:lstStyle/>
        <a:p>
          <a:r>
            <a:rPr lang="en-US" sz="2800" b="1" i="0" dirty="0" smtClean="0"/>
            <a:t>Vague or hedging language</a:t>
          </a:r>
          <a:endParaRPr lang="en-US" sz="2800" dirty="0"/>
        </a:p>
      </dgm:t>
    </dgm:pt>
    <dgm:pt modelId="{5670FA10-BB2C-4473-83A2-8C01348C8E41}" type="parTrans" cxnId="{852D83AD-D1FD-4844-9C33-D869E78CE399}">
      <dgm:prSet/>
      <dgm:spPr/>
      <dgm:t>
        <a:bodyPr/>
        <a:lstStyle/>
        <a:p>
          <a:endParaRPr lang="en-US"/>
        </a:p>
      </dgm:t>
    </dgm:pt>
    <dgm:pt modelId="{D7885581-E2AE-4A42-B075-A9B0A8B7D327}" type="sibTrans" cxnId="{852D83AD-D1FD-4844-9C33-D869E78CE399}">
      <dgm:prSet/>
      <dgm:spPr/>
      <dgm:t>
        <a:bodyPr/>
        <a:lstStyle/>
        <a:p>
          <a:endParaRPr lang="en-US"/>
        </a:p>
      </dgm:t>
    </dgm:pt>
    <dgm:pt modelId="{AAC05835-0D49-4AD2-930F-25D4FE5252D8}">
      <dgm:prSet phldrT="[Text]" custT="1"/>
      <dgm:spPr/>
      <dgm:t>
        <a:bodyPr/>
        <a:lstStyle/>
        <a:p>
          <a:r>
            <a:rPr lang="en-US" sz="2800" b="1" i="0" dirty="0" smtClean="0"/>
            <a:t>Redundancies</a:t>
          </a:r>
          <a:endParaRPr lang="en-US" sz="2800" dirty="0"/>
        </a:p>
      </dgm:t>
    </dgm:pt>
    <dgm:pt modelId="{AE54BE2C-9463-4A20-9F43-5100D171F2FB}" type="parTrans" cxnId="{AD2A20B6-FC61-4096-AD0D-BB66A6EDBAF5}">
      <dgm:prSet/>
      <dgm:spPr/>
      <dgm:t>
        <a:bodyPr/>
        <a:lstStyle/>
        <a:p>
          <a:endParaRPr lang="en-US"/>
        </a:p>
      </dgm:t>
    </dgm:pt>
    <dgm:pt modelId="{70F6021D-180B-4C12-A7E9-F8412BD0A68A}" type="sibTrans" cxnId="{AD2A20B6-FC61-4096-AD0D-BB66A6EDBAF5}">
      <dgm:prSet/>
      <dgm:spPr/>
      <dgm:t>
        <a:bodyPr/>
        <a:lstStyle/>
        <a:p>
          <a:endParaRPr lang="en-US"/>
        </a:p>
      </dgm:t>
    </dgm:pt>
    <dgm:pt modelId="{0940DB48-BC95-43A8-A197-F782B3AD5B26}">
      <dgm:prSet phldrT="[Text]" custT="1"/>
      <dgm:spPr/>
      <dgm:t>
        <a:bodyPr/>
        <a:lstStyle/>
        <a:p>
          <a:r>
            <a:rPr lang="en-US" sz="2800" b="0" i="0" dirty="0" smtClean="0"/>
            <a:t>Each and everyone 		present time </a:t>
          </a:r>
          <a:r>
            <a:rPr lang="en-US" sz="2800" dirty="0" smtClean="0"/>
            <a:t/>
          </a:r>
          <a:br>
            <a:rPr lang="en-US" sz="2800" dirty="0" smtClean="0"/>
          </a:br>
          <a:r>
            <a:rPr lang="en-US" sz="2800" b="0" i="0" dirty="0" smtClean="0"/>
            <a:t> end result                                absolutely essential</a:t>
          </a:r>
          <a:r>
            <a:rPr lang="en-US" sz="2800" dirty="0" smtClean="0"/>
            <a:t/>
          </a:r>
          <a:br>
            <a:rPr lang="en-US" sz="2800" dirty="0" smtClean="0"/>
          </a:br>
          <a:r>
            <a:rPr lang="en-US" sz="2800" b="0" i="0" dirty="0" smtClean="0"/>
            <a:t>completely eliminate                    enter into</a:t>
          </a:r>
          <a:br>
            <a:rPr lang="en-US" sz="2800" b="0" i="0" dirty="0" smtClean="0"/>
          </a:br>
          <a:r>
            <a:rPr lang="en-US" sz="2800" b="0" i="0" dirty="0" smtClean="0"/>
            <a:t> fellow teammate                     Final  conclusion</a:t>
          </a:r>
          <a:r>
            <a:rPr lang="en-US" sz="2800" dirty="0" smtClean="0"/>
            <a:t/>
          </a:r>
          <a:br>
            <a:rPr lang="en-US" sz="2800" dirty="0" smtClean="0"/>
          </a:br>
          <a:r>
            <a:rPr lang="en-US" sz="2800" b="0" i="0" dirty="0" smtClean="0"/>
            <a:t>cancel out                             in the month of [August]</a:t>
          </a:r>
          <a:endParaRPr lang="en-US" sz="2800" dirty="0"/>
        </a:p>
      </dgm:t>
    </dgm:pt>
    <dgm:pt modelId="{A7232D3F-404D-445E-BCBF-5AC61F823D37}" type="parTrans" cxnId="{3F125AE1-3D13-4E65-8238-7243841A4958}">
      <dgm:prSet/>
      <dgm:spPr/>
      <dgm:t>
        <a:bodyPr/>
        <a:lstStyle/>
        <a:p>
          <a:endParaRPr lang="en-US"/>
        </a:p>
      </dgm:t>
    </dgm:pt>
    <dgm:pt modelId="{4DBCB8B1-483F-4A42-90F9-867B67CB4C7F}" type="sibTrans" cxnId="{3F125AE1-3D13-4E65-8238-7243841A4958}">
      <dgm:prSet/>
      <dgm:spPr/>
      <dgm:t>
        <a:bodyPr/>
        <a:lstStyle/>
        <a:p>
          <a:endParaRPr lang="en-US"/>
        </a:p>
      </dgm:t>
    </dgm:pt>
    <dgm:pt modelId="{13EED0D5-CDB6-4206-B95C-AE8ED83D4213}">
      <dgm:prSet phldrT="[Text]" custT="1"/>
      <dgm:spPr/>
      <dgm:t>
        <a:bodyPr/>
        <a:lstStyle/>
        <a:p>
          <a:r>
            <a:rPr lang="en-US" sz="2800" b="0" i="1" dirty="0" smtClean="0"/>
            <a:t>Avoid:</a:t>
          </a:r>
          <a:r>
            <a:rPr lang="en-US" sz="2800" b="0" i="0" dirty="0" smtClean="0"/>
            <a:t> basically, to a certain extent, kind of, sort of, stuff, things, something, about (+ number)</a:t>
          </a:r>
          <a:endParaRPr lang="en-US" sz="2800" dirty="0"/>
        </a:p>
      </dgm:t>
    </dgm:pt>
    <dgm:pt modelId="{CA27256B-7DEF-4791-A7BB-684E2FB40D79}" type="sibTrans" cxnId="{A91C88D6-98C5-4243-87B2-B26070FF2337}">
      <dgm:prSet/>
      <dgm:spPr/>
      <dgm:t>
        <a:bodyPr/>
        <a:lstStyle/>
        <a:p>
          <a:endParaRPr lang="en-US"/>
        </a:p>
      </dgm:t>
    </dgm:pt>
    <dgm:pt modelId="{0982DA17-79C2-4D76-A324-4D53AEFFAF84}" type="parTrans" cxnId="{A91C88D6-98C5-4243-87B2-B26070FF2337}">
      <dgm:prSet/>
      <dgm:spPr/>
      <dgm:t>
        <a:bodyPr/>
        <a:lstStyle/>
        <a:p>
          <a:endParaRPr lang="en-US"/>
        </a:p>
      </dgm:t>
    </dgm:pt>
    <dgm:pt modelId="{CDD060E1-4A07-4235-A320-2A7FDB0FECB4}" type="pres">
      <dgm:prSet presAssocID="{71D07996-6DD0-479D-98C7-AAC12A6C678E}" presName="Name0" presStyleCnt="0">
        <dgm:presLayoutVars>
          <dgm:dir/>
          <dgm:animLvl val="lvl"/>
          <dgm:resizeHandles/>
        </dgm:presLayoutVars>
      </dgm:prSet>
      <dgm:spPr/>
      <dgm:t>
        <a:bodyPr/>
        <a:lstStyle/>
        <a:p>
          <a:endParaRPr lang="en-US"/>
        </a:p>
      </dgm:t>
    </dgm:pt>
    <dgm:pt modelId="{3E1A620E-465C-4D9F-AF03-1A2378122FB2}" type="pres">
      <dgm:prSet presAssocID="{28FD8D3B-A9EA-4A8F-9D37-340DB3D88F9A}" presName="linNode" presStyleCnt="0"/>
      <dgm:spPr/>
    </dgm:pt>
    <dgm:pt modelId="{C1A0777F-56A1-417A-A55A-A754C43EAAED}" type="pres">
      <dgm:prSet presAssocID="{28FD8D3B-A9EA-4A8F-9D37-340DB3D88F9A}" presName="parentShp" presStyleLbl="node1" presStyleIdx="0" presStyleCnt="2" custScaleX="83011" custLinFactNeighborX="-5227" custLinFactNeighborY="-1838">
        <dgm:presLayoutVars>
          <dgm:bulletEnabled val="1"/>
        </dgm:presLayoutVars>
      </dgm:prSet>
      <dgm:spPr/>
      <dgm:t>
        <a:bodyPr/>
        <a:lstStyle/>
        <a:p>
          <a:endParaRPr lang="en-US"/>
        </a:p>
      </dgm:t>
    </dgm:pt>
    <dgm:pt modelId="{02DE909B-96C0-4578-8525-A8CCA5149558}" type="pres">
      <dgm:prSet presAssocID="{28FD8D3B-A9EA-4A8F-9D37-340DB3D88F9A}" presName="childShp" presStyleLbl="bgAccFollowNode1" presStyleIdx="0" presStyleCnt="2" custScaleX="110490">
        <dgm:presLayoutVars>
          <dgm:bulletEnabled val="1"/>
        </dgm:presLayoutVars>
      </dgm:prSet>
      <dgm:spPr/>
      <dgm:t>
        <a:bodyPr/>
        <a:lstStyle/>
        <a:p>
          <a:endParaRPr lang="en-US"/>
        </a:p>
      </dgm:t>
    </dgm:pt>
    <dgm:pt modelId="{0CDA7332-FEFE-44E8-9A56-B6C83F7E8A90}" type="pres">
      <dgm:prSet presAssocID="{D7885581-E2AE-4A42-B075-A9B0A8B7D327}" presName="spacing" presStyleCnt="0"/>
      <dgm:spPr/>
    </dgm:pt>
    <dgm:pt modelId="{EF31D2FE-F1A4-4F59-9379-43174C71DBBD}" type="pres">
      <dgm:prSet presAssocID="{AAC05835-0D49-4AD2-930F-25D4FE5252D8}" presName="linNode" presStyleCnt="0"/>
      <dgm:spPr/>
    </dgm:pt>
    <dgm:pt modelId="{21CDE14C-0500-4478-AC1A-3133E17AD5F0}" type="pres">
      <dgm:prSet presAssocID="{AAC05835-0D49-4AD2-930F-25D4FE5252D8}" presName="parentShp" presStyleLbl="node1" presStyleIdx="1" presStyleCnt="2" custScaleX="64255" custLinFactNeighborX="-11662" custLinFactNeighborY="2864">
        <dgm:presLayoutVars>
          <dgm:bulletEnabled val="1"/>
        </dgm:presLayoutVars>
      </dgm:prSet>
      <dgm:spPr/>
      <dgm:t>
        <a:bodyPr/>
        <a:lstStyle/>
        <a:p>
          <a:endParaRPr lang="en-US"/>
        </a:p>
      </dgm:t>
    </dgm:pt>
    <dgm:pt modelId="{2D2EBF70-48D3-4D64-95E3-BF1FED87F4CA}" type="pres">
      <dgm:prSet presAssocID="{AAC05835-0D49-4AD2-930F-25D4FE5252D8}" presName="childShp" presStyleLbl="bgAccFollowNode1" presStyleIdx="1" presStyleCnt="2" custScaleX="121347">
        <dgm:presLayoutVars>
          <dgm:bulletEnabled val="1"/>
        </dgm:presLayoutVars>
      </dgm:prSet>
      <dgm:spPr/>
      <dgm:t>
        <a:bodyPr/>
        <a:lstStyle/>
        <a:p>
          <a:endParaRPr lang="en-US"/>
        </a:p>
      </dgm:t>
    </dgm:pt>
  </dgm:ptLst>
  <dgm:cxnLst>
    <dgm:cxn modelId="{9A49AAB6-C224-4CFD-B804-F336B103B4DE}" type="presOf" srcId="{AAC05835-0D49-4AD2-930F-25D4FE5252D8}" destId="{21CDE14C-0500-4478-AC1A-3133E17AD5F0}" srcOrd="0" destOrd="0" presId="urn:microsoft.com/office/officeart/2005/8/layout/vList6"/>
    <dgm:cxn modelId="{3F125AE1-3D13-4E65-8238-7243841A4958}" srcId="{AAC05835-0D49-4AD2-930F-25D4FE5252D8}" destId="{0940DB48-BC95-43A8-A197-F782B3AD5B26}" srcOrd="0" destOrd="0" parTransId="{A7232D3F-404D-445E-BCBF-5AC61F823D37}" sibTransId="{4DBCB8B1-483F-4A42-90F9-867B67CB4C7F}"/>
    <dgm:cxn modelId="{AD2A20B6-FC61-4096-AD0D-BB66A6EDBAF5}" srcId="{71D07996-6DD0-479D-98C7-AAC12A6C678E}" destId="{AAC05835-0D49-4AD2-930F-25D4FE5252D8}" srcOrd="1" destOrd="0" parTransId="{AE54BE2C-9463-4A20-9F43-5100D171F2FB}" sibTransId="{70F6021D-180B-4C12-A7E9-F8412BD0A68A}"/>
    <dgm:cxn modelId="{DAFC51A4-4436-49F0-A611-1BB3CA5C7199}" type="presOf" srcId="{0940DB48-BC95-43A8-A197-F782B3AD5B26}" destId="{2D2EBF70-48D3-4D64-95E3-BF1FED87F4CA}" srcOrd="0" destOrd="0" presId="urn:microsoft.com/office/officeart/2005/8/layout/vList6"/>
    <dgm:cxn modelId="{936B5461-D07E-4447-943F-5B38FFCBDDB0}" type="presOf" srcId="{28FD8D3B-A9EA-4A8F-9D37-340DB3D88F9A}" destId="{C1A0777F-56A1-417A-A55A-A754C43EAAED}" srcOrd="0" destOrd="0" presId="urn:microsoft.com/office/officeart/2005/8/layout/vList6"/>
    <dgm:cxn modelId="{A91C88D6-98C5-4243-87B2-B26070FF2337}" srcId="{28FD8D3B-A9EA-4A8F-9D37-340DB3D88F9A}" destId="{13EED0D5-CDB6-4206-B95C-AE8ED83D4213}" srcOrd="0" destOrd="0" parTransId="{0982DA17-79C2-4D76-A324-4D53AEFFAF84}" sibTransId="{CA27256B-7DEF-4791-A7BB-684E2FB40D79}"/>
    <dgm:cxn modelId="{E9E66EA5-C389-4E2D-B8F0-06FCE32C46E1}" type="presOf" srcId="{71D07996-6DD0-479D-98C7-AAC12A6C678E}" destId="{CDD060E1-4A07-4235-A320-2A7FDB0FECB4}" srcOrd="0" destOrd="0" presId="urn:microsoft.com/office/officeart/2005/8/layout/vList6"/>
    <dgm:cxn modelId="{10F26BBD-3887-425A-A720-A2924BECB306}" type="presOf" srcId="{13EED0D5-CDB6-4206-B95C-AE8ED83D4213}" destId="{02DE909B-96C0-4578-8525-A8CCA5149558}" srcOrd="0" destOrd="0" presId="urn:microsoft.com/office/officeart/2005/8/layout/vList6"/>
    <dgm:cxn modelId="{852D83AD-D1FD-4844-9C33-D869E78CE399}" srcId="{71D07996-6DD0-479D-98C7-AAC12A6C678E}" destId="{28FD8D3B-A9EA-4A8F-9D37-340DB3D88F9A}" srcOrd="0" destOrd="0" parTransId="{5670FA10-BB2C-4473-83A2-8C01348C8E41}" sibTransId="{D7885581-E2AE-4A42-B075-A9B0A8B7D327}"/>
    <dgm:cxn modelId="{A4534247-790D-4140-9582-EFE41FE8232E}" type="presParOf" srcId="{CDD060E1-4A07-4235-A320-2A7FDB0FECB4}" destId="{3E1A620E-465C-4D9F-AF03-1A2378122FB2}" srcOrd="0" destOrd="0" presId="urn:microsoft.com/office/officeart/2005/8/layout/vList6"/>
    <dgm:cxn modelId="{CF2C1083-1348-40E3-84C2-87F9ED8CD275}" type="presParOf" srcId="{3E1A620E-465C-4D9F-AF03-1A2378122FB2}" destId="{C1A0777F-56A1-417A-A55A-A754C43EAAED}" srcOrd="0" destOrd="0" presId="urn:microsoft.com/office/officeart/2005/8/layout/vList6"/>
    <dgm:cxn modelId="{8D3089CA-626E-4E94-A374-A5779EFF79E1}" type="presParOf" srcId="{3E1A620E-465C-4D9F-AF03-1A2378122FB2}" destId="{02DE909B-96C0-4578-8525-A8CCA5149558}" srcOrd="1" destOrd="0" presId="urn:microsoft.com/office/officeart/2005/8/layout/vList6"/>
    <dgm:cxn modelId="{AEA8B9EB-3346-4869-BA45-3A36CE696AFD}" type="presParOf" srcId="{CDD060E1-4A07-4235-A320-2A7FDB0FECB4}" destId="{0CDA7332-FEFE-44E8-9A56-B6C83F7E8A90}" srcOrd="1" destOrd="0" presId="urn:microsoft.com/office/officeart/2005/8/layout/vList6"/>
    <dgm:cxn modelId="{90212BE8-A4B2-44FE-A73E-4B63CF4E556F}" type="presParOf" srcId="{CDD060E1-4A07-4235-A320-2A7FDB0FECB4}" destId="{EF31D2FE-F1A4-4F59-9379-43174C71DBBD}" srcOrd="2" destOrd="0" presId="urn:microsoft.com/office/officeart/2005/8/layout/vList6"/>
    <dgm:cxn modelId="{3430A830-68FC-4ADD-A575-B446290736B0}" type="presParOf" srcId="{EF31D2FE-F1A4-4F59-9379-43174C71DBBD}" destId="{21CDE14C-0500-4478-AC1A-3133E17AD5F0}" srcOrd="0" destOrd="0" presId="urn:microsoft.com/office/officeart/2005/8/layout/vList6"/>
    <dgm:cxn modelId="{1B07ED3A-729F-483E-A988-91B610DD05E3}" type="presParOf" srcId="{EF31D2FE-F1A4-4F59-9379-43174C71DBBD}" destId="{2D2EBF70-48D3-4D64-95E3-BF1FED87F4C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E909B-96C0-4578-8525-A8CCA5149558}">
      <dsp:nvSpPr>
        <dsp:cNvPr id="0" name=""/>
        <dsp:cNvSpPr/>
      </dsp:nvSpPr>
      <dsp:spPr>
        <a:xfrm>
          <a:off x="4078857" y="782"/>
          <a:ext cx="8082563" cy="305338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US" sz="2800" b="0" i="1" kern="1200" dirty="0" smtClean="0"/>
            <a:t>Avoid:</a:t>
          </a:r>
          <a:r>
            <a:rPr lang="en-US" sz="2800" b="0" i="0" kern="1200" dirty="0" smtClean="0"/>
            <a:t> basically, to a certain extent, kind of, sort of, stuff, things, something, about (+ number)</a:t>
          </a:r>
          <a:endParaRPr lang="en-US" sz="2800" kern="1200" dirty="0"/>
        </a:p>
      </dsp:txBody>
      <dsp:txXfrm>
        <a:off x="4078857" y="382455"/>
        <a:ext cx="6937543" cy="2290041"/>
      </dsp:txXfrm>
    </dsp:sp>
    <dsp:sp modelId="{C1A0777F-56A1-417A-A55A-A754C43EAAED}">
      <dsp:nvSpPr>
        <dsp:cNvPr id="0" name=""/>
        <dsp:cNvSpPr/>
      </dsp:nvSpPr>
      <dsp:spPr>
        <a:xfrm>
          <a:off x="0" y="0"/>
          <a:ext cx="4048280" cy="3053387"/>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i="0" kern="1200" dirty="0" smtClean="0"/>
            <a:t>Vague or hedging language</a:t>
          </a:r>
          <a:endParaRPr lang="en-US" sz="2800" kern="1200" dirty="0"/>
        </a:p>
      </dsp:txBody>
      <dsp:txXfrm>
        <a:off x="149054" y="149054"/>
        <a:ext cx="3750172" cy="2755279"/>
      </dsp:txXfrm>
    </dsp:sp>
    <dsp:sp modelId="{2D2EBF70-48D3-4D64-95E3-BF1FED87F4CA}">
      <dsp:nvSpPr>
        <dsp:cNvPr id="0" name=""/>
        <dsp:cNvSpPr/>
      </dsp:nvSpPr>
      <dsp:spPr>
        <a:xfrm>
          <a:off x="3224405" y="3359508"/>
          <a:ext cx="8876775" cy="305338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780" tIns="17780" rIns="17780" bIns="17780"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smtClean="0"/>
            <a:t>Each and everyone 		present time </a:t>
          </a:r>
          <a:r>
            <a:rPr lang="en-US" sz="2800" kern="1200" dirty="0" smtClean="0"/>
            <a:t/>
          </a:r>
          <a:br>
            <a:rPr lang="en-US" sz="2800" kern="1200" dirty="0" smtClean="0"/>
          </a:br>
          <a:r>
            <a:rPr lang="en-US" sz="2800" b="0" i="0" kern="1200" dirty="0" smtClean="0"/>
            <a:t> end result                                absolutely essential</a:t>
          </a:r>
          <a:r>
            <a:rPr lang="en-US" sz="2800" kern="1200" dirty="0" smtClean="0"/>
            <a:t/>
          </a:r>
          <a:br>
            <a:rPr lang="en-US" sz="2800" kern="1200" dirty="0" smtClean="0"/>
          </a:br>
          <a:r>
            <a:rPr lang="en-US" sz="2800" b="0" i="0" kern="1200" dirty="0" smtClean="0"/>
            <a:t>completely eliminate                    enter into</a:t>
          </a:r>
          <a:br>
            <a:rPr lang="en-US" sz="2800" b="0" i="0" kern="1200" dirty="0" smtClean="0"/>
          </a:br>
          <a:r>
            <a:rPr lang="en-US" sz="2800" b="0" i="0" kern="1200" dirty="0" smtClean="0"/>
            <a:t> fellow teammate                     Final  conclusion</a:t>
          </a:r>
          <a:r>
            <a:rPr lang="en-US" sz="2800" kern="1200" dirty="0" smtClean="0"/>
            <a:t/>
          </a:r>
          <a:br>
            <a:rPr lang="en-US" sz="2800" kern="1200" dirty="0" smtClean="0"/>
          </a:br>
          <a:r>
            <a:rPr lang="en-US" sz="2800" b="0" i="0" kern="1200" dirty="0" smtClean="0"/>
            <a:t>cancel out                             in the month of [August]</a:t>
          </a:r>
          <a:endParaRPr lang="en-US" sz="2800" kern="1200" dirty="0"/>
        </a:p>
      </dsp:txBody>
      <dsp:txXfrm>
        <a:off x="3224405" y="3741181"/>
        <a:ext cx="7731755" cy="2290041"/>
      </dsp:txXfrm>
    </dsp:sp>
    <dsp:sp modelId="{21CDE14C-0500-4478-AC1A-3133E17AD5F0}">
      <dsp:nvSpPr>
        <dsp:cNvPr id="0" name=""/>
        <dsp:cNvSpPr/>
      </dsp:nvSpPr>
      <dsp:spPr>
        <a:xfrm>
          <a:off x="0" y="3360291"/>
          <a:ext cx="3133587" cy="3053387"/>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i="0" kern="1200" dirty="0" smtClean="0"/>
            <a:t>Redundancies</a:t>
          </a:r>
          <a:endParaRPr lang="en-US" sz="2800" kern="1200" dirty="0"/>
        </a:p>
      </dsp:txBody>
      <dsp:txXfrm>
        <a:off x="149054" y="3509345"/>
        <a:ext cx="2835479" cy="275527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5F2A6E-7E85-4AF9-9AEE-5986D4CF33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D315-6A5E-4BD0-9518-F84108374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059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F2A6E-7E85-4AF9-9AEE-5986D4CF33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66589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F2A6E-7E85-4AF9-9AEE-5986D4CF33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317198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5F2A6E-7E85-4AF9-9AEE-5986D4CF33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151408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5F2A6E-7E85-4AF9-9AEE-5986D4CF3303}" type="datetimeFigureOut">
              <a:rPr lang="en-US" smtClean="0"/>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88D315-6A5E-4BD0-9518-F84108374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43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5F2A6E-7E85-4AF9-9AEE-5986D4CF33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2199611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5F2A6E-7E85-4AF9-9AEE-5986D4CF3303}" type="datetimeFigureOut">
              <a:rPr lang="en-US" smtClean="0"/>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248009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F2A6E-7E85-4AF9-9AEE-5986D4CF3303}" type="datetimeFigureOut">
              <a:rPr lang="en-US" smtClean="0"/>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161993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75F2A6E-7E85-4AF9-9AEE-5986D4CF3303}" type="datetimeFigureOut">
              <a:rPr lang="en-US" smtClean="0"/>
              <a:t>2/15/2022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24156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75F2A6E-7E85-4AF9-9AEE-5986D4CF3303}" type="datetimeFigureOut">
              <a:rPr lang="en-US" smtClean="0"/>
              <a:t>2/15/2022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88D315-6A5E-4BD0-9518-F84108374415}" type="slidenum">
              <a:rPr lang="en-US" smtClean="0"/>
              <a:t>‹#›</a:t>
            </a:fld>
            <a:endParaRPr lang="en-US"/>
          </a:p>
        </p:txBody>
      </p:sp>
    </p:spTree>
    <p:extLst>
      <p:ext uri="{BB962C8B-B14F-4D97-AF65-F5344CB8AC3E}">
        <p14:creationId xmlns:p14="http://schemas.microsoft.com/office/powerpoint/2010/main" val="299206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5F2A6E-7E85-4AF9-9AEE-5986D4CF3303}" type="datetimeFigureOut">
              <a:rPr lang="en-US" smtClean="0"/>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88D315-6A5E-4BD0-9518-F84108374415}" type="slidenum">
              <a:rPr lang="en-US" smtClean="0"/>
              <a:t>‹#›</a:t>
            </a:fld>
            <a:endParaRPr lang="en-US"/>
          </a:p>
        </p:txBody>
      </p:sp>
    </p:spTree>
    <p:extLst>
      <p:ext uri="{BB962C8B-B14F-4D97-AF65-F5344CB8AC3E}">
        <p14:creationId xmlns:p14="http://schemas.microsoft.com/office/powerpoint/2010/main" val="359162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75F2A6E-7E85-4AF9-9AEE-5986D4CF3303}" type="datetimeFigureOut">
              <a:rPr lang="en-US" smtClean="0"/>
              <a:t>2/15/2022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88D315-6A5E-4BD0-9518-F841083744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78706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ohiostate.pressbooks.pub/feptechcomm/chapter/1-writing-proc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hiostate.pressbooks.pub/feptechcomm/chapter/2-audi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2</a:t>
            </a:r>
            <a:endParaRPr lang="en-US" b="1" dirty="0"/>
          </a:p>
        </p:txBody>
      </p:sp>
      <p:sp>
        <p:nvSpPr>
          <p:cNvPr id="3" name="Subtitle 2"/>
          <p:cNvSpPr>
            <a:spLocks noGrp="1"/>
          </p:cNvSpPr>
          <p:nvPr>
            <p:ph type="subTitle" idx="1"/>
          </p:nvPr>
        </p:nvSpPr>
        <p:spPr/>
        <p:txBody>
          <a:bodyPr/>
          <a:lstStyle/>
          <a:p>
            <a:r>
              <a:rPr lang="en-US" b="1" dirty="0"/>
              <a:t>Writing in a Technical Communications Style</a:t>
            </a:r>
            <a:endParaRPr lang="en-US" dirty="0"/>
          </a:p>
        </p:txBody>
      </p:sp>
    </p:spTree>
    <p:extLst>
      <p:ext uri="{BB962C8B-B14F-4D97-AF65-F5344CB8AC3E}">
        <p14:creationId xmlns:p14="http://schemas.microsoft.com/office/powerpoint/2010/main" val="46155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Wordy phrases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0695850"/>
              </p:ext>
            </p:extLst>
          </p:nvPr>
        </p:nvGraphicFramePr>
        <p:xfrm>
          <a:off x="1097280" y="2028825"/>
          <a:ext cx="10058400" cy="4053840"/>
        </p:xfrm>
        <a:graphic>
          <a:graphicData uri="http://schemas.openxmlformats.org/drawingml/2006/table">
            <a:tbl>
              <a:tblPr/>
              <a:tblGrid>
                <a:gridCol w="4674469"/>
                <a:gridCol w="5383931"/>
              </a:tblGrid>
              <a:tr h="0">
                <a:tc>
                  <a:txBody>
                    <a:bodyPr/>
                    <a:lstStyle/>
                    <a:p>
                      <a:pPr algn="l" fontAlgn="t"/>
                      <a:r>
                        <a:rPr lang="en-US" sz="2000" b="1" dirty="0">
                          <a:effectLst/>
                        </a:rPr>
                        <a:t>make an adjustment</a:t>
                      </a:r>
                      <a:br>
                        <a:rPr lang="en-US" sz="2000" b="1" dirty="0">
                          <a:effectLst/>
                        </a:rPr>
                      </a:br>
                      <a:r>
                        <a:rPr lang="en-US" sz="2000" b="1" dirty="0">
                          <a:effectLst/>
                        </a:rPr>
                        <a:t>make a decision</a:t>
                      </a:r>
                      <a:br>
                        <a:rPr lang="en-US" sz="2000" b="1" dirty="0">
                          <a:effectLst/>
                        </a:rPr>
                      </a:br>
                      <a:r>
                        <a:rPr lang="en-US" sz="2000" b="1" dirty="0">
                          <a:effectLst/>
                        </a:rPr>
                        <a:t>provide assistance</a:t>
                      </a:r>
                      <a:br>
                        <a:rPr lang="en-US" sz="2000" b="1" dirty="0">
                          <a:effectLst/>
                        </a:rPr>
                      </a:br>
                      <a:r>
                        <a:rPr lang="en-US" sz="2000" b="1" dirty="0">
                          <a:effectLst/>
                        </a:rPr>
                        <a:t>a large number of</a:t>
                      </a:r>
                      <a:br>
                        <a:rPr lang="en-US" sz="2000" b="1" dirty="0">
                          <a:effectLst/>
                        </a:rPr>
                      </a:br>
                      <a:r>
                        <a:rPr lang="en-US" sz="2000" b="1" dirty="0">
                          <a:effectLst/>
                        </a:rPr>
                        <a:t>at the present time</a:t>
                      </a:r>
                      <a:br>
                        <a:rPr lang="en-US" sz="2000" b="1" dirty="0">
                          <a:effectLst/>
                        </a:rPr>
                      </a:br>
                      <a:r>
                        <a:rPr lang="en-US" sz="2000" b="1" dirty="0">
                          <a:effectLst/>
                        </a:rPr>
                        <a:t>due to the fact that</a:t>
                      </a:r>
                      <a:br>
                        <a:rPr lang="en-US" sz="2000" b="1" dirty="0">
                          <a:effectLst/>
                        </a:rPr>
                      </a:br>
                      <a:r>
                        <a:rPr lang="en-US" sz="2000" b="1" dirty="0">
                          <a:effectLst/>
                        </a:rPr>
                        <a:t>in order to</a:t>
                      </a:r>
                      <a:br>
                        <a:rPr lang="en-US" sz="2000" b="1" dirty="0">
                          <a:effectLst/>
                        </a:rPr>
                      </a:br>
                      <a:r>
                        <a:rPr lang="en-US" sz="2000" b="1" dirty="0">
                          <a:effectLst/>
                        </a:rPr>
                        <a:t>in the near future</a:t>
                      </a:r>
                      <a:br>
                        <a:rPr lang="en-US" sz="2000" b="1" dirty="0">
                          <a:effectLst/>
                        </a:rPr>
                      </a:br>
                      <a:r>
                        <a:rPr lang="en-US" sz="2000" b="1" dirty="0">
                          <a:effectLst/>
                        </a:rPr>
                        <a:t>prior to the start of</a:t>
                      </a:r>
                      <a:br>
                        <a:rPr lang="en-US" sz="2000" b="1" dirty="0">
                          <a:effectLst/>
                        </a:rPr>
                      </a:br>
                      <a:r>
                        <a:rPr lang="en-US" sz="2000" b="1" dirty="0">
                          <a:effectLst/>
                        </a:rPr>
                        <a:t>until such time as</a:t>
                      </a:r>
                      <a:br>
                        <a:rPr lang="en-US" sz="2000" b="1" dirty="0">
                          <a:effectLst/>
                        </a:rPr>
                      </a:br>
                      <a:r>
                        <a:rPr lang="en-US" sz="2000" b="1" dirty="0">
                          <a:effectLst/>
                        </a:rPr>
                        <a:t>in the event that</a:t>
                      </a:r>
                      <a:br>
                        <a:rPr lang="en-US" sz="2000" b="1" dirty="0">
                          <a:effectLst/>
                        </a:rPr>
                      </a:br>
                      <a:r>
                        <a:rPr lang="en-US" sz="2000" b="1" dirty="0">
                          <a:effectLst/>
                        </a:rPr>
                        <a:t>serves the function of being</a:t>
                      </a:r>
                      <a:br>
                        <a:rPr lang="en-US" sz="2000" b="1" dirty="0">
                          <a:effectLst/>
                        </a:rPr>
                      </a:br>
                      <a:r>
                        <a:rPr lang="en-US" sz="2000" b="1" dirty="0">
                          <a:effectLst/>
                        </a:rPr>
                        <a:t>do not hesitate</a:t>
                      </a:r>
                    </a:p>
                  </a:txBody>
                  <a:tcPr>
                    <a:lnL>
                      <a:noFill/>
                    </a:lnL>
                    <a:lnR>
                      <a:noFill/>
                    </a:lnR>
                    <a:lnT>
                      <a:noFill/>
                    </a:lnT>
                    <a:lnB>
                      <a:noFill/>
                    </a:lnB>
                    <a:solidFill>
                      <a:srgbClr val="FFFFFF"/>
                    </a:solidFill>
                  </a:tcPr>
                </a:tc>
                <a:tc>
                  <a:txBody>
                    <a:bodyPr/>
                    <a:lstStyle/>
                    <a:p>
                      <a:pPr algn="l" fontAlgn="t"/>
                      <a:r>
                        <a:rPr lang="en-US" sz="2000" b="1" dirty="0">
                          <a:effectLst/>
                        </a:rPr>
                        <a:t>= adjust</a:t>
                      </a:r>
                      <a:br>
                        <a:rPr lang="en-US" sz="2000" b="1" dirty="0">
                          <a:effectLst/>
                        </a:rPr>
                      </a:br>
                      <a:r>
                        <a:rPr lang="en-US" sz="2000" b="1" dirty="0">
                          <a:effectLst/>
                        </a:rPr>
                        <a:t>= decide</a:t>
                      </a:r>
                      <a:br>
                        <a:rPr lang="en-US" sz="2000" b="1" dirty="0">
                          <a:effectLst/>
                        </a:rPr>
                      </a:br>
                      <a:r>
                        <a:rPr lang="en-US" sz="2000" b="1" dirty="0">
                          <a:effectLst/>
                        </a:rPr>
                        <a:t>= assist</a:t>
                      </a:r>
                      <a:br>
                        <a:rPr lang="en-US" sz="2000" b="1" dirty="0">
                          <a:effectLst/>
                        </a:rPr>
                      </a:br>
                      <a:r>
                        <a:rPr lang="en-US" sz="2000" b="1" dirty="0">
                          <a:effectLst/>
                        </a:rPr>
                        <a:t>= many (or quantify)</a:t>
                      </a:r>
                      <a:br>
                        <a:rPr lang="en-US" sz="2000" b="1" dirty="0">
                          <a:effectLst/>
                        </a:rPr>
                      </a:br>
                      <a:r>
                        <a:rPr lang="en-US" sz="2000" b="1" dirty="0">
                          <a:effectLst/>
                        </a:rPr>
                        <a:t>= now</a:t>
                      </a:r>
                      <a:br>
                        <a:rPr lang="en-US" sz="2000" b="1" dirty="0">
                          <a:effectLst/>
                        </a:rPr>
                      </a:br>
                      <a:r>
                        <a:rPr lang="en-US" sz="2000" b="1" dirty="0">
                          <a:effectLst/>
                        </a:rPr>
                        <a:t>= because</a:t>
                      </a:r>
                      <a:br>
                        <a:rPr lang="en-US" sz="2000" b="1" dirty="0">
                          <a:effectLst/>
                        </a:rPr>
                      </a:br>
                      <a:r>
                        <a:rPr lang="en-US" sz="2000" b="1" dirty="0">
                          <a:effectLst/>
                        </a:rPr>
                        <a:t>= to</a:t>
                      </a:r>
                      <a:br>
                        <a:rPr lang="en-US" sz="2000" b="1" dirty="0">
                          <a:effectLst/>
                        </a:rPr>
                      </a:br>
                      <a:r>
                        <a:rPr lang="en-US" sz="2000" b="1" dirty="0">
                          <a:effectLst/>
                        </a:rPr>
                        <a:t>= soon</a:t>
                      </a:r>
                      <a:br>
                        <a:rPr lang="en-US" sz="2000" b="1" dirty="0">
                          <a:effectLst/>
                        </a:rPr>
                      </a:br>
                      <a:r>
                        <a:rPr lang="en-US" sz="2000" b="1" dirty="0">
                          <a:effectLst/>
                        </a:rPr>
                        <a:t>= before</a:t>
                      </a:r>
                      <a:br>
                        <a:rPr lang="en-US" sz="2000" b="1" dirty="0">
                          <a:effectLst/>
                        </a:rPr>
                      </a:br>
                      <a:r>
                        <a:rPr lang="en-US" sz="2000" b="1" dirty="0">
                          <a:effectLst/>
                        </a:rPr>
                        <a:t>= until</a:t>
                      </a:r>
                      <a:br>
                        <a:rPr lang="en-US" sz="2000" b="1" dirty="0">
                          <a:effectLst/>
                        </a:rPr>
                      </a:br>
                      <a:r>
                        <a:rPr lang="en-US" sz="2000" b="1" dirty="0">
                          <a:effectLst/>
                        </a:rPr>
                        <a:t>= if</a:t>
                      </a:r>
                      <a:br>
                        <a:rPr lang="en-US" sz="2000" b="1" dirty="0">
                          <a:effectLst/>
                        </a:rPr>
                      </a:br>
                      <a:r>
                        <a:rPr lang="en-US" sz="2000" b="1" dirty="0">
                          <a:effectLst/>
                        </a:rPr>
                        <a:t>= functions </a:t>
                      </a:r>
                      <a:r>
                        <a:rPr lang="en-US" sz="2000" b="1" i="1" dirty="0">
                          <a:effectLst/>
                        </a:rPr>
                        <a:t>or</a:t>
                      </a:r>
                      <a:r>
                        <a:rPr lang="en-US" sz="2000" b="1" dirty="0">
                          <a:effectLst/>
                        </a:rPr>
                        <a:t> is</a:t>
                      </a:r>
                      <a:br>
                        <a:rPr lang="en-US" sz="2000" b="1" dirty="0">
                          <a:effectLst/>
                        </a:rPr>
                      </a:br>
                      <a:r>
                        <a:rPr lang="en-US" sz="2000" b="1" dirty="0">
                          <a:effectLst/>
                        </a:rPr>
                        <a:t>= (omit—just invite an action)</a:t>
                      </a:r>
                    </a:p>
                  </a:txBody>
                  <a:tcP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4390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Examples of editing for </a:t>
            </a:r>
            <a:r>
              <a:rPr lang="en-US" b="1" dirty="0" smtClean="0"/>
              <a:t>concision</a:t>
            </a:r>
            <a:endParaRPr lang="en-US" b="1" dirty="0"/>
          </a:p>
        </p:txBody>
      </p:sp>
      <p:sp>
        <p:nvSpPr>
          <p:cNvPr id="3" name="Content Placeholder 2"/>
          <p:cNvSpPr>
            <a:spLocks noGrp="1"/>
          </p:cNvSpPr>
          <p:nvPr>
            <p:ph idx="1"/>
          </p:nvPr>
        </p:nvSpPr>
        <p:spPr/>
        <p:txBody>
          <a:bodyPr>
            <a:noAutofit/>
          </a:bodyPr>
          <a:lstStyle/>
          <a:p>
            <a:pPr marL="457200" indent="-457200" algn="just">
              <a:buFont typeface="+mj-lt"/>
              <a:buAutoNum type="arabicPeriod"/>
            </a:pPr>
            <a:r>
              <a:rPr lang="en-US" sz="2400" dirty="0"/>
              <a:t>Keep this information on file for future reference</a:t>
            </a:r>
            <a:r>
              <a:rPr lang="en-US" sz="2400" dirty="0" smtClean="0"/>
              <a:t>.</a:t>
            </a:r>
          </a:p>
          <a:p>
            <a:pPr marL="457200" indent="-457200" algn="just">
              <a:buFont typeface="+mj-lt"/>
              <a:buAutoNum type="arabicPeriod"/>
            </a:pPr>
            <a:r>
              <a:rPr lang="en-US" sz="2400" dirty="0"/>
              <a:t>Ideally, it would be best to place the billing ticket just below the monitor and above the keyboard</a:t>
            </a:r>
            <a:r>
              <a:rPr lang="en-US" sz="2400" dirty="0" smtClean="0"/>
              <a:t>.</a:t>
            </a:r>
          </a:p>
          <a:p>
            <a:pPr marL="457200" indent="-457200" algn="just">
              <a:buFont typeface="+mj-lt"/>
              <a:buAutoNum type="arabicPeriod"/>
            </a:pPr>
            <a:r>
              <a:rPr lang="en-US" sz="2400" dirty="0"/>
              <a:t>We need to act on the suggestions that the supervisors offer us</a:t>
            </a:r>
            <a:r>
              <a:rPr lang="en-US" sz="2400" dirty="0" smtClean="0"/>
              <a:t>.</a:t>
            </a:r>
          </a:p>
          <a:p>
            <a:pPr marL="457200" indent="-457200" algn="just">
              <a:buFont typeface="+mj-lt"/>
              <a:buAutoNum type="arabicPeriod"/>
            </a:pPr>
            <a:r>
              <a:rPr lang="en-US" sz="2400" dirty="0"/>
              <a:t>Due to the fact that we reduced the weight of the AEV, we used less energy</a:t>
            </a:r>
            <a:r>
              <a:rPr lang="en-US" sz="2400" dirty="0" smtClean="0"/>
              <a:t>.</a:t>
            </a:r>
          </a:p>
          <a:p>
            <a:pPr marL="457200" indent="-457200" algn="just">
              <a:buFont typeface="+mj-lt"/>
              <a:buAutoNum type="arabicPeriod"/>
            </a:pPr>
            <a:r>
              <a:rPr lang="en-US" sz="2400" dirty="0"/>
              <a:t>It was the offset battery that made the AEV fall off the track</a:t>
            </a:r>
            <a:r>
              <a:rPr lang="en-US" sz="2400" dirty="0" smtClean="0"/>
              <a:t>.</a:t>
            </a:r>
          </a:p>
          <a:p>
            <a:pPr marL="457200" indent="-457200" algn="just">
              <a:buFont typeface="+mj-lt"/>
              <a:buAutoNum type="arabicPeriod"/>
            </a:pPr>
            <a:r>
              <a:rPr lang="en-US" sz="2400" dirty="0"/>
              <a:t>There is a danger of poor communication causing a bad outcome in the team project.</a:t>
            </a:r>
          </a:p>
        </p:txBody>
      </p:sp>
    </p:spTree>
    <p:extLst>
      <p:ext uri="{BB962C8B-B14F-4D97-AF65-F5344CB8AC3E}">
        <p14:creationId xmlns:p14="http://schemas.microsoft.com/office/powerpoint/2010/main" val="39641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Answers:</a:t>
            </a:r>
            <a:endParaRPr lang="en-US"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a:t>File this information</a:t>
            </a:r>
            <a:r>
              <a:rPr lang="en-US" sz="2800" dirty="0" smtClean="0"/>
              <a:t>.</a:t>
            </a:r>
          </a:p>
          <a:p>
            <a:pPr marL="457200" indent="-457200">
              <a:buFont typeface="+mj-lt"/>
              <a:buAutoNum type="arabicPeriod"/>
            </a:pPr>
            <a:r>
              <a:rPr lang="en-US" sz="2800" dirty="0"/>
              <a:t>Place the billing ticket between the monitor and the keyboard</a:t>
            </a:r>
            <a:r>
              <a:rPr lang="en-US" sz="2800" dirty="0" smtClean="0"/>
              <a:t>.</a:t>
            </a:r>
          </a:p>
          <a:p>
            <a:pPr marL="457200" indent="-457200">
              <a:buFont typeface="+mj-lt"/>
              <a:buAutoNum type="arabicPeriod"/>
            </a:pPr>
            <a:r>
              <a:rPr lang="en-US" sz="2800" dirty="0"/>
              <a:t>We need to act on the supervisor’s suggestions</a:t>
            </a:r>
            <a:r>
              <a:rPr lang="en-US" sz="2800" dirty="0" smtClean="0"/>
              <a:t>.</a:t>
            </a:r>
          </a:p>
          <a:p>
            <a:pPr marL="457200" indent="-457200">
              <a:buFont typeface="+mj-lt"/>
              <a:buAutoNum type="arabicPeriod"/>
            </a:pPr>
            <a:r>
              <a:rPr lang="en-US" sz="2800" dirty="0"/>
              <a:t>We used less energy because we made the AEV lighter</a:t>
            </a:r>
            <a:r>
              <a:rPr lang="en-US" sz="2800" dirty="0" smtClean="0"/>
              <a:t>.</a:t>
            </a:r>
          </a:p>
          <a:p>
            <a:pPr marL="457200" indent="-457200">
              <a:buFont typeface="+mj-lt"/>
              <a:buAutoNum type="arabicPeriod"/>
            </a:pPr>
            <a:r>
              <a:rPr lang="en-US" sz="2800" dirty="0"/>
              <a:t>The offset battery made the AEV fall off the track</a:t>
            </a:r>
            <a:r>
              <a:rPr lang="en-US" sz="2800" dirty="0" smtClean="0"/>
              <a:t>.</a:t>
            </a:r>
          </a:p>
          <a:p>
            <a:pPr marL="457200" indent="-457200">
              <a:buFont typeface="+mj-lt"/>
              <a:buAutoNum type="arabicPeriod"/>
            </a:pPr>
            <a:r>
              <a:rPr lang="en-US" sz="2800" dirty="0"/>
              <a:t>Poor communication can negatively impact the team project.</a:t>
            </a:r>
          </a:p>
        </p:txBody>
      </p:sp>
    </p:spTree>
    <p:extLst>
      <p:ext uri="{BB962C8B-B14F-4D97-AF65-F5344CB8AC3E}">
        <p14:creationId xmlns:p14="http://schemas.microsoft.com/office/powerpoint/2010/main" val="60330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Conciseness:</a:t>
            </a:r>
            <a:endParaRPr lang="en-US" b="1" dirty="0"/>
          </a:p>
        </p:txBody>
      </p:sp>
      <p:sp>
        <p:nvSpPr>
          <p:cNvPr id="3" name="Content Placeholder 2"/>
          <p:cNvSpPr>
            <a:spLocks noGrp="1"/>
          </p:cNvSpPr>
          <p:nvPr>
            <p:ph idx="1"/>
          </p:nvPr>
        </p:nvSpPr>
        <p:spPr/>
        <p:txBody>
          <a:bodyPr>
            <a:normAutofit/>
          </a:bodyPr>
          <a:lstStyle/>
          <a:p>
            <a:pPr algn="just"/>
            <a:r>
              <a:rPr lang="en-US" sz="2800" dirty="0"/>
              <a:t>Keep in mind, however, that shorter is not </a:t>
            </a:r>
            <a:r>
              <a:rPr lang="en-US" sz="2800" i="1" dirty="0"/>
              <a:t>always</a:t>
            </a:r>
            <a:r>
              <a:rPr lang="en-US" sz="2800" dirty="0"/>
              <a:t> better. For example, there may be times when you might sacrifice concision for the sake of sounding more personable, friendly or conversational. If you have to deliver bad news, a two-sentence email might come across as rude or uncaring, while writing a longer email that builds rapport and includes more qualitative, personable touches might soften the blow. This approach could have a positive impact on a team dynamic or a client relationship so that, even with a slightly higher word count, the final outcome is better.</a:t>
            </a:r>
          </a:p>
        </p:txBody>
      </p:sp>
    </p:spTree>
    <p:extLst>
      <p:ext uri="{BB962C8B-B14F-4D97-AF65-F5344CB8AC3E}">
        <p14:creationId xmlns:p14="http://schemas.microsoft.com/office/powerpoint/2010/main" val="251931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Precise</a:t>
            </a:r>
            <a:endParaRPr lang="en-US" b="1" dirty="0"/>
          </a:p>
        </p:txBody>
      </p:sp>
      <p:sp>
        <p:nvSpPr>
          <p:cNvPr id="3" name="Content Placeholder 2"/>
          <p:cNvSpPr>
            <a:spLocks noGrp="1"/>
          </p:cNvSpPr>
          <p:nvPr>
            <p:ph idx="1"/>
          </p:nvPr>
        </p:nvSpPr>
        <p:spPr/>
        <p:txBody>
          <a:bodyPr/>
          <a:lstStyle/>
          <a:p>
            <a:pPr algn="just"/>
            <a:r>
              <a:rPr lang="en-US" dirty="0"/>
              <a:t>Precise wording avoids ambiguity and ensures the correct information is conveyed to your reader. This is obviously essential to engineering settings, where highly technical information is being communicated.</a:t>
            </a:r>
          </a:p>
          <a:p>
            <a:pPr algn="just"/>
            <a:r>
              <a:rPr lang="en-US" dirty="0"/>
              <a:t>Precise writing will generally meet the following criteria:</a:t>
            </a:r>
          </a:p>
          <a:p>
            <a:pPr algn="just"/>
            <a:r>
              <a:rPr lang="en-US" b="1" dirty="0"/>
              <a:t>Statements are verifiable.</a:t>
            </a:r>
            <a:r>
              <a:rPr lang="en-US" dirty="0"/>
              <a:t> Ambiguity might provide a sense of security, but leads to documents that, at best, need to be further investigated. Imprecise language in the workplace can lead to dangerous misapplication of results.</a:t>
            </a:r>
          </a:p>
          <a:p>
            <a:pPr algn="just"/>
            <a:r>
              <a:rPr lang="en-US" b="1" dirty="0"/>
              <a:t>Statements are specific and meaningful.</a:t>
            </a:r>
            <a:r>
              <a:rPr lang="en-US" dirty="0"/>
              <a:t> Phrases or descriptors that are used in everyday life are often not appropriate in a technical document. Words like “cold” or “best” are meaningless unless a standard of comparison is established. What is considered “cold” for a metal? For organic material?</a:t>
            </a:r>
          </a:p>
          <a:p>
            <a:endParaRPr lang="en-US" dirty="0"/>
          </a:p>
        </p:txBody>
      </p:sp>
    </p:spTree>
    <p:extLst>
      <p:ext uri="{BB962C8B-B14F-4D97-AF65-F5344CB8AC3E}">
        <p14:creationId xmlns:p14="http://schemas.microsoft.com/office/powerpoint/2010/main" val="4022987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Precise</a:t>
            </a:r>
            <a:endParaRPr lang="en-US" dirty="0"/>
          </a:p>
        </p:txBody>
      </p:sp>
      <p:sp>
        <p:nvSpPr>
          <p:cNvPr id="3" name="Content Placeholder 2"/>
          <p:cNvSpPr>
            <a:spLocks noGrp="1"/>
          </p:cNvSpPr>
          <p:nvPr>
            <p:ph idx="1"/>
          </p:nvPr>
        </p:nvSpPr>
        <p:spPr/>
        <p:txBody>
          <a:bodyPr/>
          <a:lstStyle/>
          <a:p>
            <a:pPr algn="just"/>
            <a:r>
              <a:rPr lang="en-US" sz="2400" b="1" dirty="0"/>
              <a:t>Descriptors are quantified whenever possible.</a:t>
            </a:r>
            <a:r>
              <a:rPr lang="en-US" sz="2400" dirty="0"/>
              <a:t> If exact data is not known, it should be replaced with objective observations, e.g., “The water began to boil.” When making quality determinations like “better” or “best,” determine what criteria you are using and instead of making a subjective statement, share that criteria with your reader.</a:t>
            </a:r>
          </a:p>
          <a:p>
            <a:pPr algn="just"/>
            <a:r>
              <a:rPr lang="en-US" sz="2400" b="1" dirty="0"/>
              <a:t>Word choice accurately represents the level of certainty.</a:t>
            </a:r>
            <a:r>
              <a:rPr lang="en-US" sz="2400" dirty="0"/>
              <a:t> Words like “prove,” “guarantee,” or “certainty,” communicate a finality that rarely exists in science and engineering. You will often draw conclusions based on evidence, but it is unlikely that you will ever prove or guarantee the results of your experiment or design. Use words that are accurate and still allow for uncertainty, such as: “indicate,” “suggest,” “highly likely,” “reduce,” “decrease” or “increase”</a:t>
            </a:r>
          </a:p>
          <a:p>
            <a:endParaRPr lang="en-US" dirty="0"/>
          </a:p>
        </p:txBody>
      </p:sp>
    </p:spTree>
    <p:extLst>
      <p:ext uri="{BB962C8B-B14F-4D97-AF65-F5344CB8AC3E}">
        <p14:creationId xmlns:p14="http://schemas.microsoft.com/office/powerpoint/2010/main" val="433871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Imprecise:</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sz="2400" dirty="0"/>
              <a:t>Several holes were drilled in the plank</a:t>
            </a:r>
            <a:r>
              <a:rPr lang="en-US" sz="2400" dirty="0" smtClean="0"/>
              <a:t>.</a:t>
            </a:r>
          </a:p>
          <a:p>
            <a:pPr marL="457200" indent="-457200" algn="just">
              <a:buFont typeface="+mj-lt"/>
              <a:buAutoNum type="arabicPeriod"/>
            </a:pPr>
            <a:r>
              <a:rPr lang="en-US" sz="2400" dirty="0"/>
              <a:t>A few of the LED’s on Design 1 were kind of faint</a:t>
            </a:r>
            <a:r>
              <a:rPr lang="en-US" sz="2400" dirty="0" smtClean="0"/>
              <a:t>.</a:t>
            </a:r>
          </a:p>
          <a:p>
            <a:pPr marL="457200" indent="-457200" algn="just">
              <a:buFont typeface="+mj-lt"/>
              <a:buAutoNum type="arabicPeriod"/>
            </a:pPr>
            <a:r>
              <a:rPr lang="en-US" sz="2400" dirty="0"/>
              <a:t>The beaker of water was placed in the ice bath until it was cool</a:t>
            </a:r>
            <a:r>
              <a:rPr lang="en-US" sz="2400" dirty="0" smtClean="0"/>
              <a:t>.</a:t>
            </a:r>
          </a:p>
          <a:p>
            <a:pPr marL="457200" indent="-457200" algn="just">
              <a:buFont typeface="+mj-lt"/>
              <a:buAutoNum type="arabicPeriod"/>
            </a:pPr>
            <a:r>
              <a:rPr lang="en-US" sz="2400" dirty="0"/>
              <a:t>Using a lower water cement ratio in the concrete mix will eliminate cracking</a:t>
            </a:r>
            <a:r>
              <a:rPr lang="en-US" sz="2400" dirty="0" smtClean="0"/>
              <a:t>.</a:t>
            </a:r>
          </a:p>
          <a:p>
            <a:pPr marL="457200" indent="-457200" algn="just">
              <a:buFont typeface="+mj-lt"/>
              <a:buAutoNum type="arabicPeriod"/>
            </a:pPr>
            <a:r>
              <a:rPr lang="en-US" sz="2400" dirty="0"/>
              <a:t>The tests performed proved that the custom data structure does not have errors</a:t>
            </a:r>
            <a:r>
              <a:rPr lang="en-US" sz="2400" dirty="0" smtClean="0"/>
              <a:t>.</a:t>
            </a:r>
          </a:p>
          <a:p>
            <a:pPr marL="457200" indent="-457200" algn="just">
              <a:buFont typeface="+mj-lt"/>
              <a:buAutoNum type="arabicPeriod"/>
            </a:pPr>
            <a:r>
              <a:rPr lang="en-US" sz="2400" dirty="0"/>
              <a:t>The team determined that Design A was the best.</a:t>
            </a:r>
          </a:p>
        </p:txBody>
      </p:sp>
    </p:spTree>
    <p:extLst>
      <p:ext uri="{BB962C8B-B14F-4D97-AF65-F5344CB8AC3E}">
        <p14:creationId xmlns:p14="http://schemas.microsoft.com/office/powerpoint/2010/main" val="783178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precise:</a:t>
            </a:r>
            <a:endParaRPr lang="en-US" dirty="0"/>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eriod"/>
            </a:pPr>
            <a:r>
              <a:rPr lang="en-US" b="1" i="1" dirty="0" smtClean="0"/>
              <a:t>Three </a:t>
            </a:r>
            <a:r>
              <a:rPr lang="en-US" b="1" i="1" dirty="0"/>
              <a:t>(3)</a:t>
            </a:r>
            <a:r>
              <a:rPr lang="en-US" b="1" dirty="0"/>
              <a:t> holes were drilled in the plank </a:t>
            </a:r>
            <a:r>
              <a:rPr lang="en-US" b="1" i="1" dirty="0"/>
              <a:t>four</a:t>
            </a:r>
            <a:r>
              <a:rPr lang="en-US" b="1" dirty="0"/>
              <a:t> (4)</a:t>
            </a:r>
            <a:r>
              <a:rPr lang="en-US" b="1" i="1" dirty="0"/>
              <a:t> inches apart.</a:t>
            </a:r>
            <a:br>
              <a:rPr lang="en-US" b="1" i="1" dirty="0"/>
            </a:br>
            <a:r>
              <a:rPr lang="en-US" b="1" i="1" dirty="0"/>
              <a:t>Quantifies the number of holes and the spacing</a:t>
            </a:r>
            <a:r>
              <a:rPr lang="en-US" b="1" i="1" dirty="0" smtClean="0"/>
              <a:t>.</a:t>
            </a:r>
          </a:p>
          <a:p>
            <a:pPr marL="457200" indent="-457200" algn="just">
              <a:buFont typeface="+mj-lt"/>
              <a:buAutoNum type="arabicPeriod"/>
            </a:pPr>
            <a:r>
              <a:rPr lang="en-US" b="1" i="1" dirty="0"/>
              <a:t>Two</a:t>
            </a:r>
            <a:r>
              <a:rPr lang="en-US" b="1" dirty="0"/>
              <a:t> LED’s on Design 1 were </a:t>
            </a:r>
            <a:r>
              <a:rPr lang="en-US" b="1" i="1" dirty="0"/>
              <a:t>noticeably less intense than their counterparts on Design 2.</a:t>
            </a:r>
            <a:br>
              <a:rPr lang="en-US" b="1" i="1" dirty="0"/>
            </a:br>
            <a:r>
              <a:rPr lang="en-US" b="1" i="1" dirty="0"/>
              <a:t>Quantifies the number of LEDs and provides a specific point of comparison</a:t>
            </a:r>
            <a:r>
              <a:rPr lang="en-US" b="1" i="1" dirty="0" smtClean="0"/>
              <a:t>.</a:t>
            </a:r>
          </a:p>
          <a:p>
            <a:pPr marL="457200" indent="-457200" algn="just">
              <a:buFont typeface="+mj-lt"/>
              <a:buAutoNum type="arabicPeriod"/>
            </a:pPr>
            <a:r>
              <a:rPr lang="en-US" b="1" dirty="0"/>
              <a:t>The beaker of water remained in the ice bath until its temperature </a:t>
            </a:r>
            <a:r>
              <a:rPr lang="en-US" b="1" i="1" dirty="0"/>
              <a:t>reached 23°C.</a:t>
            </a:r>
            <a:r>
              <a:rPr lang="en-US" b="1" dirty="0"/>
              <a:t/>
            </a:r>
            <a:br>
              <a:rPr lang="en-US" b="1" dirty="0"/>
            </a:br>
            <a:r>
              <a:rPr lang="en-US" b="1" i="1" dirty="0"/>
              <a:t>States a specific temperature to define “cool</a:t>
            </a:r>
            <a:r>
              <a:rPr lang="en-US" b="1" i="1" dirty="0" smtClean="0"/>
              <a:t>.”</a:t>
            </a:r>
          </a:p>
          <a:p>
            <a:pPr marL="457200" indent="-457200" algn="just">
              <a:buFont typeface="+mj-lt"/>
              <a:buAutoNum type="arabicPeriod"/>
            </a:pPr>
            <a:r>
              <a:rPr lang="en-US" b="1" dirty="0"/>
              <a:t>Using a lower water cement ratio in the concrete mix will </a:t>
            </a:r>
            <a:r>
              <a:rPr lang="en-US" b="1" i="1" dirty="0"/>
              <a:t>help reduce</a:t>
            </a:r>
            <a:r>
              <a:rPr lang="en-US" b="1" dirty="0"/>
              <a:t> cracking.</a:t>
            </a:r>
            <a:br>
              <a:rPr lang="en-US" b="1" dirty="0"/>
            </a:br>
            <a:r>
              <a:rPr lang="en-US" b="1" i="1" dirty="0"/>
              <a:t>Avoids an absolute statement that could set unrealistic expectations</a:t>
            </a:r>
            <a:r>
              <a:rPr lang="en-US" b="1" i="1" dirty="0" smtClean="0"/>
              <a:t>.</a:t>
            </a:r>
          </a:p>
          <a:p>
            <a:pPr marL="457200" indent="-457200" algn="just">
              <a:buFont typeface="+mj-lt"/>
              <a:buAutoNum type="arabicPeriod"/>
            </a:pPr>
            <a:r>
              <a:rPr lang="en-US" b="1" dirty="0"/>
              <a:t>The tests performed using the custom data structure </a:t>
            </a:r>
            <a:r>
              <a:rPr lang="en-US" b="1" i="1" dirty="0"/>
              <a:t>did not encounter errors</a:t>
            </a:r>
            <a:r>
              <a:rPr lang="en-US" b="1" dirty="0"/>
              <a:t>.</a:t>
            </a:r>
            <a:br>
              <a:rPr lang="en-US" b="1" dirty="0"/>
            </a:br>
            <a:r>
              <a:rPr lang="en-US" b="1" i="1" dirty="0"/>
              <a:t>Avoids overstating (“proving”) the conclusion that can be drawn from the test</a:t>
            </a:r>
            <a:r>
              <a:rPr lang="en-US" b="1" i="1" dirty="0" smtClean="0"/>
              <a:t>.</a:t>
            </a:r>
          </a:p>
          <a:p>
            <a:pPr marL="457200" indent="-457200" algn="just">
              <a:buFont typeface="+mj-lt"/>
              <a:buAutoNum type="arabicPeriod"/>
            </a:pPr>
            <a:r>
              <a:rPr lang="en-US" b="1" dirty="0"/>
              <a:t>Design A </a:t>
            </a:r>
            <a:r>
              <a:rPr lang="en-US" b="1" i="1" dirty="0"/>
              <a:t>completed the test successfully and used the lowest amount of energy.</a:t>
            </a:r>
            <a:r>
              <a:rPr lang="en-US" b="1" dirty="0"/>
              <a:t/>
            </a:r>
            <a:br>
              <a:rPr lang="en-US" b="1" dirty="0"/>
            </a:br>
            <a:r>
              <a:rPr lang="en-US" b="1" i="1" dirty="0"/>
              <a:t>Explains the basis for the determination of what specifically made the design “the best.”</a:t>
            </a:r>
            <a:endParaRPr lang="en-US" b="1" dirty="0"/>
          </a:p>
        </p:txBody>
      </p:sp>
    </p:spTree>
    <p:extLst>
      <p:ext uri="{BB962C8B-B14F-4D97-AF65-F5344CB8AC3E}">
        <p14:creationId xmlns:p14="http://schemas.microsoft.com/office/powerpoint/2010/main" val="2991359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Direct</a:t>
            </a:r>
            <a:endParaRPr lang="en-US" b="1" dirty="0"/>
          </a:p>
        </p:txBody>
      </p:sp>
      <p:sp>
        <p:nvSpPr>
          <p:cNvPr id="3" name="Content Placeholder 2"/>
          <p:cNvSpPr>
            <a:spLocks noGrp="1"/>
          </p:cNvSpPr>
          <p:nvPr>
            <p:ph idx="1"/>
          </p:nvPr>
        </p:nvSpPr>
        <p:spPr/>
        <p:txBody>
          <a:bodyPr>
            <a:noAutofit/>
          </a:bodyPr>
          <a:lstStyle/>
          <a:p>
            <a:pPr algn="just"/>
            <a:r>
              <a:rPr lang="en-US" b="1" dirty="0"/>
              <a:t>Technical communication should get to the point quickly—readers need to know right away what to expect and if the document will meet their needs.</a:t>
            </a:r>
          </a:p>
          <a:p>
            <a:pPr algn="just"/>
            <a:r>
              <a:rPr lang="en-US" b="1" dirty="0"/>
              <a:t>A key aspect of directness in writing style is vocabulary. The most direct approach will use vocabulary that is right for the situation and doesn’t use “fancy” or “flowery” words in an attempt to sound “smart” or impressive.</a:t>
            </a:r>
          </a:p>
          <a:p>
            <a:pPr algn="just"/>
            <a:r>
              <a:rPr lang="en-US" b="1" dirty="0"/>
              <a:t>It is tempting to write unnecessarily complex sentences in an attempt to elevate the perception of your expertise, but this can obscure the message being communicated… </a:t>
            </a:r>
          </a:p>
          <a:p>
            <a:pPr algn="just"/>
            <a:r>
              <a:rPr lang="en-US" b="1" dirty="0"/>
              <a:t>Writing unnecessarily complex sentences is tempting when you are trying to seem smart, but this can make your message less clear. </a:t>
            </a:r>
          </a:p>
          <a:p>
            <a:pPr algn="just"/>
            <a:r>
              <a:rPr lang="en-US" b="1" dirty="0"/>
              <a:t>In most professional communications, the goal is to sound knowledgeable, yet unpretentious and natural </a:t>
            </a:r>
            <a:r>
              <a:rPr lang="en-US" b="1" i="1" dirty="0"/>
              <a:t>for the situation and audience</a:t>
            </a:r>
            <a:r>
              <a:rPr lang="en-US" b="1" dirty="0"/>
              <a:t>. Use jargon only if it improves the quality of the communication. </a:t>
            </a:r>
          </a:p>
        </p:txBody>
      </p:sp>
    </p:spTree>
    <p:extLst>
      <p:ext uri="{BB962C8B-B14F-4D97-AF65-F5344CB8AC3E}">
        <p14:creationId xmlns:p14="http://schemas.microsoft.com/office/powerpoint/2010/main" val="2484366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examples of “flowery” language (and more direct replacements):</a:t>
            </a:r>
          </a:p>
        </p:txBody>
      </p:sp>
      <p:sp>
        <p:nvSpPr>
          <p:cNvPr id="3" name="Content Placeholder 2"/>
          <p:cNvSpPr>
            <a:spLocks noGrp="1"/>
          </p:cNvSpPr>
          <p:nvPr>
            <p:ph idx="1"/>
          </p:nvPr>
        </p:nvSpPr>
        <p:spPr/>
        <p:txBody>
          <a:bodyPr>
            <a:normAutofit/>
          </a:bodyPr>
          <a:lstStyle/>
          <a:p>
            <a:r>
              <a:rPr lang="en-US" sz="2400" dirty="0"/>
              <a:t>ascertain (determine, learn)</a:t>
            </a:r>
          </a:p>
          <a:p>
            <a:r>
              <a:rPr lang="en-US" sz="2400" dirty="0"/>
              <a:t>terminate (end)</a:t>
            </a:r>
          </a:p>
          <a:p>
            <a:r>
              <a:rPr lang="en-US" sz="2400" dirty="0"/>
              <a:t>utilize (use)</a:t>
            </a:r>
          </a:p>
          <a:p>
            <a:r>
              <a:rPr lang="en-US" sz="2400" dirty="0"/>
              <a:t>employ (use)</a:t>
            </a:r>
          </a:p>
          <a:p>
            <a:r>
              <a:rPr lang="en-US" sz="2400" dirty="0"/>
              <a:t>endeavor (try)</a:t>
            </a:r>
          </a:p>
          <a:p>
            <a:r>
              <a:rPr lang="en-US" sz="2400" dirty="0"/>
              <a:t>herein (here)</a:t>
            </a:r>
          </a:p>
          <a:p>
            <a:r>
              <a:rPr lang="en-US" sz="2400" dirty="0"/>
              <a:t>procure (get)</a:t>
            </a:r>
          </a:p>
          <a:p>
            <a:r>
              <a:rPr lang="en-US" sz="2400" dirty="0"/>
              <a:t>rendered inoperative (failed)</a:t>
            </a:r>
          </a:p>
          <a:p>
            <a:endParaRPr lang="en-US" sz="2400" dirty="0"/>
          </a:p>
        </p:txBody>
      </p:sp>
    </p:spTree>
    <p:extLst>
      <p:ext uri="{BB962C8B-B14F-4D97-AF65-F5344CB8AC3E}">
        <p14:creationId xmlns:p14="http://schemas.microsoft.com/office/powerpoint/2010/main" val="1320415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Objectives:</a:t>
            </a:r>
            <a:endParaRPr lang="en-US" sz="5400" dirty="0"/>
          </a:p>
        </p:txBody>
      </p:sp>
      <p:sp>
        <p:nvSpPr>
          <p:cNvPr id="3" name="Content Placeholder 2"/>
          <p:cNvSpPr>
            <a:spLocks noGrp="1"/>
          </p:cNvSpPr>
          <p:nvPr>
            <p:ph idx="1"/>
          </p:nvPr>
        </p:nvSpPr>
        <p:spPr/>
        <p:txBody>
          <a:bodyPr/>
          <a:lstStyle/>
          <a:p>
            <a:pPr algn="just"/>
            <a:r>
              <a:rPr lang="en-US" sz="2400" dirty="0"/>
              <a:t>Understanding writing style and recognizing the importance of writing in a style that meets readers’ expectations</a:t>
            </a:r>
          </a:p>
          <a:p>
            <a:pPr algn="just"/>
            <a:r>
              <a:rPr lang="en-US" sz="2400" dirty="0"/>
              <a:t>Discussion of effective technical communications style that is defined as </a:t>
            </a:r>
            <a:r>
              <a:rPr lang="en-US" sz="2400" i="1" dirty="0"/>
              <a:t>concise</a:t>
            </a:r>
            <a:r>
              <a:rPr lang="en-US" sz="2400" dirty="0"/>
              <a:t>, </a:t>
            </a:r>
            <a:r>
              <a:rPr lang="en-US" sz="2400" i="1" dirty="0"/>
              <a:t>precise</a:t>
            </a:r>
            <a:r>
              <a:rPr lang="en-US" sz="2400" dirty="0"/>
              <a:t>, </a:t>
            </a:r>
            <a:r>
              <a:rPr lang="en-US" sz="2400" i="1" dirty="0"/>
              <a:t>direct</a:t>
            </a:r>
            <a:r>
              <a:rPr lang="en-US" sz="2400" dirty="0"/>
              <a:t>, and </a:t>
            </a:r>
            <a:r>
              <a:rPr lang="en-US" sz="2400" i="1" dirty="0"/>
              <a:t>well organized</a:t>
            </a:r>
            <a:endParaRPr lang="en-US" sz="2400" dirty="0"/>
          </a:p>
          <a:p>
            <a:pPr algn="just"/>
            <a:r>
              <a:rPr lang="en-US" sz="2400" dirty="0"/>
              <a:t>Recognizing and using meaningful, precise language</a:t>
            </a:r>
          </a:p>
          <a:p>
            <a:pPr algn="just"/>
            <a:r>
              <a:rPr lang="en-US" sz="2400" dirty="0"/>
              <a:t>Understanding and using appropriate language, voice, and perspective in engineering communications</a:t>
            </a:r>
          </a:p>
          <a:p>
            <a:pPr algn="just"/>
            <a:r>
              <a:rPr lang="en-US" sz="2400" dirty="0"/>
              <a:t>Addressing common issues with writing in the discipline—active vs. passive voice, nominalization, personal vs. impersonal tone</a:t>
            </a:r>
          </a:p>
          <a:p>
            <a:endParaRPr lang="en-US" dirty="0"/>
          </a:p>
        </p:txBody>
      </p:sp>
    </p:spTree>
    <p:extLst>
      <p:ext uri="{BB962C8B-B14F-4D97-AF65-F5344CB8AC3E}">
        <p14:creationId xmlns:p14="http://schemas.microsoft.com/office/powerpoint/2010/main" val="1206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Some </a:t>
            </a:r>
            <a:r>
              <a:rPr lang="en-US" sz="4000" b="1" dirty="0"/>
              <a:t>additional practical ways to ensure directness in technical and professional writing</a:t>
            </a:r>
            <a:r>
              <a:rPr lang="en-US" sz="4000" b="1" dirty="0" smtClean="0"/>
              <a:t>:</a:t>
            </a:r>
            <a:endParaRPr lang="en-US" sz="4000" b="1" dirty="0"/>
          </a:p>
        </p:txBody>
      </p:sp>
      <p:sp>
        <p:nvSpPr>
          <p:cNvPr id="3" name="Content Placeholder 2"/>
          <p:cNvSpPr>
            <a:spLocks noGrp="1"/>
          </p:cNvSpPr>
          <p:nvPr>
            <p:ph idx="1"/>
          </p:nvPr>
        </p:nvSpPr>
        <p:spPr/>
        <p:txBody>
          <a:bodyPr>
            <a:normAutofit/>
          </a:bodyPr>
          <a:lstStyle/>
          <a:p>
            <a:pPr algn="just"/>
            <a:r>
              <a:rPr lang="en-US" sz="2400" dirty="0" smtClean="0"/>
              <a:t>Clearly </a:t>
            </a:r>
            <a:r>
              <a:rPr lang="en-US" sz="2400" dirty="0"/>
              <a:t>state the purpose and scope of a document or communication at the start—get to the point quickly.</a:t>
            </a:r>
          </a:p>
          <a:p>
            <a:pPr lvl="1" algn="just"/>
            <a:r>
              <a:rPr lang="en-US" sz="2000" dirty="0"/>
              <a:t>When possible, put the most important information near the beginning—stating a request in the first lines an email or making a recommendation in the opening of a report are both examples of being direct in the ideas/information.</a:t>
            </a:r>
          </a:p>
          <a:p>
            <a:pPr lvl="1" algn="just"/>
            <a:r>
              <a:rPr lang="en-US" sz="2000" dirty="0"/>
              <a:t>Some types of documents, like memos, will require a specific purpose statement, but any communication should clearly tell the reader what they can expect to </a:t>
            </a:r>
            <a:r>
              <a:rPr lang="en-US" sz="2000" dirty="0" smtClean="0"/>
              <a:t>find.</a:t>
            </a:r>
            <a:endParaRPr lang="en-US" sz="2000" dirty="0"/>
          </a:p>
          <a:p>
            <a:pPr algn="just"/>
            <a:r>
              <a:rPr lang="en-US" sz="2400" dirty="0"/>
              <a:t>Use concise, meaningful subject lines for professional emails. Include specific keywords and indicate the purpose of the communication (words like “request,” “scheduling,” or “update” help the reader identify the purpose).</a:t>
            </a:r>
          </a:p>
          <a:p>
            <a:pPr algn="just"/>
            <a:endParaRPr lang="en-US" sz="2400" dirty="0"/>
          </a:p>
        </p:txBody>
      </p:sp>
    </p:spTree>
    <p:extLst>
      <p:ext uri="{BB962C8B-B14F-4D97-AF65-F5344CB8AC3E}">
        <p14:creationId xmlns:p14="http://schemas.microsoft.com/office/powerpoint/2010/main" val="2476882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Well </a:t>
            </a:r>
            <a:r>
              <a:rPr lang="en-US" b="1" dirty="0" smtClean="0"/>
              <a:t>Organized</a:t>
            </a:r>
            <a:endParaRPr lang="en-US" b="1" dirty="0"/>
          </a:p>
        </p:txBody>
      </p:sp>
      <p:sp>
        <p:nvSpPr>
          <p:cNvPr id="3" name="Content Placeholder 2"/>
          <p:cNvSpPr>
            <a:spLocks noGrp="1"/>
          </p:cNvSpPr>
          <p:nvPr>
            <p:ph idx="1"/>
          </p:nvPr>
        </p:nvSpPr>
        <p:spPr/>
        <p:txBody>
          <a:bodyPr>
            <a:normAutofit/>
          </a:bodyPr>
          <a:lstStyle/>
          <a:p>
            <a:pPr algn="just"/>
            <a:r>
              <a:rPr lang="en-US" sz="2400" dirty="0"/>
              <a:t>The order in which  information is presented affects how easily it will be understood. As a communicator, you will need to make sure that any document, email, or presentation you create has an intentional, logical, and consistent organization.</a:t>
            </a:r>
          </a:p>
          <a:p>
            <a:pPr algn="just"/>
            <a:r>
              <a:rPr lang="en-US" sz="2400" dirty="0"/>
              <a:t>To be successful as a communicator, you must first understand the organization of the communication and then project that to your audience. Having a “big picture view” of the document’s purpose and structure early in the </a:t>
            </a:r>
            <a:r>
              <a:rPr lang="en-US" sz="2400" u="sng" dirty="0">
                <a:hlinkClick r:id="rId2"/>
              </a:rPr>
              <a:t>writing process</a:t>
            </a:r>
            <a:r>
              <a:rPr lang="en-US" sz="2400" dirty="0"/>
              <a:t> is key—it is difficult to impose good organization on a piece of writing unless you have carefully considered organization from the start.</a:t>
            </a:r>
          </a:p>
          <a:p>
            <a:pPr algn="just"/>
            <a:endParaRPr lang="en-US" sz="2400" dirty="0"/>
          </a:p>
        </p:txBody>
      </p:sp>
    </p:spTree>
    <p:extLst>
      <p:ext uri="{BB962C8B-B14F-4D97-AF65-F5344CB8AC3E}">
        <p14:creationId xmlns:p14="http://schemas.microsoft.com/office/powerpoint/2010/main" val="741083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b="1" dirty="0" smtClean="0"/>
              <a:t>Some </a:t>
            </a:r>
            <a:r>
              <a:rPr lang="en-US" b="1" dirty="0"/>
              <a:t>practical ways to make a document clearly well organized</a:t>
            </a:r>
            <a:r>
              <a:rPr lang="en-US" b="1" dirty="0" smtClean="0"/>
              <a:t>:</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sz="2400" b="1" dirty="0" smtClean="0"/>
              <a:t>Outline </a:t>
            </a:r>
            <a:r>
              <a:rPr lang="en-US" sz="2400" b="1" dirty="0"/>
              <a:t>the document</a:t>
            </a:r>
            <a:r>
              <a:rPr lang="en-US" sz="2400" dirty="0"/>
              <a:t> during the “Represent &amp; Plan” stage of the writing process. This is especially useful when writing as part of a team because it ensures that each team member has a shared understanding of how each section “fits” into the larger document.</a:t>
            </a:r>
          </a:p>
          <a:p>
            <a:pPr algn="just"/>
            <a:r>
              <a:rPr lang="en-US" sz="2400" b="1" dirty="0"/>
              <a:t>Use an advance organizer</a:t>
            </a:r>
            <a:r>
              <a:rPr lang="en-US" sz="2400" dirty="0"/>
              <a:t> to “forecast” the content of a document and set your audience’s expectations for the structure of the communication. For example:</a:t>
            </a:r>
          </a:p>
          <a:p>
            <a:pPr lvl="1" algn="just"/>
            <a:r>
              <a:rPr lang="en-US" sz="2000" dirty="0"/>
              <a:t>“This report outlines the need for this program and then offers specific evidence to support the proposed plan.”</a:t>
            </a:r>
          </a:p>
          <a:p>
            <a:pPr lvl="1" algn="just"/>
            <a:r>
              <a:rPr lang="en-US" sz="2000" dirty="0"/>
              <a:t>“In the following sections, we provide an overview of the experimental methodology, present the findings, analyze the data, and offer our conclusions and recommendations.”</a:t>
            </a:r>
          </a:p>
          <a:p>
            <a:pPr algn="just"/>
            <a:r>
              <a:rPr lang="en-US" sz="2400" b="1" dirty="0"/>
              <a:t>Divide longer documents with headings and subheadings</a:t>
            </a:r>
            <a:r>
              <a:rPr lang="en-US" sz="2400" dirty="0"/>
              <a:t> so your reader can navigate easily; give presentation slides meaningful titles, section headings, and slide titles. These types of cues will make your organizational patterns visible to your audience.</a:t>
            </a:r>
          </a:p>
          <a:p>
            <a:endParaRPr lang="en-US" dirty="0"/>
          </a:p>
        </p:txBody>
      </p:sp>
    </p:spTree>
    <p:extLst>
      <p:ext uri="{BB962C8B-B14F-4D97-AF65-F5344CB8AC3E}">
        <p14:creationId xmlns:p14="http://schemas.microsoft.com/office/powerpoint/2010/main" val="2048070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Some practical ways to make a document clearly well organized:</a:t>
            </a:r>
            <a:endParaRPr lang="en-US" dirty="0"/>
          </a:p>
        </p:txBody>
      </p:sp>
      <p:sp>
        <p:nvSpPr>
          <p:cNvPr id="3" name="Content Placeholder 2"/>
          <p:cNvSpPr>
            <a:spLocks noGrp="1"/>
          </p:cNvSpPr>
          <p:nvPr>
            <p:ph idx="1"/>
          </p:nvPr>
        </p:nvSpPr>
        <p:spPr>
          <a:xfrm>
            <a:off x="1097280" y="1845733"/>
            <a:ext cx="10058400" cy="4477793"/>
          </a:xfrm>
        </p:spPr>
        <p:txBody>
          <a:bodyPr>
            <a:normAutofit/>
          </a:bodyPr>
          <a:lstStyle/>
          <a:p>
            <a:pPr algn="just"/>
            <a:r>
              <a:rPr lang="en-US" sz="2400" b="1" dirty="0"/>
              <a:t>Use transition words and phrases</a:t>
            </a:r>
            <a:r>
              <a:rPr lang="en-US" sz="2400" dirty="0"/>
              <a:t> to help your reader understand connections as they move between sections, paragraphs, and sentences. Here are some useful “transition” words and phrases:</a:t>
            </a:r>
          </a:p>
          <a:p>
            <a:pPr lvl="1" algn="just"/>
            <a:r>
              <a:rPr lang="en-US" sz="2000" dirty="0"/>
              <a:t>Addition or connection: </a:t>
            </a:r>
            <a:r>
              <a:rPr lang="en-US" sz="2000" i="1" dirty="0"/>
              <a:t>also, first/second/third, in addition to, moreover</a:t>
            </a:r>
            <a:endParaRPr lang="en-US" sz="2000" dirty="0"/>
          </a:p>
          <a:p>
            <a:pPr lvl="1" algn="just"/>
            <a:r>
              <a:rPr lang="en-US" sz="2000" dirty="0"/>
              <a:t>Result: </a:t>
            </a:r>
            <a:r>
              <a:rPr lang="en-US" sz="2000" i="1" dirty="0"/>
              <a:t>as a result, and so, therefore, because, as a consequence</a:t>
            </a:r>
            <a:endParaRPr lang="en-US" sz="2000" dirty="0"/>
          </a:p>
          <a:p>
            <a:pPr lvl="1" algn="just"/>
            <a:r>
              <a:rPr lang="en-US" sz="2000" dirty="0"/>
              <a:t>Comparison: </a:t>
            </a:r>
            <a:r>
              <a:rPr lang="en-US" sz="2000" i="1" dirty="0"/>
              <a:t>similarly, likewise, in the same way</a:t>
            </a:r>
            <a:endParaRPr lang="en-US" sz="2000" dirty="0"/>
          </a:p>
          <a:p>
            <a:pPr lvl="1" algn="just"/>
            <a:r>
              <a:rPr lang="en-US" sz="2000" dirty="0"/>
              <a:t>Contrast or alternative: </a:t>
            </a:r>
            <a:r>
              <a:rPr lang="en-US" sz="2000" i="1" dirty="0"/>
              <a:t>however, yet, still, otherwise, on the other hand, on the contrary, nevertheless, notwithstanding</a:t>
            </a:r>
            <a:endParaRPr lang="en-US" sz="2000" dirty="0"/>
          </a:p>
          <a:p>
            <a:pPr lvl="1" algn="just"/>
            <a:r>
              <a:rPr lang="en-US" sz="2000" dirty="0"/>
              <a:t>Example or explanation: </a:t>
            </a:r>
            <a:r>
              <a:rPr lang="en-US" sz="2000" i="1" dirty="0"/>
              <a:t>for instance, for example, specifically, in fact, in other words</a:t>
            </a:r>
            <a:endParaRPr lang="en-US" sz="2000" dirty="0"/>
          </a:p>
          <a:p>
            <a:pPr lvl="1" algn="just"/>
            <a:r>
              <a:rPr lang="en-US" sz="2000" dirty="0"/>
              <a:t>Summary or conclusion: </a:t>
            </a:r>
            <a:r>
              <a:rPr lang="en-US" sz="2000" i="1" dirty="0"/>
              <a:t>finally, in conclusion, in closing</a:t>
            </a:r>
            <a:endParaRPr lang="en-US" sz="2000" dirty="0"/>
          </a:p>
          <a:p>
            <a:pPr algn="just"/>
            <a:r>
              <a:rPr lang="en-US" sz="2400" b="1" dirty="0"/>
              <a:t>Use simple, direct topic sentences</a:t>
            </a:r>
            <a:r>
              <a:rPr lang="en-US" sz="2400" dirty="0"/>
              <a:t> to open paragraphs </a:t>
            </a:r>
            <a:r>
              <a:rPr lang="en-US" sz="2400" dirty="0" smtClean="0"/>
              <a:t>and </a:t>
            </a:r>
            <a:r>
              <a:rPr lang="en-US" sz="2400" dirty="0"/>
              <a:t>then support them with more detailed information. </a:t>
            </a:r>
          </a:p>
          <a:p>
            <a:endParaRPr lang="en-US" dirty="0"/>
          </a:p>
        </p:txBody>
      </p:sp>
    </p:spTree>
    <p:extLst>
      <p:ext uri="{BB962C8B-B14F-4D97-AF65-F5344CB8AC3E}">
        <p14:creationId xmlns:p14="http://schemas.microsoft.com/office/powerpoint/2010/main" val="3313694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Models </a:t>
            </a:r>
            <a:r>
              <a:rPr lang="en-US" b="1" dirty="0"/>
              <a:t>technical communications </a:t>
            </a:r>
            <a:r>
              <a:rPr lang="en-US" b="1" dirty="0" smtClean="0"/>
              <a:t>follow </a:t>
            </a:r>
            <a:r>
              <a:rPr lang="en-US" b="1" dirty="0"/>
              <a:t>to present </a:t>
            </a:r>
            <a:r>
              <a:rPr lang="en-US" b="1" dirty="0" smtClean="0"/>
              <a:t>information:</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3938536"/>
              </p:ext>
            </p:extLst>
          </p:nvPr>
        </p:nvGraphicFramePr>
        <p:xfrm>
          <a:off x="1097280" y="2394585"/>
          <a:ext cx="10058400" cy="3748638"/>
        </p:xfrm>
        <a:graphic>
          <a:graphicData uri="http://schemas.openxmlformats.org/drawingml/2006/table">
            <a:tbl>
              <a:tblPr/>
              <a:tblGrid>
                <a:gridCol w="2998223"/>
                <a:gridCol w="7060177"/>
              </a:tblGrid>
              <a:tr h="1874319">
                <a:tc>
                  <a:txBody>
                    <a:bodyPr/>
                    <a:lstStyle/>
                    <a:p>
                      <a:pPr algn="l" fontAlgn="t"/>
                      <a:r>
                        <a:rPr lang="en-US" sz="2400" dirty="0">
                          <a:effectLst/>
                        </a:rPr>
                        <a:t>Chronological</a:t>
                      </a:r>
                    </a:p>
                  </a:txBody>
                  <a:tcPr>
                    <a:lnL>
                      <a:noFill/>
                    </a:lnL>
                    <a:lnR>
                      <a:noFill/>
                    </a:lnR>
                    <a:lnT>
                      <a:noFill/>
                    </a:lnT>
                    <a:lnB>
                      <a:noFill/>
                    </a:lnB>
                    <a:solidFill>
                      <a:srgbClr val="FFFFFF"/>
                    </a:solidFill>
                  </a:tcPr>
                </a:tc>
                <a:tc>
                  <a:txBody>
                    <a:bodyPr/>
                    <a:lstStyle/>
                    <a:p>
                      <a:pPr algn="l" fontAlgn="t"/>
                      <a:r>
                        <a:rPr lang="en-US" sz="2000" dirty="0">
                          <a:effectLst/>
                        </a:rPr>
                        <a:t>Highlights the progression of events that occurred or tasks that should be completed. Often used in:</a:t>
                      </a:r>
                    </a:p>
                    <a:p>
                      <a:pPr algn="l" fontAlgn="t">
                        <a:buFont typeface="Arial" panose="020B0604020202020204" pitchFamily="34" charset="0"/>
                        <a:buChar char="•"/>
                      </a:pPr>
                      <a:r>
                        <a:rPr lang="en-US" sz="2000" b="0" dirty="0">
                          <a:solidFill>
                            <a:srgbClr val="666666"/>
                          </a:solidFill>
                          <a:effectLst/>
                          <a:latin typeface="Roboto"/>
                        </a:rPr>
                        <a:t>Progress reports</a:t>
                      </a:r>
                    </a:p>
                    <a:p>
                      <a:pPr algn="l" fontAlgn="t">
                        <a:buFont typeface="Arial" panose="020B0604020202020204" pitchFamily="34" charset="0"/>
                        <a:buChar char="•"/>
                      </a:pPr>
                      <a:r>
                        <a:rPr lang="en-US" sz="2000" b="0" dirty="0">
                          <a:solidFill>
                            <a:srgbClr val="666666"/>
                          </a:solidFill>
                          <a:effectLst/>
                          <a:latin typeface="Roboto"/>
                        </a:rPr>
                        <a:t>Project plans</a:t>
                      </a:r>
                    </a:p>
                  </a:txBody>
                  <a:tcPr>
                    <a:lnL>
                      <a:noFill/>
                    </a:lnL>
                    <a:lnR>
                      <a:noFill/>
                    </a:lnR>
                    <a:lnT>
                      <a:noFill/>
                    </a:lnT>
                    <a:lnB>
                      <a:noFill/>
                    </a:lnB>
                    <a:solidFill>
                      <a:srgbClr val="FFFFFF"/>
                    </a:solidFill>
                  </a:tcPr>
                </a:tc>
              </a:tr>
              <a:tr h="1874319">
                <a:tc>
                  <a:txBody>
                    <a:bodyPr/>
                    <a:lstStyle/>
                    <a:p>
                      <a:pPr algn="l" fontAlgn="t"/>
                      <a:r>
                        <a:rPr lang="en-US" sz="2400" dirty="0">
                          <a:effectLst/>
                        </a:rPr>
                        <a:t>Spatial</a:t>
                      </a:r>
                    </a:p>
                  </a:txBody>
                  <a:tcPr>
                    <a:lnL>
                      <a:noFill/>
                    </a:lnL>
                    <a:lnR>
                      <a:noFill/>
                    </a:lnR>
                    <a:lnT>
                      <a:noFill/>
                    </a:lnT>
                    <a:lnB>
                      <a:noFill/>
                    </a:lnB>
                    <a:solidFill>
                      <a:srgbClr val="FFFFFF"/>
                    </a:solidFill>
                  </a:tcPr>
                </a:tc>
                <a:tc>
                  <a:txBody>
                    <a:bodyPr/>
                    <a:lstStyle/>
                    <a:p>
                      <a:pPr algn="l" fontAlgn="t"/>
                      <a:r>
                        <a:rPr lang="en-US" sz="2000" dirty="0">
                          <a:effectLst/>
                        </a:rPr>
                        <a:t>Describes a physical structure using an organizing principle like east-to-west or top-to-bottom. Often used in:</a:t>
                      </a:r>
                      <a:endParaRPr lang="en-US" sz="2000" b="0" dirty="0">
                        <a:solidFill>
                          <a:srgbClr val="666666"/>
                        </a:solidFill>
                        <a:effectLst/>
                        <a:latin typeface="Roboto"/>
                      </a:endParaRPr>
                    </a:p>
                    <a:p>
                      <a:pPr algn="l" fontAlgn="t">
                        <a:buFont typeface="Arial" panose="020B0604020202020204" pitchFamily="34" charset="0"/>
                        <a:buChar char="•"/>
                      </a:pPr>
                      <a:r>
                        <a:rPr lang="en-US" sz="2000" b="0" dirty="0">
                          <a:solidFill>
                            <a:srgbClr val="666666"/>
                          </a:solidFill>
                          <a:effectLst/>
                          <a:latin typeface="Roboto"/>
                        </a:rPr>
                        <a:t>User manuals</a:t>
                      </a:r>
                    </a:p>
                    <a:p>
                      <a:pPr algn="l" fontAlgn="t">
                        <a:buFont typeface="Arial" panose="020B0604020202020204" pitchFamily="34" charset="0"/>
                        <a:buChar char="•"/>
                      </a:pPr>
                      <a:r>
                        <a:rPr lang="en-US" sz="2000" b="0" dirty="0">
                          <a:solidFill>
                            <a:srgbClr val="666666"/>
                          </a:solidFill>
                          <a:effectLst/>
                          <a:latin typeface="Roboto"/>
                        </a:rPr>
                        <a:t>Product design descriptions</a:t>
                      </a:r>
                    </a:p>
                  </a:txBody>
                  <a:tcP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045049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Models technical communications follow to present information: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967374"/>
              </p:ext>
            </p:extLst>
          </p:nvPr>
        </p:nvGraphicFramePr>
        <p:xfrm>
          <a:off x="425003" y="1788592"/>
          <a:ext cx="11269014" cy="4541654"/>
        </p:xfrm>
        <a:graphic>
          <a:graphicData uri="http://schemas.openxmlformats.org/drawingml/2006/table">
            <a:tbl>
              <a:tblPr/>
              <a:tblGrid>
                <a:gridCol w="3359084"/>
                <a:gridCol w="7909930"/>
              </a:tblGrid>
              <a:tr h="1335902">
                <a:tc>
                  <a:txBody>
                    <a:bodyPr/>
                    <a:lstStyle/>
                    <a:p>
                      <a:pPr algn="l" fontAlgn="t"/>
                      <a:r>
                        <a:rPr lang="en-US" sz="2400" dirty="0">
                          <a:effectLst/>
                        </a:rPr>
                        <a:t>Priority</a:t>
                      </a:r>
                    </a:p>
                  </a:txBody>
                  <a:tcPr marL="78877" marR="78877" marT="39438" marB="39438">
                    <a:lnL>
                      <a:noFill/>
                    </a:lnL>
                    <a:lnR>
                      <a:noFill/>
                    </a:lnR>
                    <a:lnT>
                      <a:noFill/>
                    </a:lnT>
                    <a:lnB>
                      <a:noFill/>
                    </a:lnB>
                    <a:solidFill>
                      <a:srgbClr val="FFFFFF"/>
                    </a:solidFill>
                  </a:tcPr>
                </a:tc>
                <a:tc>
                  <a:txBody>
                    <a:bodyPr/>
                    <a:lstStyle/>
                    <a:p>
                      <a:pPr algn="l" fontAlgn="t"/>
                      <a:r>
                        <a:rPr lang="en-US" sz="2000" dirty="0">
                          <a:effectLst/>
                        </a:rPr>
                        <a:t>Presents information in order of importance or emphasis. Often used in:</a:t>
                      </a:r>
                      <a:endParaRPr lang="en-US" sz="2000" b="0" dirty="0">
                        <a:solidFill>
                          <a:srgbClr val="666666"/>
                        </a:solidFill>
                        <a:effectLst/>
                        <a:latin typeface="Roboto"/>
                      </a:endParaRPr>
                    </a:p>
                    <a:p>
                      <a:pPr algn="l" fontAlgn="t">
                        <a:buFont typeface="Arial" panose="020B0604020202020204" pitchFamily="34" charset="0"/>
                        <a:buChar char="•"/>
                      </a:pPr>
                      <a:r>
                        <a:rPr lang="en-US" sz="2000" b="0" dirty="0">
                          <a:solidFill>
                            <a:srgbClr val="666666"/>
                          </a:solidFill>
                          <a:effectLst/>
                          <a:latin typeface="Roboto"/>
                        </a:rPr>
                        <a:t>Safety documentation</a:t>
                      </a:r>
                    </a:p>
                    <a:p>
                      <a:pPr algn="l" fontAlgn="t">
                        <a:buFont typeface="Arial" panose="020B0604020202020204" pitchFamily="34" charset="0"/>
                        <a:buChar char="•"/>
                      </a:pPr>
                      <a:r>
                        <a:rPr lang="en-US" sz="2000" b="0" dirty="0">
                          <a:solidFill>
                            <a:srgbClr val="666666"/>
                          </a:solidFill>
                          <a:effectLst/>
                          <a:latin typeface="Roboto"/>
                        </a:rPr>
                        <a:t>Proposal</a:t>
                      </a:r>
                    </a:p>
                    <a:p>
                      <a:pPr algn="l" fontAlgn="t">
                        <a:buFont typeface="Arial" panose="020B0604020202020204" pitchFamily="34" charset="0"/>
                        <a:buChar char="•"/>
                      </a:pPr>
                      <a:r>
                        <a:rPr lang="en-US" sz="2000" b="0" dirty="0">
                          <a:solidFill>
                            <a:srgbClr val="666666"/>
                          </a:solidFill>
                          <a:effectLst/>
                          <a:latin typeface="Roboto"/>
                        </a:rPr>
                        <a:t>Feasibility study</a:t>
                      </a:r>
                    </a:p>
                  </a:txBody>
                  <a:tcPr marL="78877" marR="78877" marT="39438" marB="39438">
                    <a:lnL>
                      <a:noFill/>
                    </a:lnL>
                    <a:lnR>
                      <a:noFill/>
                    </a:lnR>
                    <a:lnT>
                      <a:noFill/>
                    </a:lnT>
                    <a:lnB>
                      <a:noFill/>
                    </a:lnB>
                    <a:solidFill>
                      <a:srgbClr val="FFFFFF"/>
                    </a:solidFill>
                  </a:tcPr>
                </a:tc>
              </a:tr>
              <a:tr h="1586383">
                <a:tc>
                  <a:txBody>
                    <a:bodyPr/>
                    <a:lstStyle/>
                    <a:p>
                      <a:pPr algn="l" fontAlgn="t"/>
                      <a:r>
                        <a:rPr lang="en-US" sz="2400" dirty="0">
                          <a:effectLst/>
                        </a:rPr>
                        <a:t>General to Specific</a:t>
                      </a:r>
                    </a:p>
                  </a:txBody>
                  <a:tcPr marL="78877" marR="78877" marT="39438" marB="39438">
                    <a:lnL>
                      <a:noFill/>
                    </a:lnL>
                    <a:lnR>
                      <a:noFill/>
                    </a:lnR>
                    <a:lnT>
                      <a:noFill/>
                    </a:lnT>
                    <a:lnB>
                      <a:noFill/>
                    </a:lnB>
                    <a:solidFill>
                      <a:srgbClr val="FFFFFF"/>
                    </a:solidFill>
                  </a:tcPr>
                </a:tc>
                <a:tc>
                  <a:txBody>
                    <a:bodyPr/>
                    <a:lstStyle/>
                    <a:p>
                      <a:pPr algn="l" fontAlgn="t"/>
                      <a:r>
                        <a:rPr lang="en-US" sz="2000" dirty="0">
                          <a:effectLst/>
                        </a:rPr>
                        <a:t>Familiarizes the reader with context or theory before introducing a complex idea. Often used in:</a:t>
                      </a:r>
                      <a:endParaRPr lang="en-US" sz="2000" b="0" dirty="0">
                        <a:solidFill>
                          <a:srgbClr val="666666"/>
                        </a:solidFill>
                        <a:effectLst/>
                        <a:latin typeface="Roboto"/>
                      </a:endParaRPr>
                    </a:p>
                    <a:p>
                      <a:pPr algn="l" fontAlgn="t">
                        <a:buFont typeface="Arial" panose="020B0604020202020204" pitchFamily="34" charset="0"/>
                        <a:buChar char="•"/>
                      </a:pPr>
                      <a:r>
                        <a:rPr lang="en-US" sz="2000" b="0" dirty="0">
                          <a:solidFill>
                            <a:srgbClr val="666666"/>
                          </a:solidFill>
                          <a:effectLst/>
                          <a:latin typeface="Roboto"/>
                        </a:rPr>
                        <a:t>White paper</a:t>
                      </a:r>
                    </a:p>
                    <a:p>
                      <a:pPr algn="l" fontAlgn="t">
                        <a:buFont typeface="Arial" panose="020B0604020202020204" pitchFamily="34" charset="0"/>
                        <a:buChar char="•"/>
                      </a:pPr>
                      <a:r>
                        <a:rPr lang="en-US" sz="2000" b="0" dirty="0">
                          <a:solidFill>
                            <a:srgbClr val="666666"/>
                          </a:solidFill>
                          <a:effectLst/>
                          <a:latin typeface="Roboto"/>
                        </a:rPr>
                        <a:t>Proposal</a:t>
                      </a:r>
                    </a:p>
                    <a:p>
                      <a:pPr algn="l" fontAlgn="t">
                        <a:buFont typeface="Arial" panose="020B0604020202020204" pitchFamily="34" charset="0"/>
                        <a:buChar char="•"/>
                      </a:pPr>
                      <a:r>
                        <a:rPr lang="en-US" sz="2000" b="0" dirty="0">
                          <a:solidFill>
                            <a:srgbClr val="666666"/>
                          </a:solidFill>
                          <a:effectLst/>
                          <a:latin typeface="Roboto"/>
                        </a:rPr>
                        <a:t>Presentation</a:t>
                      </a:r>
                    </a:p>
                  </a:txBody>
                  <a:tcPr marL="78877" marR="78877" marT="39438" marB="39438">
                    <a:lnL>
                      <a:noFill/>
                    </a:lnL>
                    <a:lnR>
                      <a:noFill/>
                    </a:lnR>
                    <a:lnT>
                      <a:noFill/>
                    </a:lnT>
                    <a:lnB>
                      <a:noFill/>
                    </a:lnB>
                    <a:solidFill>
                      <a:srgbClr val="FFFFFF"/>
                    </a:solidFill>
                  </a:tcPr>
                </a:tc>
              </a:tr>
              <a:tr h="1535377">
                <a:tc>
                  <a:txBody>
                    <a:bodyPr/>
                    <a:lstStyle/>
                    <a:p>
                      <a:pPr algn="l" fontAlgn="t"/>
                      <a:r>
                        <a:rPr lang="en-US" sz="2400" dirty="0">
                          <a:effectLst/>
                        </a:rPr>
                        <a:t>Problem → Method → Solution</a:t>
                      </a:r>
                    </a:p>
                  </a:txBody>
                  <a:tcPr marL="78877" marR="78877" marT="39438" marB="39438">
                    <a:lnL>
                      <a:noFill/>
                    </a:lnL>
                    <a:lnR>
                      <a:noFill/>
                    </a:lnR>
                    <a:lnT>
                      <a:noFill/>
                    </a:lnT>
                    <a:lnB>
                      <a:noFill/>
                    </a:lnB>
                    <a:solidFill>
                      <a:srgbClr val="FFFFFF"/>
                    </a:solidFill>
                  </a:tcPr>
                </a:tc>
                <a:tc>
                  <a:txBody>
                    <a:bodyPr/>
                    <a:lstStyle/>
                    <a:p>
                      <a:pPr algn="l" fontAlgn="t"/>
                      <a:r>
                        <a:rPr lang="en-US" sz="2000" dirty="0">
                          <a:effectLst/>
                        </a:rPr>
                        <a:t>Discusses the methods used to address an issue and their effectiveness. Often used in:</a:t>
                      </a:r>
                      <a:endParaRPr lang="en-US" sz="2000" b="0" dirty="0">
                        <a:solidFill>
                          <a:srgbClr val="666666"/>
                        </a:solidFill>
                        <a:effectLst/>
                        <a:latin typeface="Roboto"/>
                      </a:endParaRPr>
                    </a:p>
                    <a:p>
                      <a:pPr algn="l" fontAlgn="t">
                        <a:buFont typeface="Arial" panose="020B0604020202020204" pitchFamily="34" charset="0"/>
                        <a:buChar char="•"/>
                      </a:pPr>
                      <a:r>
                        <a:rPr lang="en-US" sz="2000" b="0" dirty="0">
                          <a:solidFill>
                            <a:srgbClr val="666666"/>
                          </a:solidFill>
                          <a:effectLst/>
                          <a:latin typeface="Roboto"/>
                        </a:rPr>
                        <a:t>Lab reports and lab memos</a:t>
                      </a:r>
                    </a:p>
                    <a:p>
                      <a:pPr algn="l" fontAlgn="t">
                        <a:buFont typeface="Arial" panose="020B0604020202020204" pitchFamily="34" charset="0"/>
                        <a:buChar char="•"/>
                      </a:pPr>
                      <a:r>
                        <a:rPr lang="en-US" sz="2000" b="0" dirty="0">
                          <a:solidFill>
                            <a:srgbClr val="666666"/>
                          </a:solidFill>
                          <a:effectLst/>
                          <a:latin typeface="Roboto"/>
                        </a:rPr>
                        <a:t>Technical report</a:t>
                      </a:r>
                    </a:p>
                    <a:p>
                      <a:pPr algn="l" fontAlgn="t">
                        <a:buFont typeface="Arial" panose="020B0604020202020204" pitchFamily="34" charset="0"/>
                        <a:buChar char="•"/>
                      </a:pPr>
                      <a:r>
                        <a:rPr lang="en-US" sz="2000" b="0" dirty="0">
                          <a:solidFill>
                            <a:srgbClr val="666666"/>
                          </a:solidFill>
                          <a:effectLst/>
                          <a:latin typeface="Roboto"/>
                        </a:rPr>
                        <a:t>Experimental documentation</a:t>
                      </a:r>
                    </a:p>
                  </a:txBody>
                  <a:tcPr marL="78877" marR="78877" marT="39438" marB="39438">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0630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Writing in a Technical Communications Style</a:t>
            </a:r>
            <a:endParaRPr lang="en-US" dirty="0"/>
          </a:p>
        </p:txBody>
      </p:sp>
      <p:sp>
        <p:nvSpPr>
          <p:cNvPr id="3" name="Content Placeholder 2"/>
          <p:cNvSpPr>
            <a:spLocks noGrp="1"/>
          </p:cNvSpPr>
          <p:nvPr>
            <p:ph idx="1"/>
          </p:nvPr>
        </p:nvSpPr>
        <p:spPr/>
        <p:txBody>
          <a:bodyPr>
            <a:normAutofit fontScale="92500"/>
          </a:bodyPr>
          <a:lstStyle/>
          <a:p>
            <a:pPr algn="just">
              <a:lnSpc>
                <a:spcPct val="100000"/>
              </a:lnSpc>
            </a:pPr>
            <a:r>
              <a:rPr lang="en-US" dirty="0"/>
              <a:t>A </a:t>
            </a:r>
            <a:r>
              <a:rPr lang="en-US" sz="2400" dirty="0"/>
              <a:t>technical communications writing style is (almost always) </a:t>
            </a:r>
            <a:r>
              <a:rPr lang="en-US" sz="2400" b="1" dirty="0"/>
              <a:t>concise, precise, direct, </a:t>
            </a:r>
            <a:r>
              <a:rPr lang="en-US" sz="2400" dirty="0"/>
              <a:t>and</a:t>
            </a:r>
            <a:r>
              <a:rPr lang="en-US" sz="2400" b="1" dirty="0"/>
              <a:t> well organized</a:t>
            </a:r>
            <a:r>
              <a:rPr lang="en-US" sz="2400" dirty="0"/>
              <a:t>. The following sections outline useful tips and best practices, but know that these are only a starting point. Writing style is something you must be aware of and continually work to refine as you develop your communication skills</a:t>
            </a:r>
            <a:r>
              <a:rPr lang="en-US" sz="2400" dirty="0" smtClean="0"/>
              <a:t>.</a:t>
            </a:r>
          </a:p>
          <a:p>
            <a:pPr algn="just">
              <a:lnSpc>
                <a:spcPct val="100000"/>
              </a:lnSpc>
            </a:pPr>
            <a:r>
              <a:rPr lang="en-US" sz="2400" dirty="0"/>
              <a:t>A technical communications writing style prioritizes the </a:t>
            </a:r>
            <a:r>
              <a:rPr lang="en-US" sz="2400" i="1" dirty="0"/>
              <a:t>efficient transfer of information</a:t>
            </a:r>
            <a:r>
              <a:rPr lang="en-US" sz="2400" dirty="0"/>
              <a:t>—this may be a change from the types of writing you have done in the past. “High school writing” is more typically descriptive expository essays with a length requirement. Technical communication asks you to document information and communicate it in a concise, precise, and professional way. The focus tends to be more on how well the writing achieves that goal rather than on proving that </a:t>
            </a:r>
            <a:r>
              <a:rPr lang="en-US" dirty="0"/>
              <a:t>you read or understand something.</a:t>
            </a:r>
          </a:p>
        </p:txBody>
      </p:sp>
    </p:spTree>
    <p:extLst>
      <p:ext uri="{BB962C8B-B14F-4D97-AF65-F5344CB8AC3E}">
        <p14:creationId xmlns:p14="http://schemas.microsoft.com/office/powerpoint/2010/main" val="82383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in a Technical Communications Style</a:t>
            </a:r>
            <a:endParaRPr lang="en-US" dirty="0"/>
          </a:p>
        </p:txBody>
      </p:sp>
      <p:sp>
        <p:nvSpPr>
          <p:cNvPr id="3" name="Content Placeholder 2"/>
          <p:cNvSpPr>
            <a:spLocks noGrp="1"/>
          </p:cNvSpPr>
          <p:nvPr>
            <p:ph idx="1"/>
          </p:nvPr>
        </p:nvSpPr>
        <p:spPr/>
        <p:txBody>
          <a:bodyPr/>
          <a:lstStyle/>
          <a:p>
            <a:pPr algn="just">
              <a:lnSpc>
                <a:spcPct val="200000"/>
              </a:lnSpc>
            </a:pPr>
            <a:r>
              <a:rPr lang="en-US" dirty="0"/>
              <a:t>Writing assignments often provide specific structures or lists of required elements; however, simply fulfilling these guidelines is rarely enough to create a cohesive, clear document. To be a successful writer not just in first year engineering, but in your major courses and career, you must be attentive to the ways your writing style needs to vary from one situation to the next.</a:t>
            </a:r>
          </a:p>
        </p:txBody>
      </p:sp>
    </p:spTree>
    <p:extLst>
      <p:ext uri="{BB962C8B-B14F-4D97-AF65-F5344CB8AC3E}">
        <p14:creationId xmlns:p14="http://schemas.microsoft.com/office/powerpoint/2010/main" val="278461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“Writing Style</a:t>
            </a:r>
            <a:r>
              <a:rPr lang="en-US" b="1" dirty="0" smtClean="0"/>
              <a:t>”</a:t>
            </a:r>
            <a:endParaRPr lang="en-US" b="1" dirty="0"/>
          </a:p>
        </p:txBody>
      </p:sp>
      <p:sp>
        <p:nvSpPr>
          <p:cNvPr id="3" name="Content Placeholder 2"/>
          <p:cNvSpPr>
            <a:spLocks noGrp="1"/>
          </p:cNvSpPr>
          <p:nvPr>
            <p:ph idx="1"/>
          </p:nvPr>
        </p:nvSpPr>
        <p:spPr/>
        <p:txBody>
          <a:bodyPr/>
          <a:lstStyle/>
          <a:p>
            <a:pPr algn="just">
              <a:lnSpc>
                <a:spcPct val="150000"/>
              </a:lnSpc>
            </a:pPr>
            <a:r>
              <a:rPr lang="en-US" dirty="0"/>
              <a:t>To understand what “writing style” is, think about all the different ways people talk. With their tone of voice, volume, and speed of delivery, they are able to project different moods, personalities, and purposes. Think about how a person sounds while they’re telling a funny story. Then think about how a person sounds while telling you about their problems.</a:t>
            </a:r>
          </a:p>
          <a:p>
            <a:pPr algn="just">
              <a:lnSpc>
                <a:spcPct val="150000"/>
              </a:lnSpc>
            </a:pPr>
            <a:r>
              <a:rPr lang="en-US" dirty="0"/>
              <a:t>You might also intuitively know that certain ways of speaking are appropriate for some situations, but not for others. If you wanted to deliver a passionate speech to persuade your audience to vote for you, you certainly wouldn’t want to sound like you were delivering a eulogy at a funeral (or vice versa).</a:t>
            </a:r>
          </a:p>
          <a:p>
            <a:endParaRPr lang="en-US" dirty="0"/>
          </a:p>
        </p:txBody>
      </p:sp>
    </p:spTree>
    <p:extLst>
      <p:ext uri="{BB962C8B-B14F-4D97-AF65-F5344CB8AC3E}">
        <p14:creationId xmlns:p14="http://schemas.microsoft.com/office/powerpoint/2010/main" val="32386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“Writing Style”</a:t>
            </a:r>
            <a:endParaRPr lang="en-US" dirty="0"/>
          </a:p>
        </p:txBody>
      </p:sp>
      <p:sp>
        <p:nvSpPr>
          <p:cNvPr id="3" name="Content Placeholder 2"/>
          <p:cNvSpPr>
            <a:spLocks noGrp="1"/>
          </p:cNvSpPr>
          <p:nvPr>
            <p:ph idx="1"/>
          </p:nvPr>
        </p:nvSpPr>
        <p:spPr/>
        <p:txBody>
          <a:bodyPr/>
          <a:lstStyle/>
          <a:p>
            <a:pPr algn="just"/>
            <a:r>
              <a:rPr lang="en-US" dirty="0"/>
              <a:t>Those </a:t>
            </a:r>
            <a:r>
              <a:rPr lang="en-US" sz="2400" dirty="0"/>
              <a:t>same concepts apply to your writing. </a:t>
            </a:r>
            <a:r>
              <a:rPr lang="en-US" sz="2400" i="1" dirty="0"/>
              <a:t>How</a:t>
            </a:r>
            <a:r>
              <a:rPr lang="en-US" sz="2400" dirty="0"/>
              <a:t> you deliver information—the voice, tone, mood of your writing—is the “style.” It affects how well your audience will understand and respond to the information you are trying to communicate. Since writing style affects how your reader responds, be aware of and </a:t>
            </a:r>
            <a:r>
              <a:rPr lang="en-US" sz="2400" i="1" dirty="0"/>
              <a:t>use</a:t>
            </a:r>
            <a:r>
              <a:rPr lang="en-US" sz="2400" dirty="0"/>
              <a:t> it to help you achieve your purpose.</a:t>
            </a:r>
          </a:p>
          <a:p>
            <a:pPr algn="just"/>
            <a:r>
              <a:rPr lang="en-US" sz="2400" dirty="0"/>
              <a:t>In most situations, you must also communicate in the style your reader expects. This is often driven by genre (type of document) and context. If you are asked to produce a lab report, your reader will have certain expectations about what goes in it, and if you don’t meet those expectations, it will reflect poorly on you as a communicator and make it less likely that your message is delivered.</a:t>
            </a:r>
          </a:p>
          <a:p>
            <a:endParaRPr lang="en-US" dirty="0"/>
          </a:p>
        </p:txBody>
      </p:sp>
    </p:spTree>
    <p:extLst>
      <p:ext uri="{BB962C8B-B14F-4D97-AF65-F5344CB8AC3E}">
        <p14:creationId xmlns:p14="http://schemas.microsoft.com/office/powerpoint/2010/main" val="300669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Understanding “Writing Style”</a:t>
            </a:r>
            <a:endParaRPr lang="en-US" dirty="0"/>
          </a:p>
        </p:txBody>
      </p:sp>
      <p:sp>
        <p:nvSpPr>
          <p:cNvPr id="3" name="Content Placeholder 2"/>
          <p:cNvSpPr>
            <a:spLocks noGrp="1"/>
          </p:cNvSpPr>
          <p:nvPr>
            <p:ph idx="1"/>
          </p:nvPr>
        </p:nvSpPr>
        <p:spPr/>
        <p:txBody>
          <a:bodyPr/>
          <a:lstStyle/>
          <a:p>
            <a:pPr algn="just">
              <a:lnSpc>
                <a:spcPct val="150000"/>
              </a:lnSpc>
            </a:pPr>
            <a:r>
              <a:rPr lang="en-US" dirty="0"/>
              <a:t>Audience and </a:t>
            </a:r>
            <a:r>
              <a:rPr lang="en-US" sz="2400" dirty="0"/>
              <a:t>purpose, then, will always affect your writing style, as discussed in </a:t>
            </a:r>
            <a:r>
              <a:rPr lang="en-US" sz="2400" u="sng" dirty="0">
                <a:hlinkClick r:id="rId2"/>
              </a:rPr>
              <a:t>Understanding Your Audience</a:t>
            </a:r>
            <a:r>
              <a:rPr lang="en-US" sz="2400" dirty="0"/>
              <a:t>. In this chapter, you will find guidance for developing a general technical communications writing style for documents common to First Year Engineering.</a:t>
            </a:r>
          </a:p>
        </p:txBody>
      </p:sp>
    </p:spTree>
    <p:extLst>
      <p:ext uri="{BB962C8B-B14F-4D97-AF65-F5344CB8AC3E}">
        <p14:creationId xmlns:p14="http://schemas.microsoft.com/office/powerpoint/2010/main" val="153870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Concise</a:t>
            </a:r>
            <a:endParaRPr lang="en-US" sz="5400" b="1" dirty="0"/>
          </a:p>
        </p:txBody>
      </p:sp>
      <p:sp>
        <p:nvSpPr>
          <p:cNvPr id="3" name="Content Placeholder 2"/>
          <p:cNvSpPr>
            <a:spLocks noGrp="1"/>
          </p:cNvSpPr>
          <p:nvPr>
            <p:ph idx="1"/>
          </p:nvPr>
        </p:nvSpPr>
        <p:spPr/>
        <p:txBody>
          <a:bodyPr/>
          <a:lstStyle/>
          <a:p>
            <a:pPr algn="just"/>
            <a:r>
              <a:rPr lang="en-US" sz="2400" dirty="0" smtClean="0"/>
              <a:t>Sentences </a:t>
            </a:r>
            <a:r>
              <a:rPr lang="en-US" sz="2400" dirty="0"/>
              <a:t>should be clear and simple, communicating one concept per sentence. In situations where you want your message to be unambiguous, simple, short, direct sentences are best.</a:t>
            </a:r>
          </a:p>
          <a:p>
            <a:pPr algn="just"/>
            <a:r>
              <a:rPr lang="en-US" sz="2400" dirty="0"/>
              <a:t>Avoid “filler” or “fluff” that clutters up your writing and does not provide useful information. Here are some common types of “filler” to be aware of</a:t>
            </a:r>
            <a:r>
              <a:rPr lang="en-US" sz="2400" dirty="0" smtClean="0"/>
              <a:t>:</a:t>
            </a:r>
          </a:p>
          <a:p>
            <a:endParaRPr lang="en-US" dirty="0"/>
          </a:p>
          <a:p>
            <a:endParaRPr lang="en-US" dirty="0"/>
          </a:p>
        </p:txBody>
      </p:sp>
    </p:spTree>
    <p:extLst>
      <p:ext uri="{BB962C8B-B14F-4D97-AF65-F5344CB8AC3E}">
        <p14:creationId xmlns:p14="http://schemas.microsoft.com/office/powerpoint/2010/main" val="53571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41760822"/>
              </p:ext>
            </p:extLst>
          </p:nvPr>
        </p:nvGraphicFramePr>
        <p:xfrm>
          <a:off x="0" y="0"/>
          <a:ext cx="12191999" cy="6413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4398772"/>
      </p:ext>
    </p:extLst>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TotalTime>
  <Words>1127</Words>
  <Application>Microsoft Office PowerPoint</Application>
  <PresentationFormat>Widescreen</PresentationFormat>
  <Paragraphs>132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Roboto</vt:lpstr>
      <vt:lpstr>Retrospect</vt:lpstr>
      <vt:lpstr>Chapter 2</vt:lpstr>
      <vt:lpstr>Objectives:</vt:lpstr>
      <vt:lpstr>Writing in a Technical Communications Style</vt:lpstr>
      <vt:lpstr>Writing in a Technical Communications Style</vt:lpstr>
      <vt:lpstr>Understanding “Writing Style”</vt:lpstr>
      <vt:lpstr>Understanding “Writing Style”</vt:lpstr>
      <vt:lpstr>Understanding “Writing Style”</vt:lpstr>
      <vt:lpstr>Concise</vt:lpstr>
      <vt:lpstr>PowerPoint Presentation</vt:lpstr>
      <vt:lpstr>Wordy phrases</vt:lpstr>
      <vt:lpstr>Examples of editing for concision</vt:lpstr>
      <vt:lpstr>Answers:</vt:lpstr>
      <vt:lpstr>Conciseness:</vt:lpstr>
      <vt:lpstr>Precise</vt:lpstr>
      <vt:lpstr>Precise</vt:lpstr>
      <vt:lpstr>Imprecise:</vt:lpstr>
      <vt:lpstr>More precise:</vt:lpstr>
      <vt:lpstr>Direct</vt:lpstr>
      <vt:lpstr>Some examples of “flowery” language (and more direct replacements):</vt:lpstr>
      <vt:lpstr>Some additional practical ways to ensure directness in technical and professional writing:</vt:lpstr>
      <vt:lpstr>Well Organized</vt:lpstr>
      <vt:lpstr>   Some practical ways to make a document clearly well organized:</vt:lpstr>
      <vt:lpstr>Some practical ways to make a document clearly well organized:</vt:lpstr>
      <vt:lpstr>Models technical communications follow to present information:</vt:lpstr>
      <vt:lpstr>Models technical communications follow to present information: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Noreen</dc:creator>
  <cp:lastModifiedBy>Noreen</cp:lastModifiedBy>
  <cp:revision>10</cp:revision>
  <dcterms:created xsi:type="dcterms:W3CDTF">2022-02-04T06:52:06Z</dcterms:created>
  <dcterms:modified xsi:type="dcterms:W3CDTF">2022-02-15T03:35:10Z</dcterms:modified>
</cp:coreProperties>
</file>