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Five Traits of</a:t>
            </a:r>
            <a:br>
              <a:rPr lang="en-US" b="1" dirty="0"/>
            </a:br>
            <a:r>
              <a:rPr lang="en-US" b="1" dirty="0"/>
              <a:t>Technical Writing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07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Obvious responses: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876464" cy="3615267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When</a:t>
            </a:r>
            <a:r>
              <a:rPr lang="en-US" sz="1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’s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the meeting?</a:t>
            </a:r>
          </a:p>
          <a:p>
            <a:r>
              <a:rPr lang="en-US" sz="1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00" b="1" dirty="0">
                <a:latin typeface="Aharoni" panose="02010803020104030203" pitchFamily="2" charset="-79"/>
                <a:cs typeface="Aharoni" panose="02010803020104030203" pitchFamily="2" charset="-79"/>
              </a:rPr>
              <a:t>Where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’s the meeting?</a:t>
            </a:r>
          </a:p>
          <a:p>
            <a:r>
              <a:rPr lang="en-US" sz="1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Who</a:t>
            </a:r>
            <a:r>
              <a:rPr lang="en-US" sz="1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’s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the meeting for?</a:t>
            </a:r>
          </a:p>
          <a:p>
            <a:r>
              <a:rPr lang="en-US" sz="1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00" b="1" dirty="0">
                <a:latin typeface="Aharoni" panose="02010803020104030203" pitchFamily="2" charset="-79"/>
                <a:cs typeface="Aharoni" panose="02010803020104030203" pitchFamily="2" charset="-79"/>
              </a:rPr>
              <a:t>How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much information </a:t>
            </a:r>
            <a:r>
              <a:rPr lang="en-US" sz="1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is “very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detailed”?</a:t>
            </a:r>
          </a:p>
          <a:p>
            <a:r>
              <a:rPr lang="en-US" sz="1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will the </a:t>
            </a:r>
            <a:r>
              <a:rPr lang="en-US" sz="1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presentation be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made?</a:t>
            </a:r>
          </a:p>
          <a:p>
            <a:r>
              <a:rPr lang="en-US" sz="1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Why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is this meeting </a:t>
            </a:r>
            <a:r>
              <a:rPr lang="en-US" sz="1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being held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</a:p>
          <a:p>
            <a:r>
              <a:rPr lang="en-US" sz="1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What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does the </a:t>
            </a:r>
            <a:r>
              <a:rPr lang="en-US" sz="1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manager want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to be </a:t>
            </a:r>
            <a:r>
              <a:rPr lang="en-US" sz="1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conveyed about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sales?</a:t>
            </a:r>
          </a:p>
        </p:txBody>
      </p:sp>
    </p:spTree>
    <p:extLst>
      <p:ext uri="{BB962C8B-B14F-4D97-AF65-F5344CB8AC3E}">
        <p14:creationId xmlns:p14="http://schemas.microsoft.com/office/powerpoint/2010/main" val="80650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3930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Nothing </a:t>
            </a:r>
            <a:r>
              <a:rPr lang="en-US" sz="2400" b="1" dirty="0" smtClean="0"/>
              <a:t>is clear </a:t>
            </a:r>
            <a:r>
              <a:rPr lang="en-US" sz="2400" b="1" dirty="0"/>
              <a:t>in </a:t>
            </a:r>
            <a:r>
              <a:rPr lang="en-US" sz="2400" b="1" dirty="0" smtClean="0"/>
              <a:t>this memo</a:t>
            </a:r>
            <a:r>
              <a:rPr lang="en-US" sz="2400" b="1" dirty="0"/>
              <a:t>, </a:t>
            </a:r>
            <a:r>
              <a:rPr lang="en-US" sz="2400" b="1" dirty="0" smtClean="0"/>
              <a:t>and the </a:t>
            </a:r>
            <a:r>
              <a:rPr lang="en-US" sz="2400" b="1" dirty="0"/>
              <a:t>reasons </a:t>
            </a:r>
            <a:r>
              <a:rPr lang="en-US" sz="2400" b="1" dirty="0" smtClean="0"/>
              <a:t>are obvious</a:t>
            </a:r>
            <a:r>
              <a:rPr lang="en-US" sz="2400" b="1" dirty="0"/>
              <a:t>. </a:t>
            </a:r>
            <a:r>
              <a:rPr lang="en-US" sz="2400" b="1" dirty="0" smtClean="0"/>
              <a:t>The manager has failed to answer Reporter’s Questions</a:t>
            </a:r>
            <a:r>
              <a:rPr lang="en-US" sz="2400" b="1" dirty="0"/>
              <a:t>:</a:t>
            </a:r>
          </a:p>
          <a:p>
            <a:r>
              <a:rPr lang="en-US" sz="2400" b="1" dirty="0"/>
              <a:t>who, </a:t>
            </a:r>
            <a:endParaRPr lang="en-US" sz="2400" b="1" dirty="0" smtClean="0"/>
          </a:p>
          <a:p>
            <a:r>
              <a:rPr lang="en-US" sz="2400" b="1" dirty="0" smtClean="0"/>
              <a:t>what</a:t>
            </a:r>
            <a:r>
              <a:rPr lang="en-US" sz="2400" b="1" dirty="0"/>
              <a:t>,</a:t>
            </a:r>
          </a:p>
          <a:p>
            <a:r>
              <a:rPr lang="en-US" sz="2400" b="1" dirty="0"/>
              <a:t>when, </a:t>
            </a:r>
            <a:endParaRPr lang="en-US" sz="2400" b="1" dirty="0" smtClean="0"/>
          </a:p>
          <a:p>
            <a:r>
              <a:rPr lang="en-US" sz="2400" b="1" dirty="0" smtClean="0"/>
              <a:t>where</a:t>
            </a:r>
            <a:r>
              <a:rPr lang="en-US" sz="2400" b="1" dirty="0"/>
              <a:t>,</a:t>
            </a:r>
          </a:p>
          <a:p>
            <a:r>
              <a:rPr lang="en-US" sz="2400" b="1" dirty="0"/>
              <a:t>why, </a:t>
            </a:r>
            <a:endParaRPr lang="en-US" sz="2400" b="1" dirty="0" smtClean="0"/>
          </a:p>
          <a:p>
            <a:r>
              <a:rPr lang="en-US" sz="2400" b="1" dirty="0" smtClean="0"/>
              <a:t>how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712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44731"/>
            <a:ext cx="8534400" cy="1313645"/>
          </a:xfrm>
        </p:spPr>
        <p:txBody>
          <a:bodyPr/>
          <a:lstStyle/>
          <a:p>
            <a:r>
              <a:rPr lang="en-US" b="1" dirty="0"/>
              <a:t>Reporter’s Questions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19" y="982015"/>
            <a:ext cx="10958289" cy="3615267"/>
          </a:xfrm>
        </p:spPr>
        <p:txBody>
          <a:bodyPr>
            <a:noAutofit/>
          </a:bodyPr>
          <a:lstStyle/>
          <a:p>
            <a:r>
              <a:rPr lang="en-US" b="1" dirty="0" smtClean="0"/>
              <a:t>Who </a:t>
            </a:r>
            <a:r>
              <a:rPr lang="en-US" dirty="0"/>
              <a:t>is the audience? Who will know what? Will </a:t>
            </a:r>
            <a:r>
              <a:rPr lang="en-US" dirty="0" smtClean="0"/>
              <a:t>the audience </a:t>
            </a:r>
            <a:r>
              <a:rPr lang="en-US" dirty="0"/>
              <a:t>know a great deal (High Tech)? Will the </a:t>
            </a:r>
            <a:r>
              <a:rPr lang="en-US" dirty="0" smtClean="0"/>
              <a:t>audience know </a:t>
            </a:r>
            <a:r>
              <a:rPr lang="en-US" dirty="0"/>
              <a:t>a little about the topic (Low Tech)? Will the </a:t>
            </a:r>
            <a:r>
              <a:rPr lang="en-US" dirty="0" smtClean="0"/>
              <a:t>audience know </a:t>
            </a:r>
            <a:r>
              <a:rPr lang="en-US" dirty="0"/>
              <a:t>nothing about the topic (Lay)?</a:t>
            </a:r>
            <a:endParaRPr lang="en-US" b="1" dirty="0"/>
          </a:p>
          <a:p>
            <a:r>
              <a:rPr lang="en-US" b="1" dirty="0" smtClean="0"/>
              <a:t>What </a:t>
            </a:r>
            <a:r>
              <a:rPr lang="en-US" dirty="0"/>
              <a:t>do you plan to do? What do you want the audience </a:t>
            </a:r>
            <a:r>
              <a:rPr lang="en-US" dirty="0" smtClean="0"/>
              <a:t>to do</a:t>
            </a:r>
            <a:r>
              <a:rPr lang="en-US" dirty="0"/>
              <a:t>? What do you want to know?</a:t>
            </a:r>
            <a:endParaRPr lang="en-US" b="1" dirty="0"/>
          </a:p>
          <a:p>
            <a:r>
              <a:rPr lang="en-US" b="1" dirty="0" smtClean="0"/>
              <a:t>When </a:t>
            </a:r>
            <a:r>
              <a:rPr lang="en-US" dirty="0"/>
              <a:t>should the job be completed? What’s the </a:t>
            </a:r>
            <a:r>
              <a:rPr lang="en-US" dirty="0" smtClean="0"/>
              <a:t>turnaround time</a:t>
            </a:r>
            <a:r>
              <a:rPr lang="en-US" dirty="0"/>
              <a:t>? What’s the </a:t>
            </a:r>
            <a:r>
              <a:rPr lang="en-US" dirty="0" smtClean="0"/>
              <a:t>timetable</a:t>
            </a:r>
            <a:r>
              <a:rPr lang="en-US" dirty="0"/>
              <a:t>? What’s the desired </a:t>
            </a:r>
            <a:r>
              <a:rPr lang="en-US" dirty="0" smtClean="0"/>
              <a:t>schedule? When </a:t>
            </a:r>
            <a:r>
              <a:rPr lang="en-US" dirty="0"/>
              <a:t>do you need an answer?</a:t>
            </a:r>
            <a:endParaRPr lang="en-US" b="1" dirty="0"/>
          </a:p>
          <a:p>
            <a:r>
              <a:rPr lang="en-US" b="1" dirty="0"/>
              <a:t>Where </a:t>
            </a:r>
            <a:r>
              <a:rPr lang="en-US" dirty="0"/>
              <a:t>will the work take place?</a:t>
            </a:r>
          </a:p>
          <a:p>
            <a:r>
              <a:rPr lang="en-US" b="1" dirty="0" smtClean="0"/>
              <a:t>Why </a:t>
            </a:r>
            <a:r>
              <a:rPr lang="en-US" dirty="0"/>
              <a:t>is the task being undertaken (the rationale, </a:t>
            </a:r>
            <a:r>
              <a:rPr lang="en-US" dirty="0" smtClean="0"/>
              <a:t>motivation, goal</a:t>
            </a:r>
            <a:r>
              <a:rPr lang="en-US" dirty="0"/>
              <a:t>)? Why is the desired date important?</a:t>
            </a:r>
            <a:endParaRPr lang="en-US" b="1" dirty="0"/>
          </a:p>
          <a:p>
            <a:r>
              <a:rPr lang="en-US" b="1" dirty="0" smtClean="0"/>
              <a:t>How </a:t>
            </a:r>
            <a:r>
              <a:rPr lang="en-US" dirty="0"/>
              <a:t>should the task be performed? What’s the </a:t>
            </a:r>
            <a:r>
              <a:rPr lang="en-US" dirty="0" smtClean="0"/>
              <a:t>preferred procedure</a:t>
            </a:r>
            <a:r>
              <a:rPr lang="en-US" dirty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908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TRYOUT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dirty="0"/>
              <a:t>Using the </a:t>
            </a:r>
            <a:r>
              <a:rPr lang="en-US" sz="2800" b="1" dirty="0" smtClean="0"/>
              <a:t>Reporter’s Questions </a:t>
            </a:r>
            <a:r>
              <a:rPr lang="en-US" sz="2800" b="1" dirty="0"/>
              <a:t>Checklist</a:t>
            </a:r>
          </a:p>
          <a:p>
            <a:pPr marL="0" indent="0" algn="ctr">
              <a:buNone/>
            </a:pPr>
            <a:r>
              <a:rPr lang="en-US" sz="2800" b="1" dirty="0"/>
              <a:t>as a prewriting </a:t>
            </a:r>
            <a:r>
              <a:rPr lang="en-US" sz="2800" b="1" dirty="0" smtClean="0"/>
              <a:t>tool, the </a:t>
            </a:r>
            <a:r>
              <a:rPr lang="en-US" sz="2800" b="1" dirty="0"/>
              <a:t>previous memo</a:t>
            </a:r>
          </a:p>
          <a:p>
            <a:pPr marL="0" indent="0" algn="ctr">
              <a:buNone/>
            </a:pPr>
            <a:r>
              <a:rPr lang="en-US" sz="2800" b="1" dirty="0"/>
              <a:t>could be revised </a:t>
            </a:r>
            <a:r>
              <a:rPr lang="en-US" sz="2800" b="1" dirty="0" smtClean="0"/>
              <a:t>to achieve greater clarity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5418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413" y="154547"/>
            <a:ext cx="6619741" cy="65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6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1740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In contrast </a:t>
            </a:r>
            <a:r>
              <a:rPr lang="en-U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to mystery stories which seek 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to </a:t>
            </a:r>
            <a:r>
              <a:rPr lang="en-U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create suspense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technical writing 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must </a:t>
            </a:r>
            <a:r>
              <a:rPr lang="en-U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be clear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389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Clarity achieved through 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24949" cy="3615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When a student answers reporter’s questions, he or she has filled a </a:t>
            </a:r>
            <a:r>
              <a:rPr lang="en-US" sz="2400" b="1" dirty="0" smtClean="0"/>
              <a:t>page with </a:t>
            </a:r>
            <a:r>
              <a:rPr lang="en-US" sz="2400" b="1" dirty="0"/>
              <a:t>words. But all words are not equal. Words like </a:t>
            </a:r>
            <a:r>
              <a:rPr lang="en-US" sz="2400" b="1" i="1" dirty="0"/>
              <a:t>some, </a:t>
            </a:r>
            <a:r>
              <a:rPr lang="en-US" sz="2400" b="1" i="1" dirty="0" smtClean="0"/>
              <a:t>several, many</a:t>
            </a:r>
            <a:r>
              <a:rPr lang="en-US" sz="2400" b="1" i="1" dirty="0"/>
              <a:t>, few, frequently, often, substantial, </a:t>
            </a:r>
            <a:r>
              <a:rPr lang="en-US" sz="2400" b="1" dirty="0"/>
              <a:t>or </a:t>
            </a:r>
            <a:r>
              <a:rPr lang="en-US" sz="2400" b="1" i="1" dirty="0"/>
              <a:t>recently </a:t>
            </a:r>
            <a:r>
              <a:rPr lang="en-US" sz="2400" b="1" dirty="0"/>
              <a:t>will take up </a:t>
            </a:r>
            <a:r>
              <a:rPr lang="en-US" sz="2400" b="1" dirty="0" smtClean="0"/>
              <a:t>space on </a:t>
            </a:r>
            <a:r>
              <a:rPr lang="en-US" sz="2400" b="1" dirty="0"/>
              <a:t>the page and convey an impression. These connotative words </a:t>
            </a:r>
            <a:r>
              <a:rPr lang="en-US" sz="2400" b="1" dirty="0" smtClean="0"/>
              <a:t>will not </a:t>
            </a:r>
            <a:r>
              <a:rPr lang="en-US" sz="2400" b="1" dirty="0"/>
              <a:t>mean the same thing to everyone.</a:t>
            </a:r>
          </a:p>
        </p:txBody>
      </p:sp>
    </p:spTree>
    <p:extLst>
      <p:ext uri="{BB962C8B-B14F-4D97-AF65-F5344CB8AC3E}">
        <p14:creationId xmlns:p14="http://schemas.microsoft.com/office/powerpoint/2010/main" val="2210510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Clarity achieved through 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940858" cy="361526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If a memo sent to six employees states that the company has lost </a:t>
            </a:r>
            <a:r>
              <a:rPr lang="en-US" sz="2800" b="1" dirty="0" smtClean="0"/>
              <a:t>a substantial </a:t>
            </a:r>
            <a:r>
              <a:rPr lang="en-US" sz="2800" b="1" dirty="0"/>
              <a:t>amount of business, will all employees acquire the </a:t>
            </a:r>
            <a:r>
              <a:rPr lang="en-US" sz="2800" b="1" dirty="0" smtClean="0"/>
              <a:t>same knowledge</a:t>
            </a:r>
            <a:r>
              <a:rPr lang="en-US" sz="2800" b="1" dirty="0"/>
              <a:t>? One might assume that a substantial loss equals $</a:t>
            </a:r>
            <a:r>
              <a:rPr lang="en-US" sz="2800" b="1" dirty="0" smtClean="0"/>
              <a:t>1,000; another </a:t>
            </a:r>
            <a:r>
              <a:rPr lang="en-US" sz="2800" b="1" dirty="0"/>
              <a:t>might assume that a substantial loss equals twelve clients. </a:t>
            </a:r>
            <a:r>
              <a:rPr lang="en-US" sz="2800" b="1" dirty="0" smtClean="0"/>
              <a:t>In each </a:t>
            </a:r>
            <a:r>
              <a:rPr lang="en-US" sz="2800" b="1" dirty="0"/>
              <a:t>case, the employees are guessing, and that is not the goal </a:t>
            </a:r>
            <a:r>
              <a:rPr lang="en-US" sz="2800" b="1" dirty="0" smtClean="0"/>
              <a:t>of successful </a:t>
            </a:r>
            <a:r>
              <a:rPr lang="en-US" sz="2800" b="1" dirty="0"/>
              <a:t>technical writing.</a:t>
            </a:r>
          </a:p>
        </p:txBody>
      </p:sp>
    </p:spTree>
    <p:extLst>
      <p:ext uri="{BB962C8B-B14F-4D97-AF65-F5344CB8AC3E}">
        <p14:creationId xmlns:p14="http://schemas.microsoft.com/office/powerpoint/2010/main" val="279108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Clarity achieved through 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644644" cy="3615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/>
              <a:t>(The previous memo using the phrase very detailed would be more </a:t>
            </a:r>
            <a:r>
              <a:rPr lang="en-US" sz="2800" b="1" dirty="0" smtClean="0"/>
              <a:t>clear if </a:t>
            </a:r>
            <a:r>
              <a:rPr lang="en-US" sz="2800" b="1" dirty="0"/>
              <a:t>the writer had said he needed an eight hour presentation. </a:t>
            </a:r>
            <a:r>
              <a:rPr lang="en-US" sz="2800" b="1" dirty="0" smtClean="0"/>
              <a:t>Everyone receiving </a:t>
            </a:r>
            <a:r>
              <a:rPr lang="en-US" sz="2800" b="1" dirty="0"/>
              <a:t>the memo then would know exactly how much time </a:t>
            </a:r>
            <a:r>
              <a:rPr lang="en-US" sz="2800" b="1" dirty="0" smtClean="0"/>
              <a:t>they needed </a:t>
            </a:r>
            <a:r>
              <a:rPr lang="en-US" sz="2800" b="1" dirty="0"/>
              <a:t>to set aside to attend the meeting.)</a:t>
            </a:r>
          </a:p>
        </p:txBody>
      </p:sp>
    </p:spTree>
    <p:extLst>
      <p:ext uri="{BB962C8B-B14F-4D97-AF65-F5344CB8AC3E}">
        <p14:creationId xmlns:p14="http://schemas.microsoft.com/office/powerpoint/2010/main" val="118919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The ultimate goal of</a:t>
            </a:r>
          </a:p>
          <a:p>
            <a:pPr marL="0" indent="0" algn="ctr">
              <a:buNone/>
            </a:pPr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effective technical</a:t>
            </a:r>
          </a:p>
          <a:p>
            <a:pPr marL="0" indent="0" algn="ctr">
              <a:buNone/>
            </a:pPr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writing is to say the</a:t>
            </a:r>
          </a:p>
          <a:p>
            <a:pPr marL="0" indent="0" algn="ctr">
              <a:buNone/>
            </a:pPr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same thing to</a:t>
            </a:r>
          </a:p>
          <a:p>
            <a:pPr marL="0" indent="0" algn="ctr">
              <a:buNone/>
            </a:pPr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multiple readers!</a:t>
            </a:r>
          </a:p>
        </p:txBody>
      </p:sp>
    </p:spTree>
    <p:extLst>
      <p:ext uri="{BB962C8B-B14F-4D97-AF65-F5344CB8AC3E}">
        <p14:creationId xmlns:p14="http://schemas.microsoft.com/office/powerpoint/2010/main" val="218666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600" dirty="0">
                <a:latin typeface="Britannic Bold" panose="020B0903060703020204" pitchFamily="34" charset="0"/>
              </a:rPr>
              <a:t>This chapter provides </a:t>
            </a:r>
            <a:r>
              <a:rPr lang="en-US" sz="2600" dirty="0" smtClean="0">
                <a:latin typeface="Britannic Bold" panose="020B0903060703020204" pitchFamily="34" charset="0"/>
              </a:rPr>
              <a:t>specific criteria </a:t>
            </a:r>
            <a:r>
              <a:rPr lang="en-US" sz="2600" dirty="0">
                <a:latin typeface="Britannic Bold" panose="020B0903060703020204" pitchFamily="34" charset="0"/>
              </a:rPr>
              <a:t>to give students </a:t>
            </a:r>
            <a:r>
              <a:rPr lang="en-US" sz="2600" dirty="0" smtClean="0">
                <a:latin typeface="Britannic Bold" panose="020B0903060703020204" pitchFamily="34" charset="0"/>
              </a:rPr>
              <a:t>before asking </a:t>
            </a:r>
            <a:r>
              <a:rPr lang="en-US" sz="2600" dirty="0">
                <a:latin typeface="Britannic Bold" panose="020B0903060703020204" pitchFamily="34" charset="0"/>
              </a:rPr>
              <a:t>them to write </a:t>
            </a:r>
            <a:r>
              <a:rPr lang="en-US" sz="2600" dirty="0" smtClean="0">
                <a:latin typeface="Britannic Bold" panose="020B0903060703020204" pitchFamily="34" charset="0"/>
              </a:rPr>
              <a:t>technical documents</a:t>
            </a:r>
            <a:r>
              <a:rPr lang="en-US" sz="2600" dirty="0">
                <a:latin typeface="Britannic Bold" panose="020B0903060703020204" pitchFamily="34" charset="0"/>
              </a:rPr>
              <a:t>. The five </a:t>
            </a:r>
            <a:r>
              <a:rPr lang="en-US" sz="2600" dirty="0" smtClean="0">
                <a:latin typeface="Britannic Bold" panose="020B0903060703020204" pitchFamily="34" charset="0"/>
              </a:rPr>
              <a:t>traits of </a:t>
            </a:r>
            <a:r>
              <a:rPr lang="en-US" sz="2600" dirty="0">
                <a:latin typeface="Britannic Bold" panose="020B0903060703020204" pitchFamily="34" charset="0"/>
              </a:rPr>
              <a:t>technical writing are:</a:t>
            </a:r>
          </a:p>
          <a:p>
            <a:r>
              <a:rPr lang="en-US" dirty="0"/>
              <a:t>! </a:t>
            </a:r>
            <a:r>
              <a:rPr lang="en-US" sz="2600" b="1" dirty="0"/>
              <a:t>clarity</a:t>
            </a:r>
          </a:p>
          <a:p>
            <a:r>
              <a:rPr lang="en-US" sz="2600" b="1" dirty="0"/>
              <a:t>! conciseness</a:t>
            </a:r>
          </a:p>
          <a:p>
            <a:r>
              <a:rPr lang="en-US" sz="2600" b="1" dirty="0"/>
              <a:t>! accessible document</a:t>
            </a:r>
          </a:p>
          <a:p>
            <a:r>
              <a:rPr lang="en-US" sz="2600" b="1" dirty="0"/>
              <a:t>design</a:t>
            </a:r>
          </a:p>
          <a:p>
            <a:r>
              <a:rPr lang="en-US" sz="2600" b="1" dirty="0"/>
              <a:t>! audience recognition</a:t>
            </a:r>
          </a:p>
          <a:p>
            <a:r>
              <a:rPr lang="en-US" sz="2600" b="1" dirty="0"/>
              <a:t>! accuracy</a:t>
            </a:r>
          </a:p>
        </p:txBody>
      </p:sp>
    </p:spTree>
    <p:extLst>
      <p:ext uri="{BB962C8B-B14F-4D97-AF65-F5344CB8AC3E}">
        <p14:creationId xmlns:p14="http://schemas.microsoft.com/office/powerpoint/2010/main" val="2860791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711" y="613149"/>
            <a:ext cx="5081113" cy="532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75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Read the </a:t>
            </a:r>
            <a:r>
              <a:rPr lang="en-US" i="1" dirty="0" smtClean="0"/>
              <a:t>Above </a:t>
            </a:r>
            <a:r>
              <a:rPr lang="en-US" i="1" dirty="0"/>
              <a:t>paragraph,</a:t>
            </a:r>
            <a:br>
              <a:rPr lang="en-US" i="1" dirty="0"/>
            </a:br>
            <a:r>
              <a:rPr lang="en-US" i="1" dirty="0"/>
              <a:t>taken from an actual business</a:t>
            </a:r>
            <a:br>
              <a:rPr lang="en-US" i="1" dirty="0"/>
            </a:br>
            <a:r>
              <a:rPr lang="en-US" i="1" dirty="0"/>
              <a:t>correspondence: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606008" cy="3615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“</a:t>
            </a:r>
            <a:r>
              <a:rPr lang="en-US" sz="2400" b="1" dirty="0"/>
              <a:t>In order to facilitate an efficient meeting </a:t>
            </a:r>
            <a:r>
              <a:rPr lang="en-US" sz="2400" b="1" dirty="0" smtClean="0"/>
              <a:t>and fuel </a:t>
            </a:r>
            <a:r>
              <a:rPr lang="en-US" sz="2400" b="1" dirty="0"/>
              <a:t>thought processes prior to June 25, I </a:t>
            </a:r>
            <a:r>
              <a:rPr lang="en-US" sz="2400" b="1" dirty="0" smtClean="0"/>
              <a:t>want to </a:t>
            </a:r>
            <a:r>
              <a:rPr lang="en-US" sz="2400" b="1" dirty="0"/>
              <a:t>provide you with a brief overview </a:t>
            </a:r>
            <a:r>
              <a:rPr lang="en-US" sz="2400" b="1" dirty="0" smtClean="0"/>
              <a:t>of discussions </a:t>
            </a:r>
            <a:r>
              <a:rPr lang="en-US" sz="2400" b="1" dirty="0"/>
              <a:t>recently carried out at the </a:t>
            </a:r>
            <a:r>
              <a:rPr lang="en-US" sz="2400" b="1" dirty="0" smtClean="0"/>
              <a:t>director and </a:t>
            </a:r>
            <a:r>
              <a:rPr lang="en-US" sz="2400" b="1" dirty="0"/>
              <a:t>manager level within the process. </a:t>
            </a:r>
            <a:r>
              <a:rPr lang="en-US" sz="2400" b="1" dirty="0" smtClean="0"/>
              <a:t>These discussions </a:t>
            </a:r>
            <a:r>
              <a:rPr lang="en-US" sz="2400" b="1" dirty="0"/>
              <a:t>involved personnel from </a:t>
            </a:r>
            <a:r>
              <a:rPr lang="en-US" sz="2400" b="1" dirty="0" smtClean="0"/>
              <a:t>Accounts Payable</a:t>
            </a:r>
            <a:r>
              <a:rPr lang="en-US" sz="2400" b="1" dirty="0"/>
              <a:t>, Information Services, </a:t>
            </a:r>
            <a:r>
              <a:rPr lang="en-US" sz="2400" b="1" dirty="0" smtClean="0"/>
              <a:t>Procurement/ Materials </a:t>
            </a:r>
            <a:r>
              <a:rPr lang="en-US" sz="2400" b="1" dirty="0"/>
              <a:t>Management, Financial </a:t>
            </a:r>
            <a:r>
              <a:rPr lang="en-US" sz="2400" b="1" dirty="0" smtClean="0"/>
              <a:t>Systems, and </a:t>
            </a:r>
            <a:r>
              <a:rPr lang="en-US" sz="2400" b="1" dirty="0"/>
              <a:t>Property Accounting, centering on </a:t>
            </a:r>
            <a:r>
              <a:rPr lang="en-US" sz="2400" b="1" dirty="0" smtClean="0"/>
              <a:t>a proposed </a:t>
            </a:r>
            <a:r>
              <a:rPr lang="en-US" sz="2400" b="1" dirty="0"/>
              <a:t>framework for managing </a:t>
            </a:r>
            <a:r>
              <a:rPr lang="en-US" sz="2400" b="1" dirty="0" smtClean="0"/>
              <a:t>process improvement </a:t>
            </a:r>
            <a:r>
              <a:rPr lang="en-US" sz="2400" b="1" dirty="0"/>
              <a:t>moving forward.”</a:t>
            </a:r>
          </a:p>
        </p:txBody>
      </p:sp>
    </p:spTree>
    <p:extLst>
      <p:ext uri="{BB962C8B-B14F-4D97-AF65-F5344CB8AC3E}">
        <p14:creationId xmlns:p14="http://schemas.microsoft.com/office/powerpoint/2010/main" val="452775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Do you understand this letter?</a:t>
            </a:r>
          </a:p>
          <a:p>
            <a:r>
              <a:rPr lang="en-US" sz="3600" b="1" dirty="0"/>
              <a:t>Do you remember what you read?</a:t>
            </a:r>
          </a:p>
          <a:p>
            <a:r>
              <a:rPr lang="en-US" sz="3600" b="1" dirty="0"/>
              <a:t>Did you even finish reading it?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9516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Successful technical writing should help the reader</a:t>
            </a:r>
          </a:p>
          <a:p>
            <a:pPr marL="0" indent="0" algn="ctr">
              <a:buNone/>
            </a:pPr>
            <a:r>
              <a:rPr lang="en-US" sz="4000" b="1" dirty="0"/>
              <a:t>understand the text, not present challenges to</a:t>
            </a:r>
          </a:p>
          <a:p>
            <a:pPr marL="0" indent="0" algn="ctr">
              <a:buNone/>
            </a:pPr>
            <a:r>
              <a:rPr lang="en-US" sz="4000" b="1" dirty="0"/>
              <a:t>understanding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92861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884791" cy="512257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The above paragraph is not successful writing. It fails to </a:t>
            </a:r>
            <a:r>
              <a:rPr lang="en-US" sz="2400" b="1" dirty="0" smtClean="0"/>
              <a:t>communicate clearly </a:t>
            </a:r>
            <a:r>
              <a:rPr lang="en-US" sz="2400" b="1" dirty="0"/>
              <a:t>because it is too long-winded. In this case, conciseness </a:t>
            </a:r>
            <a:r>
              <a:rPr lang="en-US" sz="2400" b="1" dirty="0" smtClean="0"/>
              <a:t>actually would </a:t>
            </a:r>
            <a:r>
              <a:rPr lang="en-US" sz="2400" b="1" dirty="0"/>
              <a:t>aid clarity.</a:t>
            </a:r>
          </a:p>
          <a:p>
            <a:pPr algn="just"/>
            <a:r>
              <a:rPr lang="en-US" sz="2400" b="1" dirty="0"/>
              <a:t>Isn’t it the responsibility of the reader to figure it out? No. The </a:t>
            </a:r>
            <a:r>
              <a:rPr lang="en-US" sz="2400" b="1" dirty="0" smtClean="0"/>
              <a:t>responsibility is </a:t>
            </a:r>
            <a:r>
              <a:rPr lang="en-US" sz="2400" b="1" dirty="0"/>
              <a:t>with the writer. Here is why.</a:t>
            </a:r>
          </a:p>
        </p:txBody>
      </p:sp>
    </p:spTree>
    <p:extLst>
      <p:ext uri="{BB962C8B-B14F-4D97-AF65-F5344CB8AC3E}">
        <p14:creationId xmlns:p14="http://schemas.microsoft.com/office/powerpoint/2010/main" val="4049713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4" y="872065"/>
            <a:ext cx="9360279" cy="45113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/>
              <a:t>If an individual reads literature, it is his or her responsibility to </a:t>
            </a:r>
            <a:r>
              <a:rPr lang="en-US" b="1" dirty="0" smtClean="0"/>
              <a:t>understand the </a:t>
            </a:r>
            <a:r>
              <a:rPr lang="en-US" b="1" dirty="0"/>
              <a:t>writing. Creative writers seek to challenge us. </a:t>
            </a:r>
            <a:r>
              <a:rPr lang="en-US" b="1" dirty="0" smtClean="0"/>
              <a:t>However, technical </a:t>
            </a:r>
            <a:r>
              <a:rPr lang="en-US" b="1" dirty="0"/>
              <a:t>writing, as noted in Chapter 1, is not literature. We </a:t>
            </a:r>
            <a:r>
              <a:rPr lang="en-US" b="1" dirty="0" smtClean="0"/>
              <a:t>read technical </a:t>
            </a:r>
            <a:r>
              <a:rPr lang="en-US" b="1" dirty="0"/>
              <a:t>writing because it is a job requirement.</a:t>
            </a:r>
          </a:p>
          <a:p>
            <a:pPr marL="0" indent="0" algn="just">
              <a:buNone/>
            </a:pPr>
            <a:r>
              <a:rPr lang="en-US" b="1" dirty="0"/>
              <a:t>Good technical writing is concise. It is a tool for the readers to use </a:t>
            </a:r>
            <a:r>
              <a:rPr lang="en-US" b="1" dirty="0" smtClean="0"/>
              <a:t>to accomplish </a:t>
            </a:r>
            <a:r>
              <a:rPr lang="en-US" b="1" dirty="0"/>
              <a:t>whatever job they are doing. In contrast to </a:t>
            </a:r>
            <a:r>
              <a:rPr lang="en-US" b="1" dirty="0" smtClean="0"/>
              <a:t>traditional essays</a:t>
            </a:r>
            <a:r>
              <a:rPr lang="en-US" b="1" dirty="0"/>
              <a:t>, effective technical writing uses short words and short sentences.</a:t>
            </a:r>
          </a:p>
        </p:txBody>
      </p:sp>
    </p:spTree>
    <p:extLst>
      <p:ext uri="{BB962C8B-B14F-4D97-AF65-F5344CB8AC3E}">
        <p14:creationId xmlns:p14="http://schemas.microsoft.com/office/powerpoint/2010/main" val="3138724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No one </a:t>
            </a:r>
            <a:r>
              <a:rPr lang="en-US" sz="4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curls up </a:t>
            </a:r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in bed </a:t>
            </a:r>
            <a:r>
              <a:rPr lang="en-US" sz="4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at night and for pleasure reads manuals about installing computer printers</a:t>
            </a:r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1119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Conciseness has unique importance </a:t>
            </a:r>
            <a:r>
              <a:rPr lang="en-US" b="1" dirty="0" smtClean="0"/>
              <a:t>in technical </a:t>
            </a:r>
            <a:r>
              <a:rPr lang="en-US" b="1" dirty="0"/>
              <a:t>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245399" cy="3615267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Where’s the user manual for your car? It’s inside the </a:t>
            </a:r>
            <a:r>
              <a:rPr lang="en-US" b="1" dirty="0" smtClean="0"/>
              <a:t>glove compartment</a:t>
            </a:r>
            <a:r>
              <a:rPr lang="en-US" b="1" dirty="0"/>
              <a:t>. In other words, that piece of very </a:t>
            </a:r>
            <a:r>
              <a:rPr lang="en-US" b="1" dirty="0" smtClean="0"/>
              <a:t>complex technical </a:t>
            </a:r>
            <a:r>
              <a:rPr lang="en-US" b="1" dirty="0"/>
              <a:t>writing had to be written concisely enough to </a:t>
            </a:r>
            <a:r>
              <a:rPr lang="en-US" b="1" dirty="0" smtClean="0"/>
              <a:t>fit inside </a:t>
            </a:r>
            <a:r>
              <a:rPr lang="en-US" b="1" dirty="0"/>
              <a:t>a specific-sized box. The content took a backseat, </a:t>
            </a:r>
            <a:r>
              <a:rPr lang="en-US" b="1" dirty="0" smtClean="0"/>
              <a:t>so to </a:t>
            </a:r>
            <a:r>
              <a:rPr lang="en-US" b="1" dirty="0"/>
              <a:t>speak, to the user manual’s predetermined </a:t>
            </a:r>
            <a:r>
              <a:rPr lang="en-US" b="1" dirty="0" smtClean="0"/>
              <a:t>location within </a:t>
            </a:r>
            <a:r>
              <a:rPr lang="en-US" b="1" dirty="0"/>
              <a:t>the car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r>
              <a:rPr lang="en-US" b="1" dirty="0"/>
              <a:t>Here’s another example: what’s the perfect length of </a:t>
            </a:r>
            <a:r>
              <a:rPr lang="en-US" b="1" dirty="0" smtClean="0"/>
              <a:t>a resumé</a:t>
            </a:r>
            <a:r>
              <a:rPr lang="en-US" b="1" dirty="0"/>
              <a:t>? One page, of course! Guess what? That’s a </a:t>
            </a:r>
            <a:r>
              <a:rPr lang="en-US" b="1" dirty="0" smtClean="0"/>
              <a:t>box. We </a:t>
            </a:r>
            <a:r>
              <a:rPr lang="en-US" b="1" dirty="0"/>
              <a:t>have decided that a great resumé should fit inside </a:t>
            </a:r>
            <a:r>
              <a:rPr lang="en-US" b="1" dirty="0" smtClean="0"/>
              <a:t>a typical</a:t>
            </a:r>
            <a:r>
              <a:rPr lang="en-US" b="1" dirty="0"/>
              <a:t>, 8” X 11” piece of paper.</a:t>
            </a:r>
          </a:p>
        </p:txBody>
      </p:sp>
    </p:spTree>
    <p:extLst>
      <p:ext uri="{BB962C8B-B14F-4D97-AF65-F5344CB8AC3E}">
        <p14:creationId xmlns:p14="http://schemas.microsoft.com/office/powerpoint/2010/main" val="414008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Now, think about the size of an e-mail screen. Yes, </a:t>
            </a:r>
            <a:r>
              <a:rPr lang="en-US" sz="2400" b="1" dirty="0" smtClean="0"/>
              <a:t>the “box</a:t>
            </a:r>
            <a:r>
              <a:rPr lang="en-US" sz="2400" b="1" dirty="0"/>
              <a:t>” is shrinking. A typical e-mail screen measures </a:t>
            </a:r>
            <a:r>
              <a:rPr lang="en-US" sz="2400" b="1" dirty="0" smtClean="0"/>
              <a:t>about 3</a:t>
            </a:r>
            <a:r>
              <a:rPr lang="en-US" sz="2400" b="1" dirty="0"/>
              <a:t>” X 6”. A Palm Pilot monitor is about 2” X 2”. Your </a:t>
            </a:r>
            <a:r>
              <a:rPr lang="en-US" sz="2400" b="1" dirty="0" smtClean="0"/>
              <a:t>cell phone </a:t>
            </a:r>
            <a:r>
              <a:rPr lang="en-US" sz="2400" b="1" dirty="0"/>
              <a:t>monitor is about 1” X 1”, and a pager’s monitor </a:t>
            </a:r>
            <a:r>
              <a:rPr lang="en-US" sz="2400" b="1" dirty="0" smtClean="0"/>
              <a:t>is closer </a:t>
            </a:r>
            <a:r>
              <a:rPr lang="en-US" sz="2400" b="1" dirty="0"/>
              <a:t>to ¼” X 1½”. In each instance, the writer has </a:t>
            </a:r>
            <a:r>
              <a:rPr lang="en-US" sz="2400" b="1" dirty="0" smtClean="0"/>
              <a:t>less and </a:t>
            </a:r>
            <a:r>
              <a:rPr lang="en-US" sz="2400" b="1" dirty="0"/>
              <a:t>less room to write.</a:t>
            </a:r>
          </a:p>
        </p:txBody>
      </p:sp>
    </p:spTree>
    <p:extLst>
      <p:ext uri="{BB962C8B-B14F-4D97-AF65-F5344CB8AC3E}">
        <p14:creationId xmlns:p14="http://schemas.microsoft.com/office/powerpoint/2010/main" val="1080505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Successful technical writing</a:t>
            </a:r>
          </a:p>
          <a:p>
            <a:pPr marL="0" indent="0" algn="ctr">
              <a:buNone/>
            </a:pPr>
            <a:r>
              <a:rPr lang="en-US" sz="3600" b="1" dirty="0"/>
              <a:t>tries to avoid multisyllabic</a:t>
            </a:r>
          </a:p>
          <a:p>
            <a:pPr marL="0" indent="0" algn="ctr">
              <a:buNone/>
            </a:pPr>
            <a:r>
              <a:rPr lang="en-US" sz="3600" b="1" dirty="0"/>
              <a:t>words such as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</a:rPr>
              <a:t>mul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</a:rPr>
              <a:t>ti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</a:rPr>
              <a:t>syl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-lab-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</a:rPr>
              <a:t>ic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62596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493" y="685800"/>
            <a:ext cx="7199289" cy="52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14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469" y="685800"/>
            <a:ext cx="4331638" cy="536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46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Conciseness achieved through short words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Teach </a:t>
            </a:r>
            <a:r>
              <a:rPr lang="en-US" sz="2400" b="1" dirty="0"/>
              <a:t>students to use one and two syllable words. Of course, </a:t>
            </a:r>
            <a:r>
              <a:rPr lang="en-US" sz="2400" b="1" dirty="0" smtClean="0"/>
              <a:t>some multisyllabic </a:t>
            </a:r>
            <a:r>
              <a:rPr lang="en-US" sz="2400" b="1" dirty="0"/>
              <a:t>words can not be changed. We can not replace </a:t>
            </a:r>
            <a:r>
              <a:rPr lang="en-US" sz="2400" b="1" i="1" dirty="0" smtClean="0"/>
              <a:t>engineer, telecommunications</a:t>
            </a:r>
            <a:r>
              <a:rPr lang="en-US" sz="2400" b="1" i="1" dirty="0"/>
              <a:t>, </a:t>
            </a:r>
            <a:r>
              <a:rPr lang="en-US" sz="2400" b="1" dirty="0"/>
              <a:t>or </a:t>
            </a:r>
            <a:r>
              <a:rPr lang="en-US" sz="2400" b="1" i="1" dirty="0"/>
              <a:t>Internet. </a:t>
            </a:r>
            <a:r>
              <a:rPr lang="en-US" sz="2400" b="1" dirty="0"/>
              <a:t>Other words, however, can </a:t>
            </a:r>
            <a:r>
              <a:rPr lang="en-US" sz="2400" b="1" dirty="0" smtClean="0"/>
              <a:t>be avoided</a:t>
            </a:r>
            <a:r>
              <a:rPr lang="en-US" sz="2400" b="1" dirty="0"/>
              <a:t>. Look at these, for example.</a:t>
            </a:r>
          </a:p>
        </p:txBody>
      </p:sp>
    </p:spTree>
    <p:extLst>
      <p:ext uri="{BB962C8B-B14F-4D97-AF65-F5344CB8AC3E}">
        <p14:creationId xmlns:p14="http://schemas.microsoft.com/office/powerpoint/2010/main" val="1764087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773" y="721083"/>
            <a:ext cx="5843280" cy="44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82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Conciseness achieved through short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Here is an unsuccessful example of technical writing</a:t>
            </a:r>
            <a:r>
              <a:rPr lang="en-US" b="1" dirty="0" smtClean="0"/>
              <a:t>: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“In order to successfully accomplish their job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functions, the team has been needing more work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space for some time now.”</a:t>
            </a:r>
          </a:p>
          <a:p>
            <a:r>
              <a:rPr lang="en-US" b="1" dirty="0"/>
              <a:t>An improved sentence would read,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“The team needs more work space to do its jobs.”</a:t>
            </a:r>
          </a:p>
          <a:p>
            <a:r>
              <a:rPr lang="en-US" b="1" dirty="0"/>
              <a:t>The first sentence contains 20 words and 28 syllables; the second </a:t>
            </a:r>
            <a:r>
              <a:rPr lang="en-US" b="1" dirty="0" smtClean="0"/>
              <a:t>sentence contains </a:t>
            </a:r>
            <a:r>
              <a:rPr lang="en-US" b="1" dirty="0"/>
              <a:t>ten words and ten syllables.</a:t>
            </a:r>
          </a:p>
        </p:txBody>
      </p:sp>
    </p:spTree>
    <p:extLst>
      <p:ext uri="{BB962C8B-B14F-4D97-AF65-F5344CB8AC3E}">
        <p14:creationId xmlns:p14="http://schemas.microsoft.com/office/powerpoint/2010/main" val="2250313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039337" cy="3615267"/>
          </a:xfrm>
        </p:spPr>
        <p:txBody>
          <a:bodyPr>
            <a:normAutofit/>
          </a:bodyPr>
          <a:lstStyle/>
          <a:p>
            <a:r>
              <a:rPr lang="en-US" sz="3200" b="1" dirty="0"/>
              <a:t>You can </a:t>
            </a:r>
            <a:r>
              <a:rPr lang="en-US" sz="3200" b="1" dirty="0" smtClean="0"/>
              <a:t>shorten </a:t>
            </a:r>
            <a:r>
              <a:rPr lang="en-US" sz="3200" b="1" dirty="0"/>
              <a:t>a sentence </a:t>
            </a:r>
            <a:r>
              <a:rPr lang="en-US" sz="3200" b="1" dirty="0" smtClean="0"/>
              <a:t>by avoiding</a:t>
            </a:r>
            <a:r>
              <a:rPr lang="en-US" sz="3200" b="1" dirty="0"/>
              <a:t>:</a:t>
            </a:r>
          </a:p>
          <a:p>
            <a:r>
              <a:rPr lang="en-US" sz="3200" b="1" dirty="0" smtClean="0"/>
              <a:t>redundancy</a:t>
            </a:r>
            <a:endParaRPr lang="en-US" sz="3200" b="1" dirty="0"/>
          </a:p>
          <a:p>
            <a:r>
              <a:rPr lang="en-US" sz="3200" b="1" dirty="0" smtClean="0"/>
              <a:t>Prepositional phrases</a:t>
            </a:r>
            <a:endParaRPr lang="en-US" sz="3200" b="1" dirty="0"/>
          </a:p>
          <a:p>
            <a:r>
              <a:rPr lang="en-US" sz="3200" b="1" dirty="0" smtClean="0"/>
              <a:t>passive </a:t>
            </a:r>
            <a:r>
              <a:rPr lang="en-US" sz="3200" b="1" dirty="0"/>
              <a:t>voice</a:t>
            </a:r>
          </a:p>
        </p:txBody>
      </p:sp>
    </p:spTree>
    <p:extLst>
      <p:ext uri="{BB962C8B-B14F-4D97-AF65-F5344CB8AC3E}">
        <p14:creationId xmlns:p14="http://schemas.microsoft.com/office/powerpoint/2010/main" val="1418614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09126"/>
            <a:ext cx="8534400" cy="1146219"/>
          </a:xfrm>
        </p:spPr>
        <p:txBody>
          <a:bodyPr/>
          <a:lstStyle/>
          <a:p>
            <a:r>
              <a:rPr lang="en-US" b="1" dirty="0"/>
              <a:t>Avoiding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206063"/>
            <a:ext cx="10636319" cy="171289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Why say, “The used car will cost the sum of $1,000.00”? It is </a:t>
            </a:r>
            <a:r>
              <a:rPr lang="en-US" b="1" dirty="0" smtClean="0"/>
              <a:t>more concise </a:t>
            </a:r>
            <a:r>
              <a:rPr lang="en-US" b="1" dirty="0"/>
              <a:t>to say, “The used car will cost $1,000.00.” In this instance</a:t>
            </a:r>
            <a:r>
              <a:rPr lang="en-US" b="1" dirty="0" smtClean="0"/>
              <a:t>, “</a:t>
            </a:r>
            <a:r>
              <a:rPr lang="en-US" b="1" dirty="0"/>
              <a:t>the sum of” is redundant. The following examples replace </a:t>
            </a:r>
            <a:r>
              <a:rPr lang="en-US" b="1" dirty="0" smtClean="0"/>
              <a:t>redundancy with </a:t>
            </a:r>
            <a:r>
              <a:rPr lang="en-US" b="1" dirty="0"/>
              <a:t>concise revisions: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720" y="1687132"/>
            <a:ext cx="5792469" cy="40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87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04" y="5653825"/>
            <a:ext cx="8534400" cy="891862"/>
          </a:xfrm>
        </p:spPr>
        <p:txBody>
          <a:bodyPr/>
          <a:lstStyle/>
          <a:p>
            <a:r>
              <a:rPr lang="en-US" b="1" dirty="0"/>
              <a:t>Avoiding prepositional phrases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34" y="312314"/>
            <a:ext cx="11267383" cy="12331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Prepositional phrases create wordy sentences. Consider the following</a:t>
            </a:r>
          </a:p>
          <a:p>
            <a:pPr marL="0" indent="0" algn="just">
              <a:buNone/>
            </a:pPr>
            <a:r>
              <a:rPr lang="en-US" sz="2400" b="1" dirty="0"/>
              <a:t>examples (note that the prepositional phrase is in bold type):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360" y="1510828"/>
            <a:ext cx="5843280" cy="432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18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15" y="5182791"/>
            <a:ext cx="8534400" cy="1507067"/>
          </a:xfrm>
        </p:spPr>
        <p:txBody>
          <a:bodyPr/>
          <a:lstStyle/>
          <a:p>
            <a:r>
              <a:rPr lang="en-US" b="1" dirty="0"/>
              <a:t>Avoiding passive voice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0223165" cy="5422006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Passive voice constructions are weak for at least two reasons. </a:t>
            </a:r>
            <a:r>
              <a:rPr lang="en-US" sz="2400" b="1" dirty="0" smtClean="0"/>
              <a:t>They are </a:t>
            </a:r>
            <a:r>
              <a:rPr lang="en-US" sz="2400" b="1" dirty="0"/>
              <a:t>wordy, and they replace strong verbs with weak verbs. Example</a:t>
            </a:r>
            <a:r>
              <a:rPr lang="en-US" sz="2400" b="1" dirty="0" smtClean="0"/>
              <a:t>:</a:t>
            </a:r>
          </a:p>
          <a:p>
            <a:pPr marL="0" indent="0" algn="ctr">
              <a:buNone/>
            </a:pPr>
            <a:r>
              <a:rPr lang="en-US" sz="2400" b="1" dirty="0"/>
              <a:t>“The window was broken by the boys.”</a:t>
            </a:r>
          </a:p>
          <a:p>
            <a:pPr marL="0" indent="0" algn="ctr">
              <a:buNone/>
            </a:pPr>
            <a:r>
              <a:rPr lang="en-US" sz="2400" b="1" dirty="0"/>
              <a:t>versus</a:t>
            </a:r>
          </a:p>
          <a:p>
            <a:pPr marL="0" indent="0" algn="ctr">
              <a:buNone/>
            </a:pPr>
            <a:r>
              <a:rPr lang="en-US" sz="2400" b="1" dirty="0"/>
              <a:t>“The boys broke the window</a:t>
            </a:r>
            <a:r>
              <a:rPr lang="en-US" sz="2400" b="1" dirty="0" smtClean="0"/>
              <a:t>.”</a:t>
            </a:r>
          </a:p>
          <a:p>
            <a:pPr algn="just"/>
            <a:r>
              <a:rPr lang="en-US" sz="2400" b="1" dirty="0"/>
              <a:t>The first sentence contains seven words and the weak verb </a:t>
            </a:r>
            <a:r>
              <a:rPr lang="en-US" sz="2400" b="1" i="1" dirty="0"/>
              <a:t>was. </a:t>
            </a:r>
            <a:r>
              <a:rPr lang="en-US" sz="2400" b="1" dirty="0" smtClean="0"/>
              <a:t>In contrast</a:t>
            </a:r>
            <a:r>
              <a:rPr lang="en-US" sz="2400" b="1" dirty="0"/>
              <a:t>, the second sentence contains five words and the strong </a:t>
            </a:r>
            <a:r>
              <a:rPr lang="en-US" sz="2400" b="1" dirty="0" smtClean="0"/>
              <a:t>verb </a:t>
            </a:r>
            <a:r>
              <a:rPr lang="en-US" sz="2400" b="1" i="1" dirty="0" smtClean="0"/>
              <a:t>broke</a:t>
            </a:r>
            <a:r>
              <a:rPr lang="en-US" sz="2400" b="1" i="1" dirty="0"/>
              <a:t>. </a:t>
            </a:r>
            <a:r>
              <a:rPr lang="en-US" sz="2400" b="1" dirty="0"/>
              <a:t>The emphasis is placed on the individuals (</a:t>
            </a:r>
            <a:r>
              <a:rPr lang="en-US" sz="2400" b="1" i="1" dirty="0"/>
              <a:t>boys</a:t>
            </a:r>
            <a:r>
              <a:rPr lang="en-US" sz="2400" b="1" dirty="0"/>
              <a:t>) rather </a:t>
            </a:r>
            <a:r>
              <a:rPr lang="en-US" sz="2400" b="1" dirty="0" smtClean="0"/>
              <a:t>than on </a:t>
            </a:r>
            <a:r>
              <a:rPr lang="en-US" sz="2400" b="1" dirty="0"/>
              <a:t>an inanimate object (</a:t>
            </a:r>
            <a:r>
              <a:rPr lang="en-US" sz="2400" b="1" i="1" dirty="0"/>
              <a:t>window</a:t>
            </a:r>
            <a:r>
              <a:rPr lang="en-US" sz="2400" b="1" dirty="0"/>
              <a:t>). Other examples follow:</a:t>
            </a:r>
          </a:p>
        </p:txBody>
      </p:sp>
    </p:spTree>
    <p:extLst>
      <p:ext uri="{BB962C8B-B14F-4D97-AF65-F5344CB8AC3E}">
        <p14:creationId xmlns:p14="http://schemas.microsoft.com/office/powerpoint/2010/main" val="2836792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178" y="141669"/>
            <a:ext cx="5792469" cy="601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55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045" y="685799"/>
            <a:ext cx="4311035" cy="50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5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0839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If a student fails </a:t>
            </a:r>
            <a:r>
              <a:rPr lang="en-US" sz="3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to clearly </a:t>
            </a:r>
            <a: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understand </a:t>
            </a:r>
            <a:r>
              <a:rPr lang="en-US" sz="3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 poem</a:t>
            </a:r>
            <a: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, a short </a:t>
            </a:r>
            <a:r>
              <a:rPr lang="en-US" sz="3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story, a </a:t>
            </a:r>
            <a: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play, or a </a:t>
            </a:r>
            <a:r>
              <a:rPr lang="en-US" sz="3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novel, that </a:t>
            </a:r>
            <a: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is </a:t>
            </a:r>
            <a:r>
              <a:rPr lang="en-US" sz="3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unfortunate; however, equipment </a:t>
            </a:r>
            <a: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is </a:t>
            </a:r>
            <a:r>
              <a:rPr lang="en-US" sz="3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not damaged</a:t>
            </a:r>
            <a: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, no </a:t>
            </a:r>
            <a:r>
              <a:rPr lang="en-US" sz="3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one is physically hurt</a:t>
            </a:r>
            <a: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, and no </a:t>
            </a:r>
            <a:r>
              <a:rPr lang="en-US" sz="3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one is </a:t>
            </a:r>
            <a: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sued.</a:t>
            </a:r>
          </a:p>
        </p:txBody>
      </p:sp>
    </p:spTree>
    <p:extLst>
      <p:ext uri="{BB962C8B-B14F-4D97-AF65-F5344CB8AC3E}">
        <p14:creationId xmlns:p14="http://schemas.microsoft.com/office/powerpoint/2010/main" val="2632199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240" y="106252"/>
            <a:ext cx="11293140" cy="23278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In addition to clarity and conciseness, a third trait of </a:t>
            </a:r>
            <a:r>
              <a:rPr lang="en-US" sz="2400" b="1" dirty="0" smtClean="0"/>
              <a:t>effective technical </a:t>
            </a:r>
            <a:r>
              <a:rPr lang="en-US" sz="2400" b="1" dirty="0"/>
              <a:t>writing is accessibility (page </a:t>
            </a:r>
            <a:r>
              <a:rPr lang="en-US" sz="2400" b="1" dirty="0" smtClean="0"/>
              <a:t>layout— the </a:t>
            </a:r>
            <a:r>
              <a:rPr lang="en-US" sz="2400" b="1" dirty="0"/>
              <a:t>way the text looks on the page). Look at the </a:t>
            </a:r>
            <a:r>
              <a:rPr lang="en-US" sz="2400" b="1" dirty="0" smtClean="0"/>
              <a:t>following paragraph</a:t>
            </a:r>
            <a:r>
              <a:rPr lang="en-US" sz="2400" b="1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96" y="1888884"/>
            <a:ext cx="5741658" cy="474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68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756002" cy="51483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Wall-to-wall words turn off </a:t>
            </a:r>
            <a:r>
              <a:rPr lang="en-US" sz="4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readers. Highlighting </a:t>
            </a:r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techniques make the text </a:t>
            </a:r>
            <a:r>
              <a:rPr lang="en-US" sz="4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open, airy</a:t>
            </a:r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, and inviting!</a:t>
            </a:r>
          </a:p>
        </p:txBody>
      </p:sp>
    </p:spTree>
    <p:extLst>
      <p:ext uri="{BB962C8B-B14F-4D97-AF65-F5344CB8AC3E}">
        <p14:creationId xmlns:p14="http://schemas.microsoft.com/office/powerpoint/2010/main" val="1773880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86954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b="1" dirty="0"/>
              <a:t>Students can </a:t>
            </a:r>
            <a:r>
              <a:rPr lang="en-US" sz="2400" b="1" dirty="0" smtClean="0"/>
              <a:t>make information </a:t>
            </a:r>
            <a:r>
              <a:rPr lang="en-US" sz="2400" b="1" dirty="0"/>
              <a:t>leap off </a:t>
            </a:r>
            <a:r>
              <a:rPr lang="en-US" sz="2400" b="1" dirty="0" smtClean="0"/>
              <a:t>the page </a:t>
            </a:r>
            <a:r>
              <a:rPr lang="en-US" sz="2400" b="1" dirty="0"/>
              <a:t>by making </a:t>
            </a:r>
            <a:r>
              <a:rPr lang="en-US" sz="2400" b="1" dirty="0" smtClean="0"/>
              <a:t>content accessible </a:t>
            </a:r>
            <a:r>
              <a:rPr lang="en-US" sz="2400" b="1" dirty="0"/>
              <a:t>through </a:t>
            </a:r>
            <a:r>
              <a:rPr lang="en-US" sz="2400" b="1" dirty="0" smtClean="0"/>
              <a:t>the following highlighting techniques:</a:t>
            </a:r>
          </a:p>
          <a:p>
            <a:r>
              <a:rPr lang="en-US" sz="2600" dirty="0"/>
              <a:t>Graphics (</a:t>
            </a:r>
            <a:r>
              <a:rPr lang="en-US" sz="2600" dirty="0" smtClean="0"/>
              <a:t>table and </a:t>
            </a:r>
            <a:r>
              <a:rPr lang="en-US" sz="2600" dirty="0"/>
              <a:t>figures)</a:t>
            </a:r>
          </a:p>
          <a:p>
            <a:r>
              <a:rPr lang="en-US" sz="2600" dirty="0" smtClean="0"/>
              <a:t>White </a:t>
            </a:r>
            <a:r>
              <a:rPr lang="en-US" sz="2600" dirty="0"/>
              <a:t>space</a:t>
            </a:r>
          </a:p>
          <a:p>
            <a:r>
              <a:rPr lang="en-US" sz="2600" b="1" dirty="0" smtClean="0"/>
              <a:t>Boldface </a:t>
            </a:r>
            <a:r>
              <a:rPr lang="en-US" sz="2600" dirty="0"/>
              <a:t>text</a:t>
            </a:r>
          </a:p>
          <a:p>
            <a:r>
              <a:rPr lang="en-US" sz="2600" dirty="0" smtClean="0"/>
              <a:t>Headings and subheadings</a:t>
            </a:r>
            <a:endParaRPr lang="en-US" sz="2600" dirty="0"/>
          </a:p>
          <a:p>
            <a:r>
              <a:rPr lang="en-US" sz="2600" i="1" dirty="0" smtClean="0"/>
              <a:t>Italics</a:t>
            </a:r>
            <a:endParaRPr lang="en-US" sz="2600" i="1" dirty="0"/>
          </a:p>
          <a:p>
            <a:r>
              <a:rPr lang="en-US" sz="2600" dirty="0" smtClean="0"/>
              <a:t>Underlining</a:t>
            </a:r>
            <a:endParaRPr lang="en-US" sz="2600" dirty="0"/>
          </a:p>
          <a:p>
            <a:r>
              <a:rPr lang="en-US" sz="2600" dirty="0" smtClean="0"/>
              <a:t>Varied </a:t>
            </a:r>
            <a:r>
              <a:rPr lang="en-US" sz="2600" dirty="0"/>
              <a:t>Font sizes</a:t>
            </a:r>
          </a:p>
          <a:p>
            <a:r>
              <a:rPr lang="en-US" sz="2600" dirty="0" smtClean="0"/>
              <a:t>Bullets </a:t>
            </a:r>
            <a:r>
              <a:rPr lang="en-US" sz="2600" dirty="0"/>
              <a:t>(!&amp;'())</a:t>
            </a:r>
          </a:p>
          <a:p>
            <a:r>
              <a:rPr lang="en-US" sz="2600" dirty="0" smtClean="0"/>
              <a:t>Numbered </a:t>
            </a:r>
            <a:r>
              <a:rPr lang="en-US" sz="2600" dirty="0"/>
              <a:t>lists</a:t>
            </a:r>
          </a:p>
          <a:p>
            <a:r>
              <a:rPr lang="en-US" sz="2600" dirty="0" smtClean="0"/>
              <a:t>Varied </a:t>
            </a:r>
            <a:r>
              <a:rPr lang="en-US" sz="2600" dirty="0"/>
              <a:t>Font </a:t>
            </a:r>
            <a:r>
              <a:rPr lang="en-US" sz="2600" b="1" dirty="0" smtClean="0"/>
              <a:t>types </a:t>
            </a:r>
            <a:r>
              <a:rPr lang="en-US" sz="2600" dirty="0" smtClean="0"/>
              <a:t>(computers </a:t>
            </a:r>
            <a:r>
              <a:rPr lang="en-US" sz="2600" i="1" dirty="0" smtClean="0"/>
              <a:t>offer </a:t>
            </a:r>
            <a:r>
              <a:rPr lang="en-US" sz="2600" dirty="0" smtClean="0"/>
              <a:t>many </a:t>
            </a:r>
            <a:r>
              <a:rPr lang="en-US" sz="2600" b="1" dirty="0"/>
              <a:t>options</a:t>
            </a:r>
            <a:r>
              <a:rPr lang="en-US" sz="2600" dirty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2142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361309" cy="51483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The paragraph on the bottom of page 16 consists of 84 words and ten</a:t>
            </a:r>
          </a:p>
          <a:p>
            <a:pPr marL="0" indent="0" algn="just">
              <a:buNone/>
            </a:pPr>
            <a:r>
              <a:rPr lang="en-US" b="1" dirty="0"/>
              <a:t>sentences. The average number of words per sentence is only 8.4.</a:t>
            </a:r>
          </a:p>
          <a:p>
            <a:pPr marL="0" indent="0" algn="just">
              <a:buNone/>
            </a:pPr>
            <a:r>
              <a:rPr lang="en-US" b="1" dirty="0"/>
              <a:t>Because the sentences are not too long, the writing is concise. Next,</a:t>
            </a:r>
          </a:p>
          <a:p>
            <a:pPr marL="0" indent="0" algn="just">
              <a:buNone/>
            </a:pPr>
            <a:r>
              <a:rPr lang="en-US" b="1" dirty="0"/>
              <a:t>the text is clear, due to specificity of detail. However, despite the</a:t>
            </a:r>
          </a:p>
          <a:p>
            <a:pPr marL="0" indent="0" algn="just">
              <a:buNone/>
            </a:pPr>
            <a:r>
              <a:rPr lang="en-US" b="1" dirty="0"/>
              <a:t>clarity and conciseness, this writing fails. Why? Essentially, this</a:t>
            </a:r>
          </a:p>
          <a:p>
            <a:pPr marL="0" indent="0" algn="just">
              <a:buNone/>
            </a:pPr>
            <a:r>
              <a:rPr lang="en-US" b="1" dirty="0"/>
              <a:t>paragraph is unintelligible. The page layout makes it nearly impossible</a:t>
            </a:r>
          </a:p>
          <a:p>
            <a:pPr marL="0" indent="0" algn="just">
              <a:buNone/>
            </a:pPr>
            <a:r>
              <a:rPr lang="en-US" b="1" dirty="0"/>
              <a:t>for the reader to understand the text.</a:t>
            </a:r>
          </a:p>
        </p:txBody>
      </p:sp>
    </p:spTree>
    <p:extLst>
      <p:ext uri="{BB962C8B-B14F-4D97-AF65-F5344CB8AC3E}">
        <p14:creationId xmlns:p14="http://schemas.microsoft.com/office/powerpoint/2010/main" val="2816831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56" y="144887"/>
            <a:ext cx="11099957" cy="1774065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Using highlighting techniques (tables, headings and </a:t>
            </a:r>
            <a:r>
              <a:rPr lang="en-US" b="1" dirty="0" smtClean="0"/>
              <a:t>subheadings, different </a:t>
            </a:r>
            <a:r>
              <a:rPr lang="en-US" b="1" dirty="0"/>
              <a:t>font sizes, column lines, and white space), below is a </a:t>
            </a:r>
            <a:r>
              <a:rPr lang="en-US" b="1" dirty="0" smtClean="0"/>
              <a:t>revised copy </a:t>
            </a:r>
            <a:r>
              <a:rPr lang="en-US" b="1" dirty="0"/>
              <a:t>of the information presented on page 16.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991" y="1411814"/>
            <a:ext cx="5843280" cy="53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509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12" y="620027"/>
            <a:ext cx="5081113" cy="53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49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Who is writing to whom?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What does the audience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know, need to know,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and want to know?</a:t>
            </a:r>
          </a:p>
        </p:txBody>
      </p:sp>
    </p:spTree>
    <p:extLst>
      <p:ext uri="{BB962C8B-B14F-4D97-AF65-F5344CB8AC3E}">
        <p14:creationId xmlns:p14="http://schemas.microsoft.com/office/powerpoint/2010/main" val="2827428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When your audience fails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to understand the text,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you have failed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to communicate!</a:t>
            </a:r>
          </a:p>
        </p:txBody>
      </p:sp>
    </p:spTree>
    <p:extLst>
      <p:ext uri="{BB962C8B-B14F-4D97-AF65-F5344CB8AC3E}">
        <p14:creationId xmlns:p14="http://schemas.microsoft.com/office/powerpoint/2010/main" val="2434928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Recognizing your audiences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/>
              <a:t>Successful </a:t>
            </a:r>
            <a:r>
              <a:rPr lang="en-US" sz="2800" b="1" dirty="0"/>
              <a:t>technical writers know that they can only achieve clarity </a:t>
            </a:r>
            <a:r>
              <a:rPr lang="en-US" sz="2800" b="1" dirty="0" smtClean="0"/>
              <a:t>by recognizing </a:t>
            </a:r>
            <a:r>
              <a:rPr lang="en-US" sz="2800" b="1" dirty="0"/>
              <a:t>their audiences. Basically, our students will write to </a:t>
            </a:r>
            <a:r>
              <a:rPr lang="en-US" sz="2800" b="1" dirty="0" smtClean="0"/>
              <a:t>either High </a:t>
            </a:r>
            <a:r>
              <a:rPr lang="en-US" sz="2800" b="1" dirty="0"/>
              <a:t>Tech Peers, Low Tech Peers, or Lay Readers. These three </a:t>
            </a:r>
            <a:r>
              <a:rPr lang="en-US" sz="2800" b="1" dirty="0" smtClean="0"/>
              <a:t>audience levels </a:t>
            </a:r>
            <a:r>
              <a:rPr lang="en-US" sz="2800" b="1" dirty="0"/>
              <a:t>have the following traits.</a:t>
            </a:r>
          </a:p>
        </p:txBody>
      </p:sp>
    </p:spTree>
    <p:extLst>
      <p:ext uri="{BB962C8B-B14F-4D97-AF65-F5344CB8AC3E}">
        <p14:creationId xmlns:p14="http://schemas.microsoft.com/office/powerpoint/2010/main" val="393251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57" y="154546"/>
            <a:ext cx="10031011" cy="6104585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High Tech Peers </a:t>
            </a:r>
            <a:r>
              <a:rPr lang="en-US" sz="2400" b="1" dirty="0"/>
              <a:t>know as much about a subject matter as you. </a:t>
            </a:r>
            <a:r>
              <a:rPr lang="en-US" sz="2400" b="1" dirty="0" smtClean="0"/>
              <a:t>They have </a:t>
            </a:r>
            <a:r>
              <a:rPr lang="en-US" sz="2400" b="1" dirty="0"/>
              <a:t>the same job title, same education, same years of experience, </a:t>
            </a:r>
            <a:r>
              <a:rPr lang="en-US" sz="2400" b="1" dirty="0" smtClean="0"/>
              <a:t>and the </a:t>
            </a:r>
            <a:r>
              <a:rPr lang="en-US" sz="2400" b="1" dirty="0"/>
              <a:t>same level of expertise. For example, a medical doctor writing </a:t>
            </a:r>
            <a:r>
              <a:rPr lang="en-US" sz="2400" b="1" dirty="0" smtClean="0"/>
              <a:t>to another </a:t>
            </a:r>
            <a:r>
              <a:rPr lang="en-US" sz="2400" b="1" dirty="0"/>
              <a:t>medical doctor would be writing High Tech to High Tech</a:t>
            </a:r>
            <a:r>
              <a:rPr lang="en-US" sz="2400" b="1" dirty="0" smtClean="0"/>
              <a:t>.</a:t>
            </a:r>
          </a:p>
          <a:p>
            <a:pPr algn="just"/>
            <a:r>
              <a:rPr lang="en-US" sz="2800" b="1" dirty="0"/>
              <a:t> Low Tech Peers </a:t>
            </a:r>
            <a:r>
              <a:rPr lang="en-US" sz="2400" b="1" dirty="0"/>
              <a:t>who work in your company know something </a:t>
            </a:r>
            <a:r>
              <a:rPr lang="en-US" sz="2400" b="1" dirty="0" smtClean="0"/>
              <a:t>about the </a:t>
            </a:r>
            <a:r>
              <a:rPr lang="en-US" sz="2400" b="1" dirty="0"/>
              <a:t>subject matter. They may not have the same job title, </a:t>
            </a:r>
            <a:r>
              <a:rPr lang="en-US" sz="2400" b="1" dirty="0" smtClean="0"/>
              <a:t>education, years </a:t>
            </a:r>
            <a:r>
              <a:rPr lang="en-US" sz="2400" b="1" dirty="0"/>
              <a:t>of experience, or level of expertise. For example, a </a:t>
            </a:r>
            <a:r>
              <a:rPr lang="en-US" sz="2400" b="1" dirty="0" smtClean="0"/>
              <a:t>medical doctor </a:t>
            </a:r>
            <a:r>
              <a:rPr lang="en-US" sz="2400" b="1" dirty="0"/>
              <a:t>writing to a staff nurse would be writing High Tech to Low Tech.</a:t>
            </a:r>
          </a:p>
          <a:p>
            <a:pPr algn="just"/>
            <a:r>
              <a:rPr lang="en-US" sz="2600" b="1" dirty="0"/>
              <a:t>Lay Readers </a:t>
            </a:r>
            <a:r>
              <a:rPr lang="en-US" sz="2400" b="1" dirty="0"/>
              <a:t>are your customers. They are completely out of the </a:t>
            </a:r>
            <a:r>
              <a:rPr lang="en-US" sz="2400" b="1" dirty="0" smtClean="0"/>
              <a:t>loop. For </a:t>
            </a:r>
            <a:r>
              <a:rPr lang="en-US" sz="2400" b="1" dirty="0"/>
              <a:t>example, a medical doctor communicating with a patient.</a:t>
            </a:r>
          </a:p>
        </p:txBody>
      </p:sp>
    </p:spTree>
    <p:extLst>
      <p:ext uri="{BB962C8B-B14F-4D97-AF65-F5344CB8AC3E}">
        <p14:creationId xmlns:p14="http://schemas.microsoft.com/office/powerpoint/2010/main" val="117300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Clarity in technical writing is mandatory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685800"/>
            <a:ext cx="10586434" cy="38015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/>
              <a:t>The most important criteria for effective technical writing is clarity. If </a:t>
            </a:r>
            <a:r>
              <a:rPr lang="en-US" sz="2400" b="1" dirty="0" smtClean="0"/>
              <a:t>the audience </a:t>
            </a:r>
            <a:r>
              <a:rPr lang="en-US" sz="2400" b="1" dirty="0"/>
              <a:t>responds to a memo, letter, report, or manual with, “Huh</a:t>
            </a:r>
            <a:r>
              <a:rPr lang="en-US" sz="2400" b="1" dirty="0" smtClean="0"/>
              <a:t>?” what </a:t>
            </a:r>
            <a:r>
              <a:rPr lang="en-US" sz="2400" b="1" dirty="0"/>
              <a:t>has the writer accomplished? If the correspondence is not </a:t>
            </a:r>
            <a:r>
              <a:rPr lang="en-US" sz="2400" b="1" dirty="0" smtClean="0"/>
              <a:t>clearly understood</a:t>
            </a:r>
            <a:r>
              <a:rPr lang="en-US" sz="2400" b="1" dirty="0"/>
              <a:t>, the reader will either call the writer for further </a:t>
            </a:r>
            <a:r>
              <a:rPr lang="en-US" sz="2400" b="1" dirty="0" smtClean="0"/>
              <a:t>clarification, or </a:t>
            </a:r>
            <a:r>
              <a:rPr lang="en-US" sz="2400" b="1" dirty="0"/>
              <a:t>just ignore the information. In either case, the writer’s time is </a:t>
            </a:r>
            <a:r>
              <a:rPr lang="en-US" sz="2400" b="1" dirty="0" smtClean="0"/>
              <a:t>wasted; the </a:t>
            </a:r>
            <a:r>
              <a:rPr lang="en-US" sz="2400" b="1" dirty="0"/>
              <a:t>reader’s time is wasted; the message is lost.</a:t>
            </a:r>
          </a:p>
        </p:txBody>
      </p:sp>
    </p:spTree>
    <p:extLst>
      <p:ext uri="{BB962C8B-B14F-4D97-AF65-F5344CB8AC3E}">
        <p14:creationId xmlns:p14="http://schemas.microsoft.com/office/powerpoint/2010/main" val="5310064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165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Writing successfully to these three types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of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Audiences requires different techniques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33523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 to High Tech Peers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309794" cy="361526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When </a:t>
            </a:r>
            <a:r>
              <a:rPr lang="en-US" sz="2400" b="1" dirty="0"/>
              <a:t>writing to a high tech peer, one can use acronyms and </a:t>
            </a:r>
            <a:r>
              <a:rPr lang="en-US" sz="2400" b="1" dirty="0" smtClean="0"/>
              <a:t>abbreviations, usually </a:t>
            </a:r>
            <a:r>
              <a:rPr lang="en-US" sz="2400" b="1" dirty="0"/>
              <a:t>without any definition. Educators are familiar with </a:t>
            </a:r>
            <a:r>
              <a:rPr lang="en-US" sz="2400" b="1" dirty="0" smtClean="0"/>
              <a:t>QPA, NEA</a:t>
            </a:r>
            <a:r>
              <a:rPr lang="en-US" sz="2400" b="1" dirty="0"/>
              <a:t>, and KPERS. But individuals in other fields would assume </a:t>
            </a:r>
            <a:r>
              <a:rPr lang="en-US" sz="2400" b="1" dirty="0" smtClean="0"/>
              <a:t>that NEA </a:t>
            </a:r>
            <a:r>
              <a:rPr lang="en-US" sz="2400" b="1" dirty="0"/>
              <a:t>meant </a:t>
            </a:r>
            <a:r>
              <a:rPr lang="en-US" sz="2400" b="1" i="1" dirty="0"/>
              <a:t>National Endowment for the Arts, </a:t>
            </a:r>
            <a:r>
              <a:rPr lang="en-US" sz="2400" b="1" dirty="0"/>
              <a:t>not </a:t>
            </a:r>
            <a:r>
              <a:rPr lang="en-US" sz="2400" b="1" i="1" dirty="0" smtClean="0"/>
              <a:t>National Education </a:t>
            </a:r>
            <a:r>
              <a:rPr lang="en-US" sz="2400" b="1" i="1" dirty="0"/>
              <a:t>Association.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05054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 to Low Tech </a:t>
            </a:r>
            <a:r>
              <a:rPr lang="en-US" b="1" dirty="0" smtClean="0"/>
              <a:t>Peers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301467" cy="361526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Accountants </a:t>
            </a:r>
            <a:r>
              <a:rPr lang="en-US" sz="2400" b="1" dirty="0"/>
              <a:t>do not need their high tech peers to define FIFO or </a:t>
            </a:r>
            <a:r>
              <a:rPr lang="en-US" sz="2400" b="1" dirty="0" smtClean="0"/>
              <a:t>CPR. If </a:t>
            </a:r>
            <a:r>
              <a:rPr lang="en-US" sz="2400" b="1" dirty="0"/>
              <a:t>these accountants write to one of their fellow employees in </a:t>
            </a:r>
            <a:r>
              <a:rPr lang="en-US" sz="2400" b="1" dirty="0" smtClean="0"/>
              <a:t>sales, computer </a:t>
            </a:r>
            <a:r>
              <a:rPr lang="en-US" sz="2400" b="1" dirty="0"/>
              <a:t>technology, or human resources (low tech peers), </a:t>
            </a:r>
            <a:r>
              <a:rPr lang="en-US" sz="2400" b="1" dirty="0" smtClean="0"/>
              <a:t>however, these </a:t>
            </a:r>
            <a:r>
              <a:rPr lang="en-US" sz="2400" b="1" dirty="0"/>
              <a:t>high-tech terms must be explained. FIFO could be </a:t>
            </a:r>
            <a:r>
              <a:rPr lang="en-US" sz="2400" b="1" dirty="0" smtClean="0"/>
              <a:t>parenthetically defined </a:t>
            </a:r>
            <a:r>
              <a:rPr lang="en-US" sz="2400" b="1" dirty="0"/>
              <a:t>as </a:t>
            </a:r>
            <a:r>
              <a:rPr lang="en-US" sz="2400" b="1" i="1" dirty="0"/>
              <a:t>First In, First Out. </a:t>
            </a:r>
            <a:r>
              <a:rPr lang="en-US" sz="2400" b="1" dirty="0"/>
              <a:t>CPR, which everyone </a:t>
            </a:r>
            <a:r>
              <a:rPr lang="en-US" sz="2400" b="1" dirty="0" smtClean="0"/>
              <a:t>assumes means </a:t>
            </a:r>
            <a:r>
              <a:rPr lang="en-US" sz="2400" b="1" i="1" dirty="0"/>
              <a:t>Cardiopulmonary Resuscitation, </a:t>
            </a:r>
            <a:r>
              <a:rPr lang="en-US" sz="2400" b="1" dirty="0"/>
              <a:t>in fact means </a:t>
            </a:r>
            <a:r>
              <a:rPr lang="en-US" sz="2400" b="1" i="1" dirty="0" smtClean="0"/>
              <a:t>Continuing Property </a:t>
            </a:r>
            <a:r>
              <a:rPr lang="en-US" sz="2400" b="1" i="1" dirty="0"/>
              <a:t>Records, </a:t>
            </a:r>
            <a:r>
              <a:rPr lang="en-US" sz="2400" b="1" dirty="0"/>
              <a:t>something accountants understand.</a:t>
            </a:r>
          </a:p>
        </p:txBody>
      </p:sp>
    </p:spTree>
    <p:extLst>
      <p:ext uri="{BB962C8B-B14F-4D97-AF65-F5344CB8AC3E}">
        <p14:creationId xmlns:p14="http://schemas.microsoft.com/office/powerpoint/2010/main" val="6489081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98" y="5628068"/>
            <a:ext cx="8534400" cy="894365"/>
          </a:xfrm>
        </p:spPr>
        <p:txBody>
          <a:bodyPr/>
          <a:lstStyle/>
          <a:p>
            <a:r>
              <a:rPr lang="en-US" b="1" dirty="0"/>
              <a:t>Writing to the Lay </a:t>
            </a:r>
            <a:r>
              <a:rPr lang="en-US" b="1" dirty="0" smtClean="0"/>
              <a:t>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644644" cy="44528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smtClean="0"/>
              <a:t>Whereas </a:t>
            </a:r>
            <a:r>
              <a:rPr lang="en-US" b="1" dirty="0"/>
              <a:t>high tech readers do not need acronyms or </a:t>
            </a:r>
            <a:r>
              <a:rPr lang="en-US" b="1" dirty="0" smtClean="0"/>
              <a:t>abbreviations defined</a:t>
            </a:r>
            <a:r>
              <a:rPr lang="en-US" b="1" dirty="0"/>
              <a:t>, and low tech readers need a parenthetical definition, </a:t>
            </a:r>
            <a:r>
              <a:rPr lang="en-US" b="1" dirty="0" smtClean="0"/>
              <a:t>lay readers </a:t>
            </a:r>
            <a:r>
              <a:rPr lang="en-US" b="1" dirty="0"/>
              <a:t>want to avoid the confusion completely. All they want is </a:t>
            </a:r>
            <a:r>
              <a:rPr lang="en-US" b="1" dirty="0" smtClean="0"/>
              <a:t>the definition—no </a:t>
            </a:r>
            <a:r>
              <a:rPr lang="en-US" b="1" dirty="0"/>
              <a:t>abbreviations or acronyms. In fact, they might </a:t>
            </a:r>
            <a:r>
              <a:rPr lang="en-US" b="1" dirty="0" smtClean="0"/>
              <a:t>also need </a:t>
            </a:r>
            <a:r>
              <a:rPr lang="en-US" b="1" dirty="0"/>
              <a:t>follow-up explanations. Why would a homeowner in a </a:t>
            </a:r>
            <a:r>
              <a:rPr lang="en-US" b="1" dirty="0" smtClean="0"/>
              <a:t>residential area </a:t>
            </a:r>
            <a:r>
              <a:rPr lang="en-US" b="1" dirty="0"/>
              <a:t>want to be told by local health authorities, “You are in </a:t>
            </a:r>
            <a:r>
              <a:rPr lang="en-US" b="1" dirty="0" smtClean="0"/>
              <a:t>danger of </a:t>
            </a:r>
            <a:r>
              <a:rPr lang="en-US" b="1" dirty="0"/>
              <a:t>DBPs”? What’s a DBP? These lay readers do not even want to </a:t>
            </a:r>
            <a:r>
              <a:rPr lang="en-US" b="1" dirty="0" smtClean="0"/>
              <a:t>be told</a:t>
            </a:r>
            <a:r>
              <a:rPr lang="en-US" b="1" dirty="0"/>
              <a:t>, “You are in danger of DBPs (disinfection by-products).” What’s </a:t>
            </a:r>
            <a:r>
              <a:rPr lang="en-US" b="1" dirty="0" smtClean="0"/>
              <a:t>a </a:t>
            </a:r>
            <a:r>
              <a:rPr lang="en-US" b="1" i="1" dirty="0" smtClean="0"/>
              <a:t>disinfection </a:t>
            </a:r>
            <a:r>
              <a:rPr lang="en-US" b="1" i="1" dirty="0"/>
              <a:t>by-product? </a:t>
            </a:r>
            <a:r>
              <a:rPr lang="en-US" b="1" dirty="0"/>
              <a:t>Instead, the lay reader wants to be told </a:t>
            </a:r>
            <a:r>
              <a:rPr lang="en-US" b="1" dirty="0" smtClean="0"/>
              <a:t>that their </a:t>
            </a:r>
            <a:r>
              <a:rPr lang="en-US" b="1" dirty="0"/>
              <a:t>nearby streams contain </a:t>
            </a:r>
            <a:r>
              <a:rPr lang="en-US" b="1" i="1" dirty="0"/>
              <a:t>high-acid, chlorine, </a:t>
            </a:r>
            <a:r>
              <a:rPr lang="en-US" b="1" dirty="0"/>
              <a:t>and </a:t>
            </a:r>
            <a:r>
              <a:rPr lang="en-US" b="1" i="1" dirty="0"/>
              <a:t>ammonia levels.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46230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Use pronouns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in technical  writing. After all, companies do not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write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to companies. People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write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to people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1898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165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Readers want to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be spoken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to, not spoken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at. Pronouns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are effective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in technical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writing.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You, your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, us, we, our, I,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me, and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my create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a personalized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tone.</a:t>
            </a:r>
          </a:p>
        </p:txBody>
      </p:sp>
    </p:spTree>
    <p:extLst>
      <p:ext uri="{BB962C8B-B14F-4D97-AF65-F5344CB8AC3E}">
        <p14:creationId xmlns:p14="http://schemas.microsoft.com/office/powerpoint/2010/main" val="2465314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736" y="154546"/>
            <a:ext cx="6735650" cy="597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533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927" y="685799"/>
            <a:ext cx="4003503" cy="47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722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0581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/>
              <a:t>Effective technical writing must </a:t>
            </a:r>
            <a:r>
              <a:rPr lang="en-US" sz="2400" b="1" dirty="0" smtClean="0"/>
              <a:t>be correct</a:t>
            </a:r>
            <a:r>
              <a:rPr lang="en-US" sz="2400" b="1" dirty="0"/>
              <a:t>, whether </a:t>
            </a:r>
            <a:r>
              <a:rPr lang="en-US" sz="2400" b="1" dirty="0" smtClean="0"/>
              <a:t>grammatically, mathematically</a:t>
            </a:r>
            <a:r>
              <a:rPr lang="en-US" sz="2400" b="1" dirty="0"/>
              <a:t>, electronically, </a:t>
            </a:r>
            <a:r>
              <a:rPr lang="en-US" sz="2400" b="1" dirty="0" smtClean="0"/>
              <a:t>etc. Errors </a:t>
            </a:r>
            <a:r>
              <a:rPr lang="en-US" sz="2400" b="1" dirty="0"/>
              <a:t>in technical writing make </a:t>
            </a:r>
            <a:r>
              <a:rPr lang="en-US" sz="2400" b="1" dirty="0" smtClean="0"/>
              <a:t>the company </a:t>
            </a:r>
            <a:r>
              <a:rPr lang="en-US" sz="2400" b="1" dirty="0"/>
              <a:t>and the employee look </a:t>
            </a:r>
            <a:r>
              <a:rPr lang="en-US" sz="2400" b="1" dirty="0" smtClean="0"/>
              <a:t>bad. More </a:t>
            </a:r>
            <a:r>
              <a:rPr lang="en-US" sz="2400" b="1" dirty="0"/>
              <a:t>importantly, errors can lead </a:t>
            </a:r>
            <a:r>
              <a:rPr lang="en-US" sz="2400" b="1" dirty="0" smtClean="0"/>
              <a:t>to damages</a:t>
            </a:r>
            <a:r>
              <a:rPr lang="en-US" sz="2400" b="1" dirty="0"/>
              <a:t>, injuries, lawsuits, or </a:t>
            </a:r>
            <a:r>
              <a:rPr lang="en-US" sz="2400" b="1" dirty="0" smtClean="0"/>
              <a:t>just embarrassment </a:t>
            </a:r>
            <a:r>
              <a:rPr lang="en-US" sz="2400" b="1" dirty="0"/>
              <a:t>and misunderstandings.</a:t>
            </a:r>
          </a:p>
        </p:txBody>
      </p:sp>
    </p:spTree>
    <p:extLst>
      <p:ext uri="{BB962C8B-B14F-4D97-AF65-F5344CB8AC3E}">
        <p14:creationId xmlns:p14="http://schemas.microsoft.com/office/powerpoint/2010/main" val="3536984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9181005" cy="15070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Students must understand the importance </a:t>
            </a:r>
            <a:r>
              <a:rPr lang="en-US" b="1" dirty="0" smtClean="0"/>
              <a:t>of proofreading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953737" cy="3615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Ask </a:t>
            </a:r>
            <a:r>
              <a:rPr lang="en-US" dirty="0"/>
              <a:t>your students to try these proofreading techniques:</a:t>
            </a:r>
          </a:p>
          <a:p>
            <a:r>
              <a:rPr lang="en-US" b="1" dirty="0" smtClean="0"/>
              <a:t>Use </a:t>
            </a:r>
            <a:r>
              <a:rPr lang="en-US" b="1" dirty="0"/>
              <a:t>the computer’s spell check—</a:t>
            </a:r>
            <a:r>
              <a:rPr lang="en-US" dirty="0"/>
              <a:t>remember, however, that a </a:t>
            </a:r>
            <a:r>
              <a:rPr lang="en-US" dirty="0" smtClean="0"/>
              <a:t>spell check </a:t>
            </a:r>
            <a:r>
              <a:rPr lang="en-US" dirty="0"/>
              <a:t>will not catch </a:t>
            </a:r>
            <a:r>
              <a:rPr lang="en-US" i="1" dirty="0"/>
              <a:t>form </a:t>
            </a:r>
            <a:r>
              <a:rPr lang="en-US" dirty="0"/>
              <a:t>if you mean </a:t>
            </a:r>
            <a:r>
              <a:rPr lang="en-US" i="1" dirty="0"/>
              <a:t>from, to </a:t>
            </a:r>
            <a:r>
              <a:rPr lang="en-US" dirty="0"/>
              <a:t>if you mean </a:t>
            </a:r>
            <a:r>
              <a:rPr lang="en-US" i="1" dirty="0"/>
              <a:t>too, </a:t>
            </a:r>
            <a:r>
              <a:rPr lang="en-US" dirty="0" smtClean="0"/>
              <a:t>or </a:t>
            </a:r>
            <a:r>
              <a:rPr lang="en-US" i="1" dirty="0" smtClean="0"/>
              <a:t>except </a:t>
            </a:r>
            <a:r>
              <a:rPr lang="en-US" dirty="0"/>
              <a:t>if you mean </a:t>
            </a:r>
            <a:r>
              <a:rPr lang="en-US" i="1" dirty="0"/>
              <a:t>accept.</a:t>
            </a:r>
          </a:p>
          <a:p>
            <a:r>
              <a:rPr lang="en-US" b="1" dirty="0" smtClean="0"/>
              <a:t>Let </a:t>
            </a:r>
            <a:r>
              <a:rPr lang="en-US" b="1" dirty="0"/>
              <a:t>it sit—</a:t>
            </a:r>
            <a:r>
              <a:rPr lang="en-US" dirty="0"/>
              <a:t>for a day or a weekend. When the document is </a:t>
            </a:r>
            <a:r>
              <a:rPr lang="en-US" dirty="0" smtClean="0"/>
              <a:t>cold, students </a:t>
            </a:r>
            <a:r>
              <a:rPr lang="en-US" dirty="0"/>
              <a:t>are more objective about their own writing.</a:t>
            </a:r>
          </a:p>
          <a:p>
            <a:r>
              <a:rPr lang="en-US" b="1" dirty="0" smtClean="0"/>
              <a:t>Use </a:t>
            </a:r>
            <a:r>
              <a:rPr lang="en-US" b="1" dirty="0"/>
              <a:t>peer evaluations—</a:t>
            </a:r>
            <a:r>
              <a:rPr lang="en-US" dirty="0"/>
              <a:t>others will see the errors we miss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Read </a:t>
            </a:r>
            <a:r>
              <a:rPr lang="en-US" b="1" dirty="0"/>
              <a:t>it aloud—</a:t>
            </a:r>
            <a:r>
              <a:rPr lang="en-US" dirty="0"/>
              <a:t>sometimes we can hear errors.</a:t>
            </a:r>
          </a:p>
          <a:p>
            <a:r>
              <a:rPr lang="en-US" b="1" dirty="0" smtClean="0"/>
              <a:t>Read </a:t>
            </a:r>
            <a:r>
              <a:rPr lang="en-US" b="1" dirty="0"/>
              <a:t>it backwards—</a:t>
            </a:r>
            <a:r>
              <a:rPr lang="en-US" dirty="0"/>
              <a:t>then you read words out of context. </a:t>
            </a:r>
            <a:r>
              <a:rPr lang="en-US" dirty="0" smtClean="0"/>
              <a:t>You cannot </a:t>
            </a:r>
            <a:r>
              <a:rPr lang="en-US" dirty="0"/>
              <a:t>anticipate the next word.</a:t>
            </a:r>
          </a:p>
        </p:txBody>
      </p:sp>
    </p:spTree>
    <p:extLst>
      <p:ext uri="{BB962C8B-B14F-4D97-AF65-F5344CB8AC3E}">
        <p14:creationId xmlns:p14="http://schemas.microsoft.com/office/powerpoint/2010/main" val="68750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Clarity in technical writing is mandatory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134042" cy="3615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Clarity, however, is not just a time concern. Think of it from </a:t>
            </a:r>
            <a:r>
              <a:rPr lang="en-US" b="1" dirty="0" smtClean="0"/>
              <a:t>this perspective</a:t>
            </a:r>
            <a:r>
              <a:rPr lang="en-US" b="1" dirty="0"/>
              <a:t>: your company has written an installation manual for </a:t>
            </a:r>
            <a:r>
              <a:rPr lang="en-US" b="1" dirty="0" smtClean="0"/>
              <a:t> a product</a:t>
            </a:r>
            <a:r>
              <a:rPr lang="en-US" b="1" dirty="0"/>
              <a:t>. The manual, unfortunately, is not clear. When the reader </a:t>
            </a:r>
            <a:r>
              <a:rPr lang="en-US" b="1" dirty="0" smtClean="0"/>
              <a:t>fails </a:t>
            </a:r>
            <a:r>
              <a:rPr lang="en-US" b="1" dirty="0"/>
              <a:t>to understand the content, three negatives can occur:</a:t>
            </a:r>
          </a:p>
          <a:p>
            <a:pPr algn="just"/>
            <a:r>
              <a:rPr lang="en-US" sz="2400" b="1" dirty="0"/>
              <a:t>BAD—</a:t>
            </a:r>
            <a:r>
              <a:rPr lang="en-US" b="1" dirty="0"/>
              <a:t>The equipment is damaged. This requires the owner to ship </a:t>
            </a:r>
            <a:r>
              <a:rPr lang="en-US" b="1" dirty="0" smtClean="0"/>
              <a:t>the equipment </a:t>
            </a:r>
            <a:r>
              <a:rPr lang="en-US" b="1" dirty="0"/>
              <a:t>back. The company will replace the equipment, </a:t>
            </a:r>
            <a:r>
              <a:rPr lang="en-US" b="1" dirty="0" smtClean="0"/>
              <a:t>costs accrue</a:t>
            </a:r>
            <a:r>
              <a:rPr lang="en-US" b="1" dirty="0"/>
              <a:t>, and public relations have been frayed.</a:t>
            </a:r>
          </a:p>
        </p:txBody>
      </p:sp>
    </p:spTree>
    <p:extLst>
      <p:ext uri="{BB962C8B-B14F-4D97-AF65-F5344CB8AC3E}">
        <p14:creationId xmlns:p14="http://schemas.microsoft.com/office/powerpoint/2010/main" val="20052820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4960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dirty="0"/>
              <a:t>Ode </a:t>
            </a:r>
            <a:r>
              <a:rPr lang="en-US" sz="2800" b="1" dirty="0" smtClean="0"/>
              <a:t>to Spell </a:t>
            </a:r>
            <a:r>
              <a:rPr lang="en-US" sz="2800" b="1" dirty="0"/>
              <a:t>Check...</a:t>
            </a:r>
          </a:p>
          <a:p>
            <a:pPr marL="0" indent="0" algn="ctr">
              <a:buNone/>
            </a:pPr>
            <a:r>
              <a:rPr lang="en-US" b="1" dirty="0"/>
              <a:t>I have a spelling checker.</a:t>
            </a:r>
          </a:p>
          <a:p>
            <a:pPr marL="0" indent="0" algn="ctr">
              <a:buNone/>
            </a:pPr>
            <a:r>
              <a:rPr lang="en-US" b="1" dirty="0"/>
              <a:t>It came with my PC.</a:t>
            </a:r>
          </a:p>
          <a:p>
            <a:pPr marL="0" indent="0" algn="ctr">
              <a:buNone/>
            </a:pPr>
            <a:r>
              <a:rPr lang="en-US" b="1" dirty="0"/>
              <a:t>It plainly marks four my revue</a:t>
            </a:r>
          </a:p>
          <a:p>
            <a:pPr marL="0" indent="0" algn="ctr">
              <a:buNone/>
            </a:pPr>
            <a:r>
              <a:rPr lang="en-US" b="1" dirty="0"/>
              <a:t>Mistakes I cannot sea.</a:t>
            </a:r>
          </a:p>
          <a:p>
            <a:pPr marL="0" indent="0" algn="ctr">
              <a:buNone/>
            </a:pPr>
            <a:r>
              <a:rPr lang="en-US" b="1" dirty="0"/>
              <a:t>I’ve run this poem threw it.</a:t>
            </a:r>
          </a:p>
          <a:p>
            <a:pPr marL="0" indent="0" algn="ctr">
              <a:buNone/>
            </a:pPr>
            <a:r>
              <a:rPr lang="en-US" b="1" dirty="0"/>
              <a:t>I’m sure your pleased to no,</a:t>
            </a:r>
          </a:p>
          <a:p>
            <a:pPr marL="0" indent="0" algn="ctr">
              <a:buNone/>
            </a:pPr>
            <a:r>
              <a:rPr lang="en-US" b="1" dirty="0"/>
              <a:t>Its letter perfect in it’s weigh</a:t>
            </a:r>
          </a:p>
          <a:p>
            <a:pPr marL="0" indent="0" algn="ctr">
              <a:buNone/>
            </a:pPr>
            <a:r>
              <a:rPr lang="en-US" b="1" dirty="0"/>
              <a:t>My checker tolled me sew.</a:t>
            </a:r>
          </a:p>
          <a:p>
            <a:pPr marL="0" indent="0" algn="ctr">
              <a:buNone/>
            </a:pPr>
            <a:r>
              <a:rPr lang="en-US" b="1" i="1" dirty="0" smtClean="0"/>
              <a:t>                                               —</a:t>
            </a:r>
            <a:r>
              <a:rPr lang="en-US" b="1" i="1" dirty="0"/>
              <a:t>Unknown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79991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95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659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69" y="5962919"/>
            <a:ext cx="8534400" cy="688303"/>
          </a:xfrm>
        </p:spPr>
        <p:txBody>
          <a:bodyPr/>
          <a:lstStyle/>
          <a:p>
            <a:r>
              <a:rPr lang="en-US" b="1" dirty="0"/>
              <a:t>End-of-Chapter Activities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108040"/>
            <a:ext cx="4734733" cy="47003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169" y="214754"/>
            <a:ext cx="113383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Clarity and Conciseness</a:t>
            </a:r>
          </a:p>
          <a:p>
            <a:r>
              <a:rPr lang="en-US" dirty="0">
                <a:solidFill>
                  <a:srgbClr val="292526"/>
                </a:solidFill>
                <a:latin typeface="Arial" panose="020B0604020202020204" pitchFamily="34" charset="0"/>
              </a:rPr>
              <a:t>Revise the </a:t>
            </a:r>
            <a:r>
              <a:rPr lang="en-US" b="1" i="1" dirty="0">
                <a:solidFill>
                  <a:srgbClr val="292526"/>
                </a:solidFill>
                <a:latin typeface="Arial" panose="020B0604020202020204" pitchFamily="34" charset="0"/>
              </a:rPr>
              <a:t>italicized </a:t>
            </a:r>
            <a:r>
              <a:rPr lang="en-US" dirty="0">
                <a:solidFill>
                  <a:srgbClr val="292526"/>
                </a:solidFill>
                <a:latin typeface="Arial" panose="020B0604020202020204" pitchFamily="34" charset="0"/>
              </a:rPr>
              <a:t>vague words and phrases, specifying </a:t>
            </a:r>
            <a:r>
              <a:rPr lang="en-US" dirty="0" smtClean="0">
                <a:solidFill>
                  <a:srgbClr val="292526"/>
                </a:solidFill>
                <a:latin typeface="Arial" panose="020B0604020202020204" pitchFamily="34" charset="0"/>
              </a:rPr>
              <a:t>exact information</a:t>
            </a:r>
            <a:r>
              <a:rPr lang="en-US" dirty="0">
                <a:solidFill>
                  <a:srgbClr val="292526"/>
                </a:solidFill>
                <a:latin typeface="Arial" panose="020B0604020202020204" pitchFamily="34" charset="0"/>
              </a:rPr>
              <a:t>. (Students are allowed to invent numbers.)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786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08" y="178546"/>
            <a:ext cx="8534400" cy="936938"/>
          </a:xfrm>
        </p:spPr>
        <p:txBody>
          <a:bodyPr>
            <a:normAutofit/>
          </a:bodyPr>
          <a:lstStyle/>
          <a:p>
            <a:r>
              <a:rPr lang="en-US" sz="2400" b="1" dirty="0"/>
              <a:t>Change the following long words to shorter words.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68" y="1115484"/>
            <a:ext cx="6249770" cy="556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17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89" y="0"/>
            <a:ext cx="8448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35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/>
              <a:t>Revise the following long sentences, making them shorter</a:t>
            </a:r>
            <a:r>
              <a:rPr lang="en-US" sz="2400" b="1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/>
              <a:t>1. I will be calling you on May 31 to see if you have any </a:t>
            </a:r>
            <a:r>
              <a:rPr lang="en-US" sz="2400" b="1" dirty="0" smtClean="0"/>
              <a:t>questions at </a:t>
            </a:r>
            <a:r>
              <a:rPr lang="en-US" sz="2400" b="1" dirty="0"/>
              <a:t>that time.</a:t>
            </a:r>
          </a:p>
          <a:p>
            <a:pPr marL="0" indent="0" algn="just">
              <a:buNone/>
            </a:pPr>
            <a:r>
              <a:rPr lang="en-US" sz="2400" b="1" dirty="0"/>
              <a:t>2. If I can be of any assistance to you in the evaluation of </a:t>
            </a:r>
            <a:r>
              <a:rPr lang="en-US" sz="2400" b="1" dirty="0" smtClean="0"/>
              <a:t>this proposal</a:t>
            </a:r>
            <a:r>
              <a:rPr lang="en-US" sz="2400" b="1" dirty="0"/>
              <a:t>, please feel free to give me a call.</a:t>
            </a:r>
          </a:p>
          <a:p>
            <a:pPr marL="0" indent="0" algn="just">
              <a:buNone/>
            </a:pPr>
            <a:r>
              <a:rPr lang="en-US" sz="2400" b="1" dirty="0"/>
              <a:t>3. The company is in the process of trying to cut the cost of </a:t>
            </a:r>
            <a:r>
              <a:rPr lang="en-US" sz="2400" b="1" dirty="0" smtClean="0"/>
              <a:t>expenditures relating </a:t>
            </a:r>
            <a:r>
              <a:rPr lang="en-US" sz="2400" b="1" dirty="0"/>
              <a:t>to the waste of unused office supplies.</a:t>
            </a:r>
          </a:p>
          <a:p>
            <a:pPr marL="0" indent="0" algn="just">
              <a:buNone/>
            </a:pPr>
            <a:r>
              <a:rPr lang="en-US" sz="2400" b="1" dirty="0"/>
              <a:t>4. I am of the opinion that Acme employees have too much </a:t>
            </a:r>
            <a:r>
              <a:rPr lang="en-US" sz="2400" b="1" dirty="0" smtClean="0"/>
              <a:t>work to </a:t>
            </a:r>
            <a:r>
              <a:rPr lang="en-US" sz="2400" b="1" dirty="0"/>
              <a:t>do.</a:t>
            </a:r>
          </a:p>
          <a:p>
            <a:pPr marL="0" indent="0" algn="just">
              <a:buNone/>
            </a:pPr>
            <a:r>
              <a:rPr lang="en-US" sz="2400" b="1" dirty="0"/>
              <a:t>5. In the month of July, my family will make a visit to the </a:t>
            </a:r>
            <a:r>
              <a:rPr lang="en-US" sz="2400" b="1" dirty="0" smtClean="0"/>
              <a:t>state of </a:t>
            </a:r>
            <a:r>
              <a:rPr lang="en-US" sz="2400" b="1" dirty="0"/>
              <a:t>Arkansas.</a:t>
            </a:r>
          </a:p>
          <a:p>
            <a:pPr marL="0" indent="0" algn="just">
              <a:buNone/>
            </a:pPr>
            <a:r>
              <a:rPr lang="en-US" sz="2400" b="1" dirty="0"/>
              <a:t>6. It is the company’s plan to take action to avoid problems </a:t>
            </a:r>
            <a:r>
              <a:rPr lang="en-US" sz="2400" b="1" dirty="0" smtClean="0"/>
              <a:t>with </a:t>
            </a:r>
          </a:p>
          <a:p>
            <a:pPr marL="0" indent="0" algn="just">
              <a:buNone/>
            </a:pPr>
            <a:r>
              <a:rPr lang="en-US" sz="2400" b="1" dirty="0" smtClean="0"/>
              <a:t>hazardous </a:t>
            </a:r>
            <a:r>
              <a:rPr lang="en-US" sz="2400" b="1" dirty="0"/>
              <a:t>waste.</a:t>
            </a:r>
          </a:p>
          <a:p>
            <a:pPr marL="0" indent="0" algn="just">
              <a:buNone/>
            </a:pPr>
            <a:r>
              <a:rPr lang="en-US" sz="2400" b="1" dirty="0"/>
              <a:t>7. On two different occasions, the manager of personnel met </a:t>
            </a: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 smtClean="0"/>
              <a:t>with at </a:t>
            </a:r>
            <a:r>
              <a:rPr lang="en-US" sz="2400" b="1" dirty="0"/>
              <a:t>least several different employees to ascertain whether </a:t>
            </a: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smtClean="0"/>
              <a:t>or not they </a:t>
            </a:r>
            <a:r>
              <a:rPr lang="en-US" sz="2400" b="1" dirty="0"/>
              <a:t>were in agreement with the company’s policies </a:t>
            </a:r>
            <a:r>
              <a:rPr lang="en-US" sz="2400" b="1" dirty="0" smtClean="0"/>
              <a:t>regarding overtime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02088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Audience Recognition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4212" y="803272"/>
            <a:ext cx="66309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526"/>
                </a:solidFill>
                <a:latin typeface="Arial" panose="020B0604020202020204" pitchFamily="34" charset="0"/>
              </a:rPr>
              <a:t>Bring a document to class. (This </a:t>
            </a:r>
            <a:r>
              <a:rPr lang="en-US" sz="2000" dirty="0" smtClean="0">
                <a:solidFill>
                  <a:srgbClr val="292526"/>
                </a:solidFill>
                <a:latin typeface="Arial" panose="020B0604020202020204" pitchFamily="34" charset="0"/>
              </a:rPr>
              <a:t>could be </a:t>
            </a:r>
            <a:r>
              <a:rPr lang="en-US" sz="2000" dirty="0">
                <a:solidFill>
                  <a:srgbClr val="292526"/>
                </a:solidFill>
                <a:latin typeface="Arial" panose="020B0604020202020204" pitchFamily="34" charset="0"/>
              </a:rPr>
              <a:t>a textbook from your class or </a:t>
            </a:r>
            <a:r>
              <a:rPr lang="en-US" sz="2000" dirty="0" smtClean="0">
                <a:solidFill>
                  <a:srgbClr val="292526"/>
                </a:solidFill>
                <a:latin typeface="Arial" panose="020B0604020202020204" pitchFamily="34" charset="0"/>
              </a:rPr>
              <a:t>other classes</a:t>
            </a:r>
            <a:r>
              <a:rPr lang="en-US" sz="2000" dirty="0">
                <a:solidFill>
                  <a:srgbClr val="292526"/>
                </a:solidFill>
                <a:latin typeface="Arial" panose="020B0604020202020204" pitchFamily="34" charset="0"/>
              </a:rPr>
              <a:t>, manuals found at home, </a:t>
            </a:r>
            <a:r>
              <a:rPr lang="en-US" sz="2000" dirty="0" smtClean="0">
                <a:solidFill>
                  <a:srgbClr val="292526"/>
                </a:solidFill>
                <a:latin typeface="Arial" panose="020B0604020202020204" pitchFamily="34" charset="0"/>
              </a:rPr>
              <a:t>popular magazines</a:t>
            </a:r>
            <a:r>
              <a:rPr lang="en-US" sz="2000" dirty="0">
                <a:solidFill>
                  <a:srgbClr val="292526"/>
                </a:solidFill>
                <a:latin typeface="Arial" panose="020B0604020202020204" pitchFamily="34" charset="0"/>
              </a:rPr>
              <a:t>, brochures, </a:t>
            </a:r>
            <a:r>
              <a:rPr lang="en-US" sz="2000" dirty="0" smtClean="0">
                <a:solidFill>
                  <a:srgbClr val="292526"/>
                </a:solidFill>
                <a:latin typeface="Arial" panose="020B0604020202020204" pitchFamily="34" charset="0"/>
              </a:rPr>
              <a:t>etc.)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92526"/>
                </a:solidFill>
                <a:latin typeface="Arial" panose="020B0604020202020204" pitchFamily="34" charset="0"/>
              </a:rPr>
              <a:t>In a </a:t>
            </a:r>
            <a:r>
              <a:rPr lang="en-US" sz="2000" dirty="0">
                <a:solidFill>
                  <a:srgbClr val="292526"/>
                </a:solidFill>
                <a:latin typeface="Arial" panose="020B0604020202020204" pitchFamily="34" charset="0"/>
              </a:rPr>
              <a:t>small group, determine </a:t>
            </a:r>
            <a:r>
              <a:rPr lang="en-US" sz="2000" dirty="0" smtClean="0">
                <a:solidFill>
                  <a:srgbClr val="292526"/>
                </a:solidFill>
                <a:latin typeface="Arial" panose="020B0604020202020204" pitchFamily="34" charset="0"/>
              </a:rPr>
              <a:t>whether high </a:t>
            </a:r>
            <a:r>
              <a:rPr lang="en-US" sz="2000" dirty="0">
                <a:solidFill>
                  <a:srgbClr val="292526"/>
                </a:solidFill>
                <a:latin typeface="Arial" panose="020B0604020202020204" pitchFamily="34" charset="0"/>
              </a:rPr>
              <a:t>tech terminology, </a:t>
            </a:r>
            <a:r>
              <a:rPr lang="en-US" sz="2000" dirty="0" smtClean="0">
                <a:solidFill>
                  <a:srgbClr val="292526"/>
                </a:solidFill>
                <a:latin typeface="Arial" panose="020B0604020202020204" pitchFamily="34" charset="0"/>
              </a:rPr>
              <a:t>abbreviations, and/or </a:t>
            </a:r>
            <a:r>
              <a:rPr lang="en-US" sz="2000" dirty="0">
                <a:solidFill>
                  <a:srgbClr val="292526"/>
                </a:solidFill>
                <a:latin typeface="Arial" panose="020B0604020202020204" pitchFamily="34" charset="0"/>
              </a:rPr>
              <a:t>acronyms are used </a:t>
            </a:r>
            <a:r>
              <a:rPr lang="en-US" sz="2000" dirty="0" smtClean="0">
                <a:solidFill>
                  <a:srgbClr val="292526"/>
                </a:solidFill>
                <a:latin typeface="Arial" panose="020B0604020202020204" pitchFamily="34" charset="0"/>
              </a:rPr>
              <a:t>successfully and </a:t>
            </a:r>
            <a:r>
              <a:rPr lang="en-US" sz="2000" dirty="0">
                <a:solidFill>
                  <a:srgbClr val="292526"/>
                </a:solidFill>
                <a:latin typeface="Arial" panose="020B0604020202020204" pitchFamily="34" charset="0"/>
              </a:rPr>
              <a:t>defined when </a:t>
            </a:r>
            <a:r>
              <a:rPr lang="en-US" sz="2000" dirty="0" smtClean="0">
                <a:solidFill>
                  <a:srgbClr val="292526"/>
                </a:solidFill>
                <a:latin typeface="Arial" panose="020B0604020202020204" pitchFamily="34" charset="0"/>
              </a:rPr>
              <a:t>necessary?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92526"/>
                </a:solidFill>
                <a:latin typeface="Arial" panose="020B0604020202020204" pitchFamily="34" charset="0"/>
              </a:rPr>
              <a:t>Define </a:t>
            </a:r>
            <a:r>
              <a:rPr lang="en-US" sz="2000" dirty="0">
                <a:solidFill>
                  <a:srgbClr val="292526"/>
                </a:solidFill>
                <a:latin typeface="Arial" panose="020B0604020202020204" pitchFamily="34" charset="0"/>
              </a:rPr>
              <a:t>the terminology </a:t>
            </a:r>
            <a:r>
              <a:rPr lang="en-US" sz="2000" dirty="0" smtClean="0">
                <a:solidFill>
                  <a:srgbClr val="292526"/>
                </a:solidFill>
                <a:latin typeface="Arial" panose="020B0604020202020204" pitchFamily="34" charset="0"/>
              </a:rPr>
              <a:t>and/or explain </a:t>
            </a:r>
            <a:r>
              <a:rPr lang="en-US" sz="2000" dirty="0">
                <a:solidFill>
                  <a:srgbClr val="292526"/>
                </a:solidFill>
                <a:latin typeface="Arial" panose="020B0604020202020204" pitchFamily="34" charset="0"/>
              </a:rPr>
              <a:t>the terminology to </a:t>
            </a:r>
            <a:r>
              <a:rPr lang="en-US" sz="2000" dirty="0" smtClean="0">
                <a:solidFill>
                  <a:srgbClr val="292526"/>
                </a:solidFill>
                <a:latin typeface="Arial" panose="020B0604020202020204" pitchFamily="34" charset="0"/>
              </a:rPr>
              <a:t>improve the </a:t>
            </a:r>
            <a:r>
              <a:rPr lang="en-US" sz="2000" dirty="0">
                <a:solidFill>
                  <a:srgbClr val="292526"/>
                </a:solidFill>
                <a:latin typeface="Arial" panose="020B0604020202020204" pitchFamily="34" charset="0"/>
              </a:rPr>
              <a:t>document’s clarity.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795" y="416727"/>
            <a:ext cx="1981634" cy="379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3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Clarity in technical writing is mandatory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734796" cy="3615267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WORSE—The owner is hurt, leading to pain, anxiety, doctor’s bills, </a:t>
            </a:r>
            <a:r>
              <a:rPr lang="en-US" sz="2800" b="1" dirty="0" smtClean="0"/>
              <a:t>and bad </a:t>
            </a:r>
            <a:r>
              <a:rPr lang="en-US" sz="2800" b="1" dirty="0"/>
              <a:t>public relations.</a:t>
            </a:r>
          </a:p>
          <a:p>
            <a:r>
              <a:rPr lang="en-US" sz="2800" b="1" dirty="0" smtClean="0"/>
              <a:t>EVEN </a:t>
            </a:r>
            <a:r>
              <a:rPr lang="en-US" sz="2800" b="1" dirty="0"/>
              <a:t>WORSE—The company is sued. The company loses money, </a:t>
            </a:r>
            <a:r>
              <a:rPr lang="en-US" sz="2800" b="1" dirty="0" smtClean="0"/>
              <a:t>the writer </a:t>
            </a:r>
            <a:r>
              <a:rPr lang="en-US" sz="2800" b="1" dirty="0"/>
              <a:t>of the manual loses a job, and public relations are severed.</a:t>
            </a:r>
          </a:p>
        </p:txBody>
      </p:sp>
    </p:spTree>
    <p:extLst>
      <p:ext uri="{BB962C8B-B14F-4D97-AF65-F5344CB8AC3E}">
        <p14:creationId xmlns:p14="http://schemas.microsoft.com/office/powerpoint/2010/main" val="204662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25792"/>
            <a:ext cx="8534400" cy="1339402"/>
          </a:xfrm>
        </p:spPr>
        <p:txBody>
          <a:bodyPr>
            <a:normAutofit/>
          </a:bodyPr>
          <a:lstStyle/>
          <a:p>
            <a:r>
              <a:rPr lang="en-US" b="1" dirty="0"/>
              <a:t>Clarity achieved through reporter’s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2" y="-988454"/>
            <a:ext cx="11384925" cy="3615267"/>
          </a:xfrm>
        </p:spPr>
        <p:txBody>
          <a:bodyPr>
            <a:normAutofit/>
          </a:bodyPr>
          <a:lstStyle/>
          <a:p>
            <a:r>
              <a:rPr lang="en-US" sz="2400" b="1" dirty="0"/>
              <a:t>This flawed memo, written by a manager to a newly </a:t>
            </a:r>
            <a:r>
              <a:rPr lang="en-US" sz="2400" b="1" dirty="0" smtClean="0"/>
              <a:t>hired employee, highlights </a:t>
            </a:r>
            <a:r>
              <a:rPr lang="en-US" sz="2400" b="1" dirty="0"/>
              <a:t>the importance of clarity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43" y="895974"/>
            <a:ext cx="5436791" cy="422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0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What don’t you know </a:t>
            </a:r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 this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memo?</a:t>
            </a:r>
          </a:p>
          <a:p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What additional information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should </a:t>
            </a:r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writer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have included </a:t>
            </a:r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for clarity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14403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</TotalTime>
  <Words>2907</Words>
  <Application>Microsoft Office PowerPoint</Application>
  <PresentationFormat>Widescreen</PresentationFormat>
  <Paragraphs>188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Aharoni</vt:lpstr>
      <vt:lpstr>Arial</vt:lpstr>
      <vt:lpstr>Britannic Bold</vt:lpstr>
      <vt:lpstr>Century Gothic</vt:lpstr>
      <vt:lpstr>Wingdings 3</vt:lpstr>
      <vt:lpstr>Slice</vt:lpstr>
      <vt:lpstr>Five Traits of Technical Writing</vt:lpstr>
      <vt:lpstr>PowerPoint Presentation</vt:lpstr>
      <vt:lpstr>PowerPoint Presentation</vt:lpstr>
      <vt:lpstr>PowerPoint Presentation</vt:lpstr>
      <vt:lpstr>Clarity in technical writing is mandatory</vt:lpstr>
      <vt:lpstr>Clarity in technical writing is mandatory</vt:lpstr>
      <vt:lpstr>Clarity in technical writing is mandatory</vt:lpstr>
      <vt:lpstr>Clarity achieved through reporter’s questions</vt:lpstr>
      <vt:lpstr>Questions</vt:lpstr>
      <vt:lpstr>Obvious responses: </vt:lpstr>
      <vt:lpstr>PowerPoint Presentation</vt:lpstr>
      <vt:lpstr>Reporter’s Questions Checklist</vt:lpstr>
      <vt:lpstr>TRYOUT</vt:lpstr>
      <vt:lpstr>Sample</vt:lpstr>
      <vt:lpstr>PowerPoint Presentation</vt:lpstr>
      <vt:lpstr>Clarity achieved through specificity</vt:lpstr>
      <vt:lpstr>Clarity achieved through specificity</vt:lpstr>
      <vt:lpstr>Clarity achieved through specificity</vt:lpstr>
      <vt:lpstr>PowerPoint Presentation</vt:lpstr>
      <vt:lpstr>PowerPoint Presentation</vt:lpstr>
      <vt:lpstr>Read the Above paragraph, taken from an actual business correspondence: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Conciseness has unique importance in technical writing</vt:lpstr>
      <vt:lpstr>PowerPoint Presentation</vt:lpstr>
      <vt:lpstr>PowerPoint Presentation</vt:lpstr>
      <vt:lpstr>PowerPoint Presentation</vt:lpstr>
      <vt:lpstr>Conciseness achieved through short words </vt:lpstr>
      <vt:lpstr>PowerPoint Presentation</vt:lpstr>
      <vt:lpstr>Conciseness achieved through short sentences</vt:lpstr>
      <vt:lpstr>PowerPoint Presentation</vt:lpstr>
      <vt:lpstr>Avoiding redundancy</vt:lpstr>
      <vt:lpstr>Avoiding prepositional phrases</vt:lpstr>
      <vt:lpstr>Avoiding passive voice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Recognizing your audiences </vt:lpstr>
      <vt:lpstr>PowerPoint Presentation</vt:lpstr>
      <vt:lpstr>PowerPoint Presentation</vt:lpstr>
      <vt:lpstr>Writing to High Tech Peers </vt:lpstr>
      <vt:lpstr>Writing to Low Tech Peers</vt:lpstr>
      <vt:lpstr>Writing to the Lay Reader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Students must understand the importance of proofreading </vt:lpstr>
      <vt:lpstr>PowerPoint Presentation</vt:lpstr>
      <vt:lpstr>PowerPoint Presentation</vt:lpstr>
      <vt:lpstr>End-of-Chapter Activities</vt:lpstr>
      <vt:lpstr>PowerPoint Presentation</vt:lpstr>
      <vt:lpstr>PowerPoint Presentation</vt:lpstr>
      <vt:lpstr>PowerPoint Presentation</vt:lpstr>
      <vt:lpstr>Audience Recognition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Traits of Technical Writing</dc:title>
  <dc:creator>Noreen</dc:creator>
  <cp:lastModifiedBy>Noreen</cp:lastModifiedBy>
  <cp:revision>16</cp:revision>
  <dcterms:created xsi:type="dcterms:W3CDTF">2021-09-02T06:11:16Z</dcterms:created>
  <dcterms:modified xsi:type="dcterms:W3CDTF">2022-02-10T03:26:51Z</dcterms:modified>
</cp:coreProperties>
</file>