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DDFD6-062D-4DCD-B7D3-62F454C30BF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31623-DF19-4254-9F9B-423C6D67A4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13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DFD6-062D-4DCD-B7D3-62F454C30BF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16829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DFD6-062D-4DCD-B7D3-62F454C30BF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240679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DFD6-062D-4DCD-B7D3-62F454C30BF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42739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DFD6-062D-4DCD-B7D3-62F454C30BF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31623-DF19-4254-9F9B-423C6D67A4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97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DDFD6-062D-4DCD-B7D3-62F454C30BF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363276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DDFD6-062D-4DCD-B7D3-62F454C30BF4}"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4899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DDFD6-062D-4DCD-B7D3-62F454C30BF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82103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4DDFD6-062D-4DCD-B7D3-62F454C30BF4}" type="datetimeFigureOut">
              <a:rPr lang="en-US" smtClean="0"/>
              <a:t>9/5/2024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57918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4DDFD6-062D-4DCD-B7D3-62F454C30BF4}" type="datetimeFigureOut">
              <a:rPr lang="en-US" smtClean="0"/>
              <a:t>9/5/2024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D31623-DF19-4254-9F9B-423C6D67A4E4}" type="slidenum">
              <a:rPr lang="en-US" smtClean="0"/>
              <a:t>‹#›</a:t>
            </a:fld>
            <a:endParaRPr lang="en-US"/>
          </a:p>
        </p:txBody>
      </p:sp>
    </p:spTree>
    <p:extLst>
      <p:ext uri="{BB962C8B-B14F-4D97-AF65-F5344CB8AC3E}">
        <p14:creationId xmlns:p14="http://schemas.microsoft.com/office/powerpoint/2010/main" val="377834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DDFD6-062D-4DCD-B7D3-62F454C30BF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31623-DF19-4254-9F9B-423C6D67A4E4}" type="slidenum">
              <a:rPr lang="en-US" smtClean="0"/>
              <a:t>‹#›</a:t>
            </a:fld>
            <a:endParaRPr lang="en-US"/>
          </a:p>
        </p:txBody>
      </p:sp>
    </p:spTree>
    <p:extLst>
      <p:ext uri="{BB962C8B-B14F-4D97-AF65-F5344CB8AC3E}">
        <p14:creationId xmlns:p14="http://schemas.microsoft.com/office/powerpoint/2010/main" val="405653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4DDFD6-062D-4DCD-B7D3-62F454C30BF4}" type="datetimeFigureOut">
              <a:rPr lang="en-US" smtClean="0"/>
              <a:t>9/5/2024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D31623-DF19-4254-9F9B-423C6D67A4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06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Aspects of Technical Writing</a:t>
            </a:r>
          </a:p>
        </p:txBody>
      </p:sp>
      <p:sp>
        <p:nvSpPr>
          <p:cNvPr id="3" name="Subtitle 2"/>
          <p:cNvSpPr>
            <a:spLocks noGrp="1"/>
          </p:cNvSpPr>
          <p:nvPr>
            <p:ph type="subTitle" idx="1"/>
          </p:nvPr>
        </p:nvSpPr>
        <p:spPr/>
        <p:txBody>
          <a:bodyPr/>
          <a:lstStyle/>
          <a:p>
            <a:r>
              <a:rPr lang="en-US" dirty="0"/>
              <a:t>Noreen Shah Lecture 2</a:t>
            </a:r>
          </a:p>
        </p:txBody>
      </p:sp>
    </p:spTree>
    <p:extLst>
      <p:ext uri="{BB962C8B-B14F-4D97-AF65-F5344CB8AC3E}">
        <p14:creationId xmlns:p14="http://schemas.microsoft.com/office/powerpoint/2010/main" val="263342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Conciseness</a:t>
            </a:r>
          </a:p>
        </p:txBody>
      </p:sp>
      <p:sp>
        <p:nvSpPr>
          <p:cNvPr id="3" name="Content Placeholder 2"/>
          <p:cNvSpPr>
            <a:spLocks noGrp="1"/>
          </p:cNvSpPr>
          <p:nvPr>
            <p:ph idx="1"/>
          </p:nvPr>
        </p:nvSpPr>
        <p:spPr/>
        <p:txBody>
          <a:bodyPr>
            <a:normAutofit lnSpcReduction="10000"/>
          </a:bodyPr>
          <a:lstStyle/>
          <a:p>
            <a:pPr algn="just"/>
            <a:r>
              <a:rPr lang="en-US" dirty="0"/>
              <a:t>Conciseness is saying what you have to say in the fewest possible words without sacrificing the other C qualities. A concise message is complete without being wordy. Conciseness is a prerequisite to effective business communication. A concise message saves time and expense for both sender and receiver. Conciseness contributes to emphasis, by eliminating unnecessary words, you let important ideas stand out. When combined with a "you-view," concise messages are inherently more interesting to recipients. Finally, concise messages show respect for recipients by not cluttering their professional lives with unnecessary information. To achieve conciseness, observe the following suggestions:</a:t>
            </a:r>
          </a:p>
          <a:p>
            <a:r>
              <a:rPr lang="en-US" dirty="0"/>
              <a:t>Wordy: At this time                                 Concise: Now</a:t>
            </a:r>
          </a:p>
          <a:p>
            <a:r>
              <a:rPr lang="en-US" dirty="0"/>
              <a:t>Wordy: Due to the fact that                  Concise: Because</a:t>
            </a:r>
          </a:p>
          <a:p>
            <a:r>
              <a:rPr lang="en-US" dirty="0"/>
              <a:t>Wordy: Have need for                            Concise: Need</a:t>
            </a:r>
          </a:p>
          <a:p>
            <a:r>
              <a:rPr lang="en-US" dirty="0"/>
              <a:t>Wordy In due course                              Concise: Soon</a:t>
            </a:r>
          </a:p>
        </p:txBody>
      </p:sp>
    </p:spTree>
    <p:extLst>
      <p:ext uri="{BB962C8B-B14F-4D97-AF65-F5344CB8AC3E}">
        <p14:creationId xmlns:p14="http://schemas.microsoft.com/office/powerpoint/2010/main" val="4882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normAutofit fontScale="92500" lnSpcReduction="20000"/>
          </a:bodyPr>
          <a:lstStyle/>
          <a:p>
            <a:r>
              <a:rPr lang="en-US" dirty="0"/>
              <a:t>1. Please be advised that your admission statement was received.</a:t>
            </a:r>
          </a:p>
          <a:p>
            <a:r>
              <a:rPr lang="en-US" dirty="0"/>
              <a:t>2. Allow me to say how helpful your response was.</a:t>
            </a:r>
          </a:p>
          <a:p>
            <a:r>
              <a:rPr lang="en-US" dirty="0"/>
              <a:t>3. Please find attached the list you requested.</a:t>
            </a:r>
          </a:p>
          <a:p>
            <a:r>
              <a:rPr lang="en-US" dirty="0"/>
              <a:t>4. Such refreshing comments are few and far between.</a:t>
            </a:r>
          </a:p>
          <a:p>
            <a:r>
              <a:rPr lang="en-US" dirty="0"/>
              <a:t>5. It was known by Mr. Smith that we must reduce inventory.</a:t>
            </a:r>
          </a:p>
          <a:p>
            <a:r>
              <a:rPr lang="en-US" dirty="0"/>
              <a:t>6. There are four rules that should be observed.</a:t>
            </a:r>
          </a:p>
          <a:p>
            <a:r>
              <a:rPr lang="en-US" dirty="0"/>
              <a:t>7. She bought desks that are of the executive type.</a:t>
            </a:r>
          </a:p>
          <a:p>
            <a:r>
              <a:rPr lang="en-US" dirty="0"/>
              <a:t>8. The receipt that is enclosed documents your purchase.</a:t>
            </a:r>
          </a:p>
          <a:p>
            <a:r>
              <a:rPr lang="en-US" dirty="0"/>
              <a:t>9. In most cases the date of the policy is indicated in the upper right corner.</a:t>
            </a:r>
          </a:p>
          <a:p>
            <a:r>
              <a:rPr lang="en-US" dirty="0"/>
              <a:t>10. The reports are to be submitted by </a:t>
            </a:r>
            <a:r>
              <a:rPr lang="en-US" dirty="0" err="1"/>
              <a:t>em</a:t>
            </a:r>
            <a:r>
              <a:rPr lang="en-US" dirty="0"/>
              <a:t>- </a:t>
            </a:r>
            <a:r>
              <a:rPr lang="en-US" dirty="0" err="1"/>
              <a:t>ployees</a:t>
            </a:r>
            <a:r>
              <a:rPr lang="en-US" dirty="0"/>
              <a:t> prior to 5:00, at which time they will be received by Mr. Jones.</a:t>
            </a:r>
          </a:p>
        </p:txBody>
      </p:sp>
    </p:spTree>
    <p:extLst>
      <p:ext uri="{BB962C8B-B14F-4D97-AF65-F5344CB8AC3E}">
        <p14:creationId xmlns:p14="http://schemas.microsoft.com/office/powerpoint/2010/main" val="393934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92500" lnSpcReduction="10000"/>
          </a:bodyPr>
          <a:lstStyle/>
          <a:p>
            <a:r>
              <a:rPr lang="en-US" dirty="0"/>
              <a:t>1. Your admission statement has been received.</a:t>
            </a:r>
          </a:p>
          <a:p>
            <a:r>
              <a:rPr lang="en-US" dirty="0"/>
              <a:t>2. Your last response was helpful.</a:t>
            </a:r>
          </a:p>
          <a:p>
            <a:r>
              <a:rPr lang="en-US" dirty="0"/>
              <a:t>3. The list you requested is attached.</a:t>
            </a:r>
          </a:p>
          <a:p>
            <a:r>
              <a:rPr lang="en-US" dirty="0"/>
              <a:t>4. Such refreshing comments are scarce.</a:t>
            </a:r>
          </a:p>
          <a:p>
            <a:r>
              <a:rPr lang="en-US" dirty="0"/>
              <a:t>5. Mr. Smith knew we must reduce inventory.</a:t>
            </a:r>
          </a:p>
          <a:p>
            <a:r>
              <a:rPr lang="en-US" dirty="0"/>
              <a:t>6. Four rules should be observed.</a:t>
            </a:r>
          </a:p>
          <a:p>
            <a:r>
              <a:rPr lang="en-US" dirty="0"/>
              <a:t>7. She bought executive-type desks.</a:t>
            </a:r>
          </a:p>
          <a:p>
            <a:r>
              <a:rPr lang="en-US" dirty="0"/>
              <a:t>8. The enclosed receipt documents your purchase.</a:t>
            </a:r>
          </a:p>
          <a:p>
            <a:r>
              <a:rPr lang="en-US" dirty="0"/>
              <a:t>9. The policy date is in the upper right corner.</a:t>
            </a:r>
          </a:p>
          <a:p>
            <a:r>
              <a:rPr lang="en-US" dirty="0"/>
              <a:t>10. Please submit your reports to Mr. Jones by 5:00 pm.</a:t>
            </a:r>
          </a:p>
        </p:txBody>
      </p:sp>
    </p:spTree>
    <p:extLst>
      <p:ext uri="{BB962C8B-B14F-4D97-AF65-F5344CB8AC3E}">
        <p14:creationId xmlns:p14="http://schemas.microsoft.com/office/powerpoint/2010/main" val="283076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CONSIDERATION</a:t>
            </a:r>
          </a:p>
        </p:txBody>
      </p:sp>
      <p:sp>
        <p:nvSpPr>
          <p:cNvPr id="3" name="Content Placeholder 2"/>
          <p:cNvSpPr>
            <a:spLocks noGrp="1"/>
          </p:cNvSpPr>
          <p:nvPr>
            <p:ph idx="1"/>
          </p:nvPr>
        </p:nvSpPr>
        <p:spPr/>
        <p:txBody>
          <a:bodyPr>
            <a:normAutofit lnSpcReduction="10000"/>
          </a:bodyPr>
          <a:lstStyle/>
          <a:p>
            <a:pPr algn="just"/>
            <a:r>
              <a:rPr lang="en-US" dirty="0"/>
              <a:t>Consideration means preparing every message with the message receivers in mind; try to put yourself in their place: You are considerate, you do not lose your temper, you do not accuse, you do not charge them without facts. You are, foremost, aware of their desires, problems, circumstances, emotions, and probable reactions to your request. Then handle the matter from their point of view. This thoughtful consideration is also called "you-attitude," empathy, the human touch, and understanding of human nature.</a:t>
            </a:r>
          </a:p>
          <a:p>
            <a:pPr algn="just"/>
            <a:r>
              <a:rPr lang="en-US" dirty="0"/>
              <a:t>In a broad but true sense, consideration underlies the other six C's of good business communication. You adapt your language and message content to your receiver's needs when you make your message complete. Three specific ways to indicate consideration are:</a:t>
            </a:r>
          </a:p>
          <a:p>
            <a:r>
              <a:rPr lang="en-US" dirty="0"/>
              <a:t>Focus on "you" instead of "I" and "we." </a:t>
            </a:r>
          </a:p>
          <a:p>
            <a:r>
              <a:rPr lang="en-US" dirty="0"/>
              <a:t>Show audience benefit or interest in the receiver.</a:t>
            </a:r>
          </a:p>
          <a:p>
            <a:r>
              <a:rPr lang="en-US" dirty="0"/>
              <a:t>Emphasize positive, pleasant facts</a:t>
            </a:r>
          </a:p>
        </p:txBody>
      </p:sp>
    </p:spTree>
    <p:extLst>
      <p:ext uri="{BB962C8B-B14F-4D97-AF65-F5344CB8AC3E}">
        <p14:creationId xmlns:p14="http://schemas.microsoft.com/office/powerpoint/2010/main" val="389416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r>
              <a:rPr lang="en-US" dirty="0"/>
              <a:t>1. I am delighted to announce that we will be extending our hours to make shopping more convenient.</a:t>
            </a:r>
          </a:p>
          <a:p>
            <a:r>
              <a:rPr lang="en-US" dirty="0"/>
              <a:t>2. We're sure you must be frustrated by the length of time it has taken to ship your order for Polish gargoyles.</a:t>
            </a:r>
          </a:p>
          <a:p>
            <a:r>
              <a:rPr lang="en-US" dirty="0"/>
              <a:t>3. You failed to enclose your cheque in the envelope.</a:t>
            </a:r>
          </a:p>
          <a:p>
            <a:r>
              <a:rPr lang="en-US" dirty="0"/>
              <a:t> 4. Your contract tells you plainly that.</a:t>
            </a:r>
          </a:p>
          <a:p>
            <a:r>
              <a:rPr lang="en-US" dirty="0"/>
              <a:t>5. You are completely off base in your proposal. </a:t>
            </a:r>
          </a:p>
        </p:txBody>
      </p:sp>
    </p:spTree>
    <p:extLst>
      <p:ext uri="{BB962C8B-B14F-4D97-AF65-F5344CB8AC3E}">
        <p14:creationId xmlns:p14="http://schemas.microsoft.com/office/powerpoint/2010/main" val="163974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1. You will be able to shop evenings with the extended hours.</a:t>
            </a:r>
          </a:p>
          <a:p>
            <a:r>
              <a:rPr lang="en-US" dirty="0"/>
              <a:t>2. The Polish gargoyles you ordered will reach you within a week.</a:t>
            </a:r>
          </a:p>
          <a:p>
            <a:r>
              <a:rPr lang="en-US" dirty="0"/>
              <a:t> 3. Please enclose the cheque. </a:t>
            </a:r>
          </a:p>
          <a:p>
            <a:r>
              <a:rPr lang="en-US" dirty="0"/>
              <a:t>4. I'm always happy to discuss the contract terms with new employees.</a:t>
            </a:r>
          </a:p>
          <a:p>
            <a:r>
              <a:rPr lang="en-US" dirty="0"/>
              <a:t>5. We have differing interpretations of the utility of the proposal. </a:t>
            </a:r>
          </a:p>
        </p:txBody>
      </p:sp>
    </p:spTree>
    <p:extLst>
      <p:ext uri="{BB962C8B-B14F-4D97-AF65-F5344CB8AC3E}">
        <p14:creationId xmlns:p14="http://schemas.microsoft.com/office/powerpoint/2010/main" val="40119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Correctness</a:t>
            </a:r>
          </a:p>
        </p:txBody>
      </p:sp>
      <p:sp>
        <p:nvSpPr>
          <p:cNvPr id="3" name="Content Placeholder 2"/>
          <p:cNvSpPr>
            <a:spLocks noGrp="1"/>
          </p:cNvSpPr>
          <p:nvPr>
            <p:ph idx="1"/>
          </p:nvPr>
        </p:nvSpPr>
        <p:spPr/>
        <p:txBody>
          <a:bodyPr/>
          <a:lstStyle/>
          <a:p>
            <a:r>
              <a:rPr lang="en-US" dirty="0"/>
              <a:t>1. Select the right level of language for your communication: either formal or informal.</a:t>
            </a:r>
          </a:p>
          <a:p>
            <a:r>
              <a:rPr lang="en-US" dirty="0"/>
              <a:t>2. Realize that informal language is most often used in business communication.</a:t>
            </a:r>
          </a:p>
          <a:p>
            <a:r>
              <a:rPr lang="en-US" dirty="0"/>
              <a:t>3. Check often by letting another person read your material for correct figures, facts, and words.</a:t>
            </a:r>
          </a:p>
          <a:p>
            <a:r>
              <a:rPr lang="en-US" dirty="0"/>
              <a:t>4. Apply the principles of accepted mechanics to your writing.</a:t>
            </a:r>
          </a:p>
        </p:txBody>
      </p:sp>
    </p:spTree>
    <p:extLst>
      <p:ext uri="{BB962C8B-B14F-4D97-AF65-F5344CB8AC3E}">
        <p14:creationId xmlns:p14="http://schemas.microsoft.com/office/powerpoint/2010/main" val="146718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pPr marL="457200" indent="-457200">
              <a:buFont typeface="+mj-lt"/>
              <a:buAutoNum type="arabicPeriod"/>
            </a:pPr>
            <a:r>
              <a:rPr lang="en-US" dirty="0"/>
              <a:t>This act will not (effect, affect) my confidence in you.</a:t>
            </a:r>
          </a:p>
          <a:p>
            <a:pPr marL="457200" indent="-457200">
              <a:buFont typeface="+mj-lt"/>
              <a:buAutoNum type="arabicPeriod"/>
            </a:pPr>
            <a:r>
              <a:rPr lang="en-US" dirty="0"/>
              <a:t>I am (anxious, eager) to (tell, advise) you that you are right.</a:t>
            </a:r>
          </a:p>
          <a:p>
            <a:pPr marL="457200" indent="-457200">
              <a:buFont typeface="+mj-lt"/>
              <a:buAutoNum type="arabicPeriod"/>
            </a:pPr>
            <a:r>
              <a:rPr lang="en-US" dirty="0"/>
              <a:t>(Continuous, continual) rains are drenching the fields.</a:t>
            </a:r>
          </a:p>
          <a:p>
            <a:pPr marL="457200" indent="-457200">
              <a:buFont typeface="+mj-lt"/>
              <a:buAutoNum type="arabicPeriod"/>
            </a:pPr>
            <a:r>
              <a:rPr lang="en-US" dirty="0"/>
              <a:t>We assure you (its, it's) a pleasure to do as you suggest.</a:t>
            </a:r>
          </a:p>
          <a:p>
            <a:pPr marL="457200" indent="-457200">
              <a:buFont typeface="+mj-lt"/>
              <a:buAutoNum type="arabicPeriod"/>
            </a:pPr>
            <a:r>
              <a:rPr lang="en-US" dirty="0"/>
              <a:t>Enclosed (please find, is) my check for ($100.00, $100).</a:t>
            </a:r>
          </a:p>
          <a:p>
            <a:pPr marL="457200" indent="-457200">
              <a:buFont typeface="+mj-lt"/>
              <a:buAutoNum type="arabicPeriod"/>
            </a:pPr>
            <a:r>
              <a:rPr lang="en-US" dirty="0"/>
              <a:t>RXZ College employs 10 (imminent, eminent) scholars.</a:t>
            </a:r>
          </a:p>
          <a:p>
            <a:pPr marL="457200" indent="-457200">
              <a:buFont typeface="+mj-lt"/>
              <a:buAutoNum type="arabicPeriod"/>
            </a:pPr>
            <a:r>
              <a:rPr lang="en-US" dirty="0"/>
              <a:t>The dissension (between, among) the five departments has been settled by a (well known, well-known) authority.</a:t>
            </a:r>
          </a:p>
        </p:txBody>
      </p:sp>
    </p:spTree>
    <p:extLst>
      <p:ext uri="{BB962C8B-B14F-4D97-AF65-F5344CB8AC3E}">
        <p14:creationId xmlns:p14="http://schemas.microsoft.com/office/powerpoint/2010/main" val="23446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Courtesy</a:t>
            </a:r>
          </a:p>
        </p:txBody>
      </p:sp>
      <p:sp>
        <p:nvSpPr>
          <p:cNvPr id="3" name="Content Placeholder 2"/>
          <p:cNvSpPr>
            <a:spLocks noGrp="1"/>
          </p:cNvSpPr>
          <p:nvPr>
            <p:ph idx="1"/>
          </p:nvPr>
        </p:nvSpPr>
        <p:spPr/>
        <p:txBody>
          <a:bodyPr/>
          <a:lstStyle/>
          <a:p>
            <a:pPr algn="just"/>
            <a:r>
              <a:rPr lang="en-US" dirty="0"/>
              <a:t>True courtesy involves being aware not only of the perspective of others, but also their feelings. Courtesy stems from a sincere you-attitude. it is not merely politeness with mechanical insertions of "please" and "thank you," although applying socially accepted manners is a form of courtesy. Rather, it is politeness that grows out of respect and concern for others.</a:t>
            </a:r>
          </a:p>
        </p:txBody>
      </p:sp>
    </p:spTree>
    <p:extLst>
      <p:ext uri="{BB962C8B-B14F-4D97-AF65-F5344CB8AC3E}">
        <p14:creationId xmlns:p14="http://schemas.microsoft.com/office/powerpoint/2010/main" val="174401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normAutofit fontScale="92500" lnSpcReduction="20000"/>
          </a:bodyPr>
          <a:lstStyle/>
          <a:p>
            <a:r>
              <a:rPr lang="en-US" dirty="0"/>
              <a:t>1. Stupid letter; I can't understand any of it.</a:t>
            </a:r>
          </a:p>
          <a:p>
            <a:r>
              <a:rPr lang="en-US" dirty="0"/>
              <a:t>2. Clearly, you did not read my latest fax.</a:t>
            </a:r>
          </a:p>
          <a:p>
            <a:r>
              <a:rPr lang="en-US" dirty="0"/>
              <a:t>3. I rewrote that letter three times; the point was clear.</a:t>
            </a:r>
          </a:p>
          <a:p>
            <a:r>
              <a:rPr lang="en-US" dirty="0"/>
              <a:t>4. Hey man, what's this I hear about the good news? You sure pulled a fast one this past weekend and then didn't tell any of us about it. Give my regards to the little lady. And wish her the best she'll need it.</a:t>
            </a:r>
          </a:p>
          <a:p>
            <a:r>
              <a:rPr lang="en-US" dirty="0"/>
              <a:t>5. Anyone who comes to class late will get his grade reduced.</a:t>
            </a:r>
          </a:p>
          <a:p>
            <a:r>
              <a:rPr lang="en-US" dirty="0"/>
              <a:t>6. Each customer will have the new changes noted on his bill.</a:t>
            </a:r>
          </a:p>
          <a:p>
            <a:r>
              <a:rPr lang="en-US" dirty="0"/>
              <a:t>7. Our criteria are firm: he is to be a scholar; he is to be a good teacher.</a:t>
            </a:r>
          </a:p>
          <a:p>
            <a:r>
              <a:rPr lang="en-US" dirty="0"/>
              <a:t>8. You guys should all be concerned about the issue.</a:t>
            </a:r>
          </a:p>
          <a:p>
            <a:r>
              <a:rPr lang="en-US" dirty="0"/>
              <a:t>9. The executives may benefit from the stock options. He will...</a:t>
            </a:r>
          </a:p>
        </p:txBody>
      </p:sp>
    </p:spTree>
    <p:extLst>
      <p:ext uri="{BB962C8B-B14F-4D97-AF65-F5344CB8AC3E}">
        <p14:creationId xmlns:p14="http://schemas.microsoft.com/office/powerpoint/2010/main" val="393963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dirty="0"/>
              <a:t>Occasionally, you can express your ideas correctly the first time, conveying your message as you would speak it. But editing and polishing your work enhances your credibility. You want to use the seven Cs of completeness, clear- ness, concreteness, correctness, conciseness, courtesy, and character to make sure your message says exactly what you intended it to say.</a:t>
            </a:r>
          </a:p>
          <a:p>
            <a:pPr algn="just"/>
            <a:r>
              <a:rPr lang="en-US" dirty="0"/>
              <a:t>Once you have completed your draft, you must edit the document, applying the principles of effective business writing. A survey of professional writers found most of them spent about 50% of their time planning and organizing, 20% on writing, and 30% on editing and revising. Effective business writing takes practice and hard work.</a:t>
            </a:r>
          </a:p>
        </p:txBody>
      </p:sp>
    </p:spTree>
    <p:extLst>
      <p:ext uri="{BB962C8B-B14F-4D97-AF65-F5344CB8AC3E}">
        <p14:creationId xmlns:p14="http://schemas.microsoft.com/office/powerpoint/2010/main" val="132716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92500" lnSpcReduction="20000"/>
          </a:bodyPr>
          <a:lstStyle/>
          <a:p>
            <a:r>
              <a:rPr lang="en-US" dirty="0"/>
              <a:t>1. It's my understanding…</a:t>
            </a:r>
          </a:p>
          <a:p>
            <a:r>
              <a:rPr lang="en-US" dirty="0"/>
              <a:t>2. Sometimes my wording is not precise; let me try again.</a:t>
            </a:r>
          </a:p>
          <a:p>
            <a:r>
              <a:rPr lang="en-US" dirty="0"/>
              <a:t>3. I'm sorry the point was not clear; here is another version.</a:t>
            </a:r>
          </a:p>
          <a:p>
            <a:r>
              <a:rPr lang="en-US" dirty="0"/>
              <a:t>4. Warm congratulations on your wedding! Well, you certainly took us by surprise. In fact, just a few of us even suspected you were taking off to get married. But even though we didn't hear about it until later, we-my wife and I wish you the best. Give our warm regards to your new partner.</a:t>
            </a:r>
          </a:p>
          <a:p>
            <a:r>
              <a:rPr lang="en-US" dirty="0"/>
              <a:t>5. Students who come late to class will have their grade reduced.</a:t>
            </a:r>
          </a:p>
          <a:p>
            <a:r>
              <a:rPr lang="en-US" dirty="0"/>
              <a:t>6. Customers will have the new changes noted on their bills.</a:t>
            </a:r>
          </a:p>
          <a:p>
            <a:r>
              <a:rPr lang="en-US" dirty="0"/>
              <a:t>7. Our criteria suggest he or she is to be a good scholar and a good teacher.</a:t>
            </a:r>
          </a:p>
          <a:p>
            <a:r>
              <a:rPr lang="en-US" dirty="0"/>
              <a:t>8. Both men and women, all of you should be concerned about the issue. </a:t>
            </a:r>
          </a:p>
          <a:p>
            <a:r>
              <a:rPr lang="en-US" dirty="0"/>
              <a:t>9. The executives may benefit from the stock options. Each executive may….</a:t>
            </a:r>
          </a:p>
        </p:txBody>
      </p:sp>
    </p:spTree>
    <p:extLst>
      <p:ext uri="{BB962C8B-B14F-4D97-AF65-F5344CB8AC3E}">
        <p14:creationId xmlns:p14="http://schemas.microsoft.com/office/powerpoint/2010/main" val="2543397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Concreteness</a:t>
            </a:r>
          </a:p>
        </p:txBody>
      </p:sp>
      <p:sp>
        <p:nvSpPr>
          <p:cNvPr id="3" name="Content Placeholder 2"/>
          <p:cNvSpPr>
            <a:spLocks noGrp="1"/>
          </p:cNvSpPr>
          <p:nvPr>
            <p:ph idx="1"/>
          </p:nvPr>
        </p:nvSpPr>
        <p:spPr/>
        <p:txBody>
          <a:bodyPr/>
          <a:lstStyle/>
          <a:p>
            <a:pPr algn="just"/>
            <a:r>
              <a:rPr lang="en-US" dirty="0"/>
              <a:t>The benefits to business professionals of using concrete facts and figures are obvious: your receivers know exactly what is required or desired. Using concrete language has some additional, less obvious advantages. When you supply specifics for the reader or listener, you increase the likelihood that your message will be interpreted the way you intended. Moreover, concrete messages are more richly textured than general or vague messages; thus, they tend to be more vivid, dynamic, and interesting. The following guidelines should help you com- pose concrete, convincing messages.</a:t>
            </a:r>
          </a:p>
          <a:p>
            <a:pPr marL="457200" indent="-457200">
              <a:buFont typeface="+mj-lt"/>
              <a:buAutoNum type="arabicPeriod"/>
            </a:pPr>
            <a:r>
              <a:rPr lang="en-US" dirty="0"/>
              <a:t>Use specific facts and figures. </a:t>
            </a:r>
          </a:p>
          <a:p>
            <a:pPr marL="457200" indent="-457200">
              <a:buFont typeface="+mj-lt"/>
              <a:buAutoNum type="arabicPeriod"/>
            </a:pPr>
            <a:r>
              <a:rPr lang="en-US" dirty="0"/>
              <a:t>Put action in your verbs.</a:t>
            </a:r>
          </a:p>
          <a:p>
            <a:pPr marL="457200" indent="-457200">
              <a:buFont typeface="+mj-lt"/>
              <a:buAutoNum type="arabicPeriod"/>
            </a:pPr>
            <a:r>
              <a:rPr lang="en-US" dirty="0"/>
              <a:t>Choose vivid, image-building words.</a:t>
            </a:r>
          </a:p>
        </p:txBody>
      </p:sp>
    </p:spTree>
    <p:extLst>
      <p:ext uri="{BB962C8B-B14F-4D97-AF65-F5344CB8AC3E}">
        <p14:creationId xmlns:p14="http://schemas.microsoft.com/office/powerpoint/2010/main" val="87879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Your passbook savings account will earn the highest possible interest.</a:t>
            </a:r>
          </a:p>
          <a:p>
            <a:pPr marL="457200" indent="-457200">
              <a:buFont typeface="+mj-lt"/>
              <a:buAutoNum type="arabicPeriod"/>
            </a:pPr>
            <a:r>
              <a:rPr lang="en-US" dirty="0"/>
              <a:t>The majority of our shareholders voted for the new plan.</a:t>
            </a:r>
          </a:p>
          <a:p>
            <a:pPr marL="457200" indent="-457200">
              <a:buFont typeface="+mj-lt"/>
              <a:buAutoNum type="arabicPeriod"/>
            </a:pPr>
            <a:r>
              <a:rPr lang="en-US" dirty="0"/>
              <a:t>There can be no exceptions to this policy.</a:t>
            </a:r>
          </a:p>
          <a:p>
            <a:pPr marL="457200" indent="-457200">
              <a:buFont typeface="+mj-lt"/>
              <a:buAutoNum type="arabicPeriod"/>
            </a:pPr>
            <a:r>
              <a:rPr lang="en-US" dirty="0"/>
              <a:t>The student did well on the exam.</a:t>
            </a:r>
          </a:p>
          <a:p>
            <a:pPr marL="457200" indent="-457200">
              <a:buFont typeface="+mj-lt"/>
              <a:buAutoNum type="arabicPeriod"/>
            </a:pPr>
            <a:r>
              <a:rPr lang="en-US" dirty="0"/>
              <a:t>The weather was bad.</a:t>
            </a:r>
          </a:p>
          <a:p>
            <a:pPr marL="457200" indent="-457200">
              <a:buFont typeface="+mj-lt"/>
              <a:buAutoNum type="arabicPeriod"/>
            </a:pPr>
            <a:r>
              <a:rPr lang="en-US" dirty="0"/>
              <a:t>He went to a big city.</a:t>
            </a:r>
          </a:p>
          <a:p>
            <a:pPr marL="457200" indent="-457200">
              <a:buFont typeface="+mj-lt"/>
              <a:buAutoNum type="arabicPeriod"/>
            </a:pPr>
            <a:r>
              <a:rPr lang="en-US" dirty="0"/>
              <a:t>The meal was delicious.</a:t>
            </a:r>
          </a:p>
        </p:txBody>
      </p:sp>
    </p:spTree>
    <p:extLst>
      <p:ext uri="{BB962C8B-B14F-4D97-AF65-F5344CB8AC3E}">
        <p14:creationId xmlns:p14="http://schemas.microsoft.com/office/powerpoint/2010/main" val="37885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Completeness</a:t>
            </a:r>
          </a:p>
        </p:txBody>
      </p:sp>
      <p:sp>
        <p:nvSpPr>
          <p:cNvPr id="3" name="Content Placeholder 2"/>
          <p:cNvSpPr>
            <a:spLocks noGrp="1"/>
          </p:cNvSpPr>
          <p:nvPr>
            <p:ph idx="1"/>
          </p:nvPr>
        </p:nvSpPr>
        <p:spPr/>
        <p:txBody>
          <a:bodyPr/>
          <a:lstStyle/>
          <a:p>
            <a:pPr algn="just"/>
            <a:r>
              <a:rPr lang="en-US" dirty="0"/>
              <a:t>To write a complete document, you need all the facts surrounding the situation. You should gather all the information before you start to write. You write completely when you include only necessary details. Ask yourself the following questions to check for completeness:</a:t>
            </a:r>
          </a:p>
          <a:p>
            <a:r>
              <a:rPr lang="en-US" dirty="0"/>
              <a:t>Who?</a:t>
            </a:r>
          </a:p>
          <a:p>
            <a:r>
              <a:rPr lang="en-US" dirty="0"/>
              <a:t>What?</a:t>
            </a:r>
          </a:p>
          <a:p>
            <a:r>
              <a:rPr lang="en-US" dirty="0"/>
              <a:t>Why?</a:t>
            </a:r>
          </a:p>
          <a:p>
            <a:r>
              <a:rPr lang="en-US" dirty="0"/>
              <a:t>How?</a:t>
            </a:r>
          </a:p>
          <a:p>
            <a:r>
              <a:rPr lang="en-US" dirty="0"/>
              <a:t>Where?</a:t>
            </a:r>
          </a:p>
          <a:p>
            <a:r>
              <a:rPr lang="en-US" dirty="0"/>
              <a:t>When?</a:t>
            </a:r>
          </a:p>
        </p:txBody>
      </p:sp>
    </p:spTree>
    <p:extLst>
      <p:ext uri="{BB962C8B-B14F-4D97-AF65-F5344CB8AC3E}">
        <p14:creationId xmlns:p14="http://schemas.microsoft.com/office/powerpoint/2010/main" val="310453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r>
              <a:rPr lang="en-US" b="1" dirty="0"/>
              <a:t>FAX 1 Incomplete question:</a:t>
            </a:r>
          </a:p>
          <a:p>
            <a:r>
              <a:rPr lang="en-US" dirty="0"/>
              <a:t>Please fax Me in return, then departures from Singapore to Hong Kong on the 8th.</a:t>
            </a:r>
          </a:p>
          <a:p>
            <a:r>
              <a:rPr lang="en-US" dirty="0"/>
              <a:t>In responding to the above you would have to give something extra as to times of day, airlines flying that route, costs, and departure and arrival times</a:t>
            </a:r>
          </a:p>
          <a:p>
            <a:r>
              <a:rPr lang="en-US" b="1" dirty="0"/>
              <a:t>Fax 2 Incomplete question:</a:t>
            </a:r>
          </a:p>
          <a:p>
            <a:r>
              <a:rPr lang="en-US" dirty="0"/>
              <a:t>How come my request for an interview letter did not receive a response?</a:t>
            </a:r>
          </a:p>
          <a:p>
            <a:r>
              <a:rPr lang="en-US" dirty="0"/>
              <a:t>When was letter sent? Who sent it? To whom was it sent? In other words, to answer fax 2 would require a return letter or fax seeking answers to the above questions</a:t>
            </a:r>
          </a:p>
        </p:txBody>
      </p:sp>
    </p:spTree>
    <p:extLst>
      <p:ext uri="{BB962C8B-B14F-4D97-AF65-F5344CB8AC3E}">
        <p14:creationId xmlns:p14="http://schemas.microsoft.com/office/powerpoint/2010/main" val="30813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Clearness</a:t>
            </a:r>
          </a:p>
        </p:txBody>
      </p:sp>
      <p:sp>
        <p:nvSpPr>
          <p:cNvPr id="3" name="Content Placeholder 2"/>
          <p:cNvSpPr>
            <a:spLocks noGrp="1"/>
          </p:cNvSpPr>
          <p:nvPr>
            <p:ph idx="1"/>
          </p:nvPr>
        </p:nvSpPr>
        <p:spPr/>
        <p:txBody>
          <a:bodyPr>
            <a:normAutofit fontScale="85000" lnSpcReduction="10000"/>
          </a:bodyPr>
          <a:lstStyle/>
          <a:p>
            <a:r>
              <a:rPr lang="en-US" dirty="0"/>
              <a:t>When you clearly understand your purpose for writing, you can write a clear let- ter. An individual once said, "If you can't write your idea on the back of my business card, you haven't got a clear idea!" Clear writing grows out of clear thinking. Clearness includes using familiar words, avoiding technical jargon, and making documents readable.</a:t>
            </a:r>
          </a:p>
          <a:p>
            <a:pPr algn="just"/>
            <a:r>
              <a:rPr lang="en-US" dirty="0"/>
              <a:t>Tips for Clearer Writing Keep sentences short. Aim for an average of 20 words or fewer. Newspaper editors often tell their writers to keep lead sentences shorter than 25 words! Make sure your sentences do not ramble connected by a string of ands, buts, whiles, or because. Choose the simple over the complex, this suggestion applies to sentences, words, and thoughts. The familiar word works best. Avoid unnecessary words. Read what you wrote. Then leave out words that do not mean anything. Use action verbs; avoid the passive voice. Write the way you talk with a conversational tone. Use concrete terms your reader can picture. Write for your reader. Vary your words, sentence length, and sentence construction to sustain interest. Sentences and paragraphs must logically hang and flow together. Each sentence or paragraph must be logically connected to the previous one. If not logically connected, you force your reader to make the transition for you-an act of poor writing. Use transitions to connect sentences and paragraphs so they flow together. They serve as stepping stones to guide the reader along. Transitions can be one or two words, such as therefore or however, or entire sentences. Write to express ideas, not to impress the reader. Position the most important information at the beginnings or ends of sentences and paragraphs. Emphasize important words and ideas by setting them apart in short sentences.</a:t>
            </a:r>
          </a:p>
        </p:txBody>
      </p:sp>
    </p:spTree>
    <p:extLst>
      <p:ext uri="{BB962C8B-B14F-4D97-AF65-F5344CB8AC3E}">
        <p14:creationId xmlns:p14="http://schemas.microsoft.com/office/powerpoint/2010/main" val="402333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Clearer Writing</a:t>
            </a:r>
          </a:p>
        </p:txBody>
      </p:sp>
      <p:sp>
        <p:nvSpPr>
          <p:cNvPr id="3" name="Content Placeholder 2"/>
          <p:cNvSpPr>
            <a:spLocks noGrp="1"/>
          </p:cNvSpPr>
          <p:nvPr>
            <p:ph idx="1"/>
          </p:nvPr>
        </p:nvSpPr>
        <p:spPr/>
        <p:txBody>
          <a:bodyPr>
            <a:normAutofit lnSpcReduction="10000"/>
          </a:bodyPr>
          <a:lstStyle/>
          <a:p>
            <a:r>
              <a:rPr lang="en-US" dirty="0"/>
              <a:t>Keep sentences short. </a:t>
            </a:r>
          </a:p>
          <a:p>
            <a:r>
              <a:rPr lang="en-US" dirty="0"/>
              <a:t>Aim for an average of 20 words or fewer. Newspaper editors often tell their writers to keep lead sentences shorter than 25 words! Make sure your sentences do not ramble connected by a string of ands, buts, whiles, or because. </a:t>
            </a:r>
          </a:p>
          <a:p>
            <a:r>
              <a:rPr lang="en-US" dirty="0"/>
              <a:t>Choose the simple over the complex, this suggestion applies to sentences, words, and thoughts.</a:t>
            </a:r>
          </a:p>
          <a:p>
            <a:r>
              <a:rPr lang="en-US" dirty="0"/>
              <a:t>The familiar word works best.</a:t>
            </a:r>
          </a:p>
          <a:p>
            <a:r>
              <a:rPr lang="en-US" dirty="0"/>
              <a:t>Avoid unnecessary words. </a:t>
            </a:r>
          </a:p>
          <a:p>
            <a:r>
              <a:rPr lang="en-US" dirty="0"/>
              <a:t>Read what you wrote. Then leave out words that do not mean anything.</a:t>
            </a:r>
          </a:p>
          <a:p>
            <a:r>
              <a:rPr lang="en-US" dirty="0"/>
              <a:t>Use action verbs; avoid the passive voice.</a:t>
            </a:r>
          </a:p>
          <a:p>
            <a:r>
              <a:rPr lang="en-US" dirty="0"/>
              <a:t>Write the way you talk with a conversational tone.</a:t>
            </a:r>
          </a:p>
          <a:p>
            <a:endParaRPr lang="en-US" dirty="0"/>
          </a:p>
        </p:txBody>
      </p:sp>
    </p:spTree>
    <p:extLst>
      <p:ext uri="{BB962C8B-B14F-4D97-AF65-F5344CB8AC3E}">
        <p14:creationId xmlns:p14="http://schemas.microsoft.com/office/powerpoint/2010/main" val="252052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Use concrete terms your reader can picture. </a:t>
            </a:r>
          </a:p>
          <a:p>
            <a:r>
              <a:rPr lang="en-US" dirty="0"/>
              <a:t>Write for your reader.</a:t>
            </a:r>
          </a:p>
          <a:p>
            <a:r>
              <a:rPr lang="en-US" dirty="0"/>
              <a:t>Vary your words, sentence length, and sentence construction to sustain interest.</a:t>
            </a:r>
          </a:p>
          <a:p>
            <a:r>
              <a:rPr lang="en-US" dirty="0"/>
              <a:t>Sentences and paragraphs must logically hang and flow together. Each sentence or paragraph must be logically connected to the previous one. If not logically connected, you force your reader to make the transition for you-an act of poor writing. </a:t>
            </a:r>
          </a:p>
          <a:p>
            <a:r>
              <a:rPr lang="en-US" dirty="0"/>
              <a:t>Use transitions to connect sentences and paragraphs so they flow together. They serve as stepping stones to guide the reader along. Transitions can be one or two words, such as therefore or however, or entire sentences.</a:t>
            </a:r>
          </a:p>
          <a:p>
            <a:r>
              <a:rPr lang="en-US" dirty="0"/>
              <a:t>Write to express ideas, not to impress the reader.</a:t>
            </a:r>
          </a:p>
          <a:p>
            <a:r>
              <a:rPr lang="en-US" dirty="0"/>
              <a:t>Position the most important information at the beginnings or ends of sentences and paragraphs.</a:t>
            </a:r>
          </a:p>
          <a:p>
            <a:r>
              <a:rPr lang="en-US" dirty="0"/>
              <a:t>Emphasize important words and ideas by setting them apart in short sentences.</a:t>
            </a:r>
          </a:p>
          <a:p>
            <a:endParaRPr lang="en-US" dirty="0"/>
          </a:p>
        </p:txBody>
      </p:sp>
    </p:spTree>
    <p:extLst>
      <p:ext uri="{BB962C8B-B14F-4D97-AF65-F5344CB8AC3E}">
        <p14:creationId xmlns:p14="http://schemas.microsoft.com/office/powerpoint/2010/main" val="370273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Clarity</a:t>
            </a:r>
          </a:p>
        </p:txBody>
      </p:sp>
      <p:sp>
        <p:nvSpPr>
          <p:cNvPr id="3" name="Content Placeholder 2"/>
          <p:cNvSpPr>
            <a:spLocks noGrp="1"/>
          </p:cNvSpPr>
          <p:nvPr>
            <p:ph idx="1"/>
          </p:nvPr>
        </p:nvSpPr>
        <p:spPr/>
        <p:txBody>
          <a:bodyPr/>
          <a:lstStyle/>
          <a:p>
            <a:r>
              <a:rPr lang="en-US" dirty="0"/>
              <a:t>1. The airplane finally approached the speed of sound, and it became very difficult to control.</a:t>
            </a:r>
          </a:p>
          <a:p>
            <a:r>
              <a:rPr lang="en-US" dirty="0"/>
              <a:t>2. Candidates should be motivated and have interest in static and dynamic testing of material, and have those prerequisites and others.</a:t>
            </a:r>
          </a:p>
          <a:p>
            <a:r>
              <a:rPr lang="en-US" dirty="0"/>
              <a:t>3. </a:t>
            </a:r>
            <a:r>
              <a:rPr lang="en-US" dirty="0">
                <a:solidFill>
                  <a:srgbClr val="374151"/>
                </a:solidFill>
                <a:latin typeface="Söhne"/>
              </a:rPr>
              <a:t>The interface of the software was altered to enhance user experience by means of several user-centered design changes.</a:t>
            </a:r>
          </a:p>
          <a:p>
            <a:r>
              <a:rPr lang="en-US" dirty="0">
                <a:solidFill>
                  <a:srgbClr val="374151"/>
                </a:solidFill>
                <a:latin typeface="Söhne"/>
              </a:rPr>
              <a:t>4. The study concluded that there exists a correlation between increased screen time and decreased attention span.</a:t>
            </a:r>
          </a:p>
          <a:p>
            <a:r>
              <a:rPr lang="en-US" dirty="0">
                <a:solidFill>
                  <a:srgbClr val="374151"/>
                </a:solidFill>
                <a:latin typeface="Söhne"/>
              </a:rPr>
              <a:t>5. The experiment demonstrated a significant reduction in energy consumption as a result of the implementation of advanced power-saving algorithms.</a:t>
            </a:r>
            <a:endParaRPr lang="en-US" dirty="0"/>
          </a:p>
        </p:txBody>
      </p:sp>
    </p:spTree>
    <p:extLst>
      <p:ext uri="{BB962C8B-B14F-4D97-AF65-F5344CB8AC3E}">
        <p14:creationId xmlns:p14="http://schemas.microsoft.com/office/powerpoint/2010/main" val="323948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1. As it finally approached the speed of sound, the airplane became very difficult to control. </a:t>
            </a:r>
          </a:p>
          <a:p>
            <a:r>
              <a:rPr lang="en-US" dirty="0"/>
              <a:t>2. Prerequisites in candidates should include expertise in static and dynamic testing of material.</a:t>
            </a:r>
          </a:p>
          <a:p>
            <a:r>
              <a:rPr lang="en-US" dirty="0"/>
              <a:t>3. </a:t>
            </a:r>
            <a:r>
              <a:rPr lang="en-US" dirty="0">
                <a:solidFill>
                  <a:srgbClr val="374151"/>
                </a:solidFill>
                <a:latin typeface="Söhne"/>
              </a:rPr>
              <a:t>The software interface was improved through user-centered design changes to enhance user experience.</a:t>
            </a:r>
          </a:p>
          <a:p>
            <a:r>
              <a:rPr lang="en-US" dirty="0">
                <a:solidFill>
                  <a:srgbClr val="374151"/>
                </a:solidFill>
                <a:latin typeface="Söhne"/>
              </a:rPr>
              <a:t>4. The study found a correlation between increased screen time and decreased attention span.</a:t>
            </a:r>
          </a:p>
          <a:p>
            <a:r>
              <a:rPr lang="en-US" dirty="0">
                <a:solidFill>
                  <a:srgbClr val="374151"/>
                </a:solidFill>
                <a:latin typeface="Söhne"/>
              </a:rPr>
              <a:t>5. The experiment showed reduced energy consumption due to advanced power-saving algorithms.</a:t>
            </a:r>
            <a:endParaRPr lang="en-US" dirty="0"/>
          </a:p>
        </p:txBody>
      </p:sp>
    </p:spTree>
    <p:extLst>
      <p:ext uri="{BB962C8B-B14F-4D97-AF65-F5344CB8AC3E}">
        <p14:creationId xmlns:p14="http://schemas.microsoft.com/office/powerpoint/2010/main" val="23476948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252</TotalTime>
  <Words>2570</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Söhne</vt:lpstr>
      <vt:lpstr>Retrospect</vt:lpstr>
      <vt:lpstr>Technical Aspects of Technical Writing</vt:lpstr>
      <vt:lpstr>Introduction</vt:lpstr>
      <vt:lpstr>1. Completeness</vt:lpstr>
      <vt:lpstr>Practice </vt:lpstr>
      <vt:lpstr>2. Clearness</vt:lpstr>
      <vt:lpstr>Tips for Clearer Writing</vt:lpstr>
      <vt:lpstr>PowerPoint Presentation</vt:lpstr>
      <vt:lpstr>Practice Clarity</vt:lpstr>
      <vt:lpstr>Answers</vt:lpstr>
      <vt:lpstr>3. Conciseness</vt:lpstr>
      <vt:lpstr>Practice </vt:lpstr>
      <vt:lpstr>Answers</vt:lpstr>
      <vt:lpstr>4. CONSIDERATION</vt:lpstr>
      <vt:lpstr>Practice </vt:lpstr>
      <vt:lpstr>Answers</vt:lpstr>
      <vt:lpstr>5. Correctness</vt:lpstr>
      <vt:lpstr>Practice </vt:lpstr>
      <vt:lpstr>6. Courtesy</vt:lpstr>
      <vt:lpstr>Practice</vt:lpstr>
      <vt:lpstr>Answers</vt:lpstr>
      <vt:lpstr>7. Concreteness</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Aspects of Technical Writing</dc:title>
  <dc:creator>noreen shah</dc:creator>
  <cp:lastModifiedBy>lh8 academic</cp:lastModifiedBy>
  <cp:revision>52</cp:revision>
  <dcterms:created xsi:type="dcterms:W3CDTF">2024-08-29T05:03:59Z</dcterms:created>
  <dcterms:modified xsi:type="dcterms:W3CDTF">2024-09-05T15:15:36Z</dcterms:modified>
</cp:coreProperties>
</file>