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88" r:id="rId4"/>
    <p:sldId id="286" r:id="rId5"/>
    <p:sldId id="289" r:id="rId6"/>
    <p:sldId id="274" r:id="rId7"/>
    <p:sldId id="290" r:id="rId8"/>
    <p:sldId id="287" r:id="rId9"/>
    <p:sldId id="291" r:id="rId10"/>
    <p:sldId id="257" r:id="rId11"/>
    <p:sldId id="277" r:id="rId12"/>
    <p:sldId id="278" r:id="rId13"/>
    <p:sldId id="279" r:id="rId14"/>
    <p:sldId id="258" r:id="rId15"/>
    <p:sldId id="275" r:id="rId16"/>
    <p:sldId id="276" r:id="rId17"/>
    <p:sldId id="280" r:id="rId18"/>
    <p:sldId id="272" r:id="rId19"/>
    <p:sldId id="265" r:id="rId20"/>
    <p:sldId id="259" r:id="rId21"/>
    <p:sldId id="282" r:id="rId22"/>
    <p:sldId id="260" r:id="rId23"/>
    <p:sldId id="261" r:id="rId24"/>
    <p:sldId id="283" r:id="rId25"/>
    <p:sldId id="262" r:id="rId26"/>
    <p:sldId id="284" r:id="rId27"/>
    <p:sldId id="266" r:id="rId28"/>
    <p:sldId id="267" r:id="rId29"/>
    <p:sldId id="281" r:id="rId30"/>
    <p:sldId id="268" r:id="rId31"/>
    <p:sldId id="269" r:id="rId32"/>
    <p:sldId id="271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064" autoAdjust="0"/>
  </p:normalViewPr>
  <p:slideViewPr>
    <p:cSldViewPr snapToGrid="0">
      <p:cViewPr varScale="1">
        <p:scale>
          <a:sx n="34" d="100"/>
          <a:sy n="34" d="100"/>
        </p:scale>
        <p:origin x="6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B2E2-D773-446D-86C1-A54953C4571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10C2-4FD7-48A0-A949-0D7FDBE5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Mortality associated with alt, susceptible &lt; CBP, susceptible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alt, resistant &gt; CBP, resistant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Mortality associated with alt, susceptible &lt; CBP, susceptible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alt, resistant &gt; CBP, resistant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2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=indication</a:t>
            </a:r>
          </a:p>
          <a:p>
            <a:r>
              <a:rPr lang="en-US" dirty="0"/>
              <a:t>p=pathogen</a:t>
            </a:r>
          </a:p>
          <a:p>
            <a:r>
              <a:rPr lang="en-US" dirty="0"/>
              <a:t>c=</a:t>
            </a:r>
            <a:r>
              <a:rPr lang="en-US" dirty="0" err="1"/>
              <a:t>cbps</a:t>
            </a:r>
            <a:endParaRPr lang="en-US" dirty="0"/>
          </a:p>
          <a:p>
            <a:r>
              <a:rPr lang="en-US" dirty="0"/>
              <a:t>a=alternatives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late years-</a:t>
            </a:r>
          </a:p>
          <a:p>
            <a:r>
              <a:rPr lang="en-US" dirty="0"/>
              <a:t>Fewer deaths associated with alt therapy at late switch years, but more deaths associated with </a:t>
            </a:r>
            <a:r>
              <a:rPr lang="en-US" dirty="0" err="1"/>
              <a:t>cbp</a:t>
            </a:r>
            <a:r>
              <a:rPr lang="en-US" dirty="0"/>
              <a:t> therapy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4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4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Alternatives &gt; CBPs for resistant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~60/100,000  pneumonia &amp; sepsis, alt, susceptible, 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~60/100,000  pneumonia &amp; sepsis, alt, susceptible, 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~60/100,000  pneumonia &amp; sepsis, alt, susceptible, 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~60/100,000  pneumonia &amp; sepsis, alt, susceptible, KP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3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*mortality associated with alternatives are higher than CBPs for resistant bacteria</a:t>
            </a:r>
          </a:p>
          <a:p>
            <a:endParaRPr lang="en-US" dirty="0"/>
          </a:p>
          <a:p>
            <a:r>
              <a:rPr lang="en-US" dirty="0"/>
              <a:t>For values = 0, +0.001 to fit prior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810C2-4FD7-48A0-A949-0D7FDBE54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B05-4100-432F-AE7A-2F6C1A10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720E-CD53-48E1-AB5F-85C8A642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2107-203A-4A52-8015-00A2F180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A903-8F8E-4D72-80A5-85A27926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C8F-D91A-4E6B-ABB4-3D7DD18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B684-D282-4821-B91F-C0C8FDCE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2DF6-12A3-4A94-8065-AE5A222D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1159-916C-4198-8A81-EA55F173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D4AC-A907-4192-91DD-E3FF0B9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34EC-6CF3-44CD-9B90-BDF5856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8D187-DDB2-44EA-B611-BC0D00E6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8E19-D286-4E71-AC5A-D5A0DF3D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B1DE-0D53-4C84-97A8-FBA1726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711C-1F2F-44DF-AD70-C17BCA2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94C2-F07F-4435-A717-2BF8229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9070-E1FE-4542-B7DF-B3D542A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4B0B-4D96-4289-8C05-36C039B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031F-256D-4E9E-A881-1FB06ABC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2DF7-0B63-4224-8082-FB6DEBA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3D8-2CA9-4315-9D9D-A313F34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9A6D-94C9-4EC9-B5C4-245A263C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C10A-EF9D-4AEF-A93D-DF653FD2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F19F-D83C-41FF-BAC1-19199FCF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DA47-AF3B-4B5B-8225-A4494B2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6DE3-C2A3-417D-A053-5F76E1E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AD6-8093-4D2E-9680-90206CC5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72-E62A-4F04-B37A-225157D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9D8A-72D3-41DB-8CB8-9FD11B05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BF00-7D0E-474D-A899-B8D5671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A8D0-689B-4439-B9DE-821D0A8F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38CE-60CA-462A-84EC-18B0B74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0666-40AF-4C8C-8FEC-6144E3F9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44F1-57F6-4E56-AE2B-B3DFD408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37D-DA45-4E90-8E2F-365043A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F2FFC-F3C4-453E-A60E-F90CE8B2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E3492-796E-4BF6-A567-C32E7E22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3FFC-6B4E-408E-9AFD-A982F66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9503-D054-45AC-A5AB-959C824C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1085D-67AC-4C75-AF8F-5D3491A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AB6-7584-4680-BB02-FA3EF87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5EE06-B66C-4950-88B5-1CBE4A8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E9D40-6D8E-48C9-953A-1FE025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7350-6982-40BE-9F1D-C46CB24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95B7C-13F4-4C8E-B8C3-CD743D4E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CEC9-C69F-43A0-91E8-46442CCB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6890-9334-45E9-A17C-2580ADE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FC1-05A9-44FD-9241-30346A75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D361-670C-4B59-B2DD-053BE7E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B52E5-3F9D-44CC-8EFA-80D229B1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E840-3641-41A8-AFCC-EC89375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A8A8-43A8-4A2B-A40A-645EC902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B6B6-A60C-4818-BDCB-FB5A17BB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D348-4B78-4666-9C54-D6A39D4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BAE73-F7F2-40A5-8F39-6DA8C4E0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A06A-363A-4451-A2E4-D6C16010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1654-F841-4D39-B1F9-19490470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E4BD-318F-4B33-8D16-67B70F5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ED67-85A3-49D0-8F41-32F197D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1FC34-47F9-4DFB-80D8-4CB6189D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C2-B9D9-467B-A995-0C7F4AA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3702-641C-4189-ACB8-EE796B6D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F390-2E71-4FF3-AC03-430000D4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076-2A0C-4BD3-9695-5301B4F2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B0BF-B0CF-4386-B0DC-E10BE7FEC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Mortality &amp; Switch Year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5D92-8AF7-417E-ACB6-560D29C6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 6/12/2018</a:t>
            </a:r>
          </a:p>
        </p:txBody>
      </p:sp>
    </p:spTree>
    <p:extLst>
      <p:ext uri="{BB962C8B-B14F-4D97-AF65-F5344CB8AC3E}">
        <p14:creationId xmlns:p14="http://schemas.microsoft.com/office/powerpoint/2010/main" val="117179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1FDB6-7DD9-45F1-9112-93DBF89E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841026"/>
            <a:ext cx="4573042" cy="2705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9D5D2-01E8-41AD-AD0E-17F52D59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73" y="841026"/>
            <a:ext cx="4573042" cy="27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4E710-6CB2-4647-B9C7-D258BE56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958" y="3839564"/>
            <a:ext cx="4573042" cy="2705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AA262-3E4E-4E18-AF35-7463778A8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73" y="3839564"/>
            <a:ext cx="4573042" cy="27057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0.125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0.202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0.143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0.286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222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8B5EB-43F9-46EB-BA79-1F2F1C87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31" y="855411"/>
            <a:ext cx="4573042" cy="270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BAE50-B543-41F2-8818-A72DF20D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73" y="841026"/>
            <a:ext cx="4573042" cy="2705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4793B-7EA6-4E8C-8ACB-583E712E7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250" y="3825179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AE7B3-6BAC-4D63-BE43-EEA61BFF9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292" y="3738743"/>
            <a:ext cx="4573042" cy="27692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0.093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0.283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0.088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0.337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sepsis</a:t>
            </a:r>
          </a:p>
        </p:txBody>
      </p:sp>
    </p:spTree>
    <p:extLst>
      <p:ext uri="{BB962C8B-B14F-4D97-AF65-F5344CB8AC3E}">
        <p14:creationId xmlns:p14="http://schemas.microsoft.com/office/powerpoint/2010/main" val="49855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43340-9EDE-40D9-B59D-DBFBC8590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832919"/>
            <a:ext cx="4573042" cy="270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B8C20-D5C2-4831-AB9C-5DDA36E3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28" y="841026"/>
            <a:ext cx="4573042" cy="2705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78B1A-6EDA-4821-8A54-1E1B81270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99" y="3844675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929D1-66C3-46E2-8408-D262FD0DE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28" y="3882485"/>
            <a:ext cx="4573042" cy="27184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0.039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0.021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0.070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UTI</a:t>
            </a:r>
          </a:p>
        </p:txBody>
      </p:sp>
    </p:spTree>
    <p:extLst>
      <p:ext uri="{BB962C8B-B14F-4D97-AF65-F5344CB8AC3E}">
        <p14:creationId xmlns:p14="http://schemas.microsoft.com/office/powerpoint/2010/main" val="35906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C87EBB-AE6C-433E-96EA-D6C0C438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99" y="885481"/>
            <a:ext cx="4573042" cy="2680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4A461-6F53-4D56-980E-C09A459D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18" y="891018"/>
            <a:ext cx="4573042" cy="2680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26CD9-FFE9-421D-9523-087A9AD49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99" y="3901538"/>
            <a:ext cx="4573042" cy="2680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90C7C-1119-4A24-B136-A56023253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18" y="3939638"/>
            <a:ext cx="4573042" cy="26803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0B5CBB-E4EC-4DC8-915C-7691CF7D931D}"/>
              </a:ext>
            </a:extLst>
          </p:cNvPr>
          <p:cNvGrpSpPr/>
          <p:nvPr/>
        </p:nvGrpSpPr>
        <p:grpSpPr>
          <a:xfrm>
            <a:off x="4073009" y="832919"/>
            <a:ext cx="6664261" cy="3895223"/>
            <a:chOff x="4073009" y="832919"/>
            <a:chExt cx="6664261" cy="38952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F7DCCB-AEA6-4DB6-B0DE-2FC6D8A4D2E9}"/>
                </a:ext>
              </a:extLst>
            </p:cNvPr>
            <p:cNvSpPr/>
            <p:nvPr/>
          </p:nvSpPr>
          <p:spPr>
            <a:xfrm>
              <a:off x="4073009" y="841026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0.039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E29D83-DC18-4FF9-A840-90142449D803}"/>
                </a:ext>
              </a:extLst>
            </p:cNvPr>
            <p:cNvSpPr/>
            <p:nvPr/>
          </p:nvSpPr>
          <p:spPr>
            <a:xfrm>
              <a:off x="8437794" y="832919"/>
              <a:ext cx="16698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0.021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E204E9-DB8F-4B92-90FE-E3054A5F7A92}"/>
                </a:ext>
              </a:extLst>
            </p:cNvPr>
            <p:cNvSpPr/>
            <p:nvPr/>
          </p:nvSpPr>
          <p:spPr>
            <a:xfrm>
              <a:off x="4227861" y="4081811"/>
              <a:ext cx="17290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E8E259-E00D-4E13-AAE1-853E8B087FE7}"/>
                </a:ext>
              </a:extLst>
            </p:cNvPr>
            <p:cNvSpPr/>
            <p:nvPr/>
          </p:nvSpPr>
          <p:spPr>
            <a:xfrm>
              <a:off x="9255646" y="4012913"/>
              <a:ext cx="148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0.070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AC1D88-F801-43F3-9B21-D560B9FCAA19}"/>
              </a:ext>
            </a:extLst>
          </p:cNvPr>
          <p:cNvSpPr txBox="1">
            <a:spLocks/>
          </p:cNvSpPr>
          <p:nvPr/>
        </p:nvSpPr>
        <p:spPr>
          <a:xfrm>
            <a:off x="689493" y="8409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-------AB, UTI (2)</a:t>
            </a:r>
          </a:p>
        </p:txBody>
      </p:sp>
    </p:spTree>
    <p:extLst>
      <p:ext uri="{BB962C8B-B14F-4D97-AF65-F5344CB8AC3E}">
        <p14:creationId xmlns:p14="http://schemas.microsoft.com/office/powerpoint/2010/main" val="210236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FD2F45-B64C-4EB3-AB6E-17752AA2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4" y="913771"/>
            <a:ext cx="4573042" cy="2705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E6193-5E5A-4D9A-A7FA-3842932C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75" y="913771"/>
            <a:ext cx="4573042" cy="27057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72E87-D8FF-4CB3-85F1-066F9A63C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021" y="3809140"/>
            <a:ext cx="4573042" cy="2705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B01D3-B11F-4917-A044-EEC4422BE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313" y="3827885"/>
            <a:ext cx="4573042" cy="27057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7436" y="975679"/>
            <a:ext cx="7144835" cy="3604547"/>
            <a:chOff x="3978886" y="1166179"/>
            <a:chExt cx="7144835" cy="36045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0.136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0.194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4418361" y="4124395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0.163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0.224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A7BFE-C6B9-46BA-BCFE-514406E2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64" y="904958"/>
            <a:ext cx="4573042" cy="2705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FA712-7E61-46DB-94A9-B58669B4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43" y="879421"/>
            <a:ext cx="4573042" cy="2769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48907-EBF6-471E-AE53-83D68979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164" y="3864997"/>
            <a:ext cx="4573042" cy="2705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489BC-64E4-49CC-A0F9-3BED709BE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943" y="3806105"/>
            <a:ext cx="4573042" cy="27692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7436" y="975679"/>
            <a:ext cx="7144835" cy="3604547"/>
            <a:chOff x="3978886" y="1166179"/>
            <a:chExt cx="7144835" cy="36045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0.120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0.223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4418361" y="4124395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0.079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0.175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sepsis</a:t>
            </a:r>
          </a:p>
        </p:txBody>
      </p:sp>
    </p:spTree>
    <p:extLst>
      <p:ext uri="{BB962C8B-B14F-4D97-AF65-F5344CB8AC3E}">
        <p14:creationId xmlns:p14="http://schemas.microsoft.com/office/powerpoint/2010/main" val="129993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7A2DA-8E48-46F6-BC8B-E08CE83B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28" y="911107"/>
            <a:ext cx="4573042" cy="270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E07C0-8DD7-4028-A75F-10097321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75" y="904755"/>
            <a:ext cx="4573042" cy="2718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CA78A-43D9-4809-AE73-12CC5AEC0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44" y="3846820"/>
            <a:ext cx="4573042" cy="2667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506DC-7FDE-4290-8292-A455A1BCD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831" y="3808712"/>
            <a:ext cx="4573042" cy="27057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3510" y="975679"/>
            <a:ext cx="7148761" cy="3611238"/>
            <a:chOff x="3974960" y="1166179"/>
            <a:chExt cx="7148761" cy="3611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0.043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0.014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3974960" y="4131086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0.077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UTI</a:t>
            </a:r>
          </a:p>
        </p:txBody>
      </p:sp>
    </p:spTree>
    <p:extLst>
      <p:ext uri="{BB962C8B-B14F-4D97-AF65-F5344CB8AC3E}">
        <p14:creationId xmlns:p14="http://schemas.microsoft.com/office/powerpoint/2010/main" val="260243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E8BDA-7570-468D-A0D6-E70BC666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64" y="904755"/>
            <a:ext cx="4573042" cy="2680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0D1FD-95DE-4647-9AF4-8243CFF1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75" y="920661"/>
            <a:ext cx="4573042" cy="2680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E9A8D-A1C5-42E9-9911-E94377943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14" y="3840469"/>
            <a:ext cx="4573042" cy="2642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3B2980-033B-424A-AD42-961C74EB7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075" y="3864997"/>
            <a:ext cx="4573042" cy="268031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16A26-D0BF-4B95-BBAF-70777A069172}"/>
              </a:ext>
            </a:extLst>
          </p:cNvPr>
          <p:cNvGrpSpPr/>
          <p:nvPr/>
        </p:nvGrpSpPr>
        <p:grpSpPr>
          <a:xfrm>
            <a:off x="3803510" y="975679"/>
            <a:ext cx="7148761" cy="3611238"/>
            <a:chOff x="3974960" y="1166179"/>
            <a:chExt cx="7148761" cy="36112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05EA4-C93C-4856-B262-4B48C76F684B}"/>
                </a:ext>
              </a:extLst>
            </p:cNvPr>
            <p:cNvSpPr/>
            <p:nvPr/>
          </p:nvSpPr>
          <p:spPr>
            <a:xfrm>
              <a:off x="3978886" y="1166179"/>
              <a:ext cx="1917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(susceptible)</a:t>
              </a:r>
            </a:p>
            <a:p>
              <a:r>
                <a:rPr lang="en-US" dirty="0"/>
                <a:t>Mean: 0.043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82A3C-A76A-44BF-9683-9686559C5901}"/>
                </a:ext>
              </a:extLst>
            </p:cNvPr>
            <p:cNvSpPr/>
            <p:nvPr/>
          </p:nvSpPr>
          <p:spPr>
            <a:xfrm>
              <a:off x="9446146" y="1220648"/>
              <a:ext cx="16775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CBPs (resistant)</a:t>
              </a:r>
            </a:p>
            <a:p>
              <a:r>
                <a:rPr lang="en-US" dirty="0"/>
                <a:t>Mean: 0.014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B204D-37CC-41D2-A4BC-3163EDCB8ACA}"/>
                </a:ext>
              </a:extLst>
            </p:cNvPr>
            <p:cNvSpPr/>
            <p:nvPr/>
          </p:nvSpPr>
          <p:spPr>
            <a:xfrm>
              <a:off x="3974960" y="4131086"/>
              <a:ext cx="17177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(susceptible)</a:t>
              </a:r>
            </a:p>
            <a:p>
              <a:r>
                <a:rPr lang="en-US" dirty="0"/>
                <a:t>Mean: 0.033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21F577-EAD5-4A1E-B2C1-355A594F6258}"/>
                </a:ext>
              </a:extLst>
            </p:cNvPr>
            <p:cNvSpPr/>
            <p:nvPr/>
          </p:nvSpPr>
          <p:spPr>
            <a:xfrm>
              <a:off x="9446146" y="4055497"/>
              <a:ext cx="14884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u="sng" dirty="0"/>
                <a:t>Alt (resistant)</a:t>
              </a:r>
            </a:p>
            <a:p>
              <a:r>
                <a:rPr lang="en-US" dirty="0"/>
                <a:t>Mean: 0.077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00306" y="184214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Mortality -------KP, UTI (2)</a:t>
            </a:r>
          </a:p>
        </p:txBody>
      </p:sp>
    </p:spTree>
    <p:extLst>
      <p:ext uri="{BB962C8B-B14F-4D97-AF65-F5344CB8AC3E}">
        <p14:creationId xmlns:p14="http://schemas.microsoft.com/office/powerpoint/2010/main" val="271991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FFA-880B-4E7D-A4C1-E588615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08FEF-07FB-4911-9C0B-D320AE227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# deaths prior to switch year (CBPs only)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# deaths associated with CBPs post switch year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# deaths associated with alternatives post switch year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𝑐𝑖𝑝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08FEF-07FB-4911-9C0B-D320AE227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0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9228-21B1-4394-BA5A-8990CFD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Acinetobacter</a:t>
            </a:r>
          </a:p>
        </p:txBody>
      </p:sp>
    </p:spTree>
    <p:extLst>
      <p:ext uri="{BB962C8B-B14F-4D97-AF65-F5344CB8AC3E}">
        <p14:creationId xmlns:p14="http://schemas.microsoft.com/office/powerpoint/2010/main" val="321725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725936-F825-4B26-B7D9-CA6A97420CC0}"/>
              </a:ext>
            </a:extLst>
          </p:cNvPr>
          <p:cNvGrpSpPr/>
          <p:nvPr/>
        </p:nvGrpSpPr>
        <p:grpSpPr>
          <a:xfrm>
            <a:off x="1487140" y="982744"/>
            <a:ext cx="9501800" cy="5589258"/>
            <a:chOff x="1487140" y="982744"/>
            <a:chExt cx="9501800" cy="55892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E752A2-2D35-41A1-A9C4-0C01D141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898" y="3751960"/>
              <a:ext cx="4573042" cy="28200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72DB5A-6786-43EA-BDCA-FEE47B57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1783" y="3764663"/>
              <a:ext cx="4573042" cy="279463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70D8B7-3A7D-4C97-8B48-E3013B7C3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5898" y="1001798"/>
              <a:ext cx="4573042" cy="282004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515D69A-6758-4523-B5BE-48D99ED7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40" y="982744"/>
              <a:ext cx="4573042" cy="2794637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798925" y="184400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No assumptions, mortality (AB):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94275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ABD8E4-5D27-4454-8DDD-F4B23C2C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8" y="2403266"/>
            <a:ext cx="4573042" cy="282004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449488D-CBE7-4402-811D-1FFD64C1B633}"/>
              </a:ext>
            </a:extLst>
          </p:cNvPr>
          <p:cNvSpPr txBox="1">
            <a:spLocks/>
          </p:cNvSpPr>
          <p:nvPr/>
        </p:nvSpPr>
        <p:spPr>
          <a:xfrm>
            <a:off x="1545688" y="1265535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CBP consumption-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AF7C-041B-41EC-947D-0966A50961B6}"/>
              </a:ext>
            </a:extLst>
          </p:cNvPr>
          <p:cNvSpPr txBox="1"/>
          <p:nvPr/>
        </p:nvSpPr>
        <p:spPr>
          <a:xfrm rot="16200000">
            <a:off x="-526097" y="3229869"/>
            <a:ext cx="1858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CBP Consumption (SU/1000 pop)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D750-D449-4151-ADCB-0E694F7421E2}"/>
              </a:ext>
            </a:extLst>
          </p:cNvPr>
          <p:cNvSpPr txBox="1"/>
          <p:nvPr/>
        </p:nvSpPr>
        <p:spPr>
          <a:xfrm>
            <a:off x="3098799" y="514382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3DE4D-BBBC-4619-BBC5-986DA5F153AC}"/>
              </a:ext>
            </a:extLst>
          </p:cNvPr>
          <p:cNvSpPr txBox="1"/>
          <p:nvPr/>
        </p:nvSpPr>
        <p:spPr>
          <a:xfrm>
            <a:off x="5381790" y="3322202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45F22-8E16-4ADA-A384-E21144EA7C46}"/>
              </a:ext>
            </a:extLst>
          </p:cNvPr>
          <p:cNvSpPr txBox="1"/>
          <p:nvPr/>
        </p:nvSpPr>
        <p:spPr>
          <a:xfrm>
            <a:off x="5385321" y="30366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B4CFD-A743-4DB1-95FF-33E1AA6EEDDC}"/>
              </a:ext>
            </a:extLst>
          </p:cNvPr>
          <p:cNvSpPr txBox="1"/>
          <p:nvPr/>
        </p:nvSpPr>
        <p:spPr>
          <a:xfrm>
            <a:off x="5381790" y="2352770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06C9-555E-430D-927E-8C7795EF1FAE}"/>
              </a:ext>
            </a:extLst>
          </p:cNvPr>
          <p:cNvSpPr txBox="1"/>
          <p:nvPr/>
        </p:nvSpPr>
        <p:spPr>
          <a:xfrm>
            <a:off x="5046655" y="19544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7E232-216B-4686-B301-FD130D22D14D}"/>
              </a:ext>
            </a:extLst>
          </p:cNvPr>
          <p:cNvSpPr txBox="1"/>
          <p:nvPr/>
        </p:nvSpPr>
        <p:spPr>
          <a:xfrm>
            <a:off x="9330267" y="5211552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3D5CDE-0875-4F68-8904-1B354B42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46" y="2391511"/>
            <a:ext cx="4573042" cy="2820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22455-8308-45AB-86EA-C60245744D37}"/>
              </a:ext>
            </a:extLst>
          </p:cNvPr>
          <p:cNvSpPr txBox="1"/>
          <p:nvPr/>
        </p:nvSpPr>
        <p:spPr>
          <a:xfrm>
            <a:off x="3285507" y="4134358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stewardship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2ED28-DD77-449B-97F0-65E351A4D12B}"/>
              </a:ext>
            </a:extLst>
          </p:cNvPr>
          <p:cNvSpPr txBox="1"/>
          <p:nvPr/>
        </p:nvSpPr>
        <p:spPr>
          <a:xfrm rot="16200000">
            <a:off x="5627943" y="3358171"/>
            <a:ext cx="2357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 frequency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8111B1-21CC-4945-AD7D-A7D170A033DA}"/>
              </a:ext>
            </a:extLst>
          </p:cNvPr>
          <p:cNvSpPr txBox="1">
            <a:spLocks/>
          </p:cNvSpPr>
          <p:nvPr/>
        </p:nvSpPr>
        <p:spPr>
          <a:xfrm>
            <a:off x="7351444" y="1333267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Resistance </a:t>
            </a:r>
            <a:r>
              <a:rPr lang="en-US" sz="2800" b="1" dirty="0" err="1"/>
              <a:t>freq</a:t>
            </a:r>
            <a:r>
              <a:rPr lang="en-US" sz="2800" b="1" dirty="0"/>
              <a:t> - AB, </a:t>
            </a:r>
            <a:r>
              <a:rPr lang="en-US" sz="2800" b="1" dirty="0" err="1"/>
              <a:t>pneu</a:t>
            </a:r>
            <a:endParaRPr lang="en-US" sz="2800" b="1" dirty="0"/>
          </a:p>
          <a:p>
            <a:pPr algn="ctr"/>
            <a:r>
              <a:rPr lang="en-US" sz="2800" dirty="0"/>
              <a:t>(one trial, e.g.)</a:t>
            </a:r>
          </a:p>
        </p:txBody>
      </p:sp>
    </p:spTree>
    <p:extLst>
      <p:ext uri="{BB962C8B-B14F-4D97-AF65-F5344CB8AC3E}">
        <p14:creationId xmlns:p14="http://schemas.microsoft.com/office/powerpoint/2010/main" val="76912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4F5AC1-BC16-4EE6-9F0F-8E7B1458F4C3}"/>
              </a:ext>
            </a:extLst>
          </p:cNvPr>
          <p:cNvSpPr txBox="1">
            <a:spLocks/>
          </p:cNvSpPr>
          <p:nvPr/>
        </p:nvSpPr>
        <p:spPr>
          <a:xfrm>
            <a:off x="4024562" y="1240037"/>
            <a:ext cx="4265344" cy="76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Prevalence-AB,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DB77A-D1F2-48EF-9CCB-916F5C1AEF57}"/>
              </a:ext>
            </a:extLst>
          </p:cNvPr>
          <p:cNvGrpSpPr/>
          <p:nvPr/>
        </p:nvGrpSpPr>
        <p:grpSpPr>
          <a:xfrm>
            <a:off x="7091602" y="2229942"/>
            <a:ext cx="3343314" cy="2557211"/>
            <a:chOff x="8382521" y="2319589"/>
            <a:chExt cx="3343314" cy="25572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1EE876-1D2C-4C39-838A-4650A6EBD656}"/>
                </a:ext>
              </a:extLst>
            </p:cNvPr>
            <p:cNvSpPr txBox="1"/>
            <p:nvPr/>
          </p:nvSpPr>
          <p:spPr>
            <a:xfrm>
              <a:off x="8382521" y="231958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Status quo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E08E3-1302-452F-91F7-8F01A04718D2}"/>
                </a:ext>
              </a:extLst>
            </p:cNvPr>
            <p:cNvSpPr txBox="1"/>
            <p:nvPr/>
          </p:nvSpPr>
          <p:spPr>
            <a:xfrm>
              <a:off x="8382521" y="3622868"/>
              <a:ext cx="1669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Steady state (2018-2040)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599D20B-C7EF-48D1-BCCE-12B1F09AB966}"/>
                </a:ext>
              </a:extLst>
            </p:cNvPr>
            <p:cNvSpPr/>
            <p:nvPr/>
          </p:nvSpPr>
          <p:spPr>
            <a:xfrm>
              <a:off x="9745453" y="2513456"/>
              <a:ext cx="317838" cy="1109412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24FAD5-E33E-4A27-A467-3559ECA15910}"/>
                </a:ext>
              </a:extLst>
            </p:cNvPr>
            <p:cNvSpPr/>
            <p:nvPr/>
          </p:nvSpPr>
          <p:spPr>
            <a:xfrm>
              <a:off x="9745453" y="3946033"/>
              <a:ext cx="306428" cy="930767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0E3D6-999D-4568-88BA-375844A47C28}"/>
                </a:ext>
              </a:extLst>
            </p:cNvPr>
            <p:cNvSpPr txBox="1"/>
            <p:nvPr/>
          </p:nvSpPr>
          <p:spPr>
            <a:xfrm>
              <a:off x="10227919" y="2883497"/>
              <a:ext cx="14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Alternatives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1DCFE2-56BB-4A58-AAE8-FCF76F111A73}"/>
                </a:ext>
              </a:extLst>
            </p:cNvPr>
            <p:cNvSpPr txBox="1"/>
            <p:nvPr/>
          </p:nvSpPr>
          <p:spPr>
            <a:xfrm>
              <a:off x="10216509" y="426919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CBPs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DD79D1-502A-4567-8794-79866F03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32" y="2414608"/>
            <a:ext cx="4573042" cy="28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9CD75-FB3E-459F-A8D2-534EDEC3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59" y="2275603"/>
            <a:ext cx="4573042" cy="2781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6DB52-AF0B-4B31-80A1-9491D9F2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29" y="2301009"/>
            <a:ext cx="4573042" cy="27565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97107E-EDA5-4CDA-84E9-98B41BAB4804}"/>
              </a:ext>
            </a:extLst>
          </p:cNvPr>
          <p:cNvGrpSpPr/>
          <p:nvPr/>
        </p:nvGrpSpPr>
        <p:grpSpPr>
          <a:xfrm>
            <a:off x="800100" y="1266040"/>
            <a:ext cx="10591800" cy="4114662"/>
            <a:chOff x="800100" y="1266040"/>
            <a:chExt cx="10591800" cy="4114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FF937-AF69-419F-AD5D-B519159ED735}"/>
                </a:ext>
              </a:extLst>
            </p:cNvPr>
            <p:cNvSpPr txBox="1"/>
            <p:nvPr/>
          </p:nvSpPr>
          <p:spPr>
            <a:xfrm>
              <a:off x="3567704" y="2417369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Median of 950 trials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F06CD3C-02C9-42A7-AA7A-0E45444DCC4F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1266040"/>
              <a:ext cx="10591800" cy="6383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Cumulative mortality (2018-2080) v. Switch year (2018-2040)------AB, </a:t>
              </a:r>
              <a:r>
                <a:rPr lang="en-US" sz="2800" b="1" dirty="0" err="1"/>
                <a:t>pneu</a:t>
              </a:r>
              <a:endParaRPr lang="en-US" sz="2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AB98BA-78A1-41F1-9F8F-56A034B4FA3E}"/>
                </a:ext>
              </a:extLst>
            </p:cNvPr>
            <p:cNvSpPr txBox="1"/>
            <p:nvPr/>
          </p:nvSpPr>
          <p:spPr>
            <a:xfrm>
              <a:off x="7636576" y="2194439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All 950 trials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493C3-0A8A-4D0B-9B46-792A649883E4}"/>
                </a:ext>
              </a:extLst>
            </p:cNvPr>
            <p:cNvSpPr txBox="1"/>
            <p:nvPr/>
          </p:nvSpPr>
          <p:spPr>
            <a:xfrm>
              <a:off x="3089519" y="5057537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year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1DFE31-B3C7-4A54-9531-715F85591721}"/>
                </a:ext>
              </a:extLst>
            </p:cNvPr>
            <p:cNvSpPr txBox="1"/>
            <p:nvPr/>
          </p:nvSpPr>
          <p:spPr>
            <a:xfrm rot="16200000">
              <a:off x="-55193" y="3207126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mortality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47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123BE-F5C7-42BA-8130-9B2F3507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6" y="1971343"/>
            <a:ext cx="4573042" cy="2870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85214-1076-4823-91C2-8AA359A9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38" y="2031680"/>
            <a:ext cx="4573042" cy="28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1D86-0D23-4526-B520-5630BC3326E5}"/>
              </a:ext>
            </a:extLst>
          </p:cNvPr>
          <p:cNvSpPr txBox="1"/>
          <p:nvPr/>
        </p:nvSpPr>
        <p:spPr>
          <a:xfrm>
            <a:off x="2733919" y="4869373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7CB5-7C11-491A-9A81-6BC15C5E6F34}"/>
              </a:ext>
            </a:extLst>
          </p:cNvPr>
          <p:cNvSpPr txBox="1"/>
          <p:nvPr/>
        </p:nvSpPr>
        <p:spPr>
          <a:xfrm rot="16200000">
            <a:off x="-512393" y="3267418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7602C-564D-43C0-BFCA-2BAF64B32964}"/>
              </a:ext>
            </a:extLst>
          </p:cNvPr>
          <p:cNvSpPr txBox="1"/>
          <p:nvPr/>
        </p:nvSpPr>
        <p:spPr>
          <a:xfrm>
            <a:off x="1400237" y="198862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undiscounted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79E4-F4C9-4A24-8064-992CF85618AD}"/>
              </a:ext>
            </a:extLst>
          </p:cNvPr>
          <p:cNvSpPr txBox="1"/>
          <p:nvPr/>
        </p:nvSpPr>
        <p:spPr>
          <a:xfrm>
            <a:off x="7128596" y="414210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E8794-E3DF-48E6-AA63-09B95C1593DB}"/>
              </a:ext>
            </a:extLst>
          </p:cNvPr>
          <p:cNvSpPr txBox="1">
            <a:spLocks/>
          </p:cNvSpPr>
          <p:nvPr/>
        </p:nvSpPr>
        <p:spPr>
          <a:xfrm>
            <a:off x="800100" y="10457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(median over all trials)–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DDAB0-A695-4311-A97D-4B85B071E4FE}"/>
              </a:ext>
            </a:extLst>
          </p:cNvPr>
          <p:cNvSpPr txBox="1"/>
          <p:nvPr/>
        </p:nvSpPr>
        <p:spPr>
          <a:xfrm>
            <a:off x="1839714" y="266240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(blue)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1047-2DA8-413B-AA2F-C0E8514AF698}"/>
              </a:ext>
            </a:extLst>
          </p:cNvPr>
          <p:cNvSpPr txBox="1"/>
          <p:nvPr/>
        </p:nvSpPr>
        <p:spPr>
          <a:xfrm>
            <a:off x="4316441" y="2059725"/>
            <a:ext cx="15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 (green)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82B1-C54C-4934-82EA-C43B6EEA8571}"/>
              </a:ext>
            </a:extLst>
          </p:cNvPr>
          <p:cNvSpPr txBox="1"/>
          <p:nvPr/>
        </p:nvSpPr>
        <p:spPr>
          <a:xfrm>
            <a:off x="3202484" y="3291591"/>
            <a:ext cx="17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 (orange)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B568A-0EB7-4C49-9C5E-0AD4620471F2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8DA0-DB5C-4C28-9411-F773DF54641F}"/>
              </a:ext>
            </a:extLst>
          </p:cNvPr>
          <p:cNvSpPr txBox="1"/>
          <p:nvPr/>
        </p:nvSpPr>
        <p:spPr>
          <a:xfrm>
            <a:off x="7497008" y="214947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955A7-D04A-49CF-AB1E-F39283A3BE53}"/>
              </a:ext>
            </a:extLst>
          </p:cNvPr>
          <p:cNvSpPr txBox="1"/>
          <p:nvPr/>
        </p:nvSpPr>
        <p:spPr>
          <a:xfrm>
            <a:off x="8922366" y="234656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82BC5-744C-4EA1-BFBA-5E7B6B04E995}"/>
              </a:ext>
            </a:extLst>
          </p:cNvPr>
          <p:cNvSpPr txBox="1"/>
          <p:nvPr/>
        </p:nvSpPr>
        <p:spPr>
          <a:xfrm>
            <a:off x="8240981" y="2961124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</p:spTree>
    <p:extLst>
      <p:ext uri="{BB962C8B-B14F-4D97-AF65-F5344CB8AC3E}">
        <p14:creationId xmlns:p14="http://schemas.microsoft.com/office/powerpoint/2010/main" val="230696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964A8F-8AF9-4DBA-9472-DC8405EC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9" y="1407811"/>
            <a:ext cx="4573042" cy="28962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25508-0BE3-42AB-8336-C2CB0A399718}"/>
              </a:ext>
            </a:extLst>
          </p:cNvPr>
          <p:cNvGrpSpPr/>
          <p:nvPr/>
        </p:nvGrpSpPr>
        <p:grpSpPr>
          <a:xfrm>
            <a:off x="686558" y="1695931"/>
            <a:ext cx="4979272" cy="2887007"/>
            <a:chOff x="568025" y="2305531"/>
            <a:chExt cx="4979272" cy="2887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384EB7-EF46-4861-9965-8F915E7B12BF}"/>
                </a:ext>
              </a:extLst>
            </p:cNvPr>
            <p:cNvSpPr txBox="1"/>
            <p:nvPr/>
          </p:nvSpPr>
          <p:spPr>
            <a:xfrm>
              <a:off x="3611104" y="3639767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2018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BA368F-1F50-4A09-B4B2-437EF80B8CB3}"/>
                </a:ext>
              </a:extLst>
            </p:cNvPr>
            <p:cNvSpPr txBox="1"/>
            <p:nvPr/>
          </p:nvSpPr>
          <p:spPr>
            <a:xfrm>
              <a:off x="1629426" y="4196728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discounted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6C965-E377-4972-B536-270890B1B3E5}"/>
                </a:ext>
              </a:extLst>
            </p:cNvPr>
            <p:cNvSpPr txBox="1"/>
            <p:nvPr/>
          </p:nvSpPr>
          <p:spPr>
            <a:xfrm>
              <a:off x="3768774" y="2964959"/>
              <a:ext cx="177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2022 (green)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0898B-66C7-47E1-9948-F919CF7E0722}"/>
                </a:ext>
              </a:extLst>
            </p:cNvPr>
            <p:cNvSpPr txBox="1"/>
            <p:nvPr/>
          </p:nvSpPr>
          <p:spPr>
            <a:xfrm>
              <a:off x="1420619" y="2675193"/>
              <a:ext cx="1798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2040 (orange)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A07F66-5371-478E-91BC-70C7749E36DA}"/>
                </a:ext>
              </a:extLst>
            </p:cNvPr>
            <p:cNvSpPr txBox="1"/>
            <p:nvPr/>
          </p:nvSpPr>
          <p:spPr>
            <a:xfrm>
              <a:off x="2733919" y="4869373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9703EE-9D93-4282-AE04-115DB4BCE5BE}"/>
                </a:ext>
              </a:extLst>
            </p:cNvPr>
            <p:cNvSpPr txBox="1"/>
            <p:nvPr/>
          </p:nvSpPr>
          <p:spPr>
            <a:xfrm rot="16200000">
              <a:off x="-444661" y="3318217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deaths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511FC6-34A4-43F1-95F2-1B4E1135142F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A12C2-3EEA-46C4-8A0C-56E0B2B3D2CE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90097-25E1-4474-A394-B83B2FF98E8E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1A2A9-454F-49BC-B96A-2C2937374138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D60D35-597B-4C99-A61D-43FB98B4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5346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5FDCDF2-20F5-4A2C-9C4B-01ADFDE7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66" y="1695930"/>
            <a:ext cx="4573042" cy="27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42608-28EF-44B4-AADD-AAB7E274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23" y="1536844"/>
            <a:ext cx="4573042" cy="283274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125508-0BE3-42AB-8336-C2CB0A399718}"/>
              </a:ext>
            </a:extLst>
          </p:cNvPr>
          <p:cNvGrpSpPr/>
          <p:nvPr/>
        </p:nvGrpSpPr>
        <p:grpSpPr>
          <a:xfrm>
            <a:off x="686558" y="1695931"/>
            <a:ext cx="5129293" cy="2887007"/>
            <a:chOff x="568025" y="2305531"/>
            <a:chExt cx="5129293" cy="2887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384EB7-EF46-4861-9965-8F915E7B12BF}"/>
                </a:ext>
              </a:extLst>
            </p:cNvPr>
            <p:cNvSpPr txBox="1"/>
            <p:nvPr/>
          </p:nvSpPr>
          <p:spPr>
            <a:xfrm>
              <a:off x="4334548" y="3472435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2018 (blue)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BA368F-1F50-4A09-B4B2-437EF80B8CB3}"/>
                </a:ext>
              </a:extLst>
            </p:cNvPr>
            <p:cNvSpPr txBox="1"/>
            <p:nvPr/>
          </p:nvSpPr>
          <p:spPr>
            <a:xfrm>
              <a:off x="1684575" y="4241174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discounted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76C965-E377-4972-B536-270890B1B3E5}"/>
                </a:ext>
              </a:extLst>
            </p:cNvPr>
            <p:cNvSpPr txBox="1"/>
            <p:nvPr/>
          </p:nvSpPr>
          <p:spPr>
            <a:xfrm>
              <a:off x="3517559" y="2621409"/>
              <a:ext cx="177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2022 (green)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0898B-66C7-47E1-9948-F919CF7E0722}"/>
                </a:ext>
              </a:extLst>
            </p:cNvPr>
            <p:cNvSpPr txBox="1"/>
            <p:nvPr/>
          </p:nvSpPr>
          <p:spPr>
            <a:xfrm>
              <a:off x="2072864" y="3073755"/>
              <a:ext cx="136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2040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A07F66-5371-478E-91BC-70C7749E36DA}"/>
                </a:ext>
              </a:extLst>
            </p:cNvPr>
            <p:cNvSpPr txBox="1"/>
            <p:nvPr/>
          </p:nvSpPr>
          <p:spPr>
            <a:xfrm>
              <a:off x="2733919" y="4869373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9703EE-9D93-4282-AE04-115DB4BCE5BE}"/>
                </a:ext>
              </a:extLst>
            </p:cNvPr>
            <p:cNvSpPr txBox="1"/>
            <p:nvPr/>
          </p:nvSpPr>
          <p:spPr>
            <a:xfrm rot="16200000">
              <a:off x="-444661" y="3318217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deaths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511FC6-34A4-43F1-95F2-1B4E1135142F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AB,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A12C2-3EEA-46C4-8A0C-56E0B2B3D2CE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90097-25E1-4474-A394-B83B2FF98E8E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1A2A9-454F-49BC-B96A-2C2937374138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D60D35-597B-4C99-A61D-43FB98B4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58834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F0A4F0-605D-45C6-8927-B5B0A896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16" y="1695930"/>
            <a:ext cx="4573042" cy="27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9A3F40-E999-4DEC-B6A0-086D5CA3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7" y="283814"/>
            <a:ext cx="4573042" cy="2794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E7F8F8-73AF-46EA-B015-11D8DBC0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63" y="385735"/>
            <a:ext cx="4573042" cy="2832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440DF5-1F57-4035-B698-58E4AC4C6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49" y="3708077"/>
            <a:ext cx="4573042" cy="2794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4B08B-51C3-4D0A-B78E-DB42D3160828}"/>
              </a:ext>
            </a:extLst>
          </p:cNvPr>
          <p:cNvSpPr txBox="1"/>
          <p:nvPr/>
        </p:nvSpPr>
        <p:spPr>
          <a:xfrm>
            <a:off x="5769389" y="1390032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139E5-76C9-4EAD-A061-A349EE12B8B9}"/>
              </a:ext>
            </a:extLst>
          </p:cNvPr>
          <p:cNvSpPr txBox="1"/>
          <p:nvPr/>
        </p:nvSpPr>
        <p:spPr>
          <a:xfrm>
            <a:off x="2888918" y="4984879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A694-F834-4003-AF28-9A01AD73FE06}"/>
              </a:ext>
            </a:extLst>
          </p:cNvPr>
          <p:cNvSpPr txBox="1"/>
          <p:nvPr/>
        </p:nvSpPr>
        <p:spPr>
          <a:xfrm>
            <a:off x="10908218" y="2690938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3AE0-4484-41DF-A98F-7F0F700CB87B}"/>
              </a:ext>
            </a:extLst>
          </p:cNvPr>
          <p:cNvSpPr txBox="1"/>
          <p:nvPr/>
        </p:nvSpPr>
        <p:spPr>
          <a:xfrm>
            <a:off x="11163474" y="408290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E13A6-9E30-415C-B585-0233EA99EBB3}"/>
              </a:ext>
            </a:extLst>
          </p:cNvPr>
          <p:cNvSpPr txBox="1"/>
          <p:nvPr/>
        </p:nvSpPr>
        <p:spPr>
          <a:xfrm>
            <a:off x="10919359" y="216339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D68C6-9C4D-4F83-89A3-1B47B44BBFFE}"/>
              </a:ext>
            </a:extLst>
          </p:cNvPr>
          <p:cNvSpPr txBox="1"/>
          <p:nvPr/>
        </p:nvSpPr>
        <p:spPr>
          <a:xfrm>
            <a:off x="1028526" y="466702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alternative therapy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AB34D-1DA8-432B-964B-943BDAD985F8}"/>
              </a:ext>
            </a:extLst>
          </p:cNvPr>
          <p:cNvSpPr txBox="1"/>
          <p:nvPr/>
        </p:nvSpPr>
        <p:spPr>
          <a:xfrm>
            <a:off x="7895433" y="1072687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CBP therapy</a:t>
            </a:r>
          </a:p>
        </p:txBody>
      </p:sp>
    </p:spTree>
    <p:extLst>
      <p:ext uri="{BB962C8B-B14F-4D97-AF65-F5344CB8AC3E}">
        <p14:creationId xmlns:p14="http://schemas.microsoft.com/office/powerpoint/2010/main" val="6417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9228-21B1-4394-BA5A-8990CFD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Klebsiella</a:t>
            </a:r>
          </a:p>
        </p:txBody>
      </p:sp>
    </p:spTree>
    <p:extLst>
      <p:ext uri="{BB962C8B-B14F-4D97-AF65-F5344CB8AC3E}">
        <p14:creationId xmlns:p14="http://schemas.microsoft.com/office/powerpoint/2010/main" val="346845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2557D-0B63-43F4-9852-0423E804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45" y="2327995"/>
            <a:ext cx="4573042" cy="2883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E4B3-795E-4112-9CDF-AAD10D77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78" y="2391510"/>
            <a:ext cx="4573042" cy="282004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449488D-CBE7-4402-811D-1FFD64C1B633}"/>
              </a:ext>
            </a:extLst>
          </p:cNvPr>
          <p:cNvSpPr txBox="1">
            <a:spLocks/>
          </p:cNvSpPr>
          <p:nvPr/>
        </p:nvSpPr>
        <p:spPr>
          <a:xfrm>
            <a:off x="1545688" y="1265535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CBP consumption-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AF7C-041B-41EC-947D-0966A50961B6}"/>
              </a:ext>
            </a:extLst>
          </p:cNvPr>
          <p:cNvSpPr txBox="1"/>
          <p:nvPr/>
        </p:nvSpPr>
        <p:spPr>
          <a:xfrm rot="16200000">
            <a:off x="-526097" y="3229869"/>
            <a:ext cx="1858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CBP Consumption (SU/1000 pop)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D750-D449-4151-ADCB-0E694F7421E2}"/>
              </a:ext>
            </a:extLst>
          </p:cNvPr>
          <p:cNvSpPr txBox="1"/>
          <p:nvPr/>
        </p:nvSpPr>
        <p:spPr>
          <a:xfrm>
            <a:off x="3098799" y="514382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3DE4D-BBBC-4619-BBC5-986DA5F153AC}"/>
              </a:ext>
            </a:extLst>
          </p:cNvPr>
          <p:cNvSpPr txBox="1"/>
          <p:nvPr/>
        </p:nvSpPr>
        <p:spPr>
          <a:xfrm>
            <a:off x="5381790" y="3322202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45F22-8E16-4ADA-A384-E21144EA7C46}"/>
              </a:ext>
            </a:extLst>
          </p:cNvPr>
          <p:cNvSpPr txBox="1"/>
          <p:nvPr/>
        </p:nvSpPr>
        <p:spPr>
          <a:xfrm>
            <a:off x="5385321" y="30366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B4CFD-A743-4DB1-95FF-33E1AA6EEDDC}"/>
              </a:ext>
            </a:extLst>
          </p:cNvPr>
          <p:cNvSpPr txBox="1"/>
          <p:nvPr/>
        </p:nvSpPr>
        <p:spPr>
          <a:xfrm>
            <a:off x="5381790" y="2352769"/>
            <a:ext cx="119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06C9-555E-430D-927E-8C7795EF1FAE}"/>
              </a:ext>
            </a:extLst>
          </p:cNvPr>
          <p:cNvSpPr txBox="1"/>
          <p:nvPr/>
        </p:nvSpPr>
        <p:spPr>
          <a:xfrm>
            <a:off x="5046655" y="1954447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7E232-216B-4686-B301-FD130D22D14D}"/>
              </a:ext>
            </a:extLst>
          </p:cNvPr>
          <p:cNvSpPr txBox="1"/>
          <p:nvPr/>
        </p:nvSpPr>
        <p:spPr>
          <a:xfrm>
            <a:off x="9330267" y="5211552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222455-8308-45AB-86EA-C60245744D37}"/>
              </a:ext>
            </a:extLst>
          </p:cNvPr>
          <p:cNvSpPr txBox="1"/>
          <p:nvPr/>
        </p:nvSpPr>
        <p:spPr>
          <a:xfrm>
            <a:off x="3285507" y="4134358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stewardship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2ED28-DD77-449B-97F0-65E351A4D12B}"/>
              </a:ext>
            </a:extLst>
          </p:cNvPr>
          <p:cNvSpPr txBox="1"/>
          <p:nvPr/>
        </p:nvSpPr>
        <p:spPr>
          <a:xfrm rot="16200000">
            <a:off x="5627943" y="3358171"/>
            <a:ext cx="2357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 frequency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8111B1-21CC-4945-AD7D-A7D170A033DA}"/>
              </a:ext>
            </a:extLst>
          </p:cNvPr>
          <p:cNvSpPr txBox="1">
            <a:spLocks/>
          </p:cNvSpPr>
          <p:nvPr/>
        </p:nvSpPr>
        <p:spPr>
          <a:xfrm>
            <a:off x="7351444" y="1333267"/>
            <a:ext cx="3957645" cy="715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Resistance </a:t>
            </a:r>
            <a:r>
              <a:rPr lang="en-US" sz="2800" b="1" dirty="0" err="1"/>
              <a:t>freq</a:t>
            </a:r>
            <a:r>
              <a:rPr lang="en-US" sz="2800" b="1" dirty="0"/>
              <a:t> - KP, </a:t>
            </a:r>
            <a:r>
              <a:rPr lang="en-US" sz="2800" b="1" dirty="0" err="1"/>
              <a:t>pneu</a:t>
            </a:r>
            <a:endParaRPr lang="en-US" sz="2800" b="1" dirty="0"/>
          </a:p>
          <a:p>
            <a:pPr algn="ctr"/>
            <a:r>
              <a:rPr lang="en-US" sz="2800" dirty="0"/>
              <a:t>(one trial, e.g.)</a:t>
            </a:r>
          </a:p>
        </p:txBody>
      </p:sp>
    </p:spTree>
    <p:extLst>
      <p:ext uri="{BB962C8B-B14F-4D97-AF65-F5344CB8AC3E}">
        <p14:creationId xmlns:p14="http://schemas.microsoft.com/office/powerpoint/2010/main" val="171367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4F5AC1-BC16-4EE6-9F0F-8E7B1458F4C3}"/>
              </a:ext>
            </a:extLst>
          </p:cNvPr>
          <p:cNvSpPr txBox="1">
            <a:spLocks/>
          </p:cNvSpPr>
          <p:nvPr/>
        </p:nvSpPr>
        <p:spPr>
          <a:xfrm>
            <a:off x="4024562" y="1240037"/>
            <a:ext cx="4265344" cy="76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Prevalence-KP,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DB77A-D1F2-48EF-9CCB-916F5C1AEF57}"/>
              </a:ext>
            </a:extLst>
          </p:cNvPr>
          <p:cNvGrpSpPr/>
          <p:nvPr/>
        </p:nvGrpSpPr>
        <p:grpSpPr>
          <a:xfrm>
            <a:off x="2518560" y="2229942"/>
            <a:ext cx="7916356" cy="2883557"/>
            <a:chOff x="3809479" y="2319589"/>
            <a:chExt cx="7916356" cy="28835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DA819-A0F5-4C21-A5C0-CF464B14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479" y="2319589"/>
              <a:ext cx="4573042" cy="28835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1EE876-1D2C-4C39-838A-4650A6EBD656}"/>
                </a:ext>
              </a:extLst>
            </p:cNvPr>
            <p:cNvSpPr txBox="1"/>
            <p:nvPr/>
          </p:nvSpPr>
          <p:spPr>
            <a:xfrm>
              <a:off x="8382521" y="231958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Status quo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E08E3-1302-452F-91F7-8F01A04718D2}"/>
                </a:ext>
              </a:extLst>
            </p:cNvPr>
            <p:cNvSpPr txBox="1"/>
            <p:nvPr/>
          </p:nvSpPr>
          <p:spPr>
            <a:xfrm>
              <a:off x="8382521" y="3622868"/>
              <a:ext cx="1669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Steady state (2018-2040)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599D20B-C7EF-48D1-BCCE-12B1F09AB966}"/>
                </a:ext>
              </a:extLst>
            </p:cNvPr>
            <p:cNvSpPr/>
            <p:nvPr/>
          </p:nvSpPr>
          <p:spPr>
            <a:xfrm>
              <a:off x="9745453" y="2513456"/>
              <a:ext cx="317838" cy="1109412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424FAD5-E33E-4A27-A467-3559ECA15910}"/>
                </a:ext>
              </a:extLst>
            </p:cNvPr>
            <p:cNvSpPr/>
            <p:nvPr/>
          </p:nvSpPr>
          <p:spPr>
            <a:xfrm>
              <a:off x="9745453" y="3946033"/>
              <a:ext cx="306428" cy="930767"/>
            </a:xfrm>
            <a:prstGeom prst="rightBrace">
              <a:avLst>
                <a:gd name="adj1" fmla="val 53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E0E3D6-999D-4568-88BA-375844A47C28}"/>
                </a:ext>
              </a:extLst>
            </p:cNvPr>
            <p:cNvSpPr txBox="1"/>
            <p:nvPr/>
          </p:nvSpPr>
          <p:spPr>
            <a:xfrm>
              <a:off x="10227919" y="2883497"/>
              <a:ext cx="14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Alternatives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1DCFE2-56BB-4A58-AAE8-FCF76F111A73}"/>
                </a:ext>
              </a:extLst>
            </p:cNvPr>
            <p:cNvSpPr txBox="1"/>
            <p:nvPr/>
          </p:nvSpPr>
          <p:spPr>
            <a:xfrm>
              <a:off x="10216509" y="4269199"/>
              <a:ext cx="1198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CBPs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4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63C2FCB-D745-47EA-A2A5-60C95433E9B1}"/>
              </a:ext>
            </a:extLst>
          </p:cNvPr>
          <p:cNvGrpSpPr/>
          <p:nvPr/>
        </p:nvGrpSpPr>
        <p:grpSpPr>
          <a:xfrm>
            <a:off x="1521783" y="931918"/>
            <a:ext cx="9467157" cy="5640084"/>
            <a:chOff x="1521783" y="931918"/>
            <a:chExt cx="9467157" cy="56400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11E5FF1-45A6-4C9D-93DA-C301423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1783" y="3751960"/>
              <a:ext cx="4573042" cy="28200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5D836CA-5C6D-4FD9-A6EC-BEB9629D2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1783" y="931918"/>
              <a:ext cx="4573042" cy="28200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86AB08-70EA-442F-81B3-70818443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5898" y="931918"/>
              <a:ext cx="4573042" cy="28200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99EDB7-2D8E-4C4F-AB48-8FE19B284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5898" y="3751960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798925" y="184400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No assumptions, mortality (AB):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3338505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7728CC-95A6-495A-83AA-1EBB4C98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49" y="2301009"/>
            <a:ext cx="4573042" cy="275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DC224-7997-4DB4-B953-93AE7BBA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10" y="2199386"/>
            <a:ext cx="4573042" cy="28581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97107E-EDA5-4CDA-84E9-98B41BAB4804}"/>
              </a:ext>
            </a:extLst>
          </p:cNvPr>
          <p:cNvGrpSpPr/>
          <p:nvPr/>
        </p:nvGrpSpPr>
        <p:grpSpPr>
          <a:xfrm>
            <a:off x="800100" y="1266040"/>
            <a:ext cx="10591800" cy="4114662"/>
            <a:chOff x="800100" y="1266040"/>
            <a:chExt cx="10591800" cy="4114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FF937-AF69-419F-AD5D-B519159ED735}"/>
                </a:ext>
              </a:extLst>
            </p:cNvPr>
            <p:cNvSpPr txBox="1"/>
            <p:nvPr/>
          </p:nvSpPr>
          <p:spPr>
            <a:xfrm>
              <a:off x="3770904" y="3059668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Median of 950 trials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F06CD3C-02C9-42A7-AA7A-0E45444DCC4F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1266040"/>
              <a:ext cx="10591800" cy="6383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Cumulative mortality (2018-2080) v. Switch year (2018-2040)------KP, </a:t>
              </a:r>
              <a:r>
                <a:rPr lang="en-US" sz="2800" b="1" dirty="0" err="1"/>
                <a:t>pneu</a:t>
              </a:r>
              <a:endParaRPr lang="en-US" sz="2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AB98BA-78A1-41F1-9F8F-56A034B4FA3E}"/>
                </a:ext>
              </a:extLst>
            </p:cNvPr>
            <p:cNvSpPr txBox="1"/>
            <p:nvPr/>
          </p:nvSpPr>
          <p:spPr>
            <a:xfrm>
              <a:off x="9252552" y="4173646"/>
              <a:ext cx="213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All 950 trials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493C3-0A8A-4D0B-9B46-792A649883E4}"/>
                </a:ext>
              </a:extLst>
            </p:cNvPr>
            <p:cNvSpPr txBox="1"/>
            <p:nvPr/>
          </p:nvSpPr>
          <p:spPr>
            <a:xfrm>
              <a:off x="3089519" y="5057537"/>
              <a:ext cx="13627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 year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1DFE31-B3C7-4A54-9531-715F85591721}"/>
                </a:ext>
              </a:extLst>
            </p:cNvPr>
            <p:cNvSpPr txBox="1"/>
            <p:nvPr/>
          </p:nvSpPr>
          <p:spPr>
            <a:xfrm rot="16200000">
              <a:off x="-55193" y="3207126"/>
              <a:ext cx="23485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mortality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21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C3BD0-FCBE-499F-908C-902163F2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8" y="2032189"/>
            <a:ext cx="4573042" cy="2794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899AF-9F05-4271-9E79-1E15FCBF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89" y="2088844"/>
            <a:ext cx="4573042" cy="2794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C1D86-0D23-4526-B520-5630BC3326E5}"/>
              </a:ext>
            </a:extLst>
          </p:cNvPr>
          <p:cNvSpPr txBox="1"/>
          <p:nvPr/>
        </p:nvSpPr>
        <p:spPr>
          <a:xfrm>
            <a:off x="2733919" y="4869373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7CB5-7C11-491A-9A81-6BC15C5E6F34}"/>
              </a:ext>
            </a:extLst>
          </p:cNvPr>
          <p:cNvSpPr txBox="1"/>
          <p:nvPr/>
        </p:nvSpPr>
        <p:spPr>
          <a:xfrm rot="16200000">
            <a:off x="-512393" y="3267418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7602C-564D-43C0-BFCA-2BAF64B32964}"/>
              </a:ext>
            </a:extLst>
          </p:cNvPr>
          <p:cNvSpPr txBox="1"/>
          <p:nvPr/>
        </p:nvSpPr>
        <p:spPr>
          <a:xfrm>
            <a:off x="1400237" y="1988627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undiscounted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79E4-F4C9-4A24-8064-992CF85618AD}"/>
              </a:ext>
            </a:extLst>
          </p:cNvPr>
          <p:cNvSpPr txBox="1"/>
          <p:nvPr/>
        </p:nvSpPr>
        <p:spPr>
          <a:xfrm>
            <a:off x="7842375" y="3826396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E8794-E3DF-48E6-AA63-09B95C1593DB}"/>
              </a:ext>
            </a:extLst>
          </p:cNvPr>
          <p:cNvSpPr txBox="1">
            <a:spLocks/>
          </p:cNvSpPr>
          <p:nvPr/>
        </p:nvSpPr>
        <p:spPr>
          <a:xfrm>
            <a:off x="800100" y="10457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(median over all trials)–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DDAB0-A695-4311-A97D-4B85B071E4FE}"/>
              </a:ext>
            </a:extLst>
          </p:cNvPr>
          <p:cNvSpPr txBox="1"/>
          <p:nvPr/>
        </p:nvSpPr>
        <p:spPr>
          <a:xfrm>
            <a:off x="4620761" y="291315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1047-2DA8-413B-AA2F-C0E8514AF698}"/>
              </a:ext>
            </a:extLst>
          </p:cNvPr>
          <p:cNvSpPr txBox="1"/>
          <p:nvPr/>
        </p:nvSpPr>
        <p:spPr>
          <a:xfrm>
            <a:off x="5176640" y="2254731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82B1-C54C-4934-82EA-C43B6EEA8571}"/>
              </a:ext>
            </a:extLst>
          </p:cNvPr>
          <p:cNvSpPr txBox="1"/>
          <p:nvPr/>
        </p:nvSpPr>
        <p:spPr>
          <a:xfrm>
            <a:off x="4072410" y="2088844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B568A-0EB7-4C49-9C5E-0AD4620471F2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</p:spTree>
    <p:extLst>
      <p:ext uri="{BB962C8B-B14F-4D97-AF65-F5344CB8AC3E}">
        <p14:creationId xmlns:p14="http://schemas.microsoft.com/office/powerpoint/2010/main" val="188865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E7A97-E64E-4C0F-B9DF-85C2467D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545272"/>
            <a:ext cx="4573042" cy="2832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D7935-7F54-4B38-BE87-3C99E4F65766}"/>
              </a:ext>
            </a:extLst>
          </p:cNvPr>
          <p:cNvSpPr txBox="1"/>
          <p:nvPr/>
        </p:nvSpPr>
        <p:spPr>
          <a:xfrm>
            <a:off x="4560664" y="317552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(blue)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F4E38-BBFE-4F51-8E16-322BA89FC24B}"/>
              </a:ext>
            </a:extLst>
          </p:cNvPr>
          <p:cNvSpPr txBox="1"/>
          <p:nvPr/>
        </p:nvSpPr>
        <p:spPr>
          <a:xfrm>
            <a:off x="2301806" y="3366004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discounted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5E3E4-78BE-4A10-9563-2D2C5C37FD7C}"/>
              </a:ext>
            </a:extLst>
          </p:cNvPr>
          <p:cNvSpPr txBox="1"/>
          <p:nvPr/>
        </p:nvSpPr>
        <p:spPr>
          <a:xfrm>
            <a:off x="4597627" y="2548875"/>
            <a:ext cx="17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 (green)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D027D-0C4F-403C-97F7-31A1B69E638B}"/>
              </a:ext>
            </a:extLst>
          </p:cNvPr>
          <p:cNvSpPr txBox="1"/>
          <p:nvPr/>
        </p:nvSpPr>
        <p:spPr>
          <a:xfrm>
            <a:off x="4281940" y="1762643"/>
            <a:ext cx="2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 (orange)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521D4-0BC9-495C-BD46-096B5A0D2B6B}"/>
              </a:ext>
            </a:extLst>
          </p:cNvPr>
          <p:cNvSpPr txBox="1"/>
          <p:nvPr/>
        </p:nvSpPr>
        <p:spPr>
          <a:xfrm>
            <a:off x="2852452" y="4361371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00925-2C29-4489-8DE7-47489E94AEB6}"/>
              </a:ext>
            </a:extLst>
          </p:cNvPr>
          <p:cNvSpPr txBox="1"/>
          <p:nvPr/>
        </p:nvSpPr>
        <p:spPr>
          <a:xfrm rot="16200000">
            <a:off x="-326128" y="2708617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deaths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329210-C714-481E-964F-2A730A971D56}"/>
              </a:ext>
            </a:extLst>
          </p:cNvPr>
          <p:cNvSpPr txBox="1">
            <a:spLocks/>
          </p:cNvSpPr>
          <p:nvPr/>
        </p:nvSpPr>
        <p:spPr>
          <a:xfrm>
            <a:off x="918633" y="436189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Yearly mortality (one random trial)– KP, </a:t>
            </a:r>
            <a:r>
              <a:rPr lang="en-US" sz="2800" b="1" dirty="0" err="1"/>
              <a:t>pneu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FFB54-DA6A-4B0F-B977-4B214CDF2B5B}"/>
              </a:ext>
            </a:extLst>
          </p:cNvPr>
          <p:cNvSpPr txBox="1"/>
          <p:nvPr/>
        </p:nvSpPr>
        <p:spPr>
          <a:xfrm>
            <a:off x="244355" y="5948821"/>
            <a:ext cx="2311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*different lines are different switch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2D71B-D779-424A-8A62-C08F32B2BC7A}"/>
              </a:ext>
            </a:extLst>
          </p:cNvPr>
          <p:cNvSpPr txBox="1"/>
          <p:nvPr/>
        </p:nvSpPr>
        <p:spPr>
          <a:xfrm>
            <a:off x="8508176" y="4447937"/>
            <a:ext cx="1362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E5287-AD2B-44E6-A690-D75D50B2446E}"/>
              </a:ext>
            </a:extLst>
          </p:cNvPr>
          <p:cNvSpPr txBox="1"/>
          <p:nvPr/>
        </p:nvSpPr>
        <p:spPr>
          <a:xfrm rot="16200000">
            <a:off x="5363464" y="2597526"/>
            <a:ext cx="234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mortality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E932E5-6065-4343-979F-08D64361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83322"/>
              </p:ext>
            </p:extLst>
          </p:nvPr>
        </p:nvGraphicFramePr>
        <p:xfrm>
          <a:off x="7586537" y="5197108"/>
          <a:ext cx="3923895" cy="14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65">
                  <a:extLst>
                    <a:ext uri="{9D8B030D-6E8A-4147-A177-3AD203B41FA5}">
                      <a16:colId xmlns:a16="http://schemas.microsoft.com/office/drawing/2014/main" val="845913730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3635406347"/>
                    </a:ext>
                  </a:extLst>
                </a:gridCol>
                <a:gridCol w="1307965">
                  <a:extLst>
                    <a:ext uri="{9D8B030D-6E8A-4147-A177-3AD203B41FA5}">
                      <a16:colId xmlns:a16="http://schemas.microsoft.com/office/drawing/2014/main" val="1604012249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40072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CBPs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976"/>
                  </a:ext>
                </a:extLst>
              </a:tr>
              <a:tr h="495596">
                <a:tc>
                  <a:txBody>
                    <a:bodyPr/>
                    <a:lstStyle/>
                    <a:p>
                      <a:r>
                        <a:rPr lang="en-US" i="1" u="sng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3164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144DDE5-264E-4C7D-ACCD-43D5C35F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37" y="1782655"/>
            <a:ext cx="4573042" cy="27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5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8577ED-E880-4D17-9EC7-C373D5A5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4" y="324174"/>
            <a:ext cx="4573042" cy="2832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B04A6-08C4-448E-864A-A7B68A51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83" y="414934"/>
            <a:ext cx="4573042" cy="2794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BA5E77-D614-4B69-A8FB-FB82E0E1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78" y="3833492"/>
            <a:ext cx="4573042" cy="2794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4B08B-51C3-4D0A-B78E-DB42D3160828}"/>
              </a:ext>
            </a:extLst>
          </p:cNvPr>
          <p:cNvSpPr txBox="1"/>
          <p:nvPr/>
        </p:nvSpPr>
        <p:spPr>
          <a:xfrm>
            <a:off x="5769389" y="1390032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139E5-76C9-4EAD-A061-A349EE12B8B9}"/>
              </a:ext>
            </a:extLst>
          </p:cNvPr>
          <p:cNvSpPr txBox="1"/>
          <p:nvPr/>
        </p:nvSpPr>
        <p:spPr>
          <a:xfrm>
            <a:off x="2888918" y="4984879"/>
            <a:ext cx="653221" cy="58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A694-F834-4003-AF28-9A01AD73FE06}"/>
              </a:ext>
            </a:extLst>
          </p:cNvPr>
          <p:cNvSpPr txBox="1"/>
          <p:nvPr/>
        </p:nvSpPr>
        <p:spPr>
          <a:xfrm>
            <a:off x="11273030" y="2315135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2018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63AE0-4484-41DF-A98F-7F0F700CB87B}"/>
              </a:ext>
            </a:extLst>
          </p:cNvPr>
          <p:cNvSpPr txBox="1"/>
          <p:nvPr/>
        </p:nvSpPr>
        <p:spPr>
          <a:xfrm>
            <a:off x="11210934" y="377223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E13A6-9E30-415C-B585-0233EA99EBB3}"/>
              </a:ext>
            </a:extLst>
          </p:cNvPr>
          <p:cNvSpPr txBox="1"/>
          <p:nvPr/>
        </p:nvSpPr>
        <p:spPr>
          <a:xfrm>
            <a:off x="11273030" y="1812252"/>
            <a:ext cx="13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D68C6-9C4D-4F83-89A3-1B47B44BBFFE}"/>
              </a:ext>
            </a:extLst>
          </p:cNvPr>
          <p:cNvSpPr txBox="1"/>
          <p:nvPr/>
        </p:nvSpPr>
        <p:spPr>
          <a:xfrm>
            <a:off x="1028526" y="466702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alternative therapy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AB34D-1DA8-432B-964B-943BDAD985F8}"/>
              </a:ext>
            </a:extLst>
          </p:cNvPr>
          <p:cNvSpPr txBox="1"/>
          <p:nvPr/>
        </p:nvSpPr>
        <p:spPr>
          <a:xfrm>
            <a:off x="7577941" y="928367"/>
            <a:ext cx="218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Deaths post switch year associated with CBP therapy</a:t>
            </a:r>
          </a:p>
        </p:txBody>
      </p:sp>
    </p:spTree>
    <p:extLst>
      <p:ext uri="{BB962C8B-B14F-4D97-AF65-F5344CB8AC3E}">
        <p14:creationId xmlns:p14="http://schemas.microsoft.com/office/powerpoint/2010/main" val="74882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ADD27-92A8-42E4-B77B-823A43EA1C4F}"/>
              </a:ext>
            </a:extLst>
          </p:cNvPr>
          <p:cNvGrpSpPr/>
          <p:nvPr/>
        </p:nvGrpSpPr>
        <p:grpSpPr>
          <a:xfrm>
            <a:off x="1581717" y="877357"/>
            <a:ext cx="9407223" cy="5669240"/>
            <a:chOff x="1581717" y="877357"/>
            <a:chExt cx="9407223" cy="56692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9206-0F98-42F4-AD24-0130DFCA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898" y="3697399"/>
              <a:ext cx="4573042" cy="28200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C07F46-8694-475A-8F30-AF9A73EC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1717" y="970026"/>
              <a:ext cx="4573042" cy="27946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454080-4066-4594-94FA-0087A658C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5898" y="877357"/>
              <a:ext cx="4573042" cy="28200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16EB30-1A48-4A06-8B09-C64A3F65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7033" y="3751960"/>
              <a:ext cx="4573042" cy="2794637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798925" y="184400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+ assumptions, mortality (AB):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34167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B08346-D2A9-4F67-B51E-BB551F822C15}"/>
              </a:ext>
            </a:extLst>
          </p:cNvPr>
          <p:cNvGrpSpPr/>
          <p:nvPr/>
        </p:nvGrpSpPr>
        <p:grpSpPr>
          <a:xfrm>
            <a:off x="1581717" y="931918"/>
            <a:ext cx="9407223" cy="5749206"/>
            <a:chOff x="1581717" y="931918"/>
            <a:chExt cx="9407223" cy="5749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6CD5E5-6045-4AB4-9592-50B5D7BF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033" y="931918"/>
              <a:ext cx="4573042" cy="282004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BDB3A9-88BC-48E6-AE64-F1057254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5898" y="931918"/>
              <a:ext cx="4573042" cy="28200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90F68B-EAE2-4CF9-9159-48F0D343C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1717" y="3861082"/>
              <a:ext cx="4573042" cy="2820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F13AD-F2D1-4956-B941-5259ACC7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5898" y="3840576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798925" y="184400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+ assumptions, mortality (AB):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2207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FFFEF6B-51AC-4477-8CAD-BED343ED5C66}"/>
              </a:ext>
            </a:extLst>
          </p:cNvPr>
          <p:cNvGrpSpPr/>
          <p:nvPr/>
        </p:nvGrpSpPr>
        <p:grpSpPr>
          <a:xfrm>
            <a:off x="1420696" y="934739"/>
            <a:ext cx="9609254" cy="5662685"/>
            <a:chOff x="1420696" y="934739"/>
            <a:chExt cx="9609254" cy="56626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D30700-115C-49BB-8E9F-AE275D481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908" y="957340"/>
              <a:ext cx="4573042" cy="28200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2039754-3B05-44AA-8318-980BE8D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0696" y="3790692"/>
              <a:ext cx="4573042" cy="27946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8EF67A-210D-4EE9-B430-0755E01A2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6908" y="3777382"/>
              <a:ext cx="4573042" cy="2820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4AB08E-4ED9-480E-89BA-A8EF4009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0696" y="934739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97838" y="183656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No assumptions, mortality (KP):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421003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D0E209-11E1-44A0-B938-65019C39CFCA}"/>
              </a:ext>
            </a:extLst>
          </p:cNvPr>
          <p:cNvGrpSpPr/>
          <p:nvPr/>
        </p:nvGrpSpPr>
        <p:grpSpPr>
          <a:xfrm>
            <a:off x="1420696" y="957340"/>
            <a:ext cx="9641194" cy="5614678"/>
            <a:chOff x="1420696" y="957340"/>
            <a:chExt cx="9641194" cy="56146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F30289-CA31-41EA-ADC4-70BC6E7A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0696" y="957340"/>
              <a:ext cx="4573042" cy="282004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C11FA3-3591-4385-BA30-38B49579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848" y="970650"/>
              <a:ext cx="4573042" cy="28200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ED51B5-AAD0-4D21-ADE1-4E4A8F14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0696" y="3802787"/>
              <a:ext cx="4573042" cy="27692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F31DC-E4FA-438E-BEB0-CF8390EF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8848" y="3751976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97838" y="183656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No assumptions, mortality (KP):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26615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7C5481-0708-4B69-A104-9F401E92C1AE}"/>
              </a:ext>
            </a:extLst>
          </p:cNvPr>
          <p:cNvGrpSpPr/>
          <p:nvPr/>
        </p:nvGrpSpPr>
        <p:grpSpPr>
          <a:xfrm>
            <a:off x="1522958" y="945980"/>
            <a:ext cx="9506992" cy="5693168"/>
            <a:chOff x="1522958" y="945980"/>
            <a:chExt cx="9506992" cy="56931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C98BEA-FF63-460E-83C8-DEB09E4F7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958" y="945980"/>
              <a:ext cx="4573042" cy="279463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A9AA61-B474-4A37-9DF6-018DACCA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6908" y="989700"/>
              <a:ext cx="4573042" cy="28200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3851EB-C94D-48CF-8273-361C1015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033" y="3790084"/>
              <a:ext cx="4573042" cy="279463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B771A-0BE0-44F4-9BDC-E20E34B4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6908" y="3819106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97838" y="183656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+ assumptions, mortality (KP):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347610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F20719-DB78-4E17-B757-D3635ED8B293}"/>
              </a:ext>
            </a:extLst>
          </p:cNvPr>
          <p:cNvGrpSpPr/>
          <p:nvPr/>
        </p:nvGrpSpPr>
        <p:grpSpPr>
          <a:xfrm>
            <a:off x="1617033" y="950992"/>
            <a:ext cx="9412917" cy="5714098"/>
            <a:chOff x="1617033" y="970042"/>
            <a:chExt cx="9412917" cy="57140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36266F-1C22-4A7E-A7FB-EC2095A8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033" y="999064"/>
              <a:ext cx="4573042" cy="2820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98C164-0E3C-4613-8A8E-EEBE9835A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6908" y="970042"/>
              <a:ext cx="4573042" cy="28200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7D9D9D-7020-4F41-B787-A89C1A64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033" y="3914909"/>
              <a:ext cx="4573042" cy="276923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0C27AA-1AC5-4BF4-9AE0-E4411E25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6908" y="3825998"/>
              <a:ext cx="4573042" cy="28200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416A26-D0BF-4B95-BBAF-70777A069172}"/>
                </a:ext>
              </a:extLst>
            </p:cNvPr>
            <p:cNvGrpSpPr/>
            <p:nvPr/>
          </p:nvGrpSpPr>
          <p:grpSpPr>
            <a:xfrm>
              <a:off x="3773661" y="1192620"/>
              <a:ext cx="6989456" cy="3299861"/>
              <a:chOff x="3945111" y="1383120"/>
              <a:chExt cx="6989456" cy="3299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5805EA4-C93C-4856-B262-4B48C76F684B}"/>
                  </a:ext>
                </a:extLst>
              </p:cNvPr>
              <p:cNvSpPr/>
              <p:nvPr/>
            </p:nvSpPr>
            <p:spPr>
              <a:xfrm>
                <a:off x="3945111" y="1383120"/>
                <a:ext cx="190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(susceptible)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482A3C-A76A-44BF-9683-9686559C5901}"/>
                  </a:ext>
                </a:extLst>
              </p:cNvPr>
              <p:cNvSpPr/>
              <p:nvPr/>
            </p:nvSpPr>
            <p:spPr>
              <a:xfrm>
                <a:off x="9122296" y="1389802"/>
                <a:ext cx="1677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CBPs (resistant)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1B204D-37CC-41D2-A4BC-3163EDCB8ACA}"/>
                  </a:ext>
                </a:extLst>
              </p:cNvPr>
              <p:cNvSpPr/>
              <p:nvPr/>
            </p:nvSpPr>
            <p:spPr>
              <a:xfrm>
                <a:off x="4039688" y="4313649"/>
                <a:ext cx="1717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(susceptible)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21F577-EAD5-4A1E-B2C1-355A594F6258}"/>
                  </a:ext>
                </a:extLst>
              </p:cNvPr>
              <p:cNvSpPr/>
              <p:nvPr/>
            </p:nvSpPr>
            <p:spPr>
              <a:xfrm>
                <a:off x="9446146" y="4313509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u="sng" dirty="0"/>
                  <a:t>Alt (resistant)</a:t>
                </a: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8CC7E3C-7175-41C4-8F9D-B20AE24D5D5B}"/>
              </a:ext>
            </a:extLst>
          </p:cNvPr>
          <p:cNvSpPr txBox="1">
            <a:spLocks/>
          </p:cNvSpPr>
          <p:nvPr/>
        </p:nvSpPr>
        <p:spPr>
          <a:xfrm>
            <a:off x="697838" y="183656"/>
            <a:ext cx="10591800" cy="63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+ assumptions, mortality (KP): </a:t>
            </a:r>
            <a:r>
              <a:rPr lang="en-US" sz="2800" i="1" dirty="0"/>
              <a:t>sepsis=orange, </a:t>
            </a:r>
            <a:r>
              <a:rPr lang="en-US" sz="2800" i="1" dirty="0" err="1"/>
              <a:t>pneu</a:t>
            </a:r>
            <a:r>
              <a:rPr lang="en-US" sz="2800" i="1" dirty="0"/>
              <a:t>=blue, </a:t>
            </a:r>
            <a:r>
              <a:rPr lang="en-US" sz="2800" i="1" dirty="0" err="1"/>
              <a:t>uti</a:t>
            </a:r>
            <a:r>
              <a:rPr lang="en-US" sz="2800" i="1" dirty="0"/>
              <a:t>=green</a:t>
            </a:r>
          </a:p>
        </p:txBody>
      </p:sp>
    </p:spTree>
    <p:extLst>
      <p:ext uri="{BB962C8B-B14F-4D97-AF65-F5344CB8AC3E}">
        <p14:creationId xmlns:p14="http://schemas.microsoft.com/office/powerpoint/2010/main" val="234580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1160</Words>
  <Application>Microsoft Office PowerPoint</Application>
  <PresentationFormat>Widescreen</PresentationFormat>
  <Paragraphs>305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Mortality &amp; Switch Year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Mortality calculations</vt:lpstr>
      <vt:lpstr>Acinetobacter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Klebsiella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Amber</dc:creator>
  <cp:lastModifiedBy>Amber Tang</cp:lastModifiedBy>
  <cp:revision>112</cp:revision>
  <dcterms:created xsi:type="dcterms:W3CDTF">2018-06-05T04:42:16Z</dcterms:created>
  <dcterms:modified xsi:type="dcterms:W3CDTF">2018-06-27T00:04:15Z</dcterms:modified>
</cp:coreProperties>
</file>