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3" r:id="rId9"/>
    <p:sldId id="267" r:id="rId10"/>
    <p:sldId id="268" r:id="rId11"/>
    <p:sldId id="27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4064" autoAdjust="0"/>
  </p:normalViewPr>
  <p:slideViewPr>
    <p:cSldViewPr snapToGrid="0">
      <p:cViewPr varScale="1">
        <p:scale>
          <a:sx n="36" d="100"/>
          <a:sy n="36" d="100"/>
        </p:scale>
        <p:origin x="4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8B2E2-D773-446D-86C1-A54953C4571C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810C2-4FD7-48A0-A949-0D7FDBE5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8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6EB05-4100-432F-AE7A-2F6C1A105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D720E-CD53-48E1-AB5F-85C8A642F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F2107-203A-4A52-8015-00A2F180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F9A0-E7EF-4B16-B451-219F0D53B8A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4A903-8F8E-4D72-80A5-85A27926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46C8F-D91A-4E6B-ABB4-3D7DD181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ABC-4CA9-4EAE-BA0E-E1C463BCB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B684-D282-4821-B91F-C0C8FDCE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62DF6-12A3-4A94-8065-AE5A222D7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81159-916C-4198-8A81-EA55F173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F9A0-E7EF-4B16-B451-219F0D53B8A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6D4AC-A907-4192-91DD-E3FF0B9C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534EC-6CF3-44CD-9B90-BDF58561D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ABC-4CA9-4EAE-BA0E-E1C463BCB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7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E8D187-DDB2-44EA-B611-BC0D00E63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C8E19-D286-4E71-AC5A-D5A0DF3D0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FB1DE-0D53-4C84-97A8-FBA1726C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F9A0-E7EF-4B16-B451-219F0D53B8A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2711C-1F2F-44DF-AD70-C17BCA23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A94C2-F07F-4435-A717-2BF8229F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ABC-4CA9-4EAE-BA0E-E1C463BCB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9070-E1FE-4542-B7DF-B3D542A96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4B0B-4D96-4289-8C05-36C039B71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5031F-256D-4E9E-A881-1FB06ABC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F9A0-E7EF-4B16-B451-219F0D53B8A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92DF7-0B63-4224-8082-FB6DEBA9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B03D8-2CA9-4315-9D9D-A313F3465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ABC-4CA9-4EAE-BA0E-E1C463BCB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2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49A6D-94C9-4EC9-B5C4-245A263C4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5C10A-EF9D-4AEF-A93D-DF653FD28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CF19F-D83C-41FF-BAC1-19199FCFE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F9A0-E7EF-4B16-B451-219F0D53B8A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7DA47-AF3B-4B5B-8225-A4494B20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56DE3-C2A3-417D-A053-5F76E1EB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ABC-4CA9-4EAE-BA0E-E1C463BCB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4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8AD6-8093-4D2E-9680-90206CC5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60C72-E62A-4F04-B37A-225157D07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D9D8A-72D3-41DB-8CB8-9FD11B05C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7BF00-7D0E-474D-A899-B8D5671C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F9A0-E7EF-4B16-B451-219F0D53B8A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3A8D0-689B-4439-B9DE-821D0A8F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F38CE-60CA-462A-84EC-18B0B740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ABC-4CA9-4EAE-BA0E-E1C463BCB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7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0666-40AF-4C8C-8FEC-6144E3F96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B44F1-57F6-4E56-AE2B-B3DFD4083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2C37D-DA45-4E90-8E2F-365043A17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F2FFC-F3C4-453E-A60E-F90CE8B2E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2E3492-796E-4BF6-A567-C32E7E223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6D3FFC-6B4E-408E-9AFD-A982F665C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F9A0-E7EF-4B16-B451-219F0D53B8A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CB9503-D054-45AC-A5AB-959C824C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F1085D-67AC-4C75-AF8F-5D3491A2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ABC-4CA9-4EAE-BA0E-E1C463BCB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9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AAB6-7584-4680-BB02-FA3EF87E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5EE06-B66C-4950-88B5-1CBE4A8F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F9A0-E7EF-4B16-B451-219F0D53B8A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E9D40-6D8E-48C9-953A-1FE0256F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D7350-6982-40BE-9F1D-C46CB241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ABC-4CA9-4EAE-BA0E-E1C463BCB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2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95B7C-13F4-4C8E-B8C3-CD743D4E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F9A0-E7EF-4B16-B451-219F0D53B8A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8CEC9-C69F-43A0-91E8-46442CCB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C6890-9334-45E9-A17C-2580ADE0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ABC-4CA9-4EAE-BA0E-E1C463BCB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62FC1-05A9-44FD-9241-30346A75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D361-670C-4B59-B2DD-053BE7E54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B52E5-3F9D-44CC-8EFA-80D229B1D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6E840-3641-41A8-AFCC-EC893754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F9A0-E7EF-4B16-B451-219F0D53B8A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0A8A8-43A8-4A2B-A40A-645EC902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BB6B6-A60C-4818-BDCB-FB5A17BB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ABC-4CA9-4EAE-BA0E-E1C463BCB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0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CD348-4B78-4666-9C54-D6A39D43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5BAE73-F7F2-40A5-8F39-6DA8C4E06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3A06A-363A-4451-A2E4-D6C16010E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E1654-F841-4D39-B1F9-19490470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F9A0-E7EF-4B16-B451-219F0D53B8A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EE4BD-318F-4B33-8D16-67B70F50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BED67-85A3-49D0-8F41-32F197DE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ABC-4CA9-4EAE-BA0E-E1C463BCB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4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1FC34-47F9-4DFB-80D8-4CB6189DC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F3C2-B9D9-467B-A995-0C7F4AA5F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03702-641C-4189-ACB8-EE796B6D1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4F9A0-E7EF-4B16-B451-219F0D53B8A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1F390-2E71-4FF3-AC03-430000D47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22076-2A0C-4BD3-9695-5301B4F28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9DABC-4CA9-4EAE-BA0E-E1C463BCB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7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6B0BF-B0CF-4386-B0DC-E10BE7FEC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AMR Mortality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95D92-8AF7-417E-ACB6-560D29C63A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Friday 6/12/2018</a:t>
            </a:r>
          </a:p>
        </p:txBody>
      </p:sp>
    </p:spTree>
    <p:extLst>
      <p:ext uri="{BB962C8B-B14F-4D97-AF65-F5344CB8AC3E}">
        <p14:creationId xmlns:p14="http://schemas.microsoft.com/office/powerpoint/2010/main" val="1171794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B036AE3-D9EB-42E8-8AD9-A80F63D85057}"/>
              </a:ext>
            </a:extLst>
          </p:cNvPr>
          <p:cNvSpPr txBox="1"/>
          <p:nvPr/>
        </p:nvSpPr>
        <p:spPr>
          <a:xfrm>
            <a:off x="1251048" y="2998109"/>
            <a:ext cx="309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Mortality attributed to CBPs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A556A-8365-44BE-BA71-478A241177A9}"/>
              </a:ext>
            </a:extLst>
          </p:cNvPr>
          <p:cNvSpPr txBox="1"/>
          <p:nvPr/>
        </p:nvSpPr>
        <p:spPr>
          <a:xfrm>
            <a:off x="5940521" y="3023514"/>
            <a:ext cx="350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Mortality attributed to alternatives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97EB8E-673B-4699-A2C4-79DB81341BAC}"/>
              </a:ext>
            </a:extLst>
          </p:cNvPr>
          <p:cNvSpPr txBox="1"/>
          <p:nvPr/>
        </p:nvSpPr>
        <p:spPr>
          <a:xfrm>
            <a:off x="4890716" y="1236165"/>
            <a:ext cx="448236" cy="718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3477AF-FDDC-47C6-9FC7-EF0978AEFED0}"/>
              </a:ext>
            </a:extLst>
          </p:cNvPr>
          <p:cNvSpPr txBox="1"/>
          <p:nvPr/>
        </p:nvSpPr>
        <p:spPr>
          <a:xfrm>
            <a:off x="2527108" y="4806717"/>
            <a:ext cx="448236" cy="718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C0BADB-5949-4F01-9EC1-2D015537A5C7}"/>
              </a:ext>
            </a:extLst>
          </p:cNvPr>
          <p:cNvSpPr txBox="1"/>
          <p:nvPr/>
        </p:nvSpPr>
        <p:spPr>
          <a:xfrm>
            <a:off x="414519" y="6093011"/>
            <a:ext cx="17549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BACT, AB</a:t>
            </a:r>
          </a:p>
          <a:p>
            <a:pPr algn="ctr"/>
            <a:r>
              <a:rPr lang="en-US" b="1" dirty="0"/>
              <a:t>1 random trial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0CE795-77F3-4401-A896-EFFD7F6C16B7}"/>
              </a:ext>
            </a:extLst>
          </p:cNvPr>
          <p:cNvSpPr txBox="1"/>
          <p:nvPr/>
        </p:nvSpPr>
        <p:spPr>
          <a:xfrm>
            <a:off x="9861681" y="649941"/>
            <a:ext cx="233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Blue=status quo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6713F8-AEB3-4C42-B71E-6AE321734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083" y="3990496"/>
            <a:ext cx="4115738" cy="25405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CB9CF2-5952-4CEE-A15E-66D8F826F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66" y="501142"/>
            <a:ext cx="4115738" cy="25278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B32555-DF46-4B15-9ACB-726D5DD5E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943" y="470233"/>
            <a:ext cx="4115738" cy="252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95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2C0BADB-5949-4F01-9EC1-2D015537A5C7}"/>
              </a:ext>
            </a:extLst>
          </p:cNvPr>
          <p:cNvSpPr txBox="1"/>
          <p:nvPr/>
        </p:nvSpPr>
        <p:spPr>
          <a:xfrm>
            <a:off x="414519" y="6093011"/>
            <a:ext cx="17549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BACT, AB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0CE795-77F3-4401-A896-EFFD7F6C16B7}"/>
              </a:ext>
            </a:extLst>
          </p:cNvPr>
          <p:cNvSpPr txBox="1"/>
          <p:nvPr/>
        </p:nvSpPr>
        <p:spPr>
          <a:xfrm>
            <a:off x="5619115" y="1974043"/>
            <a:ext cx="476885" cy="38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A2A302-2AD9-48EF-9DD1-96E41DDEC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025" y="888420"/>
            <a:ext cx="4115738" cy="25405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01FA4C-04EA-442A-88AF-C26122A18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989" y="888421"/>
            <a:ext cx="4115738" cy="2540579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CE4B10-5436-48B0-A506-17C427150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769569"/>
              </p:ext>
            </p:extLst>
          </p:nvPr>
        </p:nvGraphicFramePr>
        <p:xfrm>
          <a:off x="1472261" y="3807170"/>
          <a:ext cx="3808977" cy="1214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9659">
                  <a:extLst>
                    <a:ext uri="{9D8B030D-6E8A-4147-A177-3AD203B41FA5}">
                      <a16:colId xmlns:a16="http://schemas.microsoft.com/office/drawing/2014/main" val="1502721252"/>
                    </a:ext>
                  </a:extLst>
                </a:gridCol>
                <a:gridCol w="1269659">
                  <a:extLst>
                    <a:ext uri="{9D8B030D-6E8A-4147-A177-3AD203B41FA5}">
                      <a16:colId xmlns:a16="http://schemas.microsoft.com/office/drawing/2014/main" val="299435285"/>
                    </a:ext>
                  </a:extLst>
                </a:gridCol>
                <a:gridCol w="1269659">
                  <a:extLst>
                    <a:ext uri="{9D8B030D-6E8A-4147-A177-3AD203B41FA5}">
                      <a16:colId xmlns:a16="http://schemas.microsoft.com/office/drawing/2014/main" val="1642941488"/>
                    </a:ext>
                  </a:extLst>
                </a:gridCol>
              </a:tblGrid>
              <a:tr h="404906">
                <a:tc>
                  <a:txBody>
                    <a:bodyPr/>
                    <a:lstStyle/>
                    <a:p>
                      <a:r>
                        <a:rPr lang="en-US" b="1" dirty="0"/>
                        <a:t>Mortality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680889"/>
                  </a:ext>
                </a:extLst>
              </a:tr>
              <a:tr h="404906">
                <a:tc>
                  <a:txBody>
                    <a:bodyPr/>
                    <a:lstStyle/>
                    <a:p>
                      <a:r>
                        <a:rPr lang="en-US" u="sng" dirty="0"/>
                        <a:t>CBP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00677"/>
                  </a:ext>
                </a:extLst>
              </a:tr>
              <a:tr h="404906">
                <a:tc>
                  <a:txBody>
                    <a:bodyPr/>
                    <a:lstStyle/>
                    <a:p>
                      <a:r>
                        <a:rPr lang="en-US" u="sng" dirty="0"/>
                        <a:t>Non-CBP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30976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93F884C-11B0-490E-8D9A-CDA76EC5A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638129"/>
              </p:ext>
            </p:extLst>
          </p:nvPr>
        </p:nvGraphicFramePr>
        <p:xfrm>
          <a:off x="6657786" y="3807170"/>
          <a:ext cx="3808977" cy="1214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9659">
                  <a:extLst>
                    <a:ext uri="{9D8B030D-6E8A-4147-A177-3AD203B41FA5}">
                      <a16:colId xmlns:a16="http://schemas.microsoft.com/office/drawing/2014/main" val="1502721252"/>
                    </a:ext>
                  </a:extLst>
                </a:gridCol>
                <a:gridCol w="1269659">
                  <a:extLst>
                    <a:ext uri="{9D8B030D-6E8A-4147-A177-3AD203B41FA5}">
                      <a16:colId xmlns:a16="http://schemas.microsoft.com/office/drawing/2014/main" val="299435285"/>
                    </a:ext>
                  </a:extLst>
                </a:gridCol>
                <a:gridCol w="1269659">
                  <a:extLst>
                    <a:ext uri="{9D8B030D-6E8A-4147-A177-3AD203B41FA5}">
                      <a16:colId xmlns:a16="http://schemas.microsoft.com/office/drawing/2014/main" val="1642941488"/>
                    </a:ext>
                  </a:extLst>
                </a:gridCol>
              </a:tblGrid>
              <a:tr h="404906">
                <a:tc>
                  <a:txBody>
                    <a:bodyPr/>
                    <a:lstStyle/>
                    <a:p>
                      <a:r>
                        <a:rPr lang="en-US" b="1" dirty="0"/>
                        <a:t>Mortality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680889"/>
                  </a:ext>
                </a:extLst>
              </a:tr>
              <a:tr h="404906">
                <a:tc>
                  <a:txBody>
                    <a:bodyPr/>
                    <a:lstStyle/>
                    <a:p>
                      <a:r>
                        <a:rPr lang="en-US" u="sng" dirty="0"/>
                        <a:t>CBP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00677"/>
                  </a:ext>
                </a:extLst>
              </a:tr>
              <a:tr h="404906">
                <a:tc>
                  <a:txBody>
                    <a:bodyPr/>
                    <a:lstStyle/>
                    <a:p>
                      <a:r>
                        <a:rPr lang="en-US" u="sng" dirty="0"/>
                        <a:t>Non-CBP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30976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3A3925E-AACC-465D-83A0-BA1B9D8644A0}"/>
              </a:ext>
            </a:extLst>
          </p:cNvPr>
          <p:cNvSpPr txBox="1"/>
          <p:nvPr/>
        </p:nvSpPr>
        <p:spPr>
          <a:xfrm>
            <a:off x="3077408" y="519088"/>
            <a:ext cx="233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TRIAL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99722E-30E9-48BD-8E0F-9E69150ACCCD}"/>
              </a:ext>
            </a:extLst>
          </p:cNvPr>
          <p:cNvSpPr txBox="1"/>
          <p:nvPr/>
        </p:nvSpPr>
        <p:spPr>
          <a:xfrm>
            <a:off x="8136444" y="583620"/>
            <a:ext cx="233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TRIAL 2</a:t>
            </a:r>
          </a:p>
        </p:txBody>
      </p:sp>
    </p:spTree>
    <p:extLst>
      <p:ext uri="{BB962C8B-B14F-4D97-AF65-F5344CB8AC3E}">
        <p14:creationId xmlns:p14="http://schemas.microsoft.com/office/powerpoint/2010/main" val="4113906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B036AE3-D9EB-42E8-8AD9-A80F63D85057}"/>
              </a:ext>
            </a:extLst>
          </p:cNvPr>
          <p:cNvSpPr txBox="1"/>
          <p:nvPr/>
        </p:nvSpPr>
        <p:spPr>
          <a:xfrm>
            <a:off x="1251048" y="2998109"/>
            <a:ext cx="309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Mortality attributed to CBPs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A556A-8365-44BE-BA71-478A241177A9}"/>
              </a:ext>
            </a:extLst>
          </p:cNvPr>
          <p:cNvSpPr txBox="1"/>
          <p:nvPr/>
        </p:nvSpPr>
        <p:spPr>
          <a:xfrm>
            <a:off x="5940521" y="3023514"/>
            <a:ext cx="350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Mortality attributed to alternatives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97EB8E-673B-4699-A2C4-79DB81341BAC}"/>
              </a:ext>
            </a:extLst>
          </p:cNvPr>
          <p:cNvSpPr txBox="1"/>
          <p:nvPr/>
        </p:nvSpPr>
        <p:spPr>
          <a:xfrm>
            <a:off x="4890716" y="1236165"/>
            <a:ext cx="448236" cy="718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3477AF-FDDC-47C6-9FC7-EF0978AEFED0}"/>
              </a:ext>
            </a:extLst>
          </p:cNvPr>
          <p:cNvSpPr txBox="1"/>
          <p:nvPr/>
        </p:nvSpPr>
        <p:spPr>
          <a:xfrm>
            <a:off x="2527108" y="4806717"/>
            <a:ext cx="448236" cy="718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C0BADB-5949-4F01-9EC1-2D015537A5C7}"/>
              </a:ext>
            </a:extLst>
          </p:cNvPr>
          <p:cNvSpPr txBox="1"/>
          <p:nvPr/>
        </p:nvSpPr>
        <p:spPr>
          <a:xfrm>
            <a:off x="414519" y="6093011"/>
            <a:ext cx="168322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BACT, KP</a:t>
            </a:r>
          </a:p>
          <a:p>
            <a:pPr algn="ctr"/>
            <a:r>
              <a:rPr lang="en-US" b="1" dirty="0"/>
              <a:t>1 random trial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0CE795-77F3-4401-A896-EFFD7F6C16B7}"/>
              </a:ext>
            </a:extLst>
          </p:cNvPr>
          <p:cNvSpPr txBox="1"/>
          <p:nvPr/>
        </p:nvSpPr>
        <p:spPr>
          <a:xfrm>
            <a:off x="9861681" y="649941"/>
            <a:ext cx="233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Blue=status quo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E524C5-C5F1-4616-AC98-3DE264E4A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39" y="508341"/>
            <a:ext cx="4115738" cy="25151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626635-CE7D-4E28-961F-82CFF993E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776" y="535540"/>
            <a:ext cx="4115738" cy="25151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22B9FD-0670-4F1B-90E7-BCF071DEB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863" y="3947170"/>
            <a:ext cx="4115738" cy="251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3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6F966D-044B-4CAB-A5B9-53027448A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74" y="2014537"/>
            <a:ext cx="11370851" cy="20240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A2FF3C-B8F3-4CF1-A232-84B3B843F408}"/>
              </a:ext>
            </a:extLst>
          </p:cNvPr>
          <p:cNvSpPr txBox="1"/>
          <p:nvPr/>
        </p:nvSpPr>
        <p:spPr>
          <a:xfrm>
            <a:off x="685800" y="865703"/>
            <a:ext cx="11010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 values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F5AE07-BB3B-49F9-8BF2-F6FE5803D077}"/>
              </a:ext>
            </a:extLst>
          </p:cNvPr>
          <p:cNvSpPr/>
          <p:nvPr/>
        </p:nvSpPr>
        <p:spPr>
          <a:xfrm>
            <a:off x="2235200" y="2527300"/>
            <a:ext cx="2971800" cy="1397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A482A4-F5D9-47B2-ADE4-AD4CE1E97C0D}"/>
              </a:ext>
            </a:extLst>
          </p:cNvPr>
          <p:cNvSpPr/>
          <p:nvPr/>
        </p:nvSpPr>
        <p:spPr>
          <a:xfrm>
            <a:off x="5372100" y="3225800"/>
            <a:ext cx="3098801" cy="3175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D3EFE2-7AEC-4AE3-A3CD-C7F02E90359E}"/>
              </a:ext>
            </a:extLst>
          </p:cNvPr>
          <p:cNvSpPr/>
          <p:nvPr/>
        </p:nvSpPr>
        <p:spPr>
          <a:xfrm>
            <a:off x="8640263" y="3543300"/>
            <a:ext cx="2971800" cy="355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7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E44F45A8-D4F4-4AB4-AAFD-06EC51A08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241300"/>
            <a:ext cx="5332288" cy="6591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BDDD23-EBC5-4A0F-8C79-5857CA1D092B}"/>
              </a:ext>
            </a:extLst>
          </p:cNvPr>
          <p:cNvSpPr txBox="1"/>
          <p:nvPr/>
        </p:nvSpPr>
        <p:spPr>
          <a:xfrm>
            <a:off x="7061200" y="1435100"/>
            <a:ext cx="3886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Reduction in inappropriate carbapenem consumption by ~52% from year of intervention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Linear reduction occurs over 5 years</a:t>
            </a:r>
          </a:p>
          <a:p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331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E89FE9D7-3086-44B5-971A-0C90CBA83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82" y="307344"/>
            <a:ext cx="5029036" cy="624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62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AB3D8B68-567C-41E1-B17A-0D0A6D003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17" y="136098"/>
            <a:ext cx="5007565" cy="658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7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6C77C5-ED37-4C1E-AB8B-9620976A2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077847"/>
              </p:ext>
            </p:extLst>
          </p:nvPr>
        </p:nvGraphicFramePr>
        <p:xfrm>
          <a:off x="1114611" y="1518906"/>
          <a:ext cx="9962778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1117">
                  <a:extLst>
                    <a:ext uri="{9D8B030D-6E8A-4147-A177-3AD203B41FA5}">
                      <a16:colId xmlns:a16="http://schemas.microsoft.com/office/drawing/2014/main" val="3316358297"/>
                    </a:ext>
                  </a:extLst>
                </a:gridCol>
                <a:gridCol w="1338748">
                  <a:extLst>
                    <a:ext uri="{9D8B030D-6E8A-4147-A177-3AD203B41FA5}">
                      <a16:colId xmlns:a16="http://schemas.microsoft.com/office/drawing/2014/main" val="1190347948"/>
                    </a:ext>
                  </a:extLst>
                </a:gridCol>
                <a:gridCol w="1389897">
                  <a:extLst>
                    <a:ext uri="{9D8B030D-6E8A-4147-A177-3AD203B41FA5}">
                      <a16:colId xmlns:a16="http://schemas.microsoft.com/office/drawing/2014/main" val="541535085"/>
                    </a:ext>
                  </a:extLst>
                </a:gridCol>
                <a:gridCol w="1423254">
                  <a:extLst>
                    <a:ext uri="{9D8B030D-6E8A-4147-A177-3AD203B41FA5}">
                      <a16:colId xmlns:a16="http://schemas.microsoft.com/office/drawing/2014/main" val="62002828"/>
                    </a:ext>
                  </a:extLst>
                </a:gridCol>
                <a:gridCol w="1423254">
                  <a:extLst>
                    <a:ext uri="{9D8B030D-6E8A-4147-A177-3AD203B41FA5}">
                      <a16:colId xmlns:a16="http://schemas.microsoft.com/office/drawing/2014/main" val="293020264"/>
                    </a:ext>
                  </a:extLst>
                </a:gridCol>
                <a:gridCol w="1423254">
                  <a:extLst>
                    <a:ext uri="{9D8B030D-6E8A-4147-A177-3AD203B41FA5}">
                      <a16:colId xmlns:a16="http://schemas.microsoft.com/office/drawing/2014/main" val="1637336575"/>
                    </a:ext>
                  </a:extLst>
                </a:gridCol>
                <a:gridCol w="1423254">
                  <a:extLst>
                    <a:ext uri="{9D8B030D-6E8A-4147-A177-3AD203B41FA5}">
                      <a16:colId xmlns:a16="http://schemas.microsoft.com/office/drawing/2014/main" val="1228607526"/>
                    </a:ext>
                  </a:extLst>
                </a:gridCol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Pneumonia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Bacteremia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UTI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77120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KP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KP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KP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12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Status quo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187,689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267,404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26,065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68,272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8,593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781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228,224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301,686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24,093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51,525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8,952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318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213,263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292,132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23,505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53,981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8,707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351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199,830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283,338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22,925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55,903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8,381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21408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52DD542-1603-4641-B07B-053D4AE5F2F4}"/>
              </a:ext>
            </a:extLst>
          </p:cNvPr>
          <p:cNvSpPr txBox="1"/>
          <p:nvPr/>
        </p:nvSpPr>
        <p:spPr>
          <a:xfrm>
            <a:off x="457200" y="6172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cIAI</a:t>
            </a:r>
            <a:r>
              <a:rPr lang="en-US" dirty="0"/>
              <a:t> not included due to lack of available mortality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5A2910-D722-4E3F-8B59-1B2EDC740002}"/>
              </a:ext>
            </a:extLst>
          </p:cNvPr>
          <p:cNvSpPr txBox="1"/>
          <p:nvPr/>
        </p:nvSpPr>
        <p:spPr>
          <a:xfrm>
            <a:off x="3139790" y="714187"/>
            <a:ext cx="55559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MORTALITY (medians)</a:t>
            </a:r>
          </a:p>
        </p:txBody>
      </p:sp>
    </p:spTree>
    <p:extLst>
      <p:ext uri="{BB962C8B-B14F-4D97-AF65-F5344CB8AC3E}">
        <p14:creationId xmlns:p14="http://schemas.microsoft.com/office/powerpoint/2010/main" val="3289746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A5CB7F-9ACD-4E41-BB8A-3B65AAC0B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989" y="2065337"/>
            <a:ext cx="5523886" cy="33075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B76BB5-784A-408D-80B5-8EA2517E893B}"/>
              </a:ext>
            </a:extLst>
          </p:cNvPr>
          <p:cNvSpPr txBox="1"/>
          <p:nvPr/>
        </p:nvSpPr>
        <p:spPr>
          <a:xfrm>
            <a:off x="2942566" y="1054846"/>
            <a:ext cx="55559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PNEU, AB - # PATIENTS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2AA20D8-E7B8-49A9-9330-A30CAD5A27DA}"/>
              </a:ext>
            </a:extLst>
          </p:cNvPr>
          <p:cNvSpPr/>
          <p:nvPr/>
        </p:nvSpPr>
        <p:spPr>
          <a:xfrm>
            <a:off x="8408894" y="2384612"/>
            <a:ext cx="436450" cy="1620831"/>
          </a:xfrm>
          <a:prstGeom prst="rightBrace">
            <a:avLst>
              <a:gd name="adj1" fmla="val 7805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C016038A-5F93-44FF-B29D-7654FD5700BF}"/>
              </a:ext>
            </a:extLst>
          </p:cNvPr>
          <p:cNvSpPr/>
          <p:nvPr/>
        </p:nvSpPr>
        <p:spPr>
          <a:xfrm>
            <a:off x="8408894" y="4231340"/>
            <a:ext cx="436450" cy="824753"/>
          </a:xfrm>
          <a:prstGeom prst="rightBrace">
            <a:avLst>
              <a:gd name="adj1" fmla="val 78055"/>
              <a:gd name="adj2" fmla="val 4782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3D42E6-2D70-4E3C-B263-7ADFF0D3E413}"/>
              </a:ext>
            </a:extLst>
          </p:cNvPr>
          <p:cNvSpPr txBox="1"/>
          <p:nvPr/>
        </p:nvSpPr>
        <p:spPr>
          <a:xfrm>
            <a:off x="9180363" y="2998694"/>
            <a:ext cx="233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Alternative therapy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F50DDC-6C4F-42BC-89B7-8DC6695130B8}"/>
              </a:ext>
            </a:extLst>
          </p:cNvPr>
          <p:cNvSpPr txBox="1"/>
          <p:nvPr/>
        </p:nvSpPr>
        <p:spPr>
          <a:xfrm>
            <a:off x="9180362" y="4459050"/>
            <a:ext cx="233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CBP therapy</a:t>
            </a:r>
          </a:p>
        </p:txBody>
      </p:sp>
    </p:spTree>
    <p:extLst>
      <p:ext uri="{BB962C8B-B14F-4D97-AF65-F5344CB8AC3E}">
        <p14:creationId xmlns:p14="http://schemas.microsoft.com/office/powerpoint/2010/main" val="775521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66B5FB-B677-4CB5-BD4B-DC8CA37C2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318" y="3921240"/>
            <a:ext cx="4115738" cy="24897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ACE7A3-62AC-4935-BF6D-226927874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187" y="421063"/>
            <a:ext cx="4115738" cy="24643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AC0287-B733-4344-8D51-67FC16DC1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742" y="395657"/>
            <a:ext cx="4115738" cy="24643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036AE3-D9EB-42E8-8AD9-A80F63D85057}"/>
              </a:ext>
            </a:extLst>
          </p:cNvPr>
          <p:cNvSpPr txBox="1"/>
          <p:nvPr/>
        </p:nvSpPr>
        <p:spPr>
          <a:xfrm>
            <a:off x="1251048" y="2998109"/>
            <a:ext cx="309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Mortality attributed to CBPs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A556A-8365-44BE-BA71-478A241177A9}"/>
              </a:ext>
            </a:extLst>
          </p:cNvPr>
          <p:cNvSpPr txBox="1"/>
          <p:nvPr/>
        </p:nvSpPr>
        <p:spPr>
          <a:xfrm>
            <a:off x="5940521" y="3023514"/>
            <a:ext cx="350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Mortality attributed to alternatives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97EB8E-673B-4699-A2C4-79DB81341BAC}"/>
              </a:ext>
            </a:extLst>
          </p:cNvPr>
          <p:cNvSpPr txBox="1"/>
          <p:nvPr/>
        </p:nvSpPr>
        <p:spPr>
          <a:xfrm>
            <a:off x="4890716" y="1236165"/>
            <a:ext cx="448236" cy="718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3477AF-FDDC-47C6-9FC7-EF0978AEFED0}"/>
              </a:ext>
            </a:extLst>
          </p:cNvPr>
          <p:cNvSpPr txBox="1"/>
          <p:nvPr/>
        </p:nvSpPr>
        <p:spPr>
          <a:xfrm>
            <a:off x="2527108" y="4806717"/>
            <a:ext cx="448236" cy="718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C0BADB-5949-4F01-9EC1-2D015537A5C7}"/>
              </a:ext>
            </a:extLst>
          </p:cNvPr>
          <p:cNvSpPr txBox="1"/>
          <p:nvPr/>
        </p:nvSpPr>
        <p:spPr>
          <a:xfrm>
            <a:off x="414519" y="6093011"/>
            <a:ext cx="17011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PNEU, AB</a:t>
            </a:r>
          </a:p>
          <a:p>
            <a:pPr algn="ctr"/>
            <a:r>
              <a:rPr lang="en-US" b="1" dirty="0"/>
              <a:t>1 random trial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0CE795-77F3-4401-A896-EFFD7F6C16B7}"/>
              </a:ext>
            </a:extLst>
          </p:cNvPr>
          <p:cNvSpPr txBox="1"/>
          <p:nvPr/>
        </p:nvSpPr>
        <p:spPr>
          <a:xfrm>
            <a:off x="9861681" y="649941"/>
            <a:ext cx="233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Blue=status quo</a:t>
            </a:r>
          </a:p>
        </p:txBody>
      </p:sp>
    </p:spTree>
    <p:extLst>
      <p:ext uri="{BB962C8B-B14F-4D97-AF65-F5344CB8AC3E}">
        <p14:creationId xmlns:p14="http://schemas.microsoft.com/office/powerpoint/2010/main" val="4126393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B036AE3-D9EB-42E8-8AD9-A80F63D85057}"/>
              </a:ext>
            </a:extLst>
          </p:cNvPr>
          <p:cNvSpPr txBox="1"/>
          <p:nvPr/>
        </p:nvSpPr>
        <p:spPr>
          <a:xfrm>
            <a:off x="1251048" y="2998109"/>
            <a:ext cx="309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Mortality attributed to CBPs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A556A-8365-44BE-BA71-478A241177A9}"/>
              </a:ext>
            </a:extLst>
          </p:cNvPr>
          <p:cNvSpPr txBox="1"/>
          <p:nvPr/>
        </p:nvSpPr>
        <p:spPr>
          <a:xfrm>
            <a:off x="5940521" y="3023514"/>
            <a:ext cx="350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Mortality attributed to alternatives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97EB8E-673B-4699-A2C4-79DB81341BAC}"/>
              </a:ext>
            </a:extLst>
          </p:cNvPr>
          <p:cNvSpPr txBox="1"/>
          <p:nvPr/>
        </p:nvSpPr>
        <p:spPr>
          <a:xfrm>
            <a:off x="4890716" y="1236165"/>
            <a:ext cx="448236" cy="718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3477AF-FDDC-47C6-9FC7-EF0978AEFED0}"/>
              </a:ext>
            </a:extLst>
          </p:cNvPr>
          <p:cNvSpPr txBox="1"/>
          <p:nvPr/>
        </p:nvSpPr>
        <p:spPr>
          <a:xfrm>
            <a:off x="2527108" y="4806717"/>
            <a:ext cx="448236" cy="718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C0BADB-5949-4F01-9EC1-2D015537A5C7}"/>
              </a:ext>
            </a:extLst>
          </p:cNvPr>
          <p:cNvSpPr txBox="1"/>
          <p:nvPr/>
        </p:nvSpPr>
        <p:spPr>
          <a:xfrm>
            <a:off x="414519" y="6093011"/>
            <a:ext cx="161150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PNEU, KP</a:t>
            </a:r>
          </a:p>
          <a:p>
            <a:pPr algn="ctr"/>
            <a:r>
              <a:rPr lang="en-US" b="1" dirty="0"/>
              <a:t>1 random trial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0CE795-77F3-4401-A896-EFFD7F6C16B7}"/>
              </a:ext>
            </a:extLst>
          </p:cNvPr>
          <p:cNvSpPr txBox="1"/>
          <p:nvPr/>
        </p:nvSpPr>
        <p:spPr>
          <a:xfrm>
            <a:off x="9861681" y="649941"/>
            <a:ext cx="233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Blue=status quo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0A36AF-DA96-43C3-8B6F-9A5DDE52C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083" y="3972576"/>
            <a:ext cx="4115738" cy="24897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6313D05-01B7-42FE-8FA7-9EA780DBD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66" y="403144"/>
            <a:ext cx="4115738" cy="24643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BA196E-7AB9-4EF9-88D3-199E5625D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776" y="463831"/>
            <a:ext cx="4115738" cy="246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9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2613</TotalTime>
  <Words>196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AMR Mortality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Tang, Amber</dc:creator>
  <cp:lastModifiedBy>Amber Tang</cp:lastModifiedBy>
  <cp:revision>147</cp:revision>
  <dcterms:created xsi:type="dcterms:W3CDTF">2018-06-05T04:42:16Z</dcterms:created>
  <dcterms:modified xsi:type="dcterms:W3CDTF">2018-06-27T18:28:02Z</dcterms:modified>
</cp:coreProperties>
</file>