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7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064" autoAdjust="0"/>
  </p:normalViewPr>
  <p:slideViewPr>
    <p:cSldViewPr snapToGrid="0">
      <p:cViewPr varScale="1">
        <p:scale>
          <a:sx n="36" d="100"/>
          <a:sy n="36" d="100"/>
        </p:scale>
        <p:origin x="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B2E2-D773-446D-86C1-A54953C4571C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810C2-4FD7-48A0-A949-0D7FDBE54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EB05-4100-432F-AE7A-2F6C1A105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720E-CD53-48E1-AB5F-85C8A642F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2107-203A-4A52-8015-00A2F180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A903-8F8E-4D72-80A5-85A27926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C8F-D91A-4E6B-ABB4-3D7DD18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B684-D282-4821-B91F-C0C8FDCE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2DF6-12A3-4A94-8065-AE5A222D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1159-916C-4198-8A81-EA55F173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D4AC-A907-4192-91DD-E3FF0B9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34EC-6CF3-44CD-9B90-BDF5856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8D187-DDB2-44EA-B611-BC0D00E63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C8E19-D286-4E71-AC5A-D5A0DF3D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B1DE-0D53-4C84-97A8-FBA1726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711C-1F2F-44DF-AD70-C17BCA2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94C2-F07F-4435-A717-2BF8229F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9070-E1FE-4542-B7DF-B3D542A9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4B0B-4D96-4289-8C05-36C039B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031F-256D-4E9E-A881-1FB06ABC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2DF7-0B63-4224-8082-FB6DEBA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3D8-2CA9-4315-9D9D-A313F346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9A6D-94C9-4EC9-B5C4-245A263C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5C10A-EF9D-4AEF-A93D-DF653FD2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F19F-D83C-41FF-BAC1-19199FCF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DA47-AF3B-4B5B-8225-A4494B2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6DE3-C2A3-417D-A053-5F76E1E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AD6-8093-4D2E-9680-90206CC5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C72-E62A-4F04-B37A-225157D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9D8A-72D3-41DB-8CB8-9FD11B05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7BF00-7D0E-474D-A899-B8D5671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A8D0-689B-4439-B9DE-821D0A8F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38CE-60CA-462A-84EC-18B0B74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0666-40AF-4C8C-8FEC-6144E3F9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44F1-57F6-4E56-AE2B-B3DFD408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37D-DA45-4E90-8E2F-365043A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F2FFC-F3C4-453E-A60E-F90CE8B2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E3492-796E-4BF6-A567-C32E7E22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3FFC-6B4E-408E-9AFD-A982F66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B9503-D054-45AC-A5AB-959C824C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1085D-67AC-4C75-AF8F-5D3491A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AB6-7584-4680-BB02-FA3EF87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5EE06-B66C-4950-88B5-1CBE4A8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E9D40-6D8E-48C9-953A-1FE025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7350-6982-40BE-9F1D-C46CB24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95B7C-13F4-4C8E-B8C3-CD743D4E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8CEC9-C69F-43A0-91E8-46442CCB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6890-9334-45E9-A17C-2580ADE0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2FC1-05A9-44FD-9241-30346A75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D361-670C-4B59-B2DD-053BE7E5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B52E5-3F9D-44CC-8EFA-80D229B1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E840-3641-41A8-AFCC-EC89375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A8A8-43A8-4A2B-A40A-645EC902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B6B6-A60C-4818-BDCB-FB5A17BB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D348-4B78-4666-9C54-D6A39D4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BAE73-F7F2-40A5-8F39-6DA8C4E0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A06A-363A-4451-A2E4-D6C16010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1654-F841-4D39-B1F9-19490470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EE4BD-318F-4B33-8D16-67B70F50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BED67-85A3-49D0-8F41-32F197DE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1FC34-47F9-4DFB-80D8-4CB6189D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F3C2-B9D9-467B-A995-0C7F4AA5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3702-641C-4189-ACB8-EE796B6D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F9A0-E7EF-4B16-B451-219F0D53B8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F390-2E71-4FF3-AC03-430000D4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076-2A0C-4BD3-9695-5301B4F2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DABC-4CA9-4EAE-BA0E-E1C463BCB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B0BF-B0CF-4386-B0DC-E10BE7FEC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AMR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5D92-8AF7-417E-ACB6-560D29C6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 6/12/2018</a:t>
            </a:r>
          </a:p>
        </p:txBody>
      </p:sp>
    </p:spTree>
    <p:extLst>
      <p:ext uri="{BB962C8B-B14F-4D97-AF65-F5344CB8AC3E}">
        <p14:creationId xmlns:p14="http://schemas.microsoft.com/office/powerpoint/2010/main" val="117179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54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AB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</p:spTree>
    <p:extLst>
      <p:ext uri="{BB962C8B-B14F-4D97-AF65-F5344CB8AC3E}">
        <p14:creationId xmlns:p14="http://schemas.microsoft.com/office/powerpoint/2010/main" val="28898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54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5619115" y="1974043"/>
            <a:ext cx="476885" cy="38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2A302-2AD9-48EF-9DD1-96E41DDE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25" y="888420"/>
            <a:ext cx="4115738" cy="2540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1FA4C-04EA-442A-88AF-C26122A1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9" y="888421"/>
            <a:ext cx="4115738" cy="254057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CE4B10-5436-48B0-A506-17C42715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69569"/>
              </p:ext>
            </p:extLst>
          </p:nvPr>
        </p:nvGraphicFramePr>
        <p:xfrm>
          <a:off x="1472261" y="3807170"/>
          <a:ext cx="3808977" cy="12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659">
                  <a:extLst>
                    <a:ext uri="{9D8B030D-6E8A-4147-A177-3AD203B41FA5}">
                      <a16:colId xmlns:a16="http://schemas.microsoft.com/office/drawing/2014/main" val="1502721252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299435285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1642941488"/>
                    </a:ext>
                  </a:extLst>
                </a:gridCol>
              </a:tblGrid>
              <a:tr h="40490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0889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00677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Non-CBP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97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93F884C-11B0-490E-8D9A-CDA76EC5A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38129"/>
              </p:ext>
            </p:extLst>
          </p:nvPr>
        </p:nvGraphicFramePr>
        <p:xfrm>
          <a:off x="6657786" y="3807170"/>
          <a:ext cx="3808977" cy="12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659">
                  <a:extLst>
                    <a:ext uri="{9D8B030D-6E8A-4147-A177-3AD203B41FA5}">
                      <a16:colId xmlns:a16="http://schemas.microsoft.com/office/drawing/2014/main" val="1502721252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299435285"/>
                    </a:ext>
                  </a:extLst>
                </a:gridCol>
                <a:gridCol w="1269659">
                  <a:extLst>
                    <a:ext uri="{9D8B030D-6E8A-4147-A177-3AD203B41FA5}">
                      <a16:colId xmlns:a16="http://schemas.microsoft.com/office/drawing/2014/main" val="1642941488"/>
                    </a:ext>
                  </a:extLst>
                </a:gridCol>
              </a:tblGrid>
              <a:tr h="404906">
                <a:tc>
                  <a:txBody>
                    <a:bodyPr/>
                    <a:lstStyle/>
                    <a:p>
                      <a:r>
                        <a:rPr lang="en-US" b="1" dirty="0"/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0889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00677"/>
                  </a:ext>
                </a:extLst>
              </a:tr>
              <a:tr h="404906">
                <a:tc>
                  <a:txBody>
                    <a:bodyPr/>
                    <a:lstStyle/>
                    <a:p>
                      <a:r>
                        <a:rPr lang="en-US" u="sng" dirty="0"/>
                        <a:t>Non-CBP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97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3A3925E-AACC-465D-83A0-BA1B9D8644A0}"/>
              </a:ext>
            </a:extLst>
          </p:cNvPr>
          <p:cNvSpPr txBox="1"/>
          <p:nvPr/>
        </p:nvSpPr>
        <p:spPr>
          <a:xfrm>
            <a:off x="3077408" y="519088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9722E-30E9-48BD-8E0F-9E69150ACCCD}"/>
              </a:ext>
            </a:extLst>
          </p:cNvPr>
          <p:cNvSpPr txBox="1"/>
          <p:nvPr/>
        </p:nvSpPr>
        <p:spPr>
          <a:xfrm>
            <a:off x="8136444" y="583620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2</a:t>
            </a:r>
          </a:p>
        </p:txBody>
      </p:sp>
    </p:spTree>
    <p:extLst>
      <p:ext uri="{BB962C8B-B14F-4D97-AF65-F5344CB8AC3E}">
        <p14:creationId xmlns:p14="http://schemas.microsoft.com/office/powerpoint/2010/main" val="41139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6832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BACT, KP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FE9820-626E-48BF-BFF5-9593CB60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1" y="2177765"/>
            <a:ext cx="4115738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6FBFF-885F-4721-A5C5-2FECDF7B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1" y="2133305"/>
            <a:ext cx="4115738" cy="2591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63E11-09F5-4D15-8D70-5AA06F5B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43" y="4724695"/>
            <a:ext cx="4115738" cy="25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956D4-00DC-4C0F-9528-E2590E6C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48" y="863015"/>
            <a:ext cx="4115738" cy="2565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7D07D-382A-4D20-89A4-BB187101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19" y="3723795"/>
            <a:ext cx="4115738" cy="2565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18A48-E596-4BD5-A883-EB2A6480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57" y="3454404"/>
            <a:ext cx="4115738" cy="25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3961BE-FDD4-49AF-8AEC-4BD5451F6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259" y="888420"/>
            <a:ext cx="4115738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F966D-044B-4CAB-A5B9-53027448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4" y="2014537"/>
            <a:ext cx="11370851" cy="2024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2FF3C-B8F3-4CF1-A232-84B3B843F408}"/>
              </a:ext>
            </a:extLst>
          </p:cNvPr>
          <p:cNvSpPr txBox="1"/>
          <p:nvPr/>
        </p:nvSpPr>
        <p:spPr>
          <a:xfrm>
            <a:off x="685800" y="865703"/>
            <a:ext cx="1101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values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5AE07-BB3B-49F9-8BF2-F6FE5803D077}"/>
              </a:ext>
            </a:extLst>
          </p:cNvPr>
          <p:cNvSpPr/>
          <p:nvPr/>
        </p:nvSpPr>
        <p:spPr>
          <a:xfrm>
            <a:off x="2235200" y="2527300"/>
            <a:ext cx="2971800" cy="1397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482A4-F5D9-47B2-ADE4-AD4CE1E97C0D}"/>
              </a:ext>
            </a:extLst>
          </p:cNvPr>
          <p:cNvSpPr/>
          <p:nvPr/>
        </p:nvSpPr>
        <p:spPr>
          <a:xfrm>
            <a:off x="5372100" y="3225800"/>
            <a:ext cx="3098801" cy="31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D3EFE2-7AEC-4AE3-A3CD-C7F02E90359E}"/>
              </a:ext>
            </a:extLst>
          </p:cNvPr>
          <p:cNvSpPr/>
          <p:nvPr/>
        </p:nvSpPr>
        <p:spPr>
          <a:xfrm>
            <a:off x="8640263" y="3543300"/>
            <a:ext cx="2971800" cy="355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44F45A8-D4F4-4AB4-AAFD-06EC51A0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241300"/>
            <a:ext cx="5332288" cy="659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DDD23-EBC5-4A0F-8C79-5857CA1D092B}"/>
              </a:ext>
            </a:extLst>
          </p:cNvPr>
          <p:cNvSpPr txBox="1"/>
          <p:nvPr/>
        </p:nvSpPr>
        <p:spPr>
          <a:xfrm>
            <a:off x="7061200" y="14351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Reduction in inappropriate carbapenem consumption by ~52% from year of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Linear reduction occurs over 5 years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31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89FE9D7-3086-44B5-971A-0C90CBA83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82" y="307344"/>
            <a:ext cx="5029036" cy="62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AB3D8B68-567C-41E1-B17A-0D0A6D00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17" y="136098"/>
            <a:ext cx="5007565" cy="65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6C77C5-ED37-4C1E-AB8B-9620976A2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77847"/>
              </p:ext>
            </p:extLst>
          </p:nvPr>
        </p:nvGraphicFramePr>
        <p:xfrm>
          <a:off x="1114611" y="1518906"/>
          <a:ext cx="996277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117">
                  <a:extLst>
                    <a:ext uri="{9D8B030D-6E8A-4147-A177-3AD203B41FA5}">
                      <a16:colId xmlns:a16="http://schemas.microsoft.com/office/drawing/2014/main" val="3316358297"/>
                    </a:ext>
                  </a:extLst>
                </a:gridCol>
                <a:gridCol w="1338748">
                  <a:extLst>
                    <a:ext uri="{9D8B030D-6E8A-4147-A177-3AD203B41FA5}">
                      <a16:colId xmlns:a16="http://schemas.microsoft.com/office/drawing/2014/main" val="1190347948"/>
                    </a:ext>
                  </a:extLst>
                </a:gridCol>
                <a:gridCol w="1389897">
                  <a:extLst>
                    <a:ext uri="{9D8B030D-6E8A-4147-A177-3AD203B41FA5}">
                      <a16:colId xmlns:a16="http://schemas.microsoft.com/office/drawing/2014/main" val="541535085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62002828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293020264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637336575"/>
                    </a:ext>
                  </a:extLst>
                </a:gridCol>
                <a:gridCol w="1423254">
                  <a:extLst>
                    <a:ext uri="{9D8B030D-6E8A-4147-A177-3AD203B41FA5}">
                      <a16:colId xmlns:a16="http://schemas.microsoft.com/office/drawing/2014/main" val="1228607526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Pneumonia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Bacteremia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UTI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7712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KP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2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Status quo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187,689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267,404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26,065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8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228,224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301,686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1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213,263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292,132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23,505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199,830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283,338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22,925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55,903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8,381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140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2DD542-1603-4641-B07B-053D4AE5F2F4}"/>
              </a:ext>
            </a:extLst>
          </p:cNvPr>
          <p:cNvSpPr txBox="1"/>
          <p:nvPr/>
        </p:nvSpPr>
        <p:spPr>
          <a:xfrm>
            <a:off x="457200" y="6172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cIAI</a:t>
            </a:r>
            <a:r>
              <a:rPr lang="en-US" dirty="0"/>
              <a:t> not included due to lack of available mortality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A2910-D722-4E3F-8B59-1B2EDC740002}"/>
              </a:ext>
            </a:extLst>
          </p:cNvPr>
          <p:cNvSpPr txBox="1"/>
          <p:nvPr/>
        </p:nvSpPr>
        <p:spPr>
          <a:xfrm>
            <a:off x="3139790" y="714187"/>
            <a:ext cx="55559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MORTALITY (medians)</a:t>
            </a:r>
          </a:p>
        </p:txBody>
      </p:sp>
    </p:spTree>
    <p:extLst>
      <p:ext uri="{BB962C8B-B14F-4D97-AF65-F5344CB8AC3E}">
        <p14:creationId xmlns:p14="http://schemas.microsoft.com/office/powerpoint/2010/main" val="32897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5CB7F-9ACD-4E41-BB8A-3B65AAC0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9" y="2065337"/>
            <a:ext cx="5523886" cy="3307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76BB5-784A-408D-80B5-8EA2517E893B}"/>
              </a:ext>
            </a:extLst>
          </p:cNvPr>
          <p:cNvSpPr txBox="1"/>
          <p:nvPr/>
        </p:nvSpPr>
        <p:spPr>
          <a:xfrm>
            <a:off x="2942566" y="1054846"/>
            <a:ext cx="55559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PNEU, AB - # PATIENTS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2AA20D8-E7B8-49A9-9330-A30CAD5A27DA}"/>
              </a:ext>
            </a:extLst>
          </p:cNvPr>
          <p:cNvSpPr/>
          <p:nvPr/>
        </p:nvSpPr>
        <p:spPr>
          <a:xfrm>
            <a:off x="8408894" y="2384612"/>
            <a:ext cx="436450" cy="1620831"/>
          </a:xfrm>
          <a:prstGeom prst="rightBrace">
            <a:avLst>
              <a:gd name="adj1" fmla="val 780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16038A-5F93-44FF-B29D-7654FD5700BF}"/>
              </a:ext>
            </a:extLst>
          </p:cNvPr>
          <p:cNvSpPr/>
          <p:nvPr/>
        </p:nvSpPr>
        <p:spPr>
          <a:xfrm>
            <a:off x="8408894" y="4231340"/>
            <a:ext cx="436450" cy="824753"/>
          </a:xfrm>
          <a:prstGeom prst="rightBrace">
            <a:avLst>
              <a:gd name="adj1" fmla="val 78055"/>
              <a:gd name="adj2" fmla="val 47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D42E6-2D70-4E3C-B263-7ADFF0D3E413}"/>
              </a:ext>
            </a:extLst>
          </p:cNvPr>
          <p:cNvSpPr txBox="1"/>
          <p:nvPr/>
        </p:nvSpPr>
        <p:spPr>
          <a:xfrm>
            <a:off x="9180363" y="2998694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therapy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50DDC-6C4F-42BC-89B7-8DC6695130B8}"/>
              </a:ext>
            </a:extLst>
          </p:cNvPr>
          <p:cNvSpPr txBox="1"/>
          <p:nvPr/>
        </p:nvSpPr>
        <p:spPr>
          <a:xfrm>
            <a:off x="9180362" y="4459050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CBP therapy</a:t>
            </a:r>
          </a:p>
        </p:txBody>
      </p:sp>
    </p:spTree>
    <p:extLst>
      <p:ext uri="{BB962C8B-B14F-4D97-AF65-F5344CB8AC3E}">
        <p14:creationId xmlns:p14="http://schemas.microsoft.com/office/powerpoint/2010/main" val="77552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701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PNEU, AB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839262-13ED-402F-83D8-3DCE7287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1" y="2158710"/>
            <a:ext cx="4115738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B036AE3-D9EB-42E8-8AD9-A80F63D85057}"/>
              </a:ext>
            </a:extLst>
          </p:cNvPr>
          <p:cNvSpPr txBox="1"/>
          <p:nvPr/>
        </p:nvSpPr>
        <p:spPr>
          <a:xfrm>
            <a:off x="1251048" y="2998109"/>
            <a:ext cx="30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CBPs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556A-8365-44BE-BA71-478A241177A9}"/>
              </a:ext>
            </a:extLst>
          </p:cNvPr>
          <p:cNvSpPr txBox="1"/>
          <p:nvPr/>
        </p:nvSpPr>
        <p:spPr>
          <a:xfrm>
            <a:off x="5940521" y="3023514"/>
            <a:ext cx="350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 attributed to alternatives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7EB8E-673B-4699-A2C4-79DB81341BAC}"/>
              </a:ext>
            </a:extLst>
          </p:cNvPr>
          <p:cNvSpPr txBox="1"/>
          <p:nvPr/>
        </p:nvSpPr>
        <p:spPr>
          <a:xfrm>
            <a:off x="4890716" y="1236165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477AF-FDDC-47C6-9FC7-EF0978AEFED0}"/>
              </a:ext>
            </a:extLst>
          </p:cNvPr>
          <p:cNvSpPr txBox="1"/>
          <p:nvPr/>
        </p:nvSpPr>
        <p:spPr>
          <a:xfrm>
            <a:off x="2527108" y="4806717"/>
            <a:ext cx="448236" cy="71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0BADB-5949-4F01-9EC1-2D015537A5C7}"/>
              </a:ext>
            </a:extLst>
          </p:cNvPr>
          <p:cNvSpPr txBox="1"/>
          <p:nvPr/>
        </p:nvSpPr>
        <p:spPr>
          <a:xfrm>
            <a:off x="414519" y="6093011"/>
            <a:ext cx="16115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PNEU, KP</a:t>
            </a:r>
          </a:p>
          <a:p>
            <a:pPr algn="ctr"/>
            <a:r>
              <a:rPr lang="en-US" b="1" dirty="0"/>
              <a:t>1 random trial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CE795-77F3-4401-A896-EFFD7F6C16B7}"/>
              </a:ext>
            </a:extLst>
          </p:cNvPr>
          <p:cNvSpPr txBox="1"/>
          <p:nvPr/>
        </p:nvSpPr>
        <p:spPr>
          <a:xfrm>
            <a:off x="9861681" y="649941"/>
            <a:ext cx="23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Blue=status quo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2BC5F0B-A784-4CC2-99AC-36E42F38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31" y="2177765"/>
            <a:ext cx="4115738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184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AMR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Amber</dc:creator>
  <cp:lastModifiedBy>Amber Tang</cp:lastModifiedBy>
  <cp:revision>152</cp:revision>
  <dcterms:created xsi:type="dcterms:W3CDTF">2018-06-05T04:42:16Z</dcterms:created>
  <dcterms:modified xsi:type="dcterms:W3CDTF">2018-06-28T00:13:53Z</dcterms:modified>
</cp:coreProperties>
</file>