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59" r:id="rId7"/>
    <p:sldId id="261" r:id="rId8"/>
    <p:sldId id="262" r:id="rId9"/>
    <p:sldId id="263" r:id="rId10"/>
    <p:sldId id="264"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19" autoAdjust="0"/>
  </p:normalViewPr>
  <p:slideViewPr>
    <p:cSldViewPr snapToGrid="0">
      <p:cViewPr varScale="1">
        <p:scale>
          <a:sx n="65" d="100"/>
          <a:sy n="65" d="100"/>
        </p:scale>
        <p:origin x="7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57814"/>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Corona epidemic in India Context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Amber Trivedi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0A05-9028-4574-A96B-2280A823A46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F127C8C-D976-4BEF-8388-545F8B79E194}"/>
              </a:ext>
            </a:extLst>
          </p:cNvPr>
          <p:cNvSpPr>
            <a:spLocks noGrp="1"/>
          </p:cNvSpPr>
          <p:nvPr>
            <p:ph idx="1"/>
          </p:nvPr>
        </p:nvSpPr>
        <p:spPr/>
        <p:txBody>
          <a:bodyPr>
            <a:normAutofit/>
          </a:bodyPr>
          <a:lstStyle/>
          <a:p>
            <a:r>
              <a:rPr lang="en-US" dirty="0"/>
              <a:t>The novel Coronavirus pathogen Covid-19 is a cause of concern across the world as the human-to-human infection caused by it is spreading at a fast pace. The increase in number of deaths in Italy, Iran, USA, and other countries has alarmed both the developed and developing countries. Scientists are working hard to develop a vaccine against the virus, but until now no breakthrough has been achieved. India, the second most populated country in the world, is working hard in all dimensions to stop the spread of community infection. Health care facilities are being updated; medical and paramedical staffs are getting trained, and many agencies are raising awareness on the issues related to this virus and its transmission. The administration is leaving no stone unturned to prepare the country to mitigate the adverse effects. However, as the number of infected patients, and those getting cured is changing differently in different states everyday it is difficult to predict the spread of the virus and its fate in Indian context. Different states have adopted measures to stop the community spread. Considering the vast size of the country, the population size and other socio-economic conditions of the states, a single uniform policy may not work to contain the disease. In this presentation, we discuss a predictive analytical </a:t>
            </a:r>
            <a:r>
              <a:rPr lang="en-US" dirty="0" err="1"/>
              <a:t>visualisation</a:t>
            </a:r>
            <a:r>
              <a:rPr lang="en-US" dirty="0"/>
              <a:t> model that can give us some idea of the fate of the virus, an indicative data and future projections to understand the further course this pandemic can take.</a:t>
            </a:r>
          </a:p>
        </p:txBody>
      </p:sp>
    </p:spTree>
    <p:extLst>
      <p:ext uri="{BB962C8B-B14F-4D97-AF65-F5344CB8AC3E}">
        <p14:creationId xmlns:p14="http://schemas.microsoft.com/office/powerpoint/2010/main" val="21986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32ED-2CF0-4A0B-A51A-2B12146705E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59B4A9-98EF-4541-B218-B4318A2A29CE}"/>
              </a:ext>
            </a:extLst>
          </p:cNvPr>
          <p:cNvSpPr>
            <a:spLocks noGrp="1"/>
          </p:cNvSpPr>
          <p:nvPr>
            <p:ph idx="1"/>
          </p:nvPr>
        </p:nvSpPr>
        <p:spPr/>
        <p:txBody>
          <a:bodyPr/>
          <a:lstStyle/>
          <a:p>
            <a:r>
              <a:rPr lang="en-US" dirty="0"/>
              <a:t>In India, for diseases such as Tuberculosis, HIV and Cancer, the related mortality rate is so high that researchers and funding agencies have under-estimated the implications viral diseases can have on public health and socio-economic security. Funding agencies and data scientists have overlooked flu and other human viral pathogens; and in the past years, not much research is funded to work on drug designing or medical research in the field. It is also clear from the recent trends that viral diseases are going to spread at fast pace and many novel viruses will be unearthed in near future. Climate change and deforestation is also causing surge in outbreak of viral epidemics. The changing climate is also responsible for increase in number of vectors that accelerate the spread of pathogens (Khan et al., 2019). In the last few years, WHO (World Health Organization) has been continuously emphasizing that the fast-developing nations such as India should triple their expenditure on health care to meet the SDG goals. The outbreak of the SARS-</a:t>
            </a:r>
            <a:r>
              <a:rPr lang="en-US" dirty="0" err="1"/>
              <a:t>CoV</a:t>
            </a:r>
            <a:r>
              <a:rPr lang="en-US" dirty="0"/>
              <a:t>- 2 has raised the concerns for the Government of India, public policy makers and administration as the pandemic has implication on almost all sectors and strata of the society. It is therefore important to understand how the virus will fare in India and how efficiently the country can handle it without causing severe damage to human population.</a:t>
            </a:r>
          </a:p>
        </p:txBody>
      </p:sp>
    </p:spTree>
    <p:extLst>
      <p:ext uri="{BB962C8B-B14F-4D97-AF65-F5344CB8AC3E}">
        <p14:creationId xmlns:p14="http://schemas.microsoft.com/office/powerpoint/2010/main" val="279729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F6B5-C1A4-4C87-A206-F9A305CF670D}"/>
              </a:ext>
            </a:extLst>
          </p:cNvPr>
          <p:cNvSpPr>
            <a:spLocks noGrp="1"/>
          </p:cNvSpPr>
          <p:nvPr>
            <p:ph type="title"/>
          </p:nvPr>
        </p:nvSpPr>
        <p:spPr/>
        <p:txBody>
          <a:bodyPr/>
          <a:lstStyle/>
          <a:p>
            <a:r>
              <a:rPr lang="en-US" dirty="0"/>
              <a:t>State wise Chart (for top 15 state)</a:t>
            </a:r>
          </a:p>
        </p:txBody>
      </p:sp>
      <p:pic>
        <p:nvPicPr>
          <p:cNvPr id="5" name="Content Placeholder 4">
            <a:extLst>
              <a:ext uri="{FF2B5EF4-FFF2-40B4-BE49-F238E27FC236}">
                <a16:creationId xmlns:a16="http://schemas.microsoft.com/office/drawing/2014/main" id="{861A88CE-9711-42EF-A847-AA39A4E97213}"/>
              </a:ext>
            </a:extLst>
          </p:cNvPr>
          <p:cNvPicPr>
            <a:picLocks noGrp="1" noChangeAspect="1"/>
          </p:cNvPicPr>
          <p:nvPr>
            <p:ph idx="1"/>
          </p:nvPr>
        </p:nvPicPr>
        <p:blipFill>
          <a:blip r:embed="rId2"/>
          <a:stretch>
            <a:fillRect/>
          </a:stretch>
        </p:blipFill>
        <p:spPr>
          <a:xfrm>
            <a:off x="3101799" y="2103438"/>
            <a:ext cx="5988402" cy="3849687"/>
          </a:xfrm>
        </p:spPr>
      </p:pic>
    </p:spTree>
    <p:extLst>
      <p:ext uri="{BB962C8B-B14F-4D97-AF65-F5344CB8AC3E}">
        <p14:creationId xmlns:p14="http://schemas.microsoft.com/office/powerpoint/2010/main" val="27938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798-5B02-40D3-AA4D-7CE31E0D596E}"/>
              </a:ext>
            </a:extLst>
          </p:cNvPr>
          <p:cNvSpPr>
            <a:spLocks noGrp="1"/>
          </p:cNvSpPr>
          <p:nvPr>
            <p:ph type="title"/>
          </p:nvPr>
        </p:nvSpPr>
        <p:spPr/>
        <p:txBody>
          <a:bodyPr/>
          <a:lstStyle/>
          <a:p>
            <a:r>
              <a:rPr lang="en-US" dirty="0"/>
              <a:t>Plot for Cured Cases for Indian National and Foreign Indian National</a:t>
            </a:r>
          </a:p>
        </p:txBody>
      </p:sp>
      <p:pic>
        <p:nvPicPr>
          <p:cNvPr id="5" name="Content Placeholder 4">
            <a:extLst>
              <a:ext uri="{FF2B5EF4-FFF2-40B4-BE49-F238E27FC236}">
                <a16:creationId xmlns:a16="http://schemas.microsoft.com/office/drawing/2014/main" id="{BBAADCD2-5DDA-44AA-A771-B933B205CA96}"/>
              </a:ext>
            </a:extLst>
          </p:cNvPr>
          <p:cNvPicPr>
            <a:picLocks noGrp="1" noChangeAspect="1"/>
          </p:cNvPicPr>
          <p:nvPr>
            <p:ph idx="1"/>
          </p:nvPr>
        </p:nvPicPr>
        <p:blipFill>
          <a:blip r:embed="rId2"/>
          <a:stretch>
            <a:fillRect/>
          </a:stretch>
        </p:blipFill>
        <p:spPr>
          <a:xfrm>
            <a:off x="3101799" y="2103438"/>
            <a:ext cx="5988402" cy="3849687"/>
          </a:xfrm>
        </p:spPr>
      </p:pic>
    </p:spTree>
    <p:extLst>
      <p:ext uri="{BB962C8B-B14F-4D97-AF65-F5344CB8AC3E}">
        <p14:creationId xmlns:p14="http://schemas.microsoft.com/office/powerpoint/2010/main" val="310192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D0D2-F4EA-4E63-BEB4-AFC16A13CD3B}"/>
              </a:ext>
            </a:extLst>
          </p:cNvPr>
          <p:cNvSpPr>
            <a:spLocks noGrp="1"/>
          </p:cNvSpPr>
          <p:nvPr>
            <p:ph type="title"/>
          </p:nvPr>
        </p:nvSpPr>
        <p:spPr/>
        <p:txBody>
          <a:bodyPr/>
          <a:lstStyle/>
          <a:p>
            <a:r>
              <a:rPr lang="en-US" dirty="0"/>
              <a:t>Plot for Confirmed Cases in Uttar Pradesh</a:t>
            </a:r>
          </a:p>
        </p:txBody>
      </p:sp>
      <p:pic>
        <p:nvPicPr>
          <p:cNvPr id="9" name="Content Placeholder 8">
            <a:extLst>
              <a:ext uri="{FF2B5EF4-FFF2-40B4-BE49-F238E27FC236}">
                <a16:creationId xmlns:a16="http://schemas.microsoft.com/office/drawing/2014/main" id="{3983A24C-995F-446A-AA7F-EC2344D6E997}"/>
              </a:ext>
            </a:extLst>
          </p:cNvPr>
          <p:cNvPicPr>
            <a:picLocks noGrp="1" noChangeAspect="1"/>
          </p:cNvPicPr>
          <p:nvPr>
            <p:ph idx="1"/>
          </p:nvPr>
        </p:nvPicPr>
        <p:blipFill>
          <a:blip r:embed="rId2"/>
          <a:stretch>
            <a:fillRect/>
          </a:stretch>
        </p:blipFill>
        <p:spPr>
          <a:xfrm>
            <a:off x="3101799" y="2103438"/>
            <a:ext cx="5988402" cy="3849687"/>
          </a:xfrm>
        </p:spPr>
      </p:pic>
    </p:spTree>
    <p:extLst>
      <p:ext uri="{BB962C8B-B14F-4D97-AF65-F5344CB8AC3E}">
        <p14:creationId xmlns:p14="http://schemas.microsoft.com/office/powerpoint/2010/main" val="381919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F074-B012-48C9-B27A-C9A08BC3B534}"/>
              </a:ext>
            </a:extLst>
          </p:cNvPr>
          <p:cNvSpPr>
            <a:spLocks noGrp="1"/>
          </p:cNvSpPr>
          <p:nvPr>
            <p:ph type="title"/>
          </p:nvPr>
        </p:nvSpPr>
        <p:spPr/>
        <p:txBody>
          <a:bodyPr/>
          <a:lstStyle/>
          <a:p>
            <a:r>
              <a:rPr lang="en-US" dirty="0"/>
              <a:t>Plot for Death due to corona in Uttar Pradesh</a:t>
            </a:r>
          </a:p>
        </p:txBody>
      </p:sp>
      <p:pic>
        <p:nvPicPr>
          <p:cNvPr id="5" name="Content Placeholder 4">
            <a:extLst>
              <a:ext uri="{FF2B5EF4-FFF2-40B4-BE49-F238E27FC236}">
                <a16:creationId xmlns:a16="http://schemas.microsoft.com/office/drawing/2014/main" id="{7639CAF8-7DF2-45A6-B1FD-475706BF6EDC}"/>
              </a:ext>
            </a:extLst>
          </p:cNvPr>
          <p:cNvPicPr>
            <a:picLocks noGrp="1" noChangeAspect="1"/>
          </p:cNvPicPr>
          <p:nvPr>
            <p:ph idx="1"/>
          </p:nvPr>
        </p:nvPicPr>
        <p:blipFill>
          <a:blip r:embed="rId2"/>
          <a:stretch>
            <a:fillRect/>
          </a:stretch>
        </p:blipFill>
        <p:spPr>
          <a:xfrm>
            <a:off x="3101799" y="2103438"/>
            <a:ext cx="5988402" cy="3849687"/>
          </a:xfrm>
        </p:spPr>
      </p:pic>
    </p:spTree>
    <p:extLst>
      <p:ext uri="{BB962C8B-B14F-4D97-AF65-F5344CB8AC3E}">
        <p14:creationId xmlns:p14="http://schemas.microsoft.com/office/powerpoint/2010/main" val="404573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1440-1668-4251-9403-E757940A20AF}"/>
              </a:ext>
            </a:extLst>
          </p:cNvPr>
          <p:cNvSpPr>
            <a:spLocks noGrp="1"/>
          </p:cNvSpPr>
          <p:nvPr>
            <p:ph type="title"/>
          </p:nvPr>
        </p:nvSpPr>
        <p:spPr/>
        <p:txBody>
          <a:bodyPr/>
          <a:lstStyle/>
          <a:p>
            <a:r>
              <a:rPr lang="en-US" dirty="0"/>
              <a:t>Trending chart </a:t>
            </a:r>
          </a:p>
        </p:txBody>
      </p:sp>
      <p:pic>
        <p:nvPicPr>
          <p:cNvPr id="5" name="Content Placeholder 4">
            <a:extLst>
              <a:ext uri="{FF2B5EF4-FFF2-40B4-BE49-F238E27FC236}">
                <a16:creationId xmlns:a16="http://schemas.microsoft.com/office/drawing/2014/main" id="{215B846F-39C2-4C5A-AD11-8709ABA5C282}"/>
              </a:ext>
            </a:extLst>
          </p:cNvPr>
          <p:cNvPicPr>
            <a:picLocks noGrp="1" noChangeAspect="1"/>
          </p:cNvPicPr>
          <p:nvPr>
            <p:ph idx="1"/>
          </p:nvPr>
        </p:nvPicPr>
        <p:blipFill>
          <a:blip r:embed="rId2"/>
          <a:stretch>
            <a:fillRect/>
          </a:stretch>
        </p:blipFill>
        <p:spPr>
          <a:xfrm>
            <a:off x="3191238" y="2433043"/>
            <a:ext cx="5809524" cy="3190476"/>
          </a:xfrm>
        </p:spPr>
      </p:pic>
    </p:spTree>
    <p:extLst>
      <p:ext uri="{BB962C8B-B14F-4D97-AF65-F5344CB8AC3E}">
        <p14:creationId xmlns:p14="http://schemas.microsoft.com/office/powerpoint/2010/main" val="106824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83E0B-B451-4007-A0ED-33CB14AA960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954944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{58CB4B57-89A2-4FF5-9B38-469313CB5302}tf78438558</Template>
  <TotalTime>0</TotalTime>
  <Words>562</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SavonVTI</vt:lpstr>
      <vt:lpstr>Corona epidemic in India Context </vt:lpstr>
      <vt:lpstr>Abstract</vt:lpstr>
      <vt:lpstr>Introduction</vt:lpstr>
      <vt:lpstr>State wise Chart (for top 15 state)</vt:lpstr>
      <vt:lpstr>Plot for Cured Cases for Indian National and Foreign Indian National</vt:lpstr>
      <vt:lpstr>Plot for Confirmed Cases in Uttar Pradesh</vt:lpstr>
      <vt:lpstr>Plot for Death due to corona in Uttar Pradesh</vt:lpstr>
      <vt:lpstr>Trending chart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2020-07-05T08:16:25Z</dcterms:created>
  <dcterms:modified xsi:type="dcterms:W3CDTF">2020-07-05T08:35:46Z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