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9" r:id="rId4"/>
    <p:sldMasterId id="2147483690" r:id="rId5"/>
    <p:sldMasterId id="2147483691" r:id="rId6"/>
    <p:sldMasterId id="2147483692" r:id="rId7"/>
    <p:sldMasterId id="214748369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3" r:id="rId157"/>
  </p:sldIdLst>
  <p:sldSz cy="5143500" cx="9144000"/>
  <p:notesSz cx="6858000" cy="9144000"/>
  <p:embeddedFontLst>
    <p:embeddedFont>
      <p:font typeface="Proxima Nova"/>
      <p:regular r:id="rId158"/>
      <p:bold r:id="rId159"/>
      <p:italic r:id="rId160"/>
      <p:boldItalic r:id="rId161"/>
    </p:embeddedFont>
    <p:embeddedFont>
      <p:font typeface="Amatic SC"/>
      <p:regular r:id="rId162"/>
      <p:bold r:id="rId163"/>
    </p:embeddedFont>
    <p:embeddedFont>
      <p:font typeface="Source Code Pro"/>
      <p:regular r:id="rId164"/>
      <p:bold r:id="rId165"/>
    </p:embeddedFont>
    <p:embeddedFont>
      <p:font typeface="Alfa Slab One"/>
      <p:regular r:id="rId166"/>
    </p:embeddedFont>
    <p:embeddedFont>
      <p:font typeface="Questrial"/>
      <p:regular r:id="rId1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Robert Rendal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9" Type="http://schemas.openxmlformats.org/officeDocument/2006/relationships/slide" Target="slides/slide100.xml"/><Relationship Id="rId108" Type="http://schemas.openxmlformats.org/officeDocument/2006/relationships/slide" Target="slides/slide99.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26" Type="http://schemas.openxmlformats.org/officeDocument/2006/relationships/slide" Target="slides/slide17.xml"/><Relationship Id="rId121" Type="http://schemas.openxmlformats.org/officeDocument/2006/relationships/slide" Target="slides/slide112.xml"/><Relationship Id="rId25" Type="http://schemas.openxmlformats.org/officeDocument/2006/relationships/slide" Target="slides/slide16.xml"/><Relationship Id="rId120" Type="http://schemas.openxmlformats.org/officeDocument/2006/relationships/slide" Target="slides/slide111.xml"/><Relationship Id="rId28" Type="http://schemas.openxmlformats.org/officeDocument/2006/relationships/slide" Target="slides/slide19.xml"/><Relationship Id="rId27" Type="http://schemas.openxmlformats.org/officeDocument/2006/relationships/slide" Target="slides/slide18.xml"/><Relationship Id="rId125" Type="http://schemas.openxmlformats.org/officeDocument/2006/relationships/slide" Target="slides/slide116.xml"/><Relationship Id="rId29" Type="http://schemas.openxmlformats.org/officeDocument/2006/relationships/slide" Target="slides/slide20.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11" Type="http://schemas.openxmlformats.org/officeDocument/2006/relationships/slide" Target="slides/slide2.xml"/><Relationship Id="rId99" Type="http://schemas.openxmlformats.org/officeDocument/2006/relationships/slide" Target="slides/slide90.xml"/><Relationship Id="rId10" Type="http://schemas.openxmlformats.org/officeDocument/2006/relationships/slide" Target="slides/slide1.xml"/><Relationship Id="rId98" Type="http://schemas.openxmlformats.org/officeDocument/2006/relationships/slide" Target="slides/slide89.xml"/><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9" Type="http://schemas.openxmlformats.org/officeDocument/2006/relationships/slide" Target="slides/slide110.xml"/><Relationship Id="rId15" Type="http://schemas.openxmlformats.org/officeDocument/2006/relationships/slide" Target="slides/slide6.xml"/><Relationship Id="rId110" Type="http://schemas.openxmlformats.org/officeDocument/2006/relationships/slide" Target="slides/slide101.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14" Type="http://schemas.openxmlformats.org/officeDocument/2006/relationships/slide" Target="slides/slide105.xml"/><Relationship Id="rId18" Type="http://schemas.openxmlformats.org/officeDocument/2006/relationships/slide" Target="slides/slide9.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150" Type="http://schemas.openxmlformats.org/officeDocument/2006/relationships/slide" Target="slides/slide141.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commentAuthors" Target="commentAuthors.xml"/><Relationship Id="rId149" Type="http://schemas.openxmlformats.org/officeDocument/2006/relationships/slide" Target="slides/slide140.xml"/><Relationship Id="rId4" Type="http://schemas.openxmlformats.org/officeDocument/2006/relationships/slideMaster" Target="slideMasters/slideMaster1.xml"/><Relationship Id="rId148" Type="http://schemas.openxmlformats.org/officeDocument/2006/relationships/slide" Target="slides/slide139.xml"/><Relationship Id="rId9" Type="http://schemas.openxmlformats.org/officeDocument/2006/relationships/notesMaster" Target="notesMasters/notesMaster1.xml"/><Relationship Id="rId143" Type="http://schemas.openxmlformats.org/officeDocument/2006/relationships/slide" Target="slides/slide134.xml"/><Relationship Id="rId142" Type="http://schemas.openxmlformats.org/officeDocument/2006/relationships/slide" Target="slides/slide133.xml"/><Relationship Id="rId141" Type="http://schemas.openxmlformats.org/officeDocument/2006/relationships/slide" Target="slides/slide132.xml"/><Relationship Id="rId140" Type="http://schemas.openxmlformats.org/officeDocument/2006/relationships/slide" Target="slides/slide131.xml"/><Relationship Id="rId5" Type="http://schemas.openxmlformats.org/officeDocument/2006/relationships/slideMaster" Target="slideMasters/slideMaster2.xml"/><Relationship Id="rId147" Type="http://schemas.openxmlformats.org/officeDocument/2006/relationships/slide" Target="slides/slide138.xml"/><Relationship Id="rId6" Type="http://schemas.openxmlformats.org/officeDocument/2006/relationships/slideMaster" Target="slideMasters/slideMaster3.xml"/><Relationship Id="rId146" Type="http://schemas.openxmlformats.org/officeDocument/2006/relationships/slide" Target="slides/slide137.xml"/><Relationship Id="rId7" Type="http://schemas.openxmlformats.org/officeDocument/2006/relationships/slideMaster" Target="slideMasters/slideMaster4.xml"/><Relationship Id="rId145" Type="http://schemas.openxmlformats.org/officeDocument/2006/relationships/slide" Target="slides/slide136.xml"/><Relationship Id="rId8" Type="http://schemas.openxmlformats.org/officeDocument/2006/relationships/slideMaster" Target="slideMasters/slideMaster5.xml"/><Relationship Id="rId144" Type="http://schemas.openxmlformats.org/officeDocument/2006/relationships/slide" Target="slides/slide135.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139" Type="http://schemas.openxmlformats.org/officeDocument/2006/relationships/slide" Target="slides/slide130.xml"/><Relationship Id="rId138" Type="http://schemas.openxmlformats.org/officeDocument/2006/relationships/slide" Target="slides/slide129.xml"/><Relationship Id="rId137" Type="http://schemas.openxmlformats.org/officeDocument/2006/relationships/slide" Target="slides/slide128.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165" Type="http://schemas.openxmlformats.org/officeDocument/2006/relationships/font" Target="fonts/SourceCodePro-bold.fntdata"/><Relationship Id="rId69" Type="http://schemas.openxmlformats.org/officeDocument/2006/relationships/slide" Target="slides/slide60.xml"/><Relationship Id="rId164" Type="http://schemas.openxmlformats.org/officeDocument/2006/relationships/font" Target="fonts/SourceCodePro-regular.fntdata"/><Relationship Id="rId163" Type="http://schemas.openxmlformats.org/officeDocument/2006/relationships/font" Target="fonts/AmaticSC-bold.fntdata"/><Relationship Id="rId162" Type="http://schemas.openxmlformats.org/officeDocument/2006/relationships/font" Target="fonts/AmaticSC-regular.fntdata"/><Relationship Id="rId167" Type="http://schemas.openxmlformats.org/officeDocument/2006/relationships/font" Target="fonts/Questrial-regular.fntdata"/><Relationship Id="rId166" Type="http://schemas.openxmlformats.org/officeDocument/2006/relationships/font" Target="fonts/AlfaSlabOne-regular.fntdata"/><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161" Type="http://schemas.openxmlformats.org/officeDocument/2006/relationships/font" Target="fonts/ProximaNova-boldItalic.fntdata"/><Relationship Id="rId54" Type="http://schemas.openxmlformats.org/officeDocument/2006/relationships/slide" Target="slides/slide45.xml"/><Relationship Id="rId160" Type="http://schemas.openxmlformats.org/officeDocument/2006/relationships/font" Target="fonts/ProximaNova-italic.fntdata"/><Relationship Id="rId57" Type="http://schemas.openxmlformats.org/officeDocument/2006/relationships/slide" Target="slides/slide48.xml"/><Relationship Id="rId56" Type="http://schemas.openxmlformats.org/officeDocument/2006/relationships/slide" Target="slides/slide47.xml"/><Relationship Id="rId159" Type="http://schemas.openxmlformats.org/officeDocument/2006/relationships/font" Target="fonts/ProximaNova-bold.fntdata"/><Relationship Id="rId59" Type="http://schemas.openxmlformats.org/officeDocument/2006/relationships/slide" Target="slides/slide50.xml"/><Relationship Id="rId154" Type="http://schemas.openxmlformats.org/officeDocument/2006/relationships/slide" Target="slides/slide145.xml"/><Relationship Id="rId58" Type="http://schemas.openxmlformats.org/officeDocument/2006/relationships/slide" Target="slides/slide49.xml"/><Relationship Id="rId153" Type="http://schemas.openxmlformats.org/officeDocument/2006/relationships/slide" Target="slides/slide144.xml"/><Relationship Id="rId152" Type="http://schemas.openxmlformats.org/officeDocument/2006/relationships/slide" Target="slides/slide143.xml"/><Relationship Id="rId151" Type="http://schemas.openxmlformats.org/officeDocument/2006/relationships/slide" Target="slides/slide142.xml"/><Relationship Id="rId158" Type="http://schemas.openxmlformats.org/officeDocument/2006/relationships/font" Target="fonts/ProximaNova-regular.fntdata"/><Relationship Id="rId157" Type="http://schemas.openxmlformats.org/officeDocument/2006/relationships/slide" Target="slides/slide148.xml"/><Relationship Id="rId156" Type="http://schemas.openxmlformats.org/officeDocument/2006/relationships/slide" Target="slides/slide147.xml"/><Relationship Id="rId155" Type="http://schemas.openxmlformats.org/officeDocument/2006/relationships/slide" Target="slides/slide146.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5-31T22:28:19.840">
    <p:pos x="6000" y="0"/>
    <p:text>This needs to be updated to:
&lt;Berman_inst1&gt;
     bf:provisionActivity
          [a bf:ProvisionActivity, bf:Publication ;
               bf:agent [ a bf:Agent ;
                    rdfs:label "Oryx Press" ] ; 
               bf:place [ a bf:Place ;
                    rdfs:label "Phoenix, AZ" ] ;
               bf:date "1981"]
or maybe we could use a simpler example with just one blank node.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d-cloud.net/versions/" TargetMode="Externa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d.loc.gov/vocabulary/mediaTypes/c" TargetMode="Externa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d.loc.gov/vocabulary/carriers/cr" TargetMode="Externa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raph_database"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3.org/RDF/Validator/"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TeamSubmission/turtle/#sec-tutorial" TargetMode="Externa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“recursive acronym”</a:t>
            </a:r>
            <a:endParaRPr/>
          </a:p>
          <a:p>
            <a:pPr indent="0" lvl="0" marL="0" rtl="0">
              <a:spcBef>
                <a:spcPts val="0"/>
              </a:spcBef>
              <a:spcAft>
                <a:spcPts val="0"/>
              </a:spcAft>
              <a:buNone/>
            </a:pPr>
            <a:r>
              <a:t/>
            </a:r>
            <a:endParaRPr/>
          </a:p>
          <a:p>
            <a:pPr indent="0" lvl="0" marL="0">
              <a:spcBef>
                <a:spcPts val="0"/>
              </a:spcBef>
              <a:spcAft>
                <a:spcPts val="0"/>
              </a:spcAft>
              <a:buNone/>
            </a:pPr>
            <a:r>
              <a:rPr lang="en"/>
              <a:t>SPARQL: A protocol/query language to retrieve and manipulate data stored in RDF</a:t>
            </a:r>
            <a:endParaRPr/>
          </a:p>
          <a:p>
            <a:pPr indent="0" lvl="0" marL="0">
              <a:spcBef>
                <a:spcPts val="0"/>
              </a:spcBef>
              <a:spcAft>
                <a:spcPts val="0"/>
              </a:spcAft>
              <a:buNone/>
            </a:pPr>
            <a:r>
              <a:t/>
            </a:r>
            <a:endParaRPr/>
          </a:p>
          <a:p>
            <a:pPr indent="0" lvl="0" marL="0" rtl="0">
              <a:spcBef>
                <a:spcPts val="0"/>
              </a:spcBef>
              <a:spcAft>
                <a:spcPts val="0"/>
              </a:spcAft>
              <a:buNone/>
            </a:pPr>
            <a:r>
              <a:rPr lang="en"/>
              <a:t>This is a request to find all the titles (which are objects of the property bf:title) in dataset.rdf and return them as an alphabetical list.</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5" name="Shape 98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Here we’re using blank nodes with labels (within </a:t>
            </a:r>
            <a:r>
              <a:rPr lang="en" sz="1100"/>
              <a:t>a </a:t>
            </a:r>
            <a:r>
              <a:rPr i="0" lang="en" sz="1100" u="none" cap="none" strike="noStrike">
                <a:solidFill>
                  <a:schemeClr val="dk1"/>
                </a:solidFill>
              </a:rPr>
              <a:t>larger </a:t>
            </a:r>
            <a:r>
              <a:rPr lang="en" sz="1100"/>
              <a:t>blank node for the provision activity as a whole) </a:t>
            </a:r>
            <a:r>
              <a:rPr i="0" lang="en" sz="1100" u="none" cap="none" strike="noStrike">
                <a:solidFill>
                  <a:schemeClr val="dk1"/>
                </a:solidFill>
              </a:rPr>
              <a:t>to identify the different parts of the transcribe</a:t>
            </a:r>
            <a:r>
              <a:rPr lang="en" sz="1100"/>
              <a:t>d </a:t>
            </a:r>
            <a:r>
              <a:rPr i="0" lang="en" sz="1100" u="none" cap="none" strike="noStrike">
                <a:solidFill>
                  <a:schemeClr val="dk1"/>
                </a:solidFill>
              </a:rPr>
              <a:t>statement.  The parts still aren</a:t>
            </a:r>
            <a:r>
              <a:rPr lang="en" sz="1100"/>
              <a:t>’t linked to anything.</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i="0" lang="en" sz="1100" u="none" cap="none" strike="noStrike">
                <a:solidFill>
                  <a:schemeClr val="dk1"/>
                </a:solidFill>
              </a:rPr>
              <a:t>In the future we might replace or supplement these with actual URIs for the publisher and place of publication and actionable dates</a:t>
            </a:r>
            <a:r>
              <a:rPr lang="en" sz="1100"/>
              <a:t> (see next slide)</a:t>
            </a:r>
            <a:r>
              <a:rPr i="0" lang="en" sz="1100" u="none" cap="none" strike="noStrike">
                <a:solidFill>
                  <a:schemeClr val="dk1"/>
                </a:solidFill>
              </a:rPr>
              <a:t>.</a:t>
            </a:r>
            <a:endParaRPr sz="1100"/>
          </a:p>
          <a:p>
            <a:pPr indent="0" lvl="0" marL="0" marR="0" rtl="0" algn="l">
              <a:spcBef>
                <a:spcPts val="0"/>
              </a:spcBef>
              <a:spcAft>
                <a:spcPts val="0"/>
              </a:spcAft>
              <a:buNone/>
            </a:pPr>
            <a:r>
              <a:t/>
            </a:r>
            <a:endParaRPr i="0" sz="1100" u="none" cap="none" strike="noStrike">
              <a:solidFill>
                <a:schemeClr val="dk1"/>
              </a:solidFill>
            </a:endParaRPr>
          </a:p>
          <a:p>
            <a:pPr indent="0" lvl="0" marL="0" marR="0" rtl="0" algn="l">
              <a:spcBef>
                <a:spcPts val="0"/>
              </a:spcBef>
              <a:spcAft>
                <a:spcPts val="0"/>
              </a:spcAft>
              <a:buNone/>
            </a:pPr>
            <a:r>
              <a:rPr i="0" lang="en" sz="1100" u="none" cap="none" strike="noStrike">
                <a:solidFill>
                  <a:schemeClr val="dk1"/>
                </a:solidFill>
              </a:rPr>
              <a:t>You could replace bf:Publication with bf:</a:t>
            </a:r>
            <a:r>
              <a:rPr lang="en" sz="1100"/>
              <a:t>Production, bf:Distribution, bf:Manufacture and record any or all as appropriate.</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Multiple publishers over time: $3 is being converted to bflc:appliesTo  [rdfs:label  “2000?-2002” ]; this is probably not the model for the future.</a:t>
            </a:r>
            <a:endParaRPr sz="1100"/>
          </a:p>
        </p:txBody>
      </p:sp>
      <p:sp>
        <p:nvSpPr>
          <p:cNvPr id="986" name="Shape 98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Shape 9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2" name="Shape 99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Additional data from conversion that gives a</a:t>
            </a:r>
            <a:r>
              <a:rPr i="0" lang="en" sz="1100" u="none" cap="none" strike="noStrike">
                <a:solidFill>
                  <a:schemeClr val="dk1"/>
                </a:solidFill>
              </a:rPr>
              <a:t> preview of how more machine-actionable publication data might work in the future.  The dates are from the 008 date fields and the </a:t>
            </a:r>
            <a:r>
              <a:rPr lang="en" sz="1100"/>
              <a:t>place is from the MARC 008 country code</a:t>
            </a:r>
            <a:r>
              <a:rPr i="0" lang="en" sz="1100" u="none" cap="none" strike="noStrike">
                <a:solidFill>
                  <a:schemeClr val="dk1"/>
                </a:solidFill>
              </a:rPr>
              <a:t>.  But in original linked data we could link to specific cities etc.</a:t>
            </a:r>
            <a:endParaRPr sz="1100"/>
          </a:p>
          <a:p>
            <a:pPr indent="0" lvl="0" marL="0" marR="0" rtl="0" algn="l">
              <a:spcBef>
                <a:spcPts val="0"/>
              </a:spcBef>
              <a:spcAft>
                <a:spcPts val="0"/>
              </a:spcAft>
              <a:buNone/>
            </a:pPr>
            <a:r>
              <a:t/>
            </a:r>
            <a:endParaRPr i="0" sz="1100" u="none" cap="none" strike="noStrike">
              <a:solidFill>
                <a:schemeClr val="dk1"/>
              </a:solidFill>
            </a:endParaRPr>
          </a:p>
          <a:p>
            <a:pPr indent="0" lvl="0" marL="0" marR="0" rtl="0" algn="l">
              <a:spcBef>
                <a:spcPts val="0"/>
              </a:spcBef>
              <a:spcAft>
                <a:spcPts val="0"/>
              </a:spcAft>
              <a:buNone/>
            </a:pPr>
            <a:r>
              <a:rPr lang="en" sz="1100"/>
              <a:t>Identifying the dates this way</a:t>
            </a:r>
            <a:r>
              <a:rPr i="0" lang="en" sz="1100" u="none" cap="none" strike="noStrike">
                <a:solidFill>
                  <a:schemeClr val="dk1"/>
                </a:solidFill>
              </a:rPr>
              <a:t> as EDFT (or another format) will make them machine-actionable.</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Date type link is to “Extended Date/Time Format Datatypes Scheme” at LC’s Linked Data Service.</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Place link is to Korea (South) at MARC List of Countries.</a:t>
            </a:r>
            <a:endParaRPr sz="1100"/>
          </a:p>
        </p:txBody>
      </p:sp>
      <p:sp>
        <p:nvSpPr>
          <p:cNvPr id="993" name="Shape 99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7" name="Shape 997"/>
        <p:cNvGrpSpPr/>
        <p:nvPr/>
      </p:nvGrpSpPr>
      <p:grpSpPr>
        <a:xfrm>
          <a:off x="0" y="0"/>
          <a:ext cx="0" cy="0"/>
          <a:chOff x="0" y="0"/>
          <a:chExt cx="0" cy="0"/>
        </a:xfrm>
      </p:grpSpPr>
      <p:sp>
        <p:nvSpPr>
          <p:cNvPr id="998" name="Shape 9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9" name="Shape 99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This is just a transcribed date with</a:t>
            </a:r>
            <a:r>
              <a:rPr lang="en" sz="1100"/>
              <a:t> the copyright symbol included</a:t>
            </a:r>
            <a:r>
              <a:rPr i="0" lang="en" sz="1100" u="none" cap="none" strike="noStrike">
                <a:solidFill>
                  <a:schemeClr val="dk1"/>
                </a:solidFill>
              </a:rPr>
              <a:t>.  If you also recor</a:t>
            </a:r>
            <a:r>
              <a:rPr lang="en" sz="1100"/>
              <a:t>ded it in a standard format (like the example with ^^&lt;http://id.loc.gov/datatypes/edtf&gt; in the previous slide) that would be machine-actionable.</a:t>
            </a:r>
            <a:endParaRPr i="0" sz="1100" u="none" cap="none" strike="noStrike">
              <a:solidFill>
                <a:schemeClr val="dk1"/>
              </a:solidFill>
            </a:endParaRPr>
          </a:p>
        </p:txBody>
      </p:sp>
      <p:sp>
        <p:nvSpPr>
          <p:cNvPr id="1000" name="Shape 100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Shape 10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Shape 100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This is transcribed.  The actual link to the larger series work will be handled later as a relationship.</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If the series applies just to part of the publication, $3 is being converted to bflc:appliesTo [rdfs:label “1972/73-1975-76” ]; not a permanent solution?</a:t>
            </a:r>
            <a:endParaRPr sz="1100"/>
          </a:p>
        </p:txBody>
      </p:sp>
      <p:sp>
        <p:nvSpPr>
          <p:cNvPr id="1007" name="Shape 100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Shape 10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3" name="Shape 101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 problem with BIBFRAME at the moment: there is currently no way to link the right enumeration to the right statement; this is actually Bollingen series 65, v. 5 and Archetypal images in Greek religion v.5.</a:t>
            </a:r>
            <a:endParaRPr b="0" i="0" sz="1200" u="none" cap="none" strike="noStrike">
              <a:solidFill>
                <a:schemeClr val="dk1"/>
              </a:solidFill>
              <a:latin typeface="Calibri"/>
              <a:ea typeface="Calibri"/>
              <a:cs typeface="Calibri"/>
              <a:sym typeface="Calibri"/>
            </a:endParaRPr>
          </a:p>
        </p:txBody>
      </p:sp>
      <p:sp>
        <p:nvSpPr>
          <p:cNvPr id="1014" name="Shape 101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8" name="Shape 1018"/>
        <p:cNvGrpSpPr/>
        <p:nvPr/>
      </p:nvGrpSpPr>
      <p:grpSpPr>
        <a:xfrm>
          <a:off x="0" y="0"/>
          <a:ext cx="0" cy="0"/>
          <a:chOff x="0" y="0"/>
          <a:chExt cx="0" cy="0"/>
        </a:xfrm>
      </p:grpSpPr>
      <p:sp>
        <p:nvSpPr>
          <p:cNvPr id="1019" name="Shape 10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0" name="Shape 102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This will be the same for all serials.</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Link is to a “MARC Issuance Collection” term at LC’s Linked Data Service.</a:t>
            </a:r>
            <a:endParaRPr sz="1100"/>
          </a:p>
          <a:p>
            <a:pPr indent="0" lvl="0" marL="0" marR="0" rtl="0" algn="l">
              <a:spcBef>
                <a:spcPts val="0"/>
              </a:spcBef>
              <a:spcAft>
                <a:spcPts val="0"/>
              </a:spcAft>
              <a:buNone/>
            </a:pPr>
            <a:r>
              <a:t/>
            </a:r>
            <a:endParaRPr i="0" sz="1100" u="none" cap="none" strike="noStrike">
              <a:solidFill>
                <a:schemeClr val="dk1"/>
              </a:solidFill>
            </a:endParaRPr>
          </a:p>
          <a:p>
            <a:pPr indent="0" lvl="0" marL="0" marR="0" rtl="0" algn="l">
              <a:spcBef>
                <a:spcPts val="0"/>
              </a:spcBef>
              <a:spcAft>
                <a:spcPts val="0"/>
              </a:spcAft>
              <a:buNone/>
            </a:pPr>
            <a:r>
              <a:rPr lang="en" sz="1100"/>
              <a:t>(Also: </a:t>
            </a:r>
            <a:r>
              <a:rPr i="0" lang="en" sz="1100" u="none" cap="none" strike="noStrike">
                <a:solidFill>
                  <a:schemeClr val="dk1"/>
                </a:solidFill>
              </a:rPr>
              <a:t>008 fixed field p for periodical is converting to &lt;http://bibframe.example.org/15297773#Instance&gt; bf:genreForm &lt;http://id.loc.gov/vocabulary/marcgt/per&gt;  </a:t>
            </a:r>
            <a:r>
              <a:rPr lang="en" sz="1100"/>
              <a:t>)</a:t>
            </a:r>
            <a:endParaRPr sz="1100"/>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1" name="Shape 102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Shape 10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7" name="Shape 102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Just a blank node with a text label here.  B</a:t>
            </a:r>
            <a:r>
              <a:rPr lang="en" sz="1100"/>
              <a:t>ut see next slide.</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$b is being converted to bf:date</a:t>
            </a:r>
            <a:endParaRPr sz="1100"/>
          </a:p>
        </p:txBody>
      </p:sp>
      <p:sp>
        <p:nvSpPr>
          <p:cNvPr id="1028" name="Shape 102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Shape 10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4" name="Shape 103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The URI for annual is being converted from the 008 Freq field.</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Link is to List of Publication Frequencies at LC’s Linked Data Service.</a:t>
            </a:r>
            <a:endParaRPr sz="1100"/>
          </a:p>
          <a:p>
            <a:pPr indent="0" lvl="0" marL="0" marR="0" rtl="0" algn="l">
              <a:spcBef>
                <a:spcPts val="0"/>
              </a:spcBef>
              <a:spcAft>
                <a:spcPts val="0"/>
              </a:spcAft>
              <a:buNone/>
            </a:pPr>
            <a:r>
              <a:t/>
            </a:r>
            <a:endParaRPr i="0" sz="1100" u="none" cap="none" strike="noStrike">
              <a:solidFill>
                <a:schemeClr val="dk1"/>
              </a:solidFill>
            </a:endParaRPr>
          </a:p>
          <a:p>
            <a:pPr indent="0" lvl="0" marL="0" marR="0" rtl="0" algn="l">
              <a:spcBef>
                <a:spcPts val="0"/>
              </a:spcBef>
              <a:spcAft>
                <a:spcPts val="0"/>
              </a:spcAft>
              <a:buNone/>
            </a:pPr>
            <a:r>
              <a:rPr i="0" lang="en" sz="1100" u="none" cap="none" strike="noStrike">
                <a:solidFill>
                  <a:schemeClr val="dk1"/>
                </a:solidFill>
              </a:rPr>
              <a:t>The 008 Regl field is converted to </a:t>
            </a:r>
            <a:r>
              <a:rPr lang="en" sz="1100"/>
              <a:t>an additional Frequency label:</a:t>
            </a:r>
            <a:endParaRPr sz="1100"/>
          </a:p>
          <a:p>
            <a:pPr indent="0" lvl="0" marL="0" marR="0" rtl="0" algn="l">
              <a:spcBef>
                <a:spcPts val="0"/>
              </a:spcBef>
              <a:spcAft>
                <a:spcPts val="0"/>
              </a:spcAft>
              <a:buNone/>
            </a:pPr>
            <a:r>
              <a:rPr i="0" lang="en" sz="1100" u="none" cap="none" strike="noStrike">
                <a:solidFill>
                  <a:schemeClr val="dk1"/>
                </a:solidFill>
              </a:rPr>
              <a:t>&lt;http://bibframe.example.org/15297773#Instance&gt; </a:t>
            </a:r>
            <a:endParaRPr sz="1100"/>
          </a:p>
          <a:p>
            <a:pPr indent="0" lvl="0" marL="0" marR="0" rtl="0" algn="l">
              <a:spcBef>
                <a:spcPts val="0"/>
              </a:spcBef>
              <a:spcAft>
                <a:spcPts val="0"/>
              </a:spcAft>
              <a:buNone/>
            </a:pPr>
            <a:r>
              <a:rPr i="0" lang="en" sz="1100" u="none" cap="none" strike="noStrike">
                <a:solidFill>
                  <a:schemeClr val="dk1"/>
                </a:solidFill>
              </a:rPr>
              <a:t>    bf:frequency </a:t>
            </a:r>
            <a:endParaRPr sz="1100"/>
          </a:p>
          <a:p>
            <a:pPr indent="0" lvl="0" marL="0" marR="0" rtl="0" algn="l">
              <a:spcBef>
                <a:spcPts val="0"/>
              </a:spcBef>
              <a:spcAft>
                <a:spcPts val="0"/>
              </a:spcAft>
              <a:buNone/>
            </a:pPr>
            <a:r>
              <a:rPr i="0" lang="en" sz="1100" u="none" cap="none" strike="noStrike">
                <a:solidFill>
                  <a:schemeClr val="dk1"/>
                </a:solidFill>
              </a:rPr>
              <a:t>        [ a bf:Frequency ;</a:t>
            </a:r>
            <a:endParaRPr sz="1100"/>
          </a:p>
          <a:p>
            <a:pPr indent="0" lvl="0" marL="0" marR="0" rtl="0" algn="l">
              <a:spcBef>
                <a:spcPts val="0"/>
              </a:spcBef>
              <a:spcAft>
                <a:spcPts val="0"/>
              </a:spcAft>
              <a:buNone/>
            </a:pPr>
            <a:r>
              <a:rPr i="0" lang="en" sz="1100" u="none" cap="none" strike="noStrike">
                <a:solidFill>
                  <a:schemeClr val="dk1"/>
                </a:solidFill>
              </a:rPr>
              <a:t>            rdfs:label "regular" ]</a:t>
            </a:r>
            <a:endParaRPr sz="1100"/>
          </a:p>
        </p:txBody>
      </p:sp>
      <p:sp>
        <p:nvSpPr>
          <p:cNvPr id="1035" name="Shape 103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9" name="Shape 1039"/>
        <p:cNvGrpSpPr/>
        <p:nvPr/>
      </p:nvGrpSpPr>
      <p:grpSpPr>
        <a:xfrm>
          <a:off x="0" y="0"/>
          <a:ext cx="0" cy="0"/>
          <a:chOff x="0" y="0"/>
          <a:chExt cx="0" cy="0"/>
        </a:xfrm>
      </p:grpSpPr>
      <p:sp>
        <p:nvSpPr>
          <p:cNvPr id="1040" name="Shape 10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1" name="Shape 104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bf:</a:t>
            </a:r>
            <a:r>
              <a:rPr i="0" lang="en" sz="1100" u="none" cap="none" strike="noStrike">
                <a:solidFill>
                  <a:schemeClr val="dk1"/>
                </a:solidFill>
              </a:rPr>
              <a:t>Issn is a subclass of bf:Identifier, though the</a:t>
            </a:r>
            <a:r>
              <a:rPr lang="en" sz="1100"/>
              <a:t> larger class isn’t being included in LC’s conversion</a:t>
            </a:r>
            <a:r>
              <a:rPr i="0" lang="en" sz="1100" u="none" cap="none" strike="noStrike">
                <a:solidFill>
                  <a:schemeClr val="dk1"/>
                </a:solidFill>
              </a:rPr>
              <a:t>.</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Sometimes you’ll also see a “source” included for the ISSN (corresponding to 022 $2)</a:t>
            </a:r>
            <a:endParaRPr sz="1100"/>
          </a:p>
          <a:p>
            <a:pPr indent="0" lvl="0" marL="0" marR="0" rtl="0" algn="l">
              <a:spcBef>
                <a:spcPts val="0"/>
              </a:spcBef>
              <a:spcAft>
                <a:spcPts val="0"/>
              </a:spcAft>
              <a:buNone/>
            </a:pPr>
            <a:r>
              <a:t/>
            </a:r>
            <a:endParaRPr i="0" sz="1100" u="none" cap="none" strike="noStrike">
              <a:solidFill>
                <a:schemeClr val="dk1"/>
              </a:solidFill>
            </a:endParaRPr>
          </a:p>
          <a:p>
            <a:pPr indent="0" lvl="0" marL="0" marR="0" rtl="0" algn="l">
              <a:spcBef>
                <a:spcPts val="0"/>
              </a:spcBef>
              <a:spcAft>
                <a:spcPts val="0"/>
              </a:spcAft>
              <a:buNone/>
            </a:pPr>
            <a:r>
              <a:rPr i="0" lang="en" sz="1100" u="none" cap="none" strike="noStrike">
                <a:solidFill>
                  <a:schemeClr val="dk1"/>
                </a:solidFill>
              </a:rPr>
              <a:t>No URIs available for ISSNs yet, so this is another blank node with a value.  But maybe someday we would link to this ISSN at the ISSN International Centre?</a:t>
            </a:r>
            <a:endParaRPr sz="1100"/>
          </a:p>
        </p:txBody>
      </p:sp>
      <p:sp>
        <p:nvSpPr>
          <p:cNvPr id="1042" name="Shape 104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Shape 10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8" name="Shape 104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 sz="1100"/>
              <a:t>bf:Lccn is a subclass of bf:Identifier, though the larger class isn’t being included in LC’s conversion.</a:t>
            </a:r>
            <a:endParaRPr sz="1100"/>
          </a:p>
          <a:p>
            <a:pPr indent="0" lvl="0" marL="0" rtl="0">
              <a:spcBef>
                <a:spcPts val="0"/>
              </a:spcBef>
              <a:spcAft>
                <a:spcPts val="0"/>
              </a:spcAft>
              <a:buClr>
                <a:schemeClr val="dk1"/>
              </a:buClr>
              <a:buFont typeface="Arial"/>
              <a:buNone/>
            </a:pPr>
            <a:r>
              <a:t/>
            </a:r>
            <a:endParaRPr sz="1100"/>
          </a:p>
          <a:p>
            <a:pPr indent="0" lvl="0" marL="0" rtl="0">
              <a:spcBef>
                <a:spcPts val="0"/>
              </a:spcBef>
              <a:spcAft>
                <a:spcPts val="0"/>
              </a:spcAft>
              <a:buClr>
                <a:schemeClr val="dk1"/>
              </a:buClr>
              <a:buFont typeface="Arial"/>
              <a:buNone/>
            </a:pPr>
            <a:r>
              <a:rPr lang="en" sz="1100"/>
              <a:t>The literal includes the two initial spaces.</a:t>
            </a:r>
            <a:endParaRPr sz="1100"/>
          </a:p>
          <a:p>
            <a:pPr indent="0" lvl="0" marL="0" marR="0" rtl="0" algn="l">
              <a:spcBef>
                <a:spcPts val="0"/>
              </a:spcBef>
              <a:spcAft>
                <a:spcPts val="0"/>
              </a:spcAft>
              <a:buNone/>
            </a:pPr>
            <a:r>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49" name="Shape 104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Schema.org is a vocabulary for structured data on webpages that search engines can use.</a:t>
            </a:r>
            <a:endParaRPr/>
          </a:p>
          <a:p>
            <a:pPr indent="0" lvl="0" marL="0">
              <a:spcBef>
                <a:spcPts val="0"/>
              </a:spcBef>
              <a:spcAft>
                <a:spcPts val="0"/>
              </a:spcAft>
              <a:buNone/>
            </a:pPr>
            <a:r>
              <a:t/>
            </a:r>
            <a:endParaRPr/>
          </a:p>
          <a:p>
            <a:pPr indent="0" lvl="0" marL="0">
              <a:spcBef>
                <a:spcPts val="0"/>
              </a:spcBef>
              <a:spcAft>
                <a:spcPts val="0"/>
              </a:spcAft>
              <a:buNone/>
            </a:pPr>
            <a:r>
              <a:rPr lang="en"/>
              <a:t>DBPedia is a project to publish structured data from Wikipedia; Wikidata is a knowledge base of structured data from all Wikimedia sites.</a:t>
            </a:r>
            <a:endParaRPr/>
          </a:p>
          <a:p>
            <a:pPr indent="0" lvl="0" marL="0">
              <a:spcBef>
                <a:spcPts val="0"/>
              </a:spcBef>
              <a:spcAft>
                <a:spcPts val="0"/>
              </a:spcAft>
              <a:buNone/>
            </a:pPr>
            <a:r>
              <a:t/>
            </a:r>
            <a:endParaRPr/>
          </a:p>
          <a:p>
            <a:pPr indent="0" lvl="0" marL="0">
              <a:spcBef>
                <a:spcPts val="0"/>
              </a:spcBef>
              <a:spcAft>
                <a:spcPts val="0"/>
              </a:spcAft>
              <a:buNone/>
            </a:pPr>
            <a:r>
              <a:rPr lang="en"/>
              <a:t>The European Union has an open data portal, and there are similar projects in individual European countries.</a:t>
            </a:r>
            <a:endParaRPr/>
          </a:p>
          <a:p>
            <a:pPr indent="0" lvl="0" marL="0">
              <a:spcBef>
                <a:spcPts val="0"/>
              </a:spcBef>
              <a:spcAft>
                <a:spcPts val="0"/>
              </a:spcAft>
              <a:buNone/>
            </a:pPr>
            <a:r>
              <a:t/>
            </a:r>
            <a:endParaRPr/>
          </a:p>
          <a:p>
            <a:pPr indent="0" lvl="0" marL="0">
              <a:spcBef>
                <a:spcPts val="0"/>
              </a:spcBef>
              <a:spcAft>
                <a:spcPts val="0"/>
              </a:spcAft>
              <a:buNone/>
            </a:pPr>
            <a:r>
              <a:rPr lang="en"/>
              <a:t>GeoNames (a database of geographic information from public sources - including BGN and GNIS) has published its data as linked data.</a:t>
            </a:r>
            <a:endParaRPr/>
          </a:p>
          <a:p>
            <a:pPr indent="0" lvl="0" marL="0">
              <a:spcBef>
                <a:spcPts val="0"/>
              </a:spcBef>
              <a:spcAft>
                <a:spcPts val="0"/>
              </a:spcAft>
              <a:buNone/>
            </a:pPr>
            <a:r>
              <a:t/>
            </a:r>
            <a:endParaRPr/>
          </a:p>
          <a:p>
            <a:pPr indent="0" lvl="0" marL="0">
              <a:spcBef>
                <a:spcPts val="0"/>
              </a:spcBef>
              <a:spcAft>
                <a:spcPts val="0"/>
              </a:spcAft>
              <a:buNone/>
            </a:pPr>
            <a:r>
              <a:rPr lang="en"/>
              <a:t>The </a:t>
            </a:r>
            <a:r>
              <a:rPr i="1" lang="en"/>
              <a:t>LOD cloud diagram</a:t>
            </a:r>
            <a:r>
              <a:rPr lang="en"/>
              <a:t> image shows datasets that have been published in Linked Data format, by contributors to the Linking Open Data community project and other individuals and organisations.</a:t>
            </a:r>
            <a:endParaRPr/>
          </a:p>
          <a:p>
            <a:pPr indent="0" lvl="0" marL="0">
              <a:spcBef>
                <a:spcPts val="0"/>
              </a:spcBef>
              <a:spcAft>
                <a:spcPts val="0"/>
              </a:spcAft>
              <a:buNone/>
            </a:pPr>
            <a:r>
              <a:t/>
            </a:r>
            <a:endParaRPr/>
          </a:p>
          <a:p>
            <a:pPr indent="0" lvl="0" marL="0" rtl="0">
              <a:spcBef>
                <a:spcPts val="0"/>
              </a:spcBef>
              <a:spcAft>
                <a:spcPts val="0"/>
              </a:spcAft>
              <a:buNone/>
            </a:pPr>
            <a:r>
              <a:rPr lang="en"/>
              <a:t>You can see the growth of linked data by looking at older versions listed at </a:t>
            </a:r>
            <a:r>
              <a:rPr lang="en" u="sng">
                <a:solidFill>
                  <a:schemeClr val="hlink"/>
                </a:solidFill>
                <a:hlinkClick r:id="rId2"/>
              </a:rPr>
              <a:t>http://lod-cloud.net/versions/</a:t>
            </a:r>
            <a:r>
              <a:rPr lang="en"/>
              <a:t>.</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3" name="Shape 1053"/>
        <p:cNvGrpSpPr/>
        <p:nvPr/>
      </p:nvGrpSpPr>
      <p:grpSpPr>
        <a:xfrm>
          <a:off x="0" y="0"/>
          <a:ext cx="0" cy="0"/>
          <a:chOff x="0" y="0"/>
          <a:chExt cx="0" cy="0"/>
        </a:xfrm>
      </p:grpSpPr>
      <p:sp>
        <p:nvSpPr>
          <p:cNvPr id="1054" name="Shape 10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5" name="Shape 10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CONSER has discussed establishing these issues as separate works (parts) and then linking to them, rather than just entering text notes like this.</a:t>
            </a:r>
            <a:endParaRPr sz="1100"/>
          </a:p>
        </p:txBody>
      </p:sp>
      <p:sp>
        <p:nvSpPr>
          <p:cNvPr id="1056" name="Shape 10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Shape 10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2" name="Shape 106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In this case, an index note. Othe</a:t>
            </a:r>
            <a:r>
              <a:rPr lang="en" sz="1100"/>
              <a:t>r note types seen in conversion include “bibliography,” “issuance information” (for numbering peculiarities), “issuing body,” etc.</a:t>
            </a:r>
            <a:endParaRPr sz="1100"/>
          </a:p>
        </p:txBody>
      </p:sp>
      <p:sp>
        <p:nvSpPr>
          <p:cNvPr id="1063" name="Shape 106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9" name="Shape 106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Moving into RDA Chapter 3 now.</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Link corrected from mediaType to mediaTypes. Link is for “unmediated” in Media Types at LC Linked Data Service.</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For online resource, would be &lt;</a:t>
            </a:r>
            <a:r>
              <a:rPr lang="en" sz="1100" u="sng">
                <a:solidFill>
                  <a:schemeClr val="hlink"/>
                </a:solidFill>
                <a:hlinkClick r:id="rId2"/>
              </a:rPr>
              <a:t>http://id.loc.gov/vocabulary/mediaTypes/c</a:t>
            </a:r>
            <a:r>
              <a:rPr lang="en" sz="1100"/>
              <a:t>&gt; (computer)</a:t>
            </a:r>
            <a:endParaRPr sz="1100"/>
          </a:p>
          <a:p>
            <a:pPr indent="0" lvl="0" marL="0" marR="0" rtl="0" algn="l">
              <a:spcBef>
                <a:spcPts val="0"/>
              </a:spcBef>
              <a:spcAft>
                <a:spcPts val="0"/>
              </a:spcAft>
              <a:buNone/>
            </a:pPr>
            <a:r>
              <a:t/>
            </a:r>
            <a:endParaRPr/>
          </a:p>
        </p:txBody>
      </p:sp>
      <p:sp>
        <p:nvSpPr>
          <p:cNvPr id="1070" name="Shape 107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6" name="Shape 107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Link is to “volume” in “Carriers Scheme” at LC’s Linked Data Service.</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For online resource, would be &lt;</a:t>
            </a:r>
            <a:r>
              <a:rPr lang="en" sz="1100" u="sng">
                <a:solidFill>
                  <a:schemeClr val="hlink"/>
                </a:solidFill>
                <a:hlinkClick r:id="rId2"/>
              </a:rPr>
              <a:t>http://id.loc.gov/vocabulary/carriers/cr</a:t>
            </a:r>
            <a:r>
              <a:rPr lang="en" sz="1100"/>
              <a:t>&gt; (online resource)</a:t>
            </a:r>
            <a:endParaRPr sz="1100"/>
          </a:p>
          <a:p>
            <a:pPr indent="0" lvl="0" marL="0" marR="0" rtl="0" algn="l">
              <a:spcBef>
                <a:spcPts val="0"/>
              </a:spcBef>
              <a:spcAft>
                <a:spcPts val="0"/>
              </a:spcAft>
              <a:buNone/>
            </a:pPr>
            <a:r>
              <a:t/>
            </a:r>
            <a:endParaRPr/>
          </a:p>
        </p:txBody>
      </p:sp>
      <p:sp>
        <p:nvSpPr>
          <p:cNvPr id="1077" name="Shape 107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Shape 10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3" name="Shape 108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Just a blank node with a text label.  </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But in original linked data we could be more granular using bf:unit:</a:t>
            </a:r>
            <a:endParaRPr sz="1100"/>
          </a:p>
          <a:p>
            <a:pPr indent="0" lvl="0" marL="0" marR="0" rtl="0" algn="l">
              <a:spcBef>
                <a:spcPts val="0"/>
              </a:spcBef>
              <a:spcAft>
                <a:spcPts val="0"/>
              </a:spcAft>
              <a:buNone/>
            </a:pPr>
            <a:r>
              <a:t/>
            </a:r>
            <a:endParaRPr sz="1100"/>
          </a:p>
          <a:p>
            <a:pPr indent="0" lvl="0" marL="0" rtl="0">
              <a:lnSpc>
                <a:spcPct val="115000"/>
              </a:lnSpc>
              <a:spcBef>
                <a:spcPts val="0"/>
              </a:spcBef>
              <a:spcAft>
                <a:spcPts val="0"/>
              </a:spcAft>
              <a:buSzPts val="1100"/>
              <a:buNone/>
            </a:pPr>
            <a:r>
              <a:rPr lang="en" sz="1100"/>
              <a:t>bf:extent   </a:t>
            </a:r>
            <a:endParaRPr sz="1100"/>
          </a:p>
          <a:p>
            <a:pPr indent="0" lvl="0" marL="0" rtl="0">
              <a:lnSpc>
                <a:spcPct val="115000"/>
              </a:lnSpc>
              <a:spcBef>
                <a:spcPts val="0"/>
              </a:spcBef>
              <a:spcAft>
                <a:spcPts val="0"/>
              </a:spcAft>
              <a:buClr>
                <a:schemeClr val="dk1"/>
              </a:buClr>
              <a:buSzPts val="1100"/>
              <a:buFont typeface="Arial"/>
              <a:buNone/>
            </a:pPr>
            <a:r>
              <a:rPr lang="en" sz="1100"/>
              <a:t>     [a bf:Extent ;</a:t>
            </a:r>
            <a:endParaRPr sz="1100"/>
          </a:p>
          <a:p>
            <a:pPr indent="0" lvl="0" marL="0" rtl="0">
              <a:lnSpc>
                <a:spcPct val="115000"/>
              </a:lnSpc>
              <a:spcBef>
                <a:spcPts val="0"/>
              </a:spcBef>
              <a:spcAft>
                <a:spcPts val="0"/>
              </a:spcAft>
              <a:buClr>
                <a:schemeClr val="dk1"/>
              </a:buClr>
              <a:buSzPts val="1100"/>
              <a:buFont typeface="Arial"/>
              <a:buNone/>
            </a:pPr>
            <a:r>
              <a:rPr lang="en" sz="1100"/>
              <a:t>          rdf:value “4” ;</a:t>
            </a:r>
            <a:endParaRPr sz="1100"/>
          </a:p>
          <a:p>
            <a:pPr indent="0" lvl="0" marL="0" rtl="0">
              <a:lnSpc>
                <a:spcPct val="115000"/>
              </a:lnSpc>
              <a:spcBef>
                <a:spcPts val="0"/>
              </a:spcBef>
              <a:spcAft>
                <a:spcPts val="0"/>
              </a:spcAft>
              <a:buSzPts val="1100"/>
              <a:buNone/>
            </a:pPr>
            <a:r>
              <a:rPr lang="en" sz="1100"/>
              <a:t>          bf:unit </a:t>
            </a:r>
            <a:endParaRPr sz="1100"/>
          </a:p>
          <a:p>
            <a:pPr indent="0" lvl="0" marL="0" rtl="0">
              <a:lnSpc>
                <a:spcPct val="115000"/>
              </a:lnSpc>
              <a:spcBef>
                <a:spcPts val="0"/>
              </a:spcBef>
              <a:spcAft>
                <a:spcPts val="0"/>
              </a:spcAft>
              <a:buSzPts val="1100"/>
              <a:buNone/>
            </a:pPr>
            <a:r>
              <a:rPr lang="en" sz="1100"/>
              <a:t>               [a bf:Unit ;</a:t>
            </a:r>
            <a:endParaRPr sz="1100"/>
          </a:p>
          <a:p>
            <a:pPr indent="0" lvl="0" marL="0" rtl="0">
              <a:lnSpc>
                <a:spcPct val="115000"/>
              </a:lnSpc>
              <a:spcBef>
                <a:spcPts val="0"/>
              </a:spcBef>
              <a:spcAft>
                <a:spcPts val="0"/>
              </a:spcAft>
              <a:buSzPts val="1100"/>
              <a:buNone/>
            </a:pPr>
            <a:r>
              <a:rPr lang="en" sz="1100"/>
              <a:t>                    rdfs:label “volumes” ] ]</a:t>
            </a:r>
            <a:endParaRPr sz="1100"/>
          </a:p>
        </p:txBody>
      </p:sp>
      <p:sp>
        <p:nvSpPr>
          <p:cNvPr id="1084" name="Shape 108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Shape 10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Shape 109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Illustrative Content is expression-level in RDA, but 300 $b is being converted as a “Physical details” note on the manifestation/instance.  Presumably because it’s not safe to make assumptions about expression-level content from our current MARC records.</a:t>
            </a:r>
            <a:endParaRPr sz="1100"/>
          </a:p>
        </p:txBody>
      </p:sp>
      <p:sp>
        <p:nvSpPr>
          <p:cNvPr id="1091" name="Shape 109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5" name="Shape 1095"/>
        <p:cNvGrpSpPr/>
        <p:nvPr/>
      </p:nvGrpSpPr>
      <p:grpSpPr>
        <a:xfrm>
          <a:off x="0" y="0"/>
          <a:ext cx="0" cy="0"/>
          <a:chOff x="0" y="0"/>
          <a:chExt cx="0" cy="0"/>
        </a:xfrm>
      </p:grpSpPr>
      <p:sp>
        <p:nvSpPr>
          <p:cNvPr id="1096" name="Shape 10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7" name="Shape 109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 sz="1100"/>
              <a:t>Again, just a text label.  Some in CONSER, LD4P and elsewhere would like to make this information more granular and actionable: number, unit, etc.</a:t>
            </a:r>
            <a:endParaRPr b="0" i="0" sz="1100" u="none" cap="none" strike="noStrike">
              <a:solidFill>
                <a:schemeClr val="dk1"/>
              </a:solidFill>
              <a:latin typeface="Calibri"/>
              <a:ea typeface="Calibri"/>
              <a:cs typeface="Calibri"/>
              <a:sym typeface="Calibri"/>
            </a:endParaRPr>
          </a:p>
        </p:txBody>
      </p:sp>
      <p:sp>
        <p:nvSpPr>
          <p:cNvPr id="1098" name="Shape 109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2" name="Shape 1102"/>
        <p:cNvGrpSpPr/>
        <p:nvPr/>
      </p:nvGrpSpPr>
      <p:grpSpPr>
        <a:xfrm>
          <a:off x="0" y="0"/>
          <a:ext cx="0" cy="0"/>
          <a:chOff x="0" y="0"/>
          <a:chExt cx="0" cy="0"/>
        </a:xfrm>
      </p:grpSpPr>
      <p:sp>
        <p:nvSpPr>
          <p:cNvPr id="1103" name="Shape 11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4" name="Shape 110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Example is from BIBFRAME Item Proposal, June 24 2015.  Link is to an image in LC’s Prints and Photographs Online Catalog (PPOC).</a:t>
            </a:r>
            <a:endParaRPr sz="1100"/>
          </a:p>
        </p:txBody>
      </p:sp>
      <p:sp>
        <p:nvSpPr>
          <p:cNvPr id="1105" name="Shape 110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9" name="Shape 1109"/>
        <p:cNvGrpSpPr/>
        <p:nvPr/>
      </p:nvGrpSpPr>
      <p:grpSpPr>
        <a:xfrm>
          <a:off x="0" y="0"/>
          <a:ext cx="0" cy="0"/>
          <a:chOff x="0" y="0"/>
          <a:chExt cx="0" cy="0"/>
        </a:xfrm>
      </p:grpSpPr>
      <p:sp>
        <p:nvSpPr>
          <p:cNvPr id="1110" name="Shape 11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1" name="Shape 111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Links among instances (i.e. manifestations), up to the work and down to the item.</a:t>
            </a:r>
            <a:endParaRPr i="0" sz="1100" u="none" cap="none" strike="noStrike">
              <a:solidFill>
                <a:schemeClr val="dk1"/>
              </a:solidFill>
            </a:endParaRPr>
          </a:p>
        </p:txBody>
      </p:sp>
      <p:sp>
        <p:nvSpPr>
          <p:cNvPr id="1112" name="Shape 111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Shape 11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8" name="Shape 111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RDA Chapter 6.</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bf:</a:t>
            </a:r>
            <a:r>
              <a:rPr i="0" lang="en" sz="1100" u="none" cap="none" strike="noStrike">
                <a:solidFill>
                  <a:schemeClr val="dk1"/>
                </a:solidFill>
              </a:rPr>
              <a:t>Text is a subclass of bf:Work; others are bf:Audio, bf:StillImage, bf:MovingImage etc.</a:t>
            </a:r>
            <a:endParaRPr sz="1100"/>
          </a:p>
        </p:txBody>
      </p:sp>
      <p:sp>
        <p:nvSpPr>
          <p:cNvPr id="1119" name="Shape 111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3" name="Shape 1123"/>
        <p:cNvGrpSpPr/>
        <p:nvPr/>
      </p:nvGrpSpPr>
      <p:grpSpPr>
        <a:xfrm>
          <a:off x="0" y="0"/>
          <a:ext cx="0" cy="0"/>
          <a:chOff x="0" y="0"/>
          <a:chExt cx="0" cy="0"/>
        </a:xfrm>
      </p:grpSpPr>
      <p:sp>
        <p:nvSpPr>
          <p:cNvPr id="1124" name="Shape 1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5" name="Shape 112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Same as instance title.  In RDA cataloging, works won’t have subtitles.</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If the AAP for the work includes qualifiers, those are also included in these literals (label, titleSortKey, mainTitle).  No distinction is currently made in BIBFRAME encoding between the preferred title of the work and the AAP for the work. </a:t>
            </a:r>
            <a:endParaRPr sz="1100"/>
          </a:p>
        </p:txBody>
      </p:sp>
      <p:sp>
        <p:nvSpPr>
          <p:cNvPr id="1126" name="Shape 112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Shape 1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2" name="Shape 113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But there are questions about whether this mapping is appropriate; ISSN-L sometimes corresponds to work and sometimes to expression.</a:t>
            </a:r>
            <a:endParaRPr sz="1100"/>
          </a:p>
        </p:txBody>
      </p:sp>
      <p:sp>
        <p:nvSpPr>
          <p:cNvPr id="1133" name="Shape 113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7" name="Shape 1137"/>
        <p:cNvGrpSpPr/>
        <p:nvPr/>
      </p:nvGrpSpPr>
      <p:grpSpPr>
        <a:xfrm>
          <a:off x="0" y="0"/>
          <a:ext cx="0" cy="0"/>
          <a:chOff x="0" y="0"/>
          <a:chExt cx="0" cy="0"/>
        </a:xfrm>
      </p:grpSpPr>
      <p:sp>
        <p:nvSpPr>
          <p:cNvPr id="1138" name="Shape 11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9" name="Shape 113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RDA Chapter 7</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Link corrected from contentType to contentTypes. Link is for “text” in Content Types in LC Linked Data Service.</a:t>
            </a:r>
            <a:endParaRPr b="0" i="0" sz="1100" u="none" cap="none" strike="noStrike">
              <a:solidFill>
                <a:schemeClr val="dk1"/>
              </a:solidFill>
              <a:latin typeface="Calibri"/>
              <a:ea typeface="Calibri"/>
              <a:cs typeface="Calibri"/>
              <a:sym typeface="Calibri"/>
            </a:endParaRPr>
          </a:p>
        </p:txBody>
      </p:sp>
      <p:sp>
        <p:nvSpPr>
          <p:cNvPr id="1140" name="Shape 114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Shape 11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6" name="Shape 1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In BIBFRAME, each language expression will be a different BIBFRAME work.</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Link is to the MARC List of Languages.</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For more complicated language information, we would use a note.</a:t>
            </a:r>
            <a:endParaRPr sz="1100"/>
          </a:p>
        </p:txBody>
      </p:sp>
      <p:sp>
        <p:nvSpPr>
          <p:cNvPr id="1147" name="Shape 11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1" name="Shape 1151"/>
        <p:cNvGrpSpPr/>
        <p:nvPr/>
      </p:nvGrpSpPr>
      <p:grpSpPr>
        <a:xfrm>
          <a:off x="0" y="0"/>
          <a:ext cx="0" cy="0"/>
          <a:chOff x="0" y="0"/>
          <a:chExt cx="0" cy="0"/>
        </a:xfrm>
      </p:grpSpPr>
      <p:sp>
        <p:nvSpPr>
          <p:cNvPr id="1152" name="Shape 11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3" name="Shape 115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Contribution information is gathered together in a blank node.</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Name link is to the LC Name Authority File.  This is the National Museum of Korea.  </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Role link is to the MARC List of Relator Terms.  This is just a “contributor” (converted from a 710) but you could have author (aut), issuing body (isb), jurisdiction governed (jug), etc.</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(This same pattern can be used for instance-level contributors as well.)</a:t>
            </a:r>
            <a:endParaRPr sz="1100"/>
          </a:p>
        </p:txBody>
      </p:sp>
      <p:sp>
        <p:nvSpPr>
          <p:cNvPr id="1154" name="Shape 115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8" name="Shape 1158"/>
        <p:cNvGrpSpPr/>
        <p:nvPr/>
      </p:nvGrpSpPr>
      <p:grpSpPr>
        <a:xfrm>
          <a:off x="0" y="0"/>
          <a:ext cx="0" cy="0"/>
          <a:chOff x="0" y="0"/>
          <a:chExt cx="0" cy="0"/>
        </a:xfrm>
      </p:grpSpPr>
      <p:sp>
        <p:nvSpPr>
          <p:cNvPr id="1159" name="Shape 1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0" name="Shape 116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In real life URIs would be for subjects published online as linked data.  </a:t>
            </a:r>
            <a:r>
              <a:rPr lang="en" sz="1100">
                <a:solidFill>
                  <a:schemeClr val="dk1"/>
                </a:solidFill>
              </a:rPr>
              <a:t>(Basic LCSH has been published as linked data, but MARC records contain complex LCSH strings that don’t have URIs.)</a:t>
            </a:r>
            <a:endParaRPr sz="1100"/>
          </a:p>
          <a:p>
            <a:pPr indent="0" lvl="0" marL="0" marR="0" rtl="0" algn="l">
              <a:spcBef>
                <a:spcPts val="0"/>
              </a:spcBef>
              <a:spcAft>
                <a:spcPts val="0"/>
              </a:spcAft>
              <a:buNone/>
            </a:pPr>
            <a:r>
              <a:t/>
            </a:r>
            <a:endParaRPr i="0" sz="1100" u="none" cap="none" strike="noStrike">
              <a:solidFill>
                <a:schemeClr val="dk1"/>
              </a:solidFill>
            </a:endParaRPr>
          </a:p>
          <a:p>
            <a:pPr indent="0" lvl="0" marL="0" marR="0" rtl="0" algn="l">
              <a:spcBef>
                <a:spcPts val="0"/>
              </a:spcBef>
              <a:spcAft>
                <a:spcPts val="0"/>
              </a:spcAft>
              <a:buNone/>
            </a:pPr>
            <a:r>
              <a:rPr i="0" lang="en" sz="1100" u="none" cap="none" strike="noStrike">
                <a:solidFill>
                  <a:schemeClr val="dk1"/>
                </a:solidFill>
              </a:rPr>
              <a:t>Converter also has 043 converted as:</a:t>
            </a:r>
            <a:endParaRPr sz="1100"/>
          </a:p>
          <a:p>
            <a:pPr indent="0" lvl="0" marL="0" marR="0" rtl="0" algn="l">
              <a:spcBef>
                <a:spcPts val="0"/>
              </a:spcBef>
              <a:spcAft>
                <a:spcPts val="0"/>
              </a:spcAft>
              <a:buNone/>
            </a:pPr>
            <a:r>
              <a:t/>
            </a:r>
            <a:endParaRPr i="0" sz="1100" u="none" cap="none" strike="noStrike">
              <a:solidFill>
                <a:schemeClr val="dk1"/>
              </a:solidFill>
            </a:endParaRPr>
          </a:p>
          <a:p>
            <a:pPr indent="0" lvl="0" marL="0" marR="0" rtl="0" algn="l">
              <a:spcBef>
                <a:spcPts val="0"/>
              </a:spcBef>
              <a:spcAft>
                <a:spcPts val="0"/>
              </a:spcAft>
              <a:buNone/>
            </a:pPr>
            <a:r>
              <a:rPr i="0" lang="en" sz="1100" u="none" cap="none" strike="noStrike">
                <a:solidFill>
                  <a:schemeClr val="dk1"/>
                </a:solidFill>
              </a:rPr>
              <a:t>&lt;http://bibframe.example.org/15297773#Work&gt;</a:t>
            </a:r>
            <a:endParaRPr sz="1100"/>
          </a:p>
          <a:p>
            <a:pPr indent="0" lvl="0" marL="0" marR="0" rtl="0" algn="l">
              <a:spcBef>
                <a:spcPts val="0"/>
              </a:spcBef>
              <a:spcAft>
                <a:spcPts val="0"/>
              </a:spcAft>
              <a:buNone/>
            </a:pPr>
            <a:r>
              <a:rPr i="0" lang="en" sz="1100" u="none" cap="none" strike="noStrike">
                <a:solidFill>
                  <a:schemeClr val="dk1"/>
                </a:solidFill>
              </a:rPr>
              <a:t>    bf:geographicCoverage </a:t>
            </a:r>
            <a:endParaRPr sz="1100"/>
          </a:p>
          <a:p>
            <a:pPr indent="0" lvl="0" marL="0" marR="0" rtl="0" algn="l">
              <a:spcBef>
                <a:spcPts val="0"/>
              </a:spcBef>
              <a:spcAft>
                <a:spcPts val="0"/>
              </a:spcAft>
              <a:buNone/>
            </a:pPr>
            <a:r>
              <a:rPr i="0" lang="en" sz="1100" u="none" cap="none" strike="noStrike">
                <a:solidFill>
                  <a:schemeClr val="dk1"/>
                </a:solidFill>
              </a:rPr>
              <a:t>        &lt;http://id.loc.gov/vocabulary/geographicAreas/a-kr&gt;</a:t>
            </a:r>
            <a:endParaRPr sz="1100"/>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61" name="Shape 116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Shape 11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7" name="Shape 116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68" name="Shape 116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2" name="Shape 1172"/>
        <p:cNvGrpSpPr/>
        <p:nvPr/>
      </p:nvGrpSpPr>
      <p:grpSpPr>
        <a:xfrm>
          <a:off x="0" y="0"/>
          <a:ext cx="0" cy="0"/>
          <a:chOff x="0" y="0"/>
          <a:chExt cx="0" cy="0"/>
        </a:xfrm>
      </p:grpSpPr>
      <p:sp>
        <p:nvSpPr>
          <p:cNvPr id="1173" name="Shape 1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4" name="Shape 117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75" name="Shape 117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9" name="Shape 1179"/>
        <p:cNvGrpSpPr/>
        <p:nvPr/>
      </p:nvGrpSpPr>
      <p:grpSpPr>
        <a:xfrm>
          <a:off x="0" y="0"/>
          <a:ext cx="0" cy="0"/>
          <a:chOff x="0" y="0"/>
          <a:chExt cx="0" cy="0"/>
        </a:xfrm>
      </p:grpSpPr>
      <p:sp>
        <p:nvSpPr>
          <p:cNvPr id="1180" name="Shape 11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1" name="Shape 118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In real life URIs would be for </a:t>
            </a:r>
            <a:r>
              <a:rPr lang="en" sz="1100"/>
              <a:t>genres/forms </a:t>
            </a:r>
            <a:r>
              <a:rPr i="0" lang="en" sz="1100" u="none" cap="none" strike="noStrike">
                <a:solidFill>
                  <a:schemeClr val="dk1"/>
                </a:solidFill>
              </a:rPr>
              <a:t>published online as linked data.</a:t>
            </a:r>
            <a:endParaRPr sz="1100"/>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2" name="Shape 118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6" name="Shape 1186"/>
        <p:cNvGrpSpPr/>
        <p:nvPr/>
      </p:nvGrpSpPr>
      <p:grpSpPr>
        <a:xfrm>
          <a:off x="0" y="0"/>
          <a:ext cx="0" cy="0"/>
          <a:chOff x="0" y="0"/>
          <a:chExt cx="0" cy="0"/>
        </a:xfrm>
      </p:grpSpPr>
      <p:sp>
        <p:nvSpPr>
          <p:cNvPr id="1187" name="Shape 11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8" name="Shape 118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Relationships between work and instance, among works (continued/continued by, series).</a:t>
            </a:r>
            <a:endParaRPr b="0" i="0" sz="1100" u="none" cap="none" strike="noStrike">
              <a:solidFill>
                <a:schemeClr val="dk1"/>
              </a:solidFill>
              <a:latin typeface="Calibri"/>
              <a:ea typeface="Calibri"/>
              <a:cs typeface="Calibri"/>
              <a:sym typeface="Calibri"/>
            </a:endParaRPr>
          </a:p>
        </p:txBody>
      </p:sp>
      <p:sp>
        <p:nvSpPr>
          <p:cNvPr id="1189" name="Shape 118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3" name="Shape 1193"/>
        <p:cNvGrpSpPr/>
        <p:nvPr/>
      </p:nvGrpSpPr>
      <p:grpSpPr>
        <a:xfrm>
          <a:off x="0" y="0"/>
          <a:ext cx="0" cy="0"/>
          <a:chOff x="0" y="0"/>
          <a:chExt cx="0" cy="0"/>
        </a:xfrm>
      </p:grpSpPr>
      <p:sp>
        <p:nvSpPr>
          <p:cNvPr id="1194" name="Shape 11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5" name="Shape 119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And finally, multiple scripts. The property and literal are just repeated, with a script code appended to the non-Roman literals. [But not always? In conversion there is no @ at the end of the Arabic-script literals.]</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zh-hani means “Chinese language in CJK script.”</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If you had e.g. multiple variant titles, I’m not sure you would be able to link each non-Roman directly to its romanized version?</a:t>
            </a:r>
            <a:endParaRPr sz="1100"/>
          </a:p>
        </p:txBody>
      </p:sp>
      <p:sp>
        <p:nvSpPr>
          <p:cNvPr id="1196" name="Shape 119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Shape 120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202" name="Shape 1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5" name="Shape 1205"/>
        <p:cNvGrpSpPr/>
        <p:nvPr/>
      </p:nvGrpSpPr>
      <p:grpSpPr>
        <a:xfrm>
          <a:off x="0" y="0"/>
          <a:ext cx="0" cy="0"/>
          <a:chOff x="0" y="0"/>
          <a:chExt cx="0" cy="0"/>
        </a:xfrm>
      </p:grpSpPr>
      <p:sp>
        <p:nvSpPr>
          <p:cNvPr id="1206" name="Shape 12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7" name="Shape 120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Catalogers created records in both BIBFRAME and MARC; starting in December, they started creating the BIBFRAME first.  The learned they needed to have a good knowledge of RDA to be able to do their work without relying on the “crutch” of MARC tagging.</a:t>
            </a:r>
            <a:endParaRPr sz="1100"/>
          </a:p>
        </p:txBody>
      </p:sp>
      <p:sp>
        <p:nvSpPr>
          <p:cNvPr id="1208" name="Shape 120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2" name="Shape 1212"/>
        <p:cNvGrpSpPr/>
        <p:nvPr/>
      </p:nvGrpSpPr>
      <p:grpSpPr>
        <a:xfrm>
          <a:off x="0" y="0"/>
          <a:ext cx="0" cy="0"/>
          <a:chOff x="0" y="0"/>
          <a:chExt cx="0" cy="0"/>
        </a:xfrm>
      </p:grpSpPr>
      <p:sp>
        <p:nvSpPr>
          <p:cNvPr id="1213" name="Shape 12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4" name="Shape 121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The big difference here is that catalogers are working in a live database of converted data, giving a more realistic context to their work.</a:t>
            </a:r>
            <a:endParaRPr sz="1100"/>
          </a:p>
        </p:txBody>
      </p:sp>
      <p:sp>
        <p:nvSpPr>
          <p:cNvPr id="1215" name="Shape 121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9" name="Shape 1219"/>
        <p:cNvGrpSpPr/>
        <p:nvPr/>
      </p:nvGrpSpPr>
      <p:grpSpPr>
        <a:xfrm>
          <a:off x="0" y="0"/>
          <a:ext cx="0" cy="0"/>
          <a:chOff x="0" y="0"/>
          <a:chExt cx="0" cy="0"/>
        </a:xfrm>
      </p:grpSpPr>
      <p:sp>
        <p:nvSpPr>
          <p:cNvPr id="1220" name="Shape 12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1" name="Shape 122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p>
        </p:txBody>
      </p:sp>
      <p:sp>
        <p:nvSpPr>
          <p:cNvPr id="1222" name="Shape 122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6" name="Shape 1226"/>
        <p:cNvGrpSpPr/>
        <p:nvPr/>
      </p:nvGrpSpPr>
      <p:grpSpPr>
        <a:xfrm>
          <a:off x="0" y="0"/>
          <a:ext cx="0" cy="0"/>
          <a:chOff x="0" y="0"/>
          <a:chExt cx="0" cy="0"/>
        </a:xfrm>
      </p:grpSpPr>
      <p:sp>
        <p:nvSpPr>
          <p:cNvPr id="1227" name="Shape 12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8" name="Shape 122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The CONSER mapping is mostly identical to the mapping already used by LC.  There are some differences in how it recommends note types be labeled, and it includes the option of using a more specific external property rather than bf:contribution.</a:t>
            </a:r>
            <a:endParaRPr sz="1100"/>
          </a:p>
        </p:txBody>
      </p:sp>
      <p:sp>
        <p:nvSpPr>
          <p:cNvPr id="1229" name="Shape 122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3" name="Shape 1233"/>
        <p:cNvGrpSpPr/>
        <p:nvPr/>
      </p:nvGrpSpPr>
      <p:grpSpPr>
        <a:xfrm>
          <a:off x="0" y="0"/>
          <a:ext cx="0" cy="0"/>
          <a:chOff x="0" y="0"/>
          <a:chExt cx="0" cy="0"/>
        </a:xfrm>
      </p:grpSpPr>
      <p:sp>
        <p:nvSpPr>
          <p:cNvPr id="1234" name="Shape 12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5" name="Shape 123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p>
        </p:txBody>
      </p:sp>
      <p:sp>
        <p:nvSpPr>
          <p:cNvPr id="1236" name="Shape 123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Shape 12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2" name="Shape 124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BIBFRAME is not very good at handling much of this.  For the first case, it would be helpful if we could separately identify starting and ending dates to associate with changes in e.g. frequency.  For the second and third, it wasn’t clear how we would deprecate existing triples and replace them with new ones.  In discussion after the report was submitted the CONSER was assured that there are ways to handle this in general linked data practice, but the details haven’t been spelled out yet.</a:t>
            </a:r>
            <a:endParaRPr sz="1100"/>
          </a:p>
        </p:txBody>
      </p:sp>
      <p:sp>
        <p:nvSpPr>
          <p:cNvPr id="1243" name="Shape 124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7" name="Shape 1247"/>
        <p:cNvGrpSpPr/>
        <p:nvPr/>
      </p:nvGrpSpPr>
      <p:grpSpPr>
        <a:xfrm>
          <a:off x="0" y="0"/>
          <a:ext cx="0" cy="0"/>
          <a:chOff x="0" y="0"/>
          <a:chExt cx="0" cy="0"/>
        </a:xfrm>
      </p:grpSpPr>
      <p:sp>
        <p:nvSpPr>
          <p:cNvPr id="1248" name="Shape 12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9" name="Shape 124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The current modeling uses a lot of literal text strings, largely because it’s been developed to handle all the data we’re going to have to convert.  And exact transcription of data is still important for many types of cataloging.  But we could do so much more with the same information entered in machine-actionable format.  Will we have to accommodate both approaches indefinitely?</a:t>
            </a:r>
            <a:endParaRPr sz="1100"/>
          </a:p>
        </p:txBody>
      </p:sp>
      <p:sp>
        <p:nvSpPr>
          <p:cNvPr id="1250" name="Shape 125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4" name="Shape 1254"/>
        <p:cNvGrpSpPr/>
        <p:nvPr/>
      </p:nvGrpSpPr>
      <p:grpSpPr>
        <a:xfrm>
          <a:off x="0" y="0"/>
          <a:ext cx="0" cy="0"/>
          <a:chOff x="0" y="0"/>
          <a:chExt cx="0" cy="0"/>
        </a:xfrm>
      </p:grpSpPr>
      <p:sp>
        <p:nvSpPr>
          <p:cNvPr id="1255" name="Shape 12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6" name="Shape 125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Could this information be broken down in a more granular way, recording the RDA elements?  Or could the issues themselves have separate URIs to link to for multiple purposes (identifying first and last issues, DBO and LIC notes, other issue-specific information)?</a:t>
            </a:r>
            <a:endParaRPr sz="1100"/>
          </a:p>
        </p:txBody>
      </p:sp>
      <p:sp>
        <p:nvSpPr>
          <p:cNvPr id="1257" name="Shape 125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1" name="Shape 1261"/>
        <p:cNvGrpSpPr/>
        <p:nvPr/>
      </p:nvGrpSpPr>
      <p:grpSpPr>
        <a:xfrm>
          <a:off x="0" y="0"/>
          <a:ext cx="0" cy="0"/>
          <a:chOff x="0" y="0"/>
          <a:chExt cx="0" cy="0"/>
        </a:xfrm>
      </p:grpSpPr>
      <p:sp>
        <p:nvSpPr>
          <p:cNvPr id="1262" name="Shape 12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3" name="Shape 126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FRBR and RDA define four levels, and BIBFRAME only three. For serials, LRM with have only two: W/E/M and Item. There’s a sense among serials catalogers that these models have been developed primarily with monographs in mind, and fitting serials into them has been a challenge and doesn’t always seem to get us much.  Is this a problem, or just something we can work around?</a:t>
            </a:r>
            <a:endParaRPr sz="1100"/>
          </a:p>
        </p:txBody>
      </p:sp>
      <p:sp>
        <p:nvSpPr>
          <p:cNvPr id="1264" name="Shape 126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8" name="Shape 1268"/>
        <p:cNvGrpSpPr/>
        <p:nvPr/>
      </p:nvGrpSpPr>
      <p:grpSpPr>
        <a:xfrm>
          <a:off x="0" y="0"/>
          <a:ext cx="0" cy="0"/>
          <a:chOff x="0" y="0"/>
          <a:chExt cx="0" cy="0"/>
        </a:xfrm>
      </p:grpSpPr>
      <p:sp>
        <p:nvSpPr>
          <p:cNvPr id="1269" name="Shape 1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0" name="Shape 127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Will the DBO/LIC notes still be meaningful if there is no defined “record” in a future environment of linked data assertions?  Will there be a “wrapper” to tie together groups of assertions equivalent or our current records?  Or is it realistic to expect that we will develop a way of indicating the provenance of individual assertions instead?</a:t>
            </a:r>
            <a:endParaRPr sz="1100"/>
          </a:p>
        </p:txBody>
      </p:sp>
      <p:sp>
        <p:nvSpPr>
          <p:cNvPr id="1271" name="Shape 127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5" name="Shape 1275"/>
        <p:cNvGrpSpPr/>
        <p:nvPr/>
      </p:nvGrpSpPr>
      <p:grpSpPr>
        <a:xfrm>
          <a:off x="0" y="0"/>
          <a:ext cx="0" cy="0"/>
          <a:chOff x="0" y="0"/>
          <a:chExt cx="0" cy="0"/>
        </a:xfrm>
      </p:grpSpPr>
      <p:sp>
        <p:nvSpPr>
          <p:cNvPr id="1276" name="Shape 12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7" name="Shape 127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p>
        </p:txBody>
      </p:sp>
      <p:sp>
        <p:nvSpPr>
          <p:cNvPr id="1278" name="Shape 127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2" name="Shape 1282"/>
        <p:cNvGrpSpPr/>
        <p:nvPr/>
      </p:nvGrpSpPr>
      <p:grpSpPr>
        <a:xfrm>
          <a:off x="0" y="0"/>
          <a:ext cx="0" cy="0"/>
          <a:chOff x="0" y="0"/>
          <a:chExt cx="0" cy="0"/>
        </a:xfrm>
      </p:grpSpPr>
      <p:sp>
        <p:nvSpPr>
          <p:cNvPr id="1283" name="Shape 12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4" name="Shape 128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p>
        </p:txBody>
      </p:sp>
      <p:sp>
        <p:nvSpPr>
          <p:cNvPr id="1285" name="Shape 128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Shape 12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1" name="Shape 129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p>
        </p:txBody>
      </p:sp>
      <p:sp>
        <p:nvSpPr>
          <p:cNvPr id="1292" name="Shape 129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6" name="Shape 1296"/>
        <p:cNvGrpSpPr/>
        <p:nvPr/>
      </p:nvGrpSpPr>
      <p:grpSpPr>
        <a:xfrm>
          <a:off x="0" y="0"/>
          <a:ext cx="0" cy="0"/>
          <a:chOff x="0" y="0"/>
          <a:chExt cx="0" cy="0"/>
        </a:xfrm>
      </p:grpSpPr>
      <p:sp>
        <p:nvSpPr>
          <p:cNvPr id="1297" name="Shape 12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8" name="Shape 129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p>
        </p:txBody>
      </p:sp>
      <p:sp>
        <p:nvSpPr>
          <p:cNvPr id="1299" name="Shape 129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3" name="Shape 1303"/>
        <p:cNvGrpSpPr/>
        <p:nvPr/>
      </p:nvGrpSpPr>
      <p:grpSpPr>
        <a:xfrm>
          <a:off x="0" y="0"/>
          <a:ext cx="0" cy="0"/>
          <a:chOff x="0" y="0"/>
          <a:chExt cx="0" cy="0"/>
        </a:xfrm>
      </p:grpSpPr>
      <p:sp>
        <p:nvSpPr>
          <p:cNvPr id="1304" name="Shape 1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5" name="Shape 130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p>
        </p:txBody>
      </p:sp>
      <p:sp>
        <p:nvSpPr>
          <p:cNvPr id="1306" name="Shape 130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0" name="Shape 1310"/>
        <p:cNvGrpSpPr/>
        <p:nvPr/>
      </p:nvGrpSpPr>
      <p:grpSpPr>
        <a:xfrm>
          <a:off x="0" y="0"/>
          <a:ext cx="0" cy="0"/>
          <a:chOff x="0" y="0"/>
          <a:chExt cx="0" cy="0"/>
        </a:xfrm>
      </p:grpSpPr>
      <p:sp>
        <p:nvSpPr>
          <p:cNvPr id="1311" name="Shape 13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2" name="Shape 131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p>
        </p:txBody>
      </p:sp>
      <p:sp>
        <p:nvSpPr>
          <p:cNvPr id="1313" name="Shape 131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7" name="Shape 1317"/>
        <p:cNvGrpSpPr/>
        <p:nvPr/>
      </p:nvGrpSpPr>
      <p:grpSpPr>
        <a:xfrm>
          <a:off x="0" y="0"/>
          <a:ext cx="0" cy="0"/>
          <a:chOff x="0" y="0"/>
          <a:chExt cx="0" cy="0"/>
        </a:xfrm>
      </p:grpSpPr>
      <p:sp>
        <p:nvSpPr>
          <p:cNvPr id="1318" name="Shape 131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319" name="Shape 1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83" y="685800"/>
            <a:ext cx="60963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slide puts BIBFRAME into perspective with common library cataloging models. MARC was both an encoding and structure standard, and therefore it’s not particularly flexible in today’s web environment. BIBFRAME is just a new structure standard, with defined classes and properties that have URIs and fits into a new model for describing bibliographic information. Actually BIBFRAME will enable full RDA descriptions with it’s Work to Instance relationships.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Shape 35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rPr lang="en"/>
              <a:t>Libraries are used to working in Relationship Databases (think OPACS) and Hierarchical databases (think thesauri), but we’re not so familiar with Graph Databases. Graph databases have arbitrary object relationships with no intrinsic importance with the relationships between the objects or nodes. </a:t>
            </a:r>
            <a:endParaRPr/>
          </a:p>
          <a:p>
            <a:pPr indent="0" lvl="0" marL="0" marR="0" rtl="0" algn="l">
              <a:spcBef>
                <a:spcPts val="0"/>
              </a:spcBef>
              <a:spcAft>
                <a:spcPts val="0"/>
              </a:spcAft>
              <a:buClr>
                <a:schemeClr val="dk1"/>
              </a:buClr>
              <a:buFont typeface="Calibri"/>
              <a:buNone/>
            </a:pPr>
            <a:r>
              <a:t/>
            </a:r>
            <a:endParaRPr/>
          </a:p>
          <a:p>
            <a:pPr indent="0" lvl="0" marL="0" marR="0" rtl="0" algn="l">
              <a:spcBef>
                <a:spcPts val="0"/>
              </a:spcBef>
              <a:spcAft>
                <a:spcPts val="0"/>
              </a:spcAft>
              <a:buClr>
                <a:schemeClr val="dk1"/>
              </a:buClr>
              <a:buFont typeface="Calibri"/>
              <a:buNone/>
            </a:pPr>
            <a:r>
              <a:rPr lang="en"/>
              <a:t>For more about Graph Databases read this wikipedia page:</a:t>
            </a:r>
            <a:endParaRPr/>
          </a:p>
          <a:p>
            <a:pPr indent="0" lvl="0" marL="0" marR="0" rtl="0" algn="l">
              <a:spcBef>
                <a:spcPts val="0"/>
              </a:spcBef>
              <a:spcAft>
                <a:spcPts val="0"/>
              </a:spcAft>
              <a:buClr>
                <a:schemeClr val="dk1"/>
              </a:buClr>
              <a:buFont typeface="Calibri"/>
              <a:buNone/>
            </a:pPr>
            <a:r>
              <a:t/>
            </a:r>
            <a:endParaRPr/>
          </a:p>
          <a:p>
            <a:pPr indent="0" lvl="0" marL="0" marR="0" rtl="0" algn="l">
              <a:spcBef>
                <a:spcPts val="0"/>
              </a:spcBef>
              <a:spcAft>
                <a:spcPts val="0"/>
              </a:spcAft>
              <a:buClr>
                <a:schemeClr val="dk1"/>
              </a:buClr>
              <a:buFont typeface="Calibri"/>
              <a:buNone/>
            </a:pPr>
            <a:r>
              <a:rPr lang="en" u="sng">
                <a:solidFill>
                  <a:schemeClr val="hlink"/>
                </a:solidFill>
                <a:hlinkClick r:id="rId2"/>
              </a:rPr>
              <a:t>https://en.wikipedia.org/wiki/Graph_database</a:t>
            </a:r>
            <a:endParaRPr/>
          </a:p>
          <a:p>
            <a:pPr indent="0" lvl="0" marL="0" marR="0" rtl="0" algn="l">
              <a:spcBef>
                <a:spcPts val="0"/>
              </a:spcBef>
              <a:spcAft>
                <a:spcPts val="0"/>
              </a:spcAft>
              <a:buClr>
                <a:schemeClr val="dk1"/>
              </a:buClr>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Shape 35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rPr lang="en"/>
              <a:t>Another simple RDF Triple example.</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Shape 37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rgbClr val="000000"/>
              </a:buClr>
              <a:buSzPts val="1100"/>
              <a:buFont typeface="Arial"/>
              <a:buNone/>
            </a:pPr>
            <a:r>
              <a:rPr lang="en" sz="1400">
                <a:solidFill>
                  <a:srgbClr val="000000"/>
                </a:solidFill>
                <a:latin typeface="Arial"/>
                <a:ea typeface="Arial"/>
                <a:cs typeface="Arial"/>
                <a:sym typeface="Arial"/>
              </a:rPr>
              <a:t>Let’s use some simple bibliographic information as an example. Here we see that Paul Otlet created the </a:t>
            </a:r>
            <a:r>
              <a:rPr i="1" lang="en" sz="1400">
                <a:solidFill>
                  <a:srgbClr val="000000"/>
                </a:solidFill>
                <a:latin typeface="Arial"/>
                <a:ea typeface="Arial"/>
                <a:cs typeface="Arial"/>
                <a:sym typeface="Arial"/>
              </a:rPr>
              <a:t>Traite de Documentation</a:t>
            </a:r>
            <a:r>
              <a:rPr lang="en" sz="1400">
                <a:solidFill>
                  <a:srgbClr val="000000"/>
                </a:solidFill>
                <a:latin typeface="Arial"/>
                <a:ea typeface="Arial"/>
                <a:cs typeface="Arial"/>
                <a:sym typeface="Arial"/>
              </a:rPr>
              <a:t>, and S.R. Ranganathan created </a:t>
            </a:r>
            <a:r>
              <a:rPr i="1" lang="en" sz="1400">
                <a:solidFill>
                  <a:srgbClr val="000000"/>
                </a:solidFill>
                <a:latin typeface="Arial"/>
                <a:ea typeface="Arial"/>
                <a:cs typeface="Arial"/>
                <a:sym typeface="Arial"/>
              </a:rPr>
              <a:t>The Five Laws of Library Science</a:t>
            </a:r>
            <a:r>
              <a:rPr lang="en" sz="1400">
                <a:solidFill>
                  <a:srgbClr val="000000"/>
                </a:solidFill>
                <a:latin typeface="Arial"/>
                <a:ea typeface="Arial"/>
                <a:cs typeface="Arial"/>
                <a:sym typeface="Arial"/>
              </a:rPr>
              <a:t>. Each of these works is about “Library science.” As librarians, we are familiar with this structure. We are used to adding name and subject authorities in our records. </a:t>
            </a:r>
            <a:endParaRPr sz="1400">
              <a:solidFill>
                <a:srgbClr val="000000"/>
              </a:solidFill>
              <a:latin typeface="Arial"/>
              <a:ea typeface="Arial"/>
              <a:cs typeface="Arial"/>
              <a:sym typeface="Arial"/>
            </a:endParaRPr>
          </a:p>
          <a:p>
            <a:pPr indent="0" lvl="0" marL="0" rtl="0">
              <a:spcBef>
                <a:spcPts val="0"/>
              </a:spcBef>
              <a:spcAft>
                <a:spcPts val="0"/>
              </a:spcAft>
              <a:buClr>
                <a:schemeClr val="dk1"/>
              </a:buClr>
              <a:buFont typeface="Calibri"/>
              <a:buNone/>
            </a:pPr>
            <a:r>
              <a:t/>
            </a:r>
            <a:endParaRPr/>
          </a:p>
          <a:p>
            <a:pPr indent="0" lvl="0" marL="0" marR="0" rtl="0" algn="l">
              <a:spcBef>
                <a:spcPts val="0"/>
              </a:spcBef>
              <a:spcAft>
                <a:spcPts val="0"/>
              </a:spcAft>
              <a:buClr>
                <a:schemeClr val="dk1"/>
              </a:buClr>
              <a:buFont typeface="Calibri"/>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Shape 39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rgbClr val="000000"/>
              </a:buClr>
              <a:buSzPts val="1100"/>
              <a:buFont typeface="Arial"/>
              <a:buNone/>
            </a:pPr>
            <a:r>
              <a:rPr lang="en" sz="1400">
                <a:solidFill>
                  <a:srgbClr val="000000"/>
                </a:solidFill>
                <a:latin typeface="Arial"/>
                <a:ea typeface="Arial"/>
                <a:cs typeface="Arial"/>
                <a:sym typeface="Arial"/>
              </a:rPr>
              <a:t>But linked data takes it a step further by encoding those relationships through stable hyperlinks - known as Uniform Resource Identifiers or URIs.</a:t>
            </a:r>
            <a:endParaRPr sz="1400">
              <a:solidFill>
                <a:srgbClr val="000000"/>
              </a:solidFill>
              <a:latin typeface="Arial"/>
              <a:ea typeface="Arial"/>
              <a:cs typeface="Arial"/>
              <a:sym typeface="Arial"/>
            </a:endParaRPr>
          </a:p>
          <a:p>
            <a:pPr indent="0" lvl="0" marL="0" rtl="0">
              <a:lnSpc>
                <a:spcPct val="115000"/>
              </a:lnSpc>
              <a:spcBef>
                <a:spcPts val="0"/>
              </a:spcBef>
              <a:spcAft>
                <a:spcPts val="0"/>
              </a:spcAft>
              <a:buClr>
                <a:srgbClr val="000000"/>
              </a:buClr>
              <a:buSzPts val="1100"/>
              <a:buFont typeface="Arial"/>
              <a:buNone/>
            </a:pPr>
            <a:r>
              <a:t/>
            </a:r>
            <a:endParaRPr sz="1400">
              <a:solidFill>
                <a:srgbClr val="000000"/>
              </a:solidFill>
              <a:latin typeface="Arial"/>
              <a:ea typeface="Arial"/>
              <a:cs typeface="Arial"/>
              <a:sym typeface="Arial"/>
            </a:endParaRPr>
          </a:p>
          <a:p>
            <a:pPr indent="0" lvl="0" marL="0" rtl="0">
              <a:spcBef>
                <a:spcPts val="0"/>
              </a:spcBef>
              <a:spcAft>
                <a:spcPts val="0"/>
              </a:spcAft>
              <a:buClr>
                <a:schemeClr val="dk1"/>
              </a:buClr>
              <a:buFont typeface="Calibri"/>
              <a:buNone/>
            </a:pPr>
            <a:r>
              <a:t/>
            </a:r>
            <a:endParaRPr/>
          </a:p>
          <a:p>
            <a:pPr indent="0" lvl="0" marL="0" marR="0" rtl="0" algn="l">
              <a:spcBef>
                <a:spcPts val="0"/>
              </a:spcBef>
              <a:spcAft>
                <a:spcPts val="0"/>
              </a:spcAft>
              <a:buClr>
                <a:schemeClr val="dk1"/>
              </a:buClr>
              <a:buFont typeface="Calibri"/>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Shape 41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rPr lang="en">
                <a:solidFill>
                  <a:schemeClr val="dk1"/>
                </a:solidFill>
              </a:rPr>
              <a:t>And Linked Data can go even further by linking to additional contextual information. The possibilities for potential relationships are practically endless.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Shape 45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rPr lang="en">
                <a:solidFill>
                  <a:schemeClr val="dk1"/>
                </a:solidFill>
              </a:rPr>
              <a:t>In the example we see here: practically every element could be described with a Unique Resource Identifier, and therefore we can leverage linked data technology to encode the relationships and utilize external metadata. </a:t>
            </a:r>
            <a:endParaRPr b="0" i="0" u="none" cap="none" strike="noStrike">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Here is a visualization of that RDF/XML record in a graph. I used the RDF Validator to create this graph. </a:t>
            </a:r>
            <a:endParaRPr/>
          </a:p>
          <a:p>
            <a:pPr indent="0" lvl="0" marL="0" rtl="0">
              <a:spcBef>
                <a:spcPts val="0"/>
              </a:spcBef>
              <a:spcAft>
                <a:spcPts val="0"/>
              </a:spcAft>
              <a:buNone/>
            </a:pPr>
            <a:r>
              <a:rPr lang="en"/>
              <a:t>Using the RDF Validator: </a:t>
            </a:r>
            <a:r>
              <a:rPr lang="en" u="sng">
                <a:solidFill>
                  <a:schemeClr val="hlink"/>
                </a:solidFill>
                <a:hlinkClick r:id="rId2"/>
              </a:rPr>
              <a:t>http://www.w3.org/RDF/Validator/</a:t>
            </a:r>
            <a:endParaRPr/>
          </a:p>
          <a:p>
            <a:pPr indent="0" lvl="0" marL="0" rtl="0">
              <a:spcBef>
                <a:spcPts val="0"/>
              </a:spcBef>
              <a:spcAft>
                <a:spcPts val="0"/>
              </a:spcAft>
              <a:buNone/>
            </a:pPr>
            <a:r>
              <a:t/>
            </a:r>
            <a:endParaRPr/>
          </a:p>
        </p:txBody>
      </p:sp>
      <p:sp>
        <p:nvSpPr>
          <p:cNvPr id="527" name="Shape 527"/>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“Inventor” of the World Wide Web 1989</a:t>
            </a:r>
            <a:endParaRPr/>
          </a:p>
          <a:p>
            <a:pPr indent="0" lvl="0" marL="0">
              <a:spcBef>
                <a:spcPts val="0"/>
              </a:spcBef>
              <a:spcAft>
                <a:spcPts val="0"/>
              </a:spcAft>
              <a:buNone/>
            </a:pPr>
            <a:r>
              <a:t/>
            </a:r>
            <a:endParaRPr/>
          </a:p>
          <a:p>
            <a:pPr indent="0" lvl="0" marL="0">
              <a:spcBef>
                <a:spcPts val="0"/>
              </a:spcBef>
              <a:spcAft>
                <a:spcPts val="0"/>
              </a:spcAft>
              <a:buNone/>
            </a:pPr>
            <a:r>
              <a:rPr lang="en"/>
              <a:t>Director of the World Wide Web Consortium (Web standards organization) since he founded it in 1994.</a:t>
            </a:r>
            <a:endParaRPr/>
          </a:p>
          <a:p>
            <a:pPr indent="0" lvl="0" marL="0">
              <a:spcBef>
                <a:spcPts val="0"/>
              </a:spcBef>
              <a:spcAft>
                <a:spcPts val="0"/>
              </a:spcAft>
              <a:buNone/>
            </a:pPr>
            <a:r>
              <a:t/>
            </a:r>
            <a:endParaRPr/>
          </a:p>
          <a:p>
            <a:pPr indent="0" lvl="0" marL="0">
              <a:spcBef>
                <a:spcPts val="0"/>
              </a:spcBef>
              <a:spcAft>
                <a:spcPts val="0"/>
              </a:spcAft>
              <a:buNone/>
            </a:pPr>
            <a:r>
              <a:rPr lang="en"/>
              <a:t>Coined the term “Semantic Web” in 1998 (the “next generation” of the Web, integrating data from diverse sources and recording how it relates to real world objects)</a:t>
            </a:r>
            <a:endParaRPr/>
          </a:p>
          <a:p>
            <a:pPr indent="0" lvl="0" marL="0">
              <a:spcBef>
                <a:spcPts val="0"/>
              </a:spcBef>
              <a:spcAft>
                <a:spcPts val="0"/>
              </a:spcAft>
              <a:buNone/>
            </a:pPr>
            <a:r>
              <a:t/>
            </a:r>
            <a:endParaRPr/>
          </a:p>
          <a:p>
            <a:pPr indent="0" lvl="0" marL="0">
              <a:spcBef>
                <a:spcPts val="0"/>
              </a:spcBef>
              <a:spcAft>
                <a:spcPts val="0"/>
              </a:spcAft>
              <a:buNone/>
            </a:pPr>
            <a:r>
              <a:rPr lang="en"/>
              <a:t>Coined the term “Linked Data” in 2006 (best practices for publishing and connecting structured data on the Web)</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blank node is an alternative to linking out to a URI as the object of an object property.</a:t>
            </a:r>
            <a:endParaRPr/>
          </a:p>
          <a:p>
            <a:pPr indent="0" lvl="0" marL="0">
              <a:spcBef>
                <a:spcPts val="0"/>
              </a:spcBef>
              <a:spcAft>
                <a:spcPts val="0"/>
              </a:spcAft>
              <a:buNone/>
            </a:pPr>
            <a:r>
              <a:t/>
            </a:r>
            <a:endParaRPr/>
          </a:p>
          <a:p>
            <a:pPr indent="0" lvl="0" marL="0">
              <a:spcBef>
                <a:spcPts val="0"/>
              </a:spcBef>
              <a:spcAft>
                <a:spcPts val="0"/>
              </a:spcAft>
              <a:buNone/>
            </a:pPr>
            <a:r>
              <a:rPr lang="en"/>
              <a:t>When no URI is available or appropriate, a blank node allows you to group together a package of information about something on the fly as you are creating data.</a:t>
            </a:r>
            <a:endParaRPr/>
          </a:p>
          <a:p>
            <a:pPr indent="0" lvl="0" marL="0">
              <a:spcBef>
                <a:spcPts val="0"/>
              </a:spcBef>
              <a:spcAft>
                <a:spcPts val="0"/>
              </a:spcAft>
              <a:buNone/>
            </a:pPr>
            <a:r>
              <a:t/>
            </a:r>
            <a:endParaRPr/>
          </a:p>
          <a:p>
            <a:pPr indent="0" lvl="0" marL="0">
              <a:spcBef>
                <a:spcPts val="0"/>
              </a:spcBef>
              <a:spcAft>
                <a:spcPts val="0"/>
              </a:spcAft>
              <a:buNone/>
            </a:pPr>
            <a:r>
              <a:rPr lang="en"/>
              <a:t>You specify the "type" (rdf:type, abbreviated as a) of the blank node to say what it represents (what sort of entity you would be linking out to, if you could: a title, a note, an agent, etc.).</a:t>
            </a:r>
            <a:endParaRPr/>
          </a:p>
          <a:p>
            <a:pPr indent="0" lvl="0" marL="0">
              <a:spcBef>
                <a:spcPts val="0"/>
              </a:spcBef>
              <a:spcAft>
                <a:spcPts val="0"/>
              </a:spcAft>
              <a:buNone/>
            </a:pPr>
            <a:r>
              <a:t/>
            </a:r>
            <a:endParaRPr/>
          </a:p>
          <a:p>
            <a:pPr indent="0" lvl="0" marL="0">
              <a:spcBef>
                <a:spcPts val="0"/>
              </a:spcBef>
              <a:spcAft>
                <a:spcPts val="0"/>
              </a:spcAft>
              <a:buNone/>
            </a:pPr>
            <a:r>
              <a:rPr lang="en"/>
              <a:t>The blank node then serves as the subject of other triples that contain the rest of the information in the package.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10" name="Shape 6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Shape 61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16" name="Shape 6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Also called principles.  Some sources give the third rul</a:t>
            </a:r>
            <a:r>
              <a:rPr lang="en"/>
              <a:t>e as: </a:t>
            </a:r>
            <a:r>
              <a:rPr lang="en"/>
              <a:t>When someone looks up a URI, provide useful information, using the standards (RDF, SPARQL)</a:t>
            </a:r>
            <a:endParaRPr/>
          </a:p>
          <a:p>
            <a:pPr indent="0" lvl="0" marL="0">
              <a:spcBef>
                <a:spcPts val="0"/>
              </a:spcBef>
              <a:spcAft>
                <a:spcPts val="0"/>
              </a:spcAft>
              <a:buNone/>
            </a:pPr>
            <a:r>
              <a:t/>
            </a:r>
            <a:endParaRPr/>
          </a:p>
          <a:p>
            <a:pPr indent="0" lvl="0" marL="0">
              <a:spcBef>
                <a:spcPts val="0"/>
              </a:spcBef>
              <a:spcAft>
                <a:spcPts val="0"/>
              </a:spcAft>
              <a:buNone/>
            </a:pPr>
            <a:r>
              <a:rPr lang="en"/>
              <a:t>1. URI: standard identifier</a:t>
            </a:r>
            <a:endParaRPr/>
          </a:p>
          <a:p>
            <a:pPr indent="0" lvl="0" marL="0">
              <a:spcBef>
                <a:spcPts val="0"/>
              </a:spcBef>
              <a:spcAft>
                <a:spcPts val="0"/>
              </a:spcAft>
              <a:buNone/>
            </a:pPr>
            <a:r>
              <a:rPr lang="en"/>
              <a:t>2. HTTP: protocol for looking up URIs</a:t>
            </a:r>
            <a:endParaRPr/>
          </a:p>
          <a:p>
            <a:pPr indent="0" lvl="0" marL="0">
              <a:spcBef>
                <a:spcPts val="0"/>
              </a:spcBef>
              <a:spcAft>
                <a:spcPts val="0"/>
              </a:spcAft>
              <a:buNone/>
            </a:pPr>
            <a:r>
              <a:rPr lang="en"/>
              <a:t>3. give more information (that people will be able to use)</a:t>
            </a:r>
            <a:endParaRPr/>
          </a:p>
          <a:p>
            <a:pPr indent="0" lvl="0" marL="0" rtl="0">
              <a:spcBef>
                <a:spcPts val="0"/>
              </a:spcBef>
              <a:spcAft>
                <a:spcPts val="0"/>
              </a:spcAft>
              <a:buNone/>
            </a:pPr>
            <a:r>
              <a:rPr lang="en"/>
              <a:t>4. link to other URIs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56" name="Shape 6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79" name="Shape 6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91" name="Shape 6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97" name="Shape 6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04" name="Shape 7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Joy of Cataloging” has subject Cataloging.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 all linked data is open.  But these are Berners-Lee’s standards for linked open data.</a:t>
            </a:r>
            <a:endParaRPr/>
          </a:p>
          <a:p>
            <a:pPr indent="0" lvl="0" marL="0">
              <a:spcBef>
                <a:spcPts val="0"/>
              </a:spcBef>
              <a:spcAft>
                <a:spcPts val="0"/>
              </a:spcAft>
              <a:buNone/>
            </a:pPr>
            <a:r>
              <a:t/>
            </a:r>
            <a:endParaRPr/>
          </a:p>
          <a:p>
            <a:pPr indent="0" lvl="0" marL="0" rtl="0">
              <a:spcBef>
                <a:spcPts val="0"/>
              </a:spcBef>
              <a:spcAft>
                <a:spcPts val="0"/>
              </a:spcAft>
              <a:buNone/>
            </a:pPr>
            <a:r>
              <a:rPr lang="en"/>
              <a:t>1. Make your data available to anyone without restrictions</a:t>
            </a:r>
            <a:endParaRPr/>
          </a:p>
          <a:p>
            <a:pPr indent="0" lvl="0" marL="0" rtl="0">
              <a:spcBef>
                <a:spcPts val="0"/>
              </a:spcBef>
              <a:spcAft>
                <a:spcPts val="0"/>
              </a:spcAft>
              <a:buNone/>
            </a:pPr>
            <a:r>
              <a:rPr lang="en"/>
              <a:t>2. Make it possible to process or export the data</a:t>
            </a:r>
            <a:endParaRPr/>
          </a:p>
          <a:p>
            <a:pPr indent="0" lvl="0" marL="0" rtl="0">
              <a:spcBef>
                <a:spcPts val="0"/>
              </a:spcBef>
              <a:spcAft>
                <a:spcPts val="0"/>
              </a:spcAft>
              <a:buNone/>
            </a:pPr>
            <a:r>
              <a:rPr lang="en"/>
              <a:t>3. Without requiring people to buy things to do so</a:t>
            </a:r>
            <a:endParaRPr/>
          </a:p>
          <a:p>
            <a:pPr indent="0" lvl="0" marL="0">
              <a:spcBef>
                <a:spcPts val="0"/>
              </a:spcBef>
              <a:spcAft>
                <a:spcPts val="0"/>
              </a:spcAft>
              <a:buNone/>
            </a:pPr>
            <a:r>
              <a:rPr lang="en"/>
              <a:t>4. Enable others to link to your data</a:t>
            </a:r>
            <a:endParaRPr/>
          </a:p>
          <a:p>
            <a:pPr indent="0" lvl="0" marL="0" rtl="0">
              <a:spcBef>
                <a:spcPts val="0"/>
              </a:spcBef>
              <a:spcAft>
                <a:spcPts val="0"/>
              </a:spcAft>
              <a:buNone/>
            </a:pPr>
            <a:r>
              <a:rPr lang="en"/>
              <a:t>and you get five stars if you</a:t>
            </a:r>
            <a:endParaRPr/>
          </a:p>
          <a:p>
            <a:pPr indent="0" lvl="0" marL="0" rtl="0">
              <a:spcBef>
                <a:spcPts val="0"/>
              </a:spcBef>
              <a:spcAft>
                <a:spcPts val="0"/>
              </a:spcAft>
              <a:buNone/>
            </a:pPr>
            <a:r>
              <a:rPr lang="en"/>
              <a:t>5. Make your data more valuable by putting it in context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10" name="Shape 7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Heads up - you’re going to see a lot of semicolons today.</a:t>
            </a:r>
            <a:endParaRPr/>
          </a:p>
          <a:p>
            <a:pPr indent="0" lvl="0" marL="0">
              <a:spcBef>
                <a:spcPts val="0"/>
              </a:spcBef>
              <a:spcAft>
                <a:spcPts val="0"/>
              </a:spcAft>
              <a:buNone/>
            </a:pPr>
            <a:r>
              <a:t/>
            </a:r>
            <a:endParaRPr/>
          </a:p>
          <a:p>
            <a:pPr indent="0" lvl="0" marL="0">
              <a:spcBef>
                <a:spcPts val="0"/>
              </a:spcBef>
              <a:spcAft>
                <a:spcPts val="0"/>
              </a:spcAft>
              <a:buNone/>
            </a:pPr>
            <a:r>
              <a:rPr lang="en"/>
              <a:t>“The Joy of Cataloging” has subjects Cataloging and Subject cataloging and classification number Z693.A3-Z693.Z.</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16" name="Shape 7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22" name="Shape 7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 I don’t think we’ll be showing them any more examples of this &lt;#...&gt; usage. </a:t>
            </a:r>
            <a:endParaRPr/>
          </a:p>
          <a:p>
            <a:pPr indent="0" lvl="0" mar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Shape 72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29" name="Shape 7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you see a prefix, you’re looking at a URI.</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Could we start with a very simple illustration like this?</a:t>
            </a:r>
            <a:endParaRPr/>
          </a:p>
          <a:p>
            <a:pPr indent="0" lvl="0" marL="0">
              <a:spcBef>
                <a:spcPts val="0"/>
              </a:spcBef>
              <a:spcAft>
                <a:spcPts val="0"/>
              </a:spcAft>
              <a:buNone/>
            </a:pPr>
            <a:r>
              <a:rPr lang="en"/>
              <a:t>bf:Work means/should be read as: http://id.loc.gov/ontologies/bibframe/Work</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 that it can also be written (once you’ve defined your namespaces) as rdf:type.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Can we insert a slide here illustrating @ and ^^ ? There will be examples of both in the mapping I show later.</a:t>
            </a:r>
            <a:endParaRPr/>
          </a:p>
          <a:p>
            <a:pPr indent="0" lvl="0" marL="0">
              <a:spcBef>
                <a:spcPts val="0"/>
              </a:spcBef>
              <a:spcAft>
                <a:spcPts val="0"/>
              </a:spcAft>
              <a:buNone/>
            </a:pPr>
            <a:r>
              <a:t/>
            </a:r>
            <a:endParaRPr/>
          </a:p>
          <a:p>
            <a:pPr indent="0" lvl="0" marL="0">
              <a:spcBef>
                <a:spcPts val="0"/>
              </a:spcBef>
              <a:spcAft>
                <a:spcPts val="0"/>
              </a:spcAft>
              <a:buNone/>
            </a:pPr>
            <a:r>
              <a:rPr lang="en"/>
              <a:t>From </a:t>
            </a:r>
            <a:r>
              <a:rPr lang="en" u="sng">
                <a:solidFill>
                  <a:schemeClr val="hlink"/>
                </a:solidFill>
                <a:hlinkClick r:id="rId2"/>
              </a:rPr>
              <a:t>https://www.w3.org/TeamSubmission/turtle/#sec-tutorial</a:t>
            </a:r>
            <a:r>
              <a:rPr lang="en"/>
              <a:t>:</a:t>
            </a:r>
            <a:endParaRPr/>
          </a:p>
          <a:p>
            <a:pPr indent="0" lvl="0" marL="0">
              <a:spcBef>
                <a:spcPts val="0"/>
              </a:spcBef>
              <a:spcAft>
                <a:spcPts val="0"/>
              </a:spcAft>
              <a:buNone/>
            </a:pPr>
            <a:r>
              <a:t/>
            </a:r>
            <a:endParaRPr/>
          </a:p>
          <a:p>
            <a:pPr indent="0" lvl="0" marL="0">
              <a:spcBef>
                <a:spcPts val="0"/>
              </a:spcBef>
              <a:spcAft>
                <a:spcPts val="0"/>
              </a:spcAft>
              <a:buNone/>
            </a:pPr>
            <a:r>
              <a:rPr lang="en"/>
              <a:t>Literals may be given either a language suffix or a datatype URI but not both. Languages are indicated by appending the simple literal with @ and the language tag. Datatype URIs similarly append ^^ followed by any legal URI form (full or qualified) as described above to give the datatype URI.</a:t>
            </a:r>
            <a:endParaRPr/>
          </a:p>
          <a:p>
            <a:pPr indent="0" lvl="0" marL="0">
              <a:spcBef>
                <a:spcPts val="0"/>
              </a:spcBef>
              <a:spcAft>
                <a:spcPts val="0"/>
              </a:spcAft>
              <a:buNone/>
            </a:pPr>
            <a:r>
              <a:rPr lang="en"/>
              <a:t># this is not a complete turtle document</a:t>
            </a:r>
            <a:br>
              <a:rPr lang="en"/>
            </a:br>
            <a:r>
              <a:rPr lang="en"/>
              <a:t>"chat"</a:t>
            </a:r>
            <a:br>
              <a:rPr lang="en"/>
            </a:br>
            <a:r>
              <a:rPr lang="en"/>
              <a:t>"chat"@en</a:t>
            </a:r>
            <a:br>
              <a:rPr lang="en"/>
            </a:br>
            <a:r>
              <a:rPr lang="en"/>
              <a:t>"chat"@fr</a:t>
            </a:r>
            <a:br>
              <a:rPr lang="en"/>
            </a:br>
            <a:r>
              <a:rPr lang="en"/>
              <a:t>"foo"^^&lt;http://example.org/my/datatype&gt;</a:t>
            </a:r>
            <a:br>
              <a:rPr lang="en"/>
            </a:br>
            <a:r>
              <a:rPr lang="en"/>
              <a:t>"""10"""^^xsd:decimal</a:t>
            </a:r>
            <a:br>
              <a:rPr lang="en"/>
            </a:br>
            <a:endParaRPr/>
          </a:p>
          <a:p>
            <a:pPr indent="0" lvl="0" mar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75" name="Shape 7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URI: a string of characters used to identify a resource</a:t>
            </a:r>
            <a:endParaRPr/>
          </a:p>
          <a:p>
            <a:pPr indent="0" lvl="0" marL="0" rtl="0">
              <a:spcBef>
                <a:spcPts val="0"/>
              </a:spcBef>
              <a:spcAft>
                <a:spcPts val="0"/>
              </a:spcAft>
              <a:buNone/>
            </a:pPr>
            <a:r>
              <a:t/>
            </a:r>
            <a:endParaRPr/>
          </a:p>
          <a:p>
            <a:pPr indent="0" lvl="0" marL="0">
              <a:spcBef>
                <a:spcPts val="0"/>
              </a:spcBef>
              <a:spcAft>
                <a:spcPts val="0"/>
              </a:spcAft>
              <a:buNone/>
            </a:pPr>
            <a:r>
              <a:rPr lang="en"/>
              <a:t>HTTP: a means to structure and link documents on the Web.  HTTP URIs can be “looked up” on the Web.  These are the URIs we’ll be working with.</a:t>
            </a:r>
            <a:endParaRPr/>
          </a:p>
          <a:p>
            <a:pPr indent="0" lvl="0" marL="0">
              <a:spcBef>
                <a:spcPts val="0"/>
              </a:spcBef>
              <a:spcAft>
                <a:spcPts val="0"/>
              </a:spcAft>
              <a:buNone/>
            </a:pPr>
            <a:r>
              <a:t/>
            </a:r>
            <a:endParaRPr/>
          </a:p>
          <a:p>
            <a:pPr indent="0" lvl="0" marL="0">
              <a:spcBef>
                <a:spcPts val="0"/>
              </a:spcBef>
              <a:spcAft>
                <a:spcPts val="0"/>
              </a:spcAft>
              <a:buNone/>
            </a:pPr>
            <a:r>
              <a:rPr lang="en"/>
              <a:t>This is the HTTP URI for LC’s mode of issuance term “serial.”</a:t>
            </a:r>
            <a:endParaRPr/>
          </a:p>
          <a:p>
            <a:pPr indent="0" lvl="0" marL="0">
              <a:spcBef>
                <a:spcPts val="0"/>
              </a:spcBef>
              <a:spcAft>
                <a:spcPts val="0"/>
              </a:spcAft>
              <a:buNone/>
            </a:pPr>
            <a:r>
              <a:t/>
            </a:r>
            <a:endParaRPr/>
          </a:p>
          <a:p>
            <a:pPr indent="0" lvl="0" marL="0" rtl="0">
              <a:spcBef>
                <a:spcPts val="0"/>
              </a:spcBef>
              <a:spcAft>
                <a:spcPts val="0"/>
              </a:spcAft>
              <a:buNone/>
            </a:pPr>
            <a:r>
              <a:rPr lang="en"/>
              <a:t>scheme:host/path</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Shape 80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04" name="Shape 8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Started entering a few suggested edits here and came up with more than I expected, sorry!</a:t>
            </a:r>
            <a:endParaRPr/>
          </a:p>
          <a:p>
            <a:pPr indent="0" lvl="0" marL="0">
              <a:spcBef>
                <a:spcPts val="0"/>
              </a:spcBef>
              <a:spcAft>
                <a:spcPts val="0"/>
              </a:spcAft>
              <a:buNone/>
            </a:pPr>
            <a:r>
              <a:t/>
            </a:r>
            <a:endParaRPr/>
          </a:p>
          <a:p>
            <a:pPr indent="0" lvl="0" marL="0">
              <a:spcBef>
                <a:spcPts val="0"/>
              </a:spcBef>
              <a:spcAft>
                <a:spcPts val="0"/>
              </a:spcAft>
              <a:buNone/>
            </a:pPr>
            <a:r>
              <a:rPr lang="en"/>
              <a:t>@prefix bf: &lt;http://id.loc.gov/ontologies/bibframe.rdf&gt; .       - change to @prefix bf: &lt;http://id.loc.gov/ontologies/bibframe/&gt; . </a:t>
            </a:r>
            <a:endParaRPr/>
          </a:p>
          <a:p>
            <a:pPr indent="0" lvl="0" marL="0">
              <a:spcBef>
                <a:spcPts val="0"/>
              </a:spcBef>
              <a:spcAft>
                <a:spcPts val="0"/>
              </a:spcAft>
              <a:buNone/>
            </a:pPr>
            <a:r>
              <a:t/>
            </a:r>
            <a:endParaRPr/>
          </a:p>
          <a:p>
            <a:pPr indent="0" lvl="0" marL="0">
              <a:spcBef>
                <a:spcPts val="0"/>
              </a:spcBef>
              <a:spcAft>
                <a:spcPts val="0"/>
              </a:spcAft>
              <a:buNone/>
            </a:pPr>
            <a:r>
              <a:rPr lang="en"/>
              <a:t>bf:adminMetadata &lt;Berman_admin1&gt; ;  - does it make sense for the work, instance and item all to link to the same adminMetadata? Not sure</a:t>
            </a:r>
            <a:endParaRPr/>
          </a:p>
          <a:p>
            <a:pPr indent="0" lvl="0" marL="0">
              <a:spcBef>
                <a:spcPts val="0"/>
              </a:spcBef>
              <a:spcAft>
                <a:spcPts val="0"/>
              </a:spcAft>
              <a:buNone/>
            </a:pPr>
            <a:r>
              <a:t/>
            </a:r>
            <a:endParaRPr/>
          </a:p>
          <a:p>
            <a:pPr indent="0" lvl="0" marL="0">
              <a:spcBef>
                <a:spcPts val="0"/>
              </a:spcBef>
              <a:spcAft>
                <a:spcPts val="0"/>
              </a:spcAft>
              <a:buNone/>
            </a:pPr>
            <a:r>
              <a:rPr lang="en"/>
              <a:t>bf:title [a bf:Title, bf:WorkTitle ;    -delete bf:WorkTitle (deprecated)</a:t>
            </a:r>
            <a:endParaRPr/>
          </a:p>
          <a:p>
            <a:pPr indent="0" lvl="0" marL="0">
              <a:spcBef>
                <a:spcPts val="0"/>
              </a:spcBef>
              <a:spcAft>
                <a:spcPts val="0"/>
              </a:spcAft>
              <a:buNone/>
            </a:pPr>
            <a:r>
              <a:t/>
            </a:r>
            <a:endParaRPr/>
          </a:p>
          <a:p>
            <a:pPr indent="0" lvl="0" marL="0">
              <a:spcBef>
                <a:spcPts val="0"/>
              </a:spcBef>
              <a:spcAft>
                <a:spcPts val="0"/>
              </a:spcAft>
              <a:buNone/>
            </a:pPr>
            <a:r>
              <a:rPr lang="en"/>
              <a:t>bf:role	"author" ;    - bf:role is object property, object could be &lt;http://id.loc.gov/vocabulary/relators/aut.html&gt;</a:t>
            </a:r>
            <a:endParaRPr/>
          </a:p>
          <a:p>
            <a:pPr indent="0" lvl="0" marL="0">
              <a:spcBef>
                <a:spcPts val="0"/>
              </a:spcBef>
              <a:spcAft>
                <a:spcPts val="0"/>
              </a:spcAft>
              <a:buNone/>
            </a:pPr>
            <a:r>
              <a:t/>
            </a:r>
            <a:endParaRPr/>
          </a:p>
          <a:p>
            <a:pPr indent="0" lvl="0" marL="0">
              <a:spcBef>
                <a:spcPts val="0"/>
              </a:spcBef>
              <a:spcAft>
                <a:spcPts val="0"/>
              </a:spcAft>
              <a:buNone/>
            </a:pPr>
            <a:r>
              <a:rPr lang="en"/>
              <a:t>bf:supplementaryContent      - this is an object property so if we keep these lines we’ll need blank nodes</a:t>
            </a:r>
            <a:endParaRPr/>
          </a:p>
          <a:p>
            <a:pPr indent="0" lvl="0" marL="0">
              <a:spcBef>
                <a:spcPts val="0"/>
              </a:spcBef>
              <a:spcAft>
                <a:spcPts val="0"/>
              </a:spcAft>
              <a:buNone/>
            </a:pPr>
            <a:r>
              <a:t/>
            </a:r>
            <a:endParaRPr/>
          </a:p>
          <a:p>
            <a:pPr indent="0" lvl="0" marL="0">
              <a:spcBef>
                <a:spcPts val="0"/>
              </a:spcBef>
              <a:spcAft>
                <a:spcPts val="0"/>
              </a:spcAft>
              <a:buNone/>
            </a:pPr>
            <a:r>
              <a:rPr lang="en"/>
              <a:t>bf:provisionActivity    - revise as in my comment earlier</a:t>
            </a:r>
            <a:endParaRPr/>
          </a:p>
          <a:p>
            <a:pPr indent="0" lvl="0" marL="0">
              <a:spcBef>
                <a:spcPts val="0"/>
              </a:spcBef>
              <a:spcAft>
                <a:spcPts val="0"/>
              </a:spcAft>
              <a:buNone/>
            </a:pPr>
            <a:r>
              <a:t/>
            </a:r>
            <a:endParaRPr/>
          </a:p>
          <a:p>
            <a:pPr indent="0" lvl="0" marL="0">
              <a:spcBef>
                <a:spcPts val="0"/>
              </a:spcBef>
              <a:spcAft>
                <a:spcPts val="0"/>
              </a:spcAft>
              <a:buNone/>
            </a:pPr>
            <a:r>
              <a:rPr lang="en"/>
              <a:t>bf:barcode "1234567890111" ;    - deprecated, replaced by bf:Barcode subclass of bf:Identifier</a:t>
            </a:r>
            <a:endParaRPr/>
          </a:p>
          <a:p>
            <a:pPr indent="0" lvl="0" marL="0">
              <a:spcBef>
                <a:spcPts val="0"/>
              </a:spcBef>
              <a:spcAft>
                <a:spcPts val="0"/>
              </a:spcAft>
              <a:buNone/>
            </a:pPr>
            <a:r>
              <a:t/>
            </a:r>
            <a:endParaRPr/>
          </a:p>
          <a:p>
            <a:pPr indent="0" lvl="0" marL="0">
              <a:spcBef>
                <a:spcPts val="0"/>
              </a:spcBef>
              <a:spcAft>
                <a:spcPts val="0"/>
              </a:spcAft>
              <a:buNone/>
            </a:pPr>
            <a:r>
              <a:rPr lang="en"/>
              <a:t>bf:assigner "ab3167" ;     - object property, needs URI or blank node</a:t>
            </a:r>
            <a:endParaRPr/>
          </a:p>
          <a:p>
            <a:pPr indent="0" lvl="0" marL="0">
              <a:spcBef>
                <a:spcPts val="0"/>
              </a:spcBef>
              <a:spcAft>
                <a:spcPts val="0"/>
              </a:spcAft>
              <a:buNone/>
            </a:pPr>
            <a:r>
              <a:t/>
            </a:r>
            <a:endParaRPr/>
          </a:p>
          <a:p>
            <a:pPr indent="0" lvl="0" marL="0">
              <a:spcBef>
                <a:spcPts val="0"/>
              </a:spcBef>
              <a:spcAft>
                <a:spcPts val="0"/>
              </a:spcAft>
              <a:buNone/>
            </a:pPr>
            <a:r>
              <a:rPr lang="en"/>
              <a:t>bf:descriptionConvensions "rda" ;     - also object property; typo in Conventions</a:t>
            </a:r>
            <a:endParaRPr/>
          </a:p>
          <a:p>
            <a:pPr indent="0" lvl="0" marL="0">
              <a:spcBef>
                <a:spcPts val="0"/>
              </a:spcBef>
              <a:spcAft>
                <a:spcPts val="0"/>
              </a:spcAft>
              <a:buNone/>
            </a:pPr>
            <a:r>
              <a:t/>
            </a:r>
            <a:endParaRPr/>
          </a:p>
          <a:p>
            <a:pPr indent="0" lvl="0" marL="0">
              <a:spcBef>
                <a:spcPts val="0"/>
              </a:spcBef>
              <a:spcAft>
                <a:spcPts val="0"/>
              </a:spcAft>
              <a:buNone/>
            </a:pPr>
            <a:r>
              <a:rPr lang="en"/>
              <a:t>bf:descriptionLanguage	[ … ]       - simplify to bf:descriptionLanguage &lt;http://id.loc.gov/vocabulary/languages/eng&gt;</a:t>
            </a:r>
            <a:endParaRPr/>
          </a:p>
          <a:p>
            <a:pPr indent="0" lvl="0" marL="0">
              <a:spcBef>
                <a:spcPts val="0"/>
              </a:spcBef>
              <a:spcAft>
                <a:spcPts val="0"/>
              </a:spcAft>
              <a:buNone/>
            </a:pPr>
            <a:r>
              <a:t/>
            </a:r>
            <a:endParaRPr/>
          </a:p>
          <a:p>
            <a:pPr indent="0" lvl="0" marL="0">
              <a:spcBef>
                <a:spcPts val="0"/>
              </a:spcBef>
              <a:spcAft>
                <a:spcPts val="0"/>
              </a:spcAft>
              <a:buNone/>
            </a:pPr>
            <a:r>
              <a:rPr lang="en"/>
              <a:t>bf:creationdate "2016-11-14".     - maybe add suffix or whatever you call these things: bf:creationdate	"2016-11-14"^^xsd:date.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Shape 81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12" name="Shape 8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Shape 82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29" name="Shape 8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Shape 83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36" name="Shape 8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RDF: a data model/framework to structure and link data</a:t>
            </a:r>
            <a:endParaRPr/>
          </a:p>
          <a:p>
            <a:pPr indent="0" lvl="0" marL="0">
              <a:spcBef>
                <a:spcPts val="0"/>
              </a:spcBef>
              <a:spcAft>
                <a:spcPts val="0"/>
              </a:spcAft>
              <a:buNone/>
            </a:pPr>
            <a:r>
              <a:t/>
            </a:r>
            <a:endParaRPr/>
          </a:p>
          <a:p>
            <a:pPr indent="0" lvl="0" marL="0" rtl="0">
              <a:spcBef>
                <a:spcPts val="0"/>
              </a:spcBef>
              <a:spcAft>
                <a:spcPts val="0"/>
              </a:spcAft>
              <a:buNone/>
            </a:pPr>
            <a:r>
              <a:rPr lang="en"/>
              <a:t>Using the RDF model, you can make this statement about a FRBR relationship (instanceY is an instance of workX) using a subject, predicate and object.</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56" name="Shape 8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861" name="Shape 8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100"/>
              <a:t>We’ll be presenting RDA encoded in BF 2.0 based on the mapping LC is using in conversion and supplemented by ideas from the forthcoming CONSER mapping.  </a:t>
            </a:r>
            <a:endParaRPr sz="1100"/>
          </a:p>
          <a:p>
            <a:pPr indent="0" lvl="0" marL="0">
              <a:spcBef>
                <a:spcPts val="0"/>
              </a:spcBef>
              <a:spcAft>
                <a:spcPts val="0"/>
              </a:spcAft>
              <a:buNone/>
            </a:pPr>
            <a:r>
              <a:t/>
            </a:r>
            <a:endParaRPr sz="1100"/>
          </a:p>
          <a:p>
            <a:pPr indent="0" lvl="0" marL="0" rtl="0">
              <a:spcBef>
                <a:spcPts val="0"/>
              </a:spcBef>
              <a:spcAft>
                <a:spcPts val="0"/>
              </a:spcAft>
              <a:buNone/>
            </a:pPr>
            <a:r>
              <a:rPr lang="en" sz="1100"/>
              <a:t>The published LC mapping is from MARC, the CONSER mapping will be from RDA, so they don’t always answer the same questions.</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t>Keep in mind that we see in conversion doesn’t necessarily reflect what we’ll be doing in the future for original linked data creation, but it’s what we have to look at for now.</a:t>
            </a:r>
            <a:endParaRPr sz="1100"/>
          </a:p>
        </p:txBody>
      </p:sp>
      <p:sp>
        <p:nvSpPr>
          <p:cNvPr id="867" name="Shape 867"/>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Reminder: the ontology tells us how we can use these terms (classes and properties).</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t>They’re used to form triples: Subject (Class) &gt; predicate (property) &gt; Object (Class or Literal)</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t>Properties: The ontology tells us what they can be “used with” (what they can have as a subject), what their “expected value” is (what they can have as an object; either a class or a literal), and what subproperties they have, if any (none here).</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t>Classes: The ontology tells us what they can be “used with” (what they can be the object of) and what subclasses they have, if any.</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t>In the examples that follow, classes will appear as either 1. a URI or 2. a blank node with that class as its type.</a:t>
            </a:r>
            <a:endParaRPr sz="1100"/>
          </a:p>
        </p:txBody>
      </p:sp>
      <p:sp>
        <p:nvSpPr>
          <p:cNvPr id="874" name="Shape 874"/>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Shape 8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Shape 88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 sz="1100"/>
              <a:t>All (or almost all) examples are from the “MARC to BIBFRAME comparison viewer.”  URIs like &lt;http://bibframe.example.org/15297773#Instance&gt; reflect its conventions, so ignore the # additions at the end; in a live environment these would be “real” URIs.  </a:t>
            </a:r>
            <a:endParaRPr sz="1100"/>
          </a:p>
          <a:p>
            <a:pPr indent="0" lvl="0" marL="0" rtl="0">
              <a:spcBef>
                <a:spcPts val="0"/>
              </a:spcBef>
              <a:spcAft>
                <a:spcPts val="0"/>
              </a:spcAft>
              <a:buClr>
                <a:schemeClr val="dk1"/>
              </a:buClr>
              <a:buFont typeface="Arial"/>
              <a:buNone/>
            </a:pPr>
            <a:r>
              <a:t/>
            </a:r>
            <a:endParaRPr sz="1100"/>
          </a:p>
          <a:p>
            <a:pPr indent="0" lvl="0" marL="0" rtl="0">
              <a:spcBef>
                <a:spcPts val="0"/>
              </a:spcBef>
              <a:spcAft>
                <a:spcPts val="0"/>
              </a:spcAft>
              <a:buClr>
                <a:schemeClr val="dk1"/>
              </a:buClr>
              <a:buFont typeface="Arial"/>
              <a:buNone/>
            </a:pPr>
            <a:r>
              <a:rPr lang="en" sz="1100"/>
              <a:t>In LC’s conversion, &lt;http://bibframe.example.org/15297773#Instance&gt; means “instance derived from LC’s MARC bib. record no. 15297773.”  (If you want to see the full data these examples are extracted from, enter the bib. number in the comparison viewer.)</a:t>
            </a:r>
            <a:endParaRPr sz="1100"/>
          </a:p>
          <a:p>
            <a:pPr indent="0" lvl="0" marL="0" rtl="0">
              <a:spcBef>
                <a:spcPts val="0"/>
              </a:spcBef>
              <a:spcAft>
                <a:spcPts val="0"/>
              </a:spcAft>
              <a:buClr>
                <a:schemeClr val="dk1"/>
              </a:buClr>
              <a:buFont typeface="Arial"/>
              <a:buNone/>
            </a:pPr>
            <a:r>
              <a:t/>
            </a:r>
            <a:endParaRPr sz="1100"/>
          </a:p>
          <a:p>
            <a:pPr indent="0" lvl="0" marL="0" rtl="0">
              <a:spcBef>
                <a:spcPts val="0"/>
              </a:spcBef>
              <a:spcAft>
                <a:spcPts val="0"/>
              </a:spcAft>
              <a:buClr>
                <a:schemeClr val="dk1"/>
              </a:buClr>
              <a:buFont typeface="Arial"/>
              <a:buNone/>
            </a:pPr>
            <a:r>
              <a:rPr lang="en" sz="1100"/>
              <a:t>Spacing or line breaks have sometimes been adjusted from the comparison viewer display to try to make things clearer.</a:t>
            </a:r>
            <a:endParaRPr sz="1100"/>
          </a:p>
          <a:p>
            <a:pPr indent="0" lvl="0" marL="0" marR="0" rtl="0" algn="l">
              <a:lnSpc>
                <a:spcPct val="100000"/>
              </a:lnSpc>
              <a:spcBef>
                <a:spcPts val="0"/>
              </a:spcBef>
              <a:spcAft>
                <a:spcPts val="0"/>
              </a:spcAft>
              <a:buClr>
                <a:schemeClr val="dk1"/>
              </a:buClr>
              <a:buFont typeface="Calibri"/>
              <a:buNone/>
            </a:pPr>
            <a:r>
              <a:t/>
            </a:r>
            <a:endParaRPr sz="1100"/>
          </a:p>
          <a:p>
            <a:pPr indent="0" lvl="0" marL="0" marR="0" rtl="0" algn="l">
              <a:spcBef>
                <a:spcPts val="0"/>
              </a:spcBef>
              <a:spcAft>
                <a:spcPts val="0"/>
              </a:spcAft>
              <a:buNone/>
            </a:pPr>
            <a:r>
              <a:rPr lang="en" sz="1100"/>
              <a:t>a = rdf:type “used to state that a resource is an instance of a class”</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Reminder: bf:Instance means http://id.loc.gov/ontologies/bibframe/Instance (the URI for this class).</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i="0" lang="en" sz="1100" u="none" cap="none" strike="noStrike">
                <a:solidFill>
                  <a:schemeClr val="dk1"/>
                </a:solidFill>
              </a:rPr>
              <a:t>I’m not adding any final punctuation to the examples because that depends on context (what follows, if anything)</a:t>
            </a:r>
            <a:r>
              <a:rPr lang="en" sz="1100"/>
              <a:t>.</a:t>
            </a:r>
            <a:endParaRPr i="0" sz="1100" u="none" cap="none" strike="noStrike">
              <a:solidFill>
                <a:schemeClr val="dk1"/>
              </a:solidFill>
            </a:endParaRPr>
          </a:p>
        </p:txBody>
      </p:sp>
      <p:sp>
        <p:nvSpPr>
          <p:cNvPr id="883" name="Shape 88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Shape 8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9" name="Shape 88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100" u="none" cap="none" strike="noStrike">
                <a:solidFill>
                  <a:schemeClr val="dk1"/>
                </a:solidFill>
              </a:rPr>
              <a:t>Starting with RDA Chapter 2.</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rtl="0">
              <a:spcBef>
                <a:spcPts val="0"/>
              </a:spcBef>
              <a:spcAft>
                <a:spcPts val="0"/>
              </a:spcAft>
              <a:buClr>
                <a:schemeClr val="dk1"/>
              </a:buClr>
              <a:buFont typeface="Arial"/>
              <a:buNone/>
            </a:pPr>
            <a:r>
              <a:rPr lang="en" sz="1100"/>
              <a:t>The basic mapping being illustrated is indicated by property/properties in red (sometimes also by an object subclass in red).  Also remember to keep an eye on whether the property is being used with Work, Instance or Item.</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This is the title as you would want to display it.</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There’s no “authority file” of instance (manifestation) titles to link out to, so we’ll be grouping the information we want to record about this title into a blank node “package” here with type bf:Title.  This blank node says it is a title and can be displayed as "The international journal of Korean art and archaeology."</a:t>
            </a:r>
            <a:endParaRPr sz="1100"/>
          </a:p>
          <a:p>
            <a:pPr indent="0" lvl="0" marL="0" marR="0" rtl="0" algn="l">
              <a:spcBef>
                <a:spcPts val="0"/>
              </a:spcBef>
              <a:spcAft>
                <a:spcPts val="0"/>
              </a:spcAft>
              <a:buNone/>
            </a:pPr>
            <a:r>
              <a:t/>
            </a:r>
            <a:endParaRPr sz="1100"/>
          </a:p>
          <a:p>
            <a:pPr indent="0" lvl="0" marL="0" rtl="0">
              <a:spcBef>
                <a:spcPts val="0"/>
              </a:spcBef>
              <a:spcAft>
                <a:spcPts val="0"/>
              </a:spcAft>
              <a:buClr>
                <a:schemeClr val="dk1"/>
              </a:buClr>
              <a:buFont typeface="Arial"/>
              <a:buNone/>
            </a:pPr>
            <a:r>
              <a:rPr lang="en" sz="1100"/>
              <a:t>rdfs:label is an RDF property used for “a human-readable version of a resource's name” (some of the most common properties used in BIBFRAME will be rdf: or rdfs: rather than bf:)</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Reminder: the ; means the subject of the triple is repeated.  The literal is inside “ ”</a:t>
            </a:r>
            <a:endParaRPr sz="1100"/>
          </a:p>
        </p:txBody>
      </p:sp>
      <p:sp>
        <p:nvSpPr>
          <p:cNvPr id="890" name="Shape 89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Shape 8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This is the title as you would want to index it (beginning with I not T).  The fact that LC is using bflc: suggests that this is a temporary solution?</a:t>
            </a:r>
            <a:endParaRPr sz="1100"/>
          </a:p>
        </p:txBody>
      </p:sp>
      <p:sp>
        <p:nvSpPr>
          <p:cNvPr id="896" name="Shape 8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Shape 9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2" name="Shape 90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This is how you identify the title proper.  As with most serials in current cataloging, in this case the title proper is the whole title (since we usually ignore subtitles).</a:t>
            </a:r>
            <a:endParaRPr b="0" i="0" sz="1100" u="none" cap="none" strike="noStrike">
              <a:solidFill>
                <a:schemeClr val="dk1"/>
              </a:solidFill>
              <a:latin typeface="Calibri"/>
              <a:ea typeface="Calibri"/>
              <a:cs typeface="Calibri"/>
              <a:sym typeface="Calibri"/>
            </a:endParaRPr>
          </a:p>
        </p:txBody>
      </p:sp>
      <p:sp>
        <p:nvSpPr>
          <p:cNvPr id="903" name="Shape 90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Shape 9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Here the title proper includes a part number and name.  These are encoded separately in BIBFRAME. The label shows how you want them to display (in this order, with punctuation).</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t>(Omitted bf:titleSortKey here to save space)</a:t>
            </a:r>
            <a:endParaRPr sz="1100"/>
          </a:p>
        </p:txBody>
      </p:sp>
      <p:sp>
        <p:nvSpPr>
          <p:cNvPr id="909" name="Shape 9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RDFS/OWL: languages used to define vocabularies as ontologies (OWL is more complex than RDFS)</a:t>
            </a:r>
            <a:endParaRPr/>
          </a:p>
          <a:p>
            <a:pPr indent="0" lvl="0" marL="0">
              <a:spcBef>
                <a:spcPts val="0"/>
              </a:spcBef>
              <a:spcAft>
                <a:spcPts val="0"/>
              </a:spcAft>
              <a:buNone/>
            </a:pPr>
            <a:r>
              <a:t/>
            </a:r>
            <a:endParaRPr/>
          </a:p>
          <a:p>
            <a:pPr indent="0" lvl="0" marL="0" rtl="0">
              <a:spcBef>
                <a:spcPts val="0"/>
              </a:spcBef>
              <a:spcAft>
                <a:spcPts val="0"/>
              </a:spcAft>
              <a:buNone/>
            </a:pPr>
            <a:r>
              <a:rPr lang="en"/>
              <a:t>Here OWL, RDFS and other standards are being used to define the BIBFRAME  property “bf:firstIssue”: what it means, how it can be used, when it was last modified.</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Shape 9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Shape 91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bf:subtitle </a:t>
            </a:r>
            <a:r>
              <a:rPr i="0" lang="en" sz="1100" u="none" cap="none" strike="noStrike">
                <a:solidFill>
                  <a:schemeClr val="dk1"/>
                </a:solidFill>
              </a:rPr>
              <a:t>= “other title information” in RDA</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Here’s a record where the serials cataloger has transcribed a subtitle.</a:t>
            </a:r>
            <a:endParaRPr sz="1100"/>
          </a:p>
        </p:txBody>
      </p:sp>
      <p:sp>
        <p:nvSpPr>
          <p:cNvPr id="916" name="Shape 91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Shape 9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Shape 92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The , means two triples that differ only in their object.</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i="0" lang="en" sz="1100" u="none" cap="none" strike="noStrike">
                <a:solidFill>
                  <a:schemeClr val="dk1"/>
                </a:solidFill>
              </a:rPr>
              <a:t>The blank node has both types because bf:VariantTit</a:t>
            </a:r>
            <a:r>
              <a:rPr lang="en" sz="1100"/>
              <a:t>le</a:t>
            </a:r>
            <a:r>
              <a:rPr i="0" lang="en" sz="1100" u="none" cap="none" strike="noStrike">
                <a:solidFill>
                  <a:schemeClr val="dk1"/>
                </a:solidFill>
              </a:rPr>
              <a:t> is a subclass of bf:Tit</a:t>
            </a:r>
            <a:r>
              <a:rPr lang="en" sz="1100"/>
              <a:t>le</a:t>
            </a:r>
            <a:r>
              <a:rPr i="0" lang="en" sz="1100" u="none" cap="none" strike="noStrike">
                <a:solidFill>
                  <a:schemeClr val="dk1"/>
                </a:solidFill>
              </a:rPr>
              <a:t>; </a:t>
            </a:r>
            <a:r>
              <a:rPr lang="en" sz="1100"/>
              <a:t>but </a:t>
            </a:r>
            <a:r>
              <a:rPr i="0" lang="en" sz="1100" u="none" cap="none" strike="noStrike">
                <a:solidFill>
                  <a:schemeClr val="dk1"/>
                </a:solidFill>
              </a:rPr>
              <a:t>bf:T</a:t>
            </a:r>
            <a:r>
              <a:rPr lang="en" sz="1100"/>
              <a:t>itle</a:t>
            </a:r>
            <a:r>
              <a:rPr i="0" lang="en" sz="1100" u="none" cap="none" strike="noStrike">
                <a:solidFill>
                  <a:schemeClr val="dk1"/>
                </a:solidFill>
              </a:rPr>
              <a:t> could be omitted</a:t>
            </a:r>
            <a:r>
              <a:rPr lang="en" sz="1100"/>
              <a:t>.</a:t>
            </a:r>
            <a:endParaRPr sz="1100"/>
          </a:p>
          <a:p>
            <a:pPr indent="0" lvl="0" marL="0" marR="0" rtl="0" algn="l">
              <a:spcBef>
                <a:spcPts val="0"/>
              </a:spcBef>
              <a:spcAft>
                <a:spcPts val="0"/>
              </a:spcAft>
              <a:buNone/>
            </a:pPr>
            <a:r>
              <a:t/>
            </a:r>
            <a:endParaRPr i="0" sz="1100" u="none" cap="none" strike="noStrike">
              <a:solidFill>
                <a:schemeClr val="dk1"/>
              </a:solidFill>
            </a:endParaRPr>
          </a:p>
          <a:p>
            <a:pPr indent="0" lvl="0" marL="0" marR="0" rtl="0" algn="l">
              <a:spcBef>
                <a:spcPts val="0"/>
              </a:spcBef>
              <a:spcAft>
                <a:spcPts val="0"/>
              </a:spcAft>
              <a:buNone/>
            </a:pPr>
            <a:r>
              <a:rPr lang="en" sz="1100"/>
              <a:t>Variant titles can have all the same properties as titles, including part number, name, </a:t>
            </a:r>
            <a:r>
              <a:rPr i="0" lang="en" sz="1100" u="none" cap="none" strike="noStrike">
                <a:solidFill>
                  <a:schemeClr val="dk1"/>
                </a:solidFill>
              </a:rPr>
              <a:t>subtitle.</a:t>
            </a:r>
            <a:endParaRPr i="0" sz="1100" u="none" cap="none" strike="noStrike">
              <a:solidFill>
                <a:schemeClr val="dk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This can also be used for minor title changes, with bf:date added.</a:t>
            </a:r>
            <a:endParaRPr sz="1100"/>
          </a:p>
        </p:txBody>
      </p:sp>
      <p:sp>
        <p:nvSpPr>
          <p:cNvPr id="923" name="Shape 92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Shape 9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9" name="Shape 92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bf:ParallelTitle is a subclass of bf:VariantTitle which is a subclass of bf:Title; the order doesn’t matter (here they’re ordered alphabetically).</a:t>
            </a:r>
            <a:endParaRPr sz="1100"/>
          </a:p>
        </p:txBody>
      </p:sp>
      <p:sp>
        <p:nvSpPr>
          <p:cNvPr id="930" name="Shape 93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Shape 9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6" name="Shape 93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The source of this abbreviated title is identified by a blank node with a value: it indicates that this is an ISSN abbreviated key title (converted from 210 2nd indicator blank).</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In practice we’re only likely to have bf:mainTitle here but nothing in BIBFRAME would prevent an abbreviated title from including a subtitle.</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You’ll see rdf:value used for “structured values” i.e. literals that have some sort of meaning that a computer might be able to work with: standard numbers, controlled vocabulary terms.</a:t>
            </a:r>
            <a:endParaRPr sz="1100"/>
          </a:p>
        </p:txBody>
      </p:sp>
      <p:sp>
        <p:nvSpPr>
          <p:cNvPr id="937" name="Shape 93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Shape 9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3" name="Shape 94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Key titles are from the ISSN network by definition so no source is specified.</a:t>
            </a:r>
            <a:endParaRPr b="0" i="0" sz="1100" u="none" cap="none" strike="noStrike">
              <a:solidFill>
                <a:schemeClr val="dk1"/>
              </a:solidFill>
              <a:latin typeface="Calibri"/>
              <a:ea typeface="Calibri"/>
              <a:cs typeface="Calibri"/>
              <a:sym typeface="Calibri"/>
            </a:endParaRPr>
          </a:p>
        </p:txBody>
      </p:sp>
      <p:sp>
        <p:nvSpPr>
          <p:cNvPr id="944" name="Shape 94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0" name="Shape 95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We don’t use this much in current serials cataloging, but here is how it would look.</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An actionable link to the creator/contributor would be added separately (coming up later).</a:t>
            </a:r>
            <a:endParaRPr b="0" i="0" sz="1100" u="none" cap="none" strike="noStrike">
              <a:solidFill>
                <a:schemeClr val="dk1"/>
              </a:solidFill>
              <a:latin typeface="Calibri"/>
              <a:ea typeface="Calibri"/>
              <a:cs typeface="Calibri"/>
              <a:sym typeface="Calibri"/>
            </a:endParaRPr>
          </a:p>
        </p:txBody>
      </p:sp>
      <p:sp>
        <p:nvSpPr>
          <p:cNvPr id="951" name="Shape 95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7" name="Shape 95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 sz="1100"/>
              <a:t>There’s also bf:editionEnumeration (expected value: Literal) but it’s not being used in conversion; not clear how we might use it in the future.</a:t>
            </a:r>
            <a:endParaRPr sz="1100"/>
          </a:p>
          <a:p>
            <a:pPr indent="0" lvl="0" marL="0" rtl="0">
              <a:spcBef>
                <a:spcPts val="0"/>
              </a:spcBef>
              <a:spcAft>
                <a:spcPts val="0"/>
              </a:spcAft>
              <a:buClr>
                <a:schemeClr val="dk1"/>
              </a:buClr>
              <a:buFont typeface="Arial"/>
              <a:buNone/>
            </a:pPr>
            <a:r>
              <a:t/>
            </a:r>
            <a:endParaRPr sz="1100"/>
          </a:p>
          <a:p>
            <a:pPr indent="0" lvl="0" marL="0" rtl="0">
              <a:spcBef>
                <a:spcPts val="0"/>
              </a:spcBef>
              <a:spcAft>
                <a:spcPts val="0"/>
              </a:spcAft>
              <a:buClr>
                <a:schemeClr val="dk1"/>
              </a:buClr>
              <a:buFont typeface="Arial"/>
              <a:buNone/>
            </a:pPr>
            <a:r>
              <a:rPr lang="en" sz="1100"/>
              <a:t>The edition statement will also include the edition statement of responsibility, if any.</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(I restored the period incorrectly deleted by conversion)</a:t>
            </a:r>
            <a:endParaRPr sz="1100"/>
          </a:p>
        </p:txBody>
      </p:sp>
      <p:sp>
        <p:nvSpPr>
          <p:cNvPr id="958" name="Shape 95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Shape 96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This is what you’ll use if you’re following RDA as written and recording all four of these separately (362 0_): </a:t>
            </a:r>
            <a:endParaRPr sz="1100"/>
          </a:p>
          <a:p>
            <a:pPr indent="0" lvl="0" marL="0" marR="0" rtl="0" algn="l">
              <a:spcBef>
                <a:spcPts val="0"/>
              </a:spcBef>
              <a:spcAft>
                <a:spcPts val="0"/>
              </a:spcAft>
              <a:buNone/>
            </a:pPr>
            <a:r>
              <a:rPr lang="en" sz="1100"/>
              <a:t>Numeric and/or Alphabetic Designation of First Issue or Part of Sequence, </a:t>
            </a:r>
            <a:endParaRPr sz="1100"/>
          </a:p>
          <a:p>
            <a:pPr indent="0" lvl="0" marL="0" marR="0" rtl="0" algn="l">
              <a:spcBef>
                <a:spcPts val="0"/>
              </a:spcBef>
              <a:spcAft>
                <a:spcPts val="0"/>
              </a:spcAft>
              <a:buNone/>
            </a:pPr>
            <a:r>
              <a:rPr lang="en" sz="1100"/>
              <a:t>Chronological Designation of First Issue or Part of Sequence, </a:t>
            </a:r>
            <a:endParaRPr sz="1100"/>
          </a:p>
          <a:p>
            <a:pPr indent="0" lvl="0" marL="0" marR="0" rtl="0" algn="l">
              <a:spcBef>
                <a:spcPts val="0"/>
              </a:spcBef>
              <a:spcAft>
                <a:spcPts val="0"/>
              </a:spcAft>
              <a:buNone/>
            </a:pPr>
            <a:r>
              <a:rPr lang="en" sz="1100"/>
              <a:t>Numeric and/or Alphabetic Designation of Last Issue or Part of Sequence, </a:t>
            </a:r>
            <a:endParaRPr sz="1100"/>
          </a:p>
          <a:p>
            <a:pPr indent="0" lvl="0" marL="0" marR="0" rtl="0" algn="l">
              <a:spcBef>
                <a:spcPts val="0"/>
              </a:spcBef>
              <a:spcAft>
                <a:spcPts val="0"/>
              </a:spcAft>
              <a:buNone/>
            </a:pPr>
            <a:r>
              <a:rPr lang="en" sz="1100"/>
              <a:t>Chronological Designation of Last Issue or Part of Sequence.</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Enumeration and chronology are combined in one literal string for each; CONSER wants to explore a more granular way of handling this information.</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Here </a:t>
            </a:r>
            <a:r>
              <a:rPr i="0" lang="en" sz="1100" u="none" cap="none" strike="noStrike">
                <a:solidFill>
                  <a:schemeClr val="dk1"/>
                </a:solidFill>
              </a:rPr>
              <a:t>Vol. and v. </a:t>
            </a:r>
            <a:r>
              <a:rPr lang="en" sz="1100"/>
              <a:t>may be</a:t>
            </a:r>
            <a:r>
              <a:rPr i="0" lang="en" sz="1100" u="none" cap="none" strike="noStrike">
                <a:solidFill>
                  <a:schemeClr val="dk1"/>
                </a:solidFill>
              </a:rPr>
              <a:t> abbreviations of what actually appears on the piece, reflecting older cataloging conventions.  Today we would transcribe what we see.</a:t>
            </a:r>
            <a:endParaRPr i="0" sz="1100" u="none" cap="none" strike="noStrike">
              <a:solidFill>
                <a:schemeClr val="dk1"/>
              </a:solidFill>
            </a:endParaRPr>
          </a:p>
        </p:txBody>
      </p:sp>
      <p:sp>
        <p:nvSpPr>
          <p:cNvPr id="965" name="Shape 96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1" name="Shape 97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This is current CONSER practice: recording all this in a more or less standardized note (362 1_).  If more sophisticated ways of recording this information become available in BIBFRAME we may well reconsider our practice.</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Another blank node.  </a:t>
            </a:r>
            <a:r>
              <a:rPr i="0" lang="en" sz="1100" u="none" cap="none" strike="noStrike">
                <a:solidFill>
                  <a:schemeClr val="dk1"/>
                </a:solidFill>
              </a:rPr>
              <a:t>This is a preview of how notes are coded; we’ll see more later.</a:t>
            </a:r>
            <a:endParaRPr i="0" sz="1100" u="none" cap="none" strike="noStrike">
              <a:solidFill>
                <a:schemeClr val="dk1"/>
              </a:solidFill>
            </a:endParaRPr>
          </a:p>
        </p:txBody>
      </p:sp>
      <p:sp>
        <p:nvSpPr>
          <p:cNvPr id="972" name="Shape 97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8" name="Shape 97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Transcribed from the piece and recorded as one long literal with ISBD punctuation.</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You could also use this property once or multiple times for production, distribution, manufacture (but these subtypes can’t be distinguished from each other).</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i="0" lang="en" sz="1100" u="none" cap="none" strike="noStrike">
                <a:solidFill>
                  <a:schemeClr val="dk1"/>
                </a:solidFill>
              </a:rPr>
              <a:t>For “minimal” linked data cataloging, you might stop here.  But…</a:t>
            </a:r>
            <a:endParaRPr i="0" sz="1100" u="none" cap="none" strike="noStrike">
              <a:solidFill>
                <a:schemeClr val="dk1"/>
              </a:solidFill>
            </a:endParaRPr>
          </a:p>
        </p:txBody>
      </p:sp>
      <p:sp>
        <p:nvSpPr>
          <p:cNvPr id="979" name="Shape 97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5" name="Shape 55"/>
        <p:cNvGrpSpPr/>
        <p:nvPr/>
      </p:nvGrpSpPr>
      <p:grpSpPr>
        <a:xfrm>
          <a:off x="0" y="0"/>
          <a:ext cx="0" cy="0"/>
          <a:chOff x="0" y="0"/>
          <a:chExt cx="0" cy="0"/>
        </a:xfrm>
      </p:grpSpPr>
      <p:sp>
        <p:nvSpPr>
          <p:cNvPr id="56" name="Shape 56"/>
          <p:cNvSpPr txBox="1"/>
          <p:nvPr>
            <p:ph type="ctrTitle"/>
          </p:nvPr>
        </p:nvSpPr>
        <p:spPr>
          <a:xfrm>
            <a:off x="685800" y="1583342"/>
            <a:ext cx="7772400" cy="1159800"/>
          </a:xfrm>
          <a:prstGeom prst="rect">
            <a:avLst/>
          </a:prstGeom>
          <a:noFill/>
          <a:ln>
            <a:noFill/>
          </a:ln>
        </p:spPr>
        <p:txBody>
          <a:bodyPr anchorCtr="0" anchor="b" bIns="83800" lIns="83800" spcFirstLastPara="1" rIns="83800" wrap="square" tIns="83800"/>
          <a:lstStyle>
            <a:lvl1pPr lvl="0" rtl="0" algn="ctr">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9pPr>
          </a:lstStyle>
          <a:p/>
        </p:txBody>
      </p:sp>
      <p:sp>
        <p:nvSpPr>
          <p:cNvPr id="57" name="Shape 57"/>
          <p:cNvSpPr txBox="1"/>
          <p:nvPr>
            <p:ph idx="1" type="subTitle"/>
          </p:nvPr>
        </p:nvSpPr>
        <p:spPr>
          <a:xfrm>
            <a:off x="685800" y="2840053"/>
            <a:ext cx="7772400" cy="784800"/>
          </a:xfrm>
          <a:prstGeom prst="rect">
            <a:avLst/>
          </a:prstGeom>
          <a:noFill/>
          <a:ln>
            <a:noFill/>
          </a:ln>
        </p:spPr>
        <p:txBody>
          <a:bodyPr anchorCtr="0" anchor="t" bIns="83800" lIns="83800" spcFirstLastPara="1" rIns="83800" wrap="square" tIns="83800"/>
          <a:lstStyle>
            <a:lvl1pPr lvl="0" rtl="0" algn="ctr">
              <a:lnSpc>
                <a:spcPct val="10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100"/>
          </a:xfrm>
          <a:prstGeom prst="rect">
            <a:avLst/>
          </a:prstGeom>
          <a:noFill/>
          <a:ln>
            <a:noFill/>
          </a:ln>
        </p:spPr>
        <p:txBody>
          <a:bodyPr anchorCtr="0" anchor="b" bIns="83800" lIns="83800" spcFirstLastPara="1" rIns="83800" wrap="square" tIns="83800"/>
          <a:lstStyle>
            <a:lvl1pPr lvl="0" rtl="0" algn="l">
              <a:spcBef>
                <a:spcPts val="0"/>
              </a:spcBef>
              <a:spcAft>
                <a:spcPts val="0"/>
              </a:spcAft>
              <a:buSzPts val="3300"/>
              <a:buFont typeface="Arial"/>
              <a:buNone/>
              <a:defRPr b="1" sz="3300">
                <a:solidFill>
                  <a:schemeClr val="dk1"/>
                </a:solidFill>
                <a:latin typeface="Arial"/>
                <a:ea typeface="Arial"/>
                <a:cs typeface="Arial"/>
                <a:sym typeface="Arial"/>
              </a:defRPr>
            </a:lvl1pPr>
            <a:lvl2pPr lvl="1" rtl="0" algn="l">
              <a:spcBef>
                <a:spcPts val="0"/>
              </a:spcBef>
              <a:spcAft>
                <a:spcPts val="0"/>
              </a:spcAft>
              <a:buSzPts val="3300"/>
              <a:buFont typeface="Arial"/>
              <a:buNone/>
              <a:defRPr b="1" sz="3300">
                <a:solidFill>
                  <a:schemeClr val="dk1"/>
                </a:solidFill>
                <a:latin typeface="Arial"/>
                <a:ea typeface="Arial"/>
                <a:cs typeface="Arial"/>
                <a:sym typeface="Arial"/>
              </a:defRPr>
            </a:lvl2pPr>
            <a:lvl3pPr lvl="2" rtl="0" algn="l">
              <a:spcBef>
                <a:spcPts val="0"/>
              </a:spcBef>
              <a:spcAft>
                <a:spcPts val="0"/>
              </a:spcAft>
              <a:buSzPts val="3300"/>
              <a:buFont typeface="Arial"/>
              <a:buNone/>
              <a:defRPr b="1" sz="3300">
                <a:solidFill>
                  <a:schemeClr val="dk1"/>
                </a:solidFill>
                <a:latin typeface="Arial"/>
                <a:ea typeface="Arial"/>
                <a:cs typeface="Arial"/>
                <a:sym typeface="Arial"/>
              </a:defRPr>
            </a:lvl3pPr>
            <a:lvl4pPr lvl="3" rtl="0" algn="l">
              <a:spcBef>
                <a:spcPts val="0"/>
              </a:spcBef>
              <a:spcAft>
                <a:spcPts val="0"/>
              </a:spcAft>
              <a:buSzPts val="3300"/>
              <a:buFont typeface="Arial"/>
              <a:buNone/>
              <a:defRPr b="1" sz="3300">
                <a:solidFill>
                  <a:schemeClr val="dk1"/>
                </a:solidFill>
                <a:latin typeface="Arial"/>
                <a:ea typeface="Arial"/>
                <a:cs typeface="Arial"/>
                <a:sym typeface="Arial"/>
              </a:defRPr>
            </a:lvl4pPr>
            <a:lvl5pPr lvl="4" rtl="0" algn="l">
              <a:spcBef>
                <a:spcPts val="0"/>
              </a:spcBef>
              <a:spcAft>
                <a:spcPts val="0"/>
              </a:spcAft>
              <a:buSzPts val="3300"/>
              <a:buFont typeface="Arial"/>
              <a:buNone/>
              <a:defRPr b="1" sz="3300">
                <a:solidFill>
                  <a:schemeClr val="dk1"/>
                </a:solidFill>
                <a:latin typeface="Arial"/>
                <a:ea typeface="Arial"/>
                <a:cs typeface="Arial"/>
                <a:sym typeface="Arial"/>
              </a:defRPr>
            </a:lvl5pPr>
            <a:lvl6pPr lvl="5" rtl="0" algn="l">
              <a:spcBef>
                <a:spcPts val="0"/>
              </a:spcBef>
              <a:spcAft>
                <a:spcPts val="0"/>
              </a:spcAft>
              <a:buSzPts val="3300"/>
              <a:buFont typeface="Arial"/>
              <a:buNone/>
              <a:defRPr b="1" sz="3300">
                <a:solidFill>
                  <a:schemeClr val="dk1"/>
                </a:solidFill>
                <a:latin typeface="Arial"/>
                <a:ea typeface="Arial"/>
                <a:cs typeface="Arial"/>
                <a:sym typeface="Arial"/>
              </a:defRPr>
            </a:lvl6pPr>
            <a:lvl7pPr lvl="6" rtl="0" algn="l">
              <a:spcBef>
                <a:spcPts val="0"/>
              </a:spcBef>
              <a:spcAft>
                <a:spcPts val="0"/>
              </a:spcAft>
              <a:buSzPts val="3300"/>
              <a:buFont typeface="Arial"/>
              <a:buNone/>
              <a:defRPr b="1" sz="3300">
                <a:solidFill>
                  <a:schemeClr val="dk1"/>
                </a:solidFill>
                <a:latin typeface="Arial"/>
                <a:ea typeface="Arial"/>
                <a:cs typeface="Arial"/>
                <a:sym typeface="Arial"/>
              </a:defRPr>
            </a:lvl7pPr>
            <a:lvl8pPr lvl="7" rtl="0" algn="l">
              <a:spcBef>
                <a:spcPts val="0"/>
              </a:spcBef>
              <a:spcAft>
                <a:spcPts val="0"/>
              </a:spcAft>
              <a:buSzPts val="3300"/>
              <a:buFont typeface="Arial"/>
              <a:buNone/>
              <a:defRPr b="1" sz="3300">
                <a:solidFill>
                  <a:schemeClr val="dk1"/>
                </a:solidFill>
                <a:latin typeface="Arial"/>
                <a:ea typeface="Arial"/>
                <a:cs typeface="Arial"/>
                <a:sym typeface="Arial"/>
              </a:defRPr>
            </a:lvl8pPr>
            <a:lvl9pPr lvl="8" rtl="0" algn="l">
              <a:spcBef>
                <a:spcPts val="0"/>
              </a:spcBef>
              <a:spcAft>
                <a:spcPts val="0"/>
              </a:spcAft>
              <a:buSzPts val="3300"/>
              <a:buFont typeface="Arial"/>
              <a:buNone/>
              <a:defRPr b="1" sz="3300">
                <a:solidFill>
                  <a:schemeClr val="dk1"/>
                </a:solidFill>
                <a:latin typeface="Arial"/>
                <a:ea typeface="Arial"/>
                <a:cs typeface="Arial"/>
                <a:sym typeface="Arial"/>
              </a:defRPr>
            </a:lvl9pPr>
          </a:lstStyle>
          <a:p/>
        </p:txBody>
      </p:sp>
      <p:sp>
        <p:nvSpPr>
          <p:cNvPr id="60" name="Shape 60"/>
          <p:cNvSpPr txBox="1"/>
          <p:nvPr>
            <p:ph idx="1" type="body"/>
          </p:nvPr>
        </p:nvSpPr>
        <p:spPr>
          <a:xfrm>
            <a:off x="457200" y="1200150"/>
            <a:ext cx="8229600" cy="3725700"/>
          </a:xfrm>
          <a:prstGeom prst="rect">
            <a:avLst/>
          </a:prstGeom>
          <a:noFill/>
          <a:ln>
            <a:noFill/>
          </a:ln>
        </p:spPr>
        <p:txBody>
          <a:bodyPr anchorCtr="0" anchor="t" bIns="83800" lIns="83800" spcFirstLastPara="1" rIns="83800" wrap="square" tIns="83800"/>
          <a:lstStyle>
            <a:lvl1pPr indent="-400050" lvl="0" marL="457200" rtl="0">
              <a:spcBef>
                <a:spcPts val="600"/>
              </a:spcBef>
              <a:spcAft>
                <a:spcPts val="0"/>
              </a:spcAft>
              <a:buSzPts val="27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36550" lvl="3" marL="1828800" rtl="0">
              <a:spcBef>
                <a:spcPts val="0"/>
              </a:spcBef>
              <a:spcAft>
                <a:spcPts val="0"/>
              </a:spcAft>
              <a:buSzPts val="1700"/>
              <a:buChar char="●"/>
              <a:defRPr/>
            </a:lvl4pPr>
            <a:lvl5pPr indent="-336550" lvl="4" marL="2286000" rtl="0">
              <a:spcBef>
                <a:spcPts val="0"/>
              </a:spcBef>
              <a:spcAft>
                <a:spcPts val="0"/>
              </a:spcAft>
              <a:buSzPts val="1700"/>
              <a:buChar char="○"/>
              <a:defRPr sz="1700"/>
            </a:lvl5pPr>
            <a:lvl6pPr indent="-336550" lvl="5" marL="2743200" rtl="0">
              <a:spcBef>
                <a:spcPts val="0"/>
              </a:spcBef>
              <a:spcAft>
                <a:spcPts val="0"/>
              </a:spcAft>
              <a:buSzPts val="1700"/>
              <a:buChar char="■"/>
              <a:defRPr sz="1700"/>
            </a:lvl6pPr>
            <a:lvl7pPr indent="-336550" lvl="6" marL="3200400" rtl="0">
              <a:spcBef>
                <a:spcPts val="0"/>
              </a:spcBef>
              <a:spcAft>
                <a:spcPts val="0"/>
              </a:spcAft>
              <a:buSzPts val="1700"/>
              <a:buChar char="●"/>
              <a:defRPr sz="1700"/>
            </a:lvl7pPr>
            <a:lvl8pPr indent="-336550" lvl="7" marL="3657600" rtl="0">
              <a:spcBef>
                <a:spcPts val="0"/>
              </a:spcBef>
              <a:spcAft>
                <a:spcPts val="0"/>
              </a:spcAft>
              <a:buSzPts val="1700"/>
              <a:buChar char="○"/>
              <a:defRPr sz="1700"/>
            </a:lvl8pPr>
            <a:lvl9pPr indent="-336550" lvl="8" marL="4114800" rtl="0">
              <a:spcBef>
                <a:spcPts val="0"/>
              </a:spcBef>
              <a:spcAft>
                <a:spcPts val="0"/>
              </a:spcAft>
              <a:buSzPts val="1700"/>
              <a:buChar char="■"/>
              <a:defRPr sz="17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100"/>
          </a:xfrm>
          <a:prstGeom prst="rect">
            <a:avLst/>
          </a:prstGeom>
          <a:noFill/>
          <a:ln>
            <a:noFill/>
          </a:ln>
        </p:spPr>
        <p:txBody>
          <a:bodyPr anchorCtr="0" anchor="b" bIns="83800" lIns="83800" spcFirstLastPara="1" rIns="83800" wrap="square" tIns="83800"/>
          <a:lstStyle>
            <a:lvl1pPr lvl="0" rtl="0" algn="l">
              <a:spcBef>
                <a:spcPts val="0"/>
              </a:spcBef>
              <a:spcAft>
                <a:spcPts val="0"/>
              </a:spcAft>
              <a:buSzPts val="3300"/>
              <a:buFont typeface="Arial"/>
              <a:buNone/>
              <a:defRPr b="1" sz="3300">
                <a:solidFill>
                  <a:schemeClr val="dk1"/>
                </a:solidFill>
                <a:latin typeface="Arial"/>
                <a:ea typeface="Arial"/>
                <a:cs typeface="Arial"/>
                <a:sym typeface="Arial"/>
              </a:defRPr>
            </a:lvl1pPr>
            <a:lvl2pPr lvl="1" rtl="0" algn="l">
              <a:spcBef>
                <a:spcPts val="0"/>
              </a:spcBef>
              <a:spcAft>
                <a:spcPts val="0"/>
              </a:spcAft>
              <a:buSzPts val="3300"/>
              <a:buFont typeface="Arial"/>
              <a:buNone/>
              <a:defRPr b="1" sz="3300">
                <a:solidFill>
                  <a:schemeClr val="dk1"/>
                </a:solidFill>
                <a:latin typeface="Arial"/>
                <a:ea typeface="Arial"/>
                <a:cs typeface="Arial"/>
                <a:sym typeface="Arial"/>
              </a:defRPr>
            </a:lvl2pPr>
            <a:lvl3pPr lvl="2" rtl="0" algn="l">
              <a:spcBef>
                <a:spcPts val="0"/>
              </a:spcBef>
              <a:spcAft>
                <a:spcPts val="0"/>
              </a:spcAft>
              <a:buSzPts val="3300"/>
              <a:buFont typeface="Arial"/>
              <a:buNone/>
              <a:defRPr b="1" sz="3300">
                <a:solidFill>
                  <a:schemeClr val="dk1"/>
                </a:solidFill>
                <a:latin typeface="Arial"/>
                <a:ea typeface="Arial"/>
                <a:cs typeface="Arial"/>
                <a:sym typeface="Arial"/>
              </a:defRPr>
            </a:lvl3pPr>
            <a:lvl4pPr lvl="3" rtl="0" algn="l">
              <a:spcBef>
                <a:spcPts val="0"/>
              </a:spcBef>
              <a:spcAft>
                <a:spcPts val="0"/>
              </a:spcAft>
              <a:buSzPts val="3300"/>
              <a:buFont typeface="Arial"/>
              <a:buNone/>
              <a:defRPr b="1" sz="3300">
                <a:solidFill>
                  <a:schemeClr val="dk1"/>
                </a:solidFill>
                <a:latin typeface="Arial"/>
                <a:ea typeface="Arial"/>
                <a:cs typeface="Arial"/>
                <a:sym typeface="Arial"/>
              </a:defRPr>
            </a:lvl4pPr>
            <a:lvl5pPr lvl="4" rtl="0" algn="l">
              <a:spcBef>
                <a:spcPts val="0"/>
              </a:spcBef>
              <a:spcAft>
                <a:spcPts val="0"/>
              </a:spcAft>
              <a:buSzPts val="3300"/>
              <a:buFont typeface="Arial"/>
              <a:buNone/>
              <a:defRPr b="1" sz="3300">
                <a:solidFill>
                  <a:schemeClr val="dk1"/>
                </a:solidFill>
                <a:latin typeface="Arial"/>
                <a:ea typeface="Arial"/>
                <a:cs typeface="Arial"/>
                <a:sym typeface="Arial"/>
              </a:defRPr>
            </a:lvl5pPr>
            <a:lvl6pPr lvl="5" rtl="0" algn="l">
              <a:spcBef>
                <a:spcPts val="0"/>
              </a:spcBef>
              <a:spcAft>
                <a:spcPts val="0"/>
              </a:spcAft>
              <a:buSzPts val="3300"/>
              <a:buFont typeface="Arial"/>
              <a:buNone/>
              <a:defRPr b="1" sz="3300">
                <a:solidFill>
                  <a:schemeClr val="dk1"/>
                </a:solidFill>
                <a:latin typeface="Arial"/>
                <a:ea typeface="Arial"/>
                <a:cs typeface="Arial"/>
                <a:sym typeface="Arial"/>
              </a:defRPr>
            </a:lvl6pPr>
            <a:lvl7pPr lvl="6" rtl="0" algn="l">
              <a:spcBef>
                <a:spcPts val="0"/>
              </a:spcBef>
              <a:spcAft>
                <a:spcPts val="0"/>
              </a:spcAft>
              <a:buSzPts val="3300"/>
              <a:buFont typeface="Arial"/>
              <a:buNone/>
              <a:defRPr b="1" sz="3300">
                <a:solidFill>
                  <a:schemeClr val="dk1"/>
                </a:solidFill>
                <a:latin typeface="Arial"/>
                <a:ea typeface="Arial"/>
                <a:cs typeface="Arial"/>
                <a:sym typeface="Arial"/>
              </a:defRPr>
            </a:lvl7pPr>
            <a:lvl8pPr lvl="7" rtl="0" algn="l">
              <a:spcBef>
                <a:spcPts val="0"/>
              </a:spcBef>
              <a:spcAft>
                <a:spcPts val="0"/>
              </a:spcAft>
              <a:buSzPts val="3300"/>
              <a:buFont typeface="Arial"/>
              <a:buNone/>
              <a:defRPr b="1" sz="3300">
                <a:solidFill>
                  <a:schemeClr val="dk1"/>
                </a:solidFill>
                <a:latin typeface="Arial"/>
                <a:ea typeface="Arial"/>
                <a:cs typeface="Arial"/>
                <a:sym typeface="Arial"/>
              </a:defRPr>
            </a:lvl8pPr>
            <a:lvl9pPr lvl="8" rtl="0" algn="l">
              <a:spcBef>
                <a:spcPts val="0"/>
              </a:spcBef>
              <a:spcAft>
                <a:spcPts val="0"/>
              </a:spcAft>
              <a:buSzPts val="3300"/>
              <a:buFont typeface="Arial"/>
              <a:buNone/>
              <a:defRPr b="1" sz="3300">
                <a:solidFill>
                  <a:schemeClr val="dk1"/>
                </a:solidFill>
                <a:latin typeface="Arial"/>
                <a:ea typeface="Arial"/>
                <a:cs typeface="Arial"/>
                <a:sym typeface="Arial"/>
              </a:defRPr>
            </a:lvl9pPr>
          </a:lstStyle>
          <a:p/>
        </p:txBody>
      </p:sp>
      <p:sp>
        <p:nvSpPr>
          <p:cNvPr id="63" name="Shape 63"/>
          <p:cNvSpPr txBox="1"/>
          <p:nvPr>
            <p:ph idx="1" type="body"/>
          </p:nvPr>
        </p:nvSpPr>
        <p:spPr>
          <a:xfrm>
            <a:off x="457200" y="1200150"/>
            <a:ext cx="3994500" cy="3725700"/>
          </a:xfrm>
          <a:prstGeom prst="rect">
            <a:avLst/>
          </a:prstGeom>
          <a:noFill/>
          <a:ln>
            <a:noFill/>
          </a:ln>
        </p:spPr>
        <p:txBody>
          <a:bodyPr anchorCtr="0" anchor="t" bIns="83800" lIns="83800" spcFirstLastPara="1" rIns="83800" wrap="square" tIns="83800"/>
          <a:lstStyle>
            <a:lvl1pPr indent="-400050" lvl="0" marL="457200" rtl="0">
              <a:spcBef>
                <a:spcPts val="600"/>
              </a:spcBef>
              <a:spcAft>
                <a:spcPts val="0"/>
              </a:spcAft>
              <a:buSzPts val="27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36550" lvl="3" marL="1828800" rtl="0">
              <a:spcBef>
                <a:spcPts val="0"/>
              </a:spcBef>
              <a:spcAft>
                <a:spcPts val="0"/>
              </a:spcAft>
              <a:buSzPts val="1700"/>
              <a:buChar char="●"/>
              <a:defRPr/>
            </a:lvl4pPr>
            <a:lvl5pPr indent="-336550" lvl="4" marL="2286000" rtl="0">
              <a:spcBef>
                <a:spcPts val="0"/>
              </a:spcBef>
              <a:spcAft>
                <a:spcPts val="0"/>
              </a:spcAft>
              <a:buSzPts val="1700"/>
              <a:buChar char="○"/>
              <a:defRPr sz="1700"/>
            </a:lvl5pPr>
            <a:lvl6pPr indent="-336550" lvl="5" marL="2743200" rtl="0">
              <a:spcBef>
                <a:spcPts val="0"/>
              </a:spcBef>
              <a:spcAft>
                <a:spcPts val="0"/>
              </a:spcAft>
              <a:buSzPts val="1700"/>
              <a:buChar char="■"/>
              <a:defRPr sz="1700"/>
            </a:lvl6pPr>
            <a:lvl7pPr indent="-336550" lvl="6" marL="3200400" rtl="0">
              <a:spcBef>
                <a:spcPts val="0"/>
              </a:spcBef>
              <a:spcAft>
                <a:spcPts val="0"/>
              </a:spcAft>
              <a:buSzPts val="1700"/>
              <a:buChar char="●"/>
              <a:defRPr sz="1700"/>
            </a:lvl7pPr>
            <a:lvl8pPr indent="-336550" lvl="7" marL="3657600" rtl="0">
              <a:spcBef>
                <a:spcPts val="0"/>
              </a:spcBef>
              <a:spcAft>
                <a:spcPts val="0"/>
              </a:spcAft>
              <a:buSzPts val="1700"/>
              <a:buChar char="○"/>
              <a:defRPr sz="1700"/>
            </a:lvl8pPr>
            <a:lvl9pPr indent="-336550" lvl="8" marL="4114800" rtl="0">
              <a:spcBef>
                <a:spcPts val="0"/>
              </a:spcBef>
              <a:spcAft>
                <a:spcPts val="0"/>
              </a:spcAft>
              <a:buSzPts val="1700"/>
              <a:buChar char="■"/>
              <a:defRPr sz="1700"/>
            </a:lvl9pPr>
          </a:lstStyle>
          <a:p/>
        </p:txBody>
      </p:sp>
      <p:sp>
        <p:nvSpPr>
          <p:cNvPr id="64" name="Shape 64"/>
          <p:cNvSpPr txBox="1"/>
          <p:nvPr>
            <p:ph idx="2" type="body"/>
          </p:nvPr>
        </p:nvSpPr>
        <p:spPr>
          <a:xfrm>
            <a:off x="4692274" y="1200150"/>
            <a:ext cx="3994500" cy="3725700"/>
          </a:xfrm>
          <a:prstGeom prst="rect">
            <a:avLst/>
          </a:prstGeom>
          <a:noFill/>
          <a:ln>
            <a:noFill/>
          </a:ln>
        </p:spPr>
        <p:txBody>
          <a:bodyPr anchorCtr="0" anchor="t" bIns="83800" lIns="83800" spcFirstLastPara="1" rIns="83800" wrap="square" tIns="83800"/>
          <a:lstStyle>
            <a:lvl1pPr indent="-400050" lvl="0" marL="457200" rtl="0">
              <a:spcBef>
                <a:spcPts val="600"/>
              </a:spcBef>
              <a:spcAft>
                <a:spcPts val="0"/>
              </a:spcAft>
              <a:buSzPts val="27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36550" lvl="3" marL="1828800" rtl="0">
              <a:spcBef>
                <a:spcPts val="0"/>
              </a:spcBef>
              <a:spcAft>
                <a:spcPts val="0"/>
              </a:spcAft>
              <a:buSzPts val="1700"/>
              <a:buChar char="●"/>
              <a:defRPr/>
            </a:lvl4pPr>
            <a:lvl5pPr indent="-336550" lvl="4" marL="2286000" rtl="0">
              <a:spcBef>
                <a:spcPts val="0"/>
              </a:spcBef>
              <a:spcAft>
                <a:spcPts val="0"/>
              </a:spcAft>
              <a:buSzPts val="1700"/>
              <a:buChar char="○"/>
              <a:defRPr sz="1700"/>
            </a:lvl5pPr>
            <a:lvl6pPr indent="-336550" lvl="5" marL="2743200" rtl="0">
              <a:spcBef>
                <a:spcPts val="0"/>
              </a:spcBef>
              <a:spcAft>
                <a:spcPts val="0"/>
              </a:spcAft>
              <a:buSzPts val="1700"/>
              <a:buChar char="■"/>
              <a:defRPr sz="1700"/>
            </a:lvl6pPr>
            <a:lvl7pPr indent="-336550" lvl="6" marL="3200400" rtl="0">
              <a:spcBef>
                <a:spcPts val="0"/>
              </a:spcBef>
              <a:spcAft>
                <a:spcPts val="0"/>
              </a:spcAft>
              <a:buSzPts val="1700"/>
              <a:buChar char="●"/>
              <a:defRPr sz="1700"/>
            </a:lvl7pPr>
            <a:lvl8pPr indent="-336550" lvl="7" marL="3657600" rtl="0">
              <a:spcBef>
                <a:spcPts val="0"/>
              </a:spcBef>
              <a:spcAft>
                <a:spcPts val="0"/>
              </a:spcAft>
              <a:buSzPts val="1700"/>
              <a:buChar char="○"/>
              <a:defRPr sz="1700"/>
            </a:lvl8pPr>
            <a:lvl9pPr indent="-336550" lvl="8" marL="4114800" rtl="0">
              <a:spcBef>
                <a:spcPts val="0"/>
              </a:spcBef>
              <a:spcAft>
                <a:spcPts val="0"/>
              </a:spcAft>
              <a:buSzPts val="1700"/>
              <a:buChar char="■"/>
              <a:defRPr sz="17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100"/>
          </a:xfrm>
          <a:prstGeom prst="rect">
            <a:avLst/>
          </a:prstGeom>
          <a:noFill/>
          <a:ln>
            <a:noFill/>
          </a:ln>
        </p:spPr>
        <p:txBody>
          <a:bodyPr anchorCtr="0" anchor="b" bIns="83800" lIns="83800" spcFirstLastPara="1" rIns="83800" wrap="square" tIns="83800"/>
          <a:lstStyle>
            <a:lvl1pPr lvl="0" rtl="0" algn="l">
              <a:spcBef>
                <a:spcPts val="0"/>
              </a:spcBef>
              <a:spcAft>
                <a:spcPts val="0"/>
              </a:spcAft>
              <a:buSzPts val="3300"/>
              <a:buFont typeface="Arial"/>
              <a:buNone/>
              <a:defRPr b="1" sz="3300">
                <a:solidFill>
                  <a:schemeClr val="dk1"/>
                </a:solidFill>
                <a:latin typeface="Arial"/>
                <a:ea typeface="Arial"/>
                <a:cs typeface="Arial"/>
                <a:sym typeface="Arial"/>
              </a:defRPr>
            </a:lvl1pPr>
            <a:lvl2pPr lvl="1" rtl="0" algn="l">
              <a:spcBef>
                <a:spcPts val="0"/>
              </a:spcBef>
              <a:spcAft>
                <a:spcPts val="0"/>
              </a:spcAft>
              <a:buSzPts val="3300"/>
              <a:buFont typeface="Arial"/>
              <a:buNone/>
              <a:defRPr b="1" sz="3300">
                <a:solidFill>
                  <a:schemeClr val="dk1"/>
                </a:solidFill>
                <a:latin typeface="Arial"/>
                <a:ea typeface="Arial"/>
                <a:cs typeface="Arial"/>
                <a:sym typeface="Arial"/>
              </a:defRPr>
            </a:lvl2pPr>
            <a:lvl3pPr lvl="2" rtl="0" algn="l">
              <a:spcBef>
                <a:spcPts val="0"/>
              </a:spcBef>
              <a:spcAft>
                <a:spcPts val="0"/>
              </a:spcAft>
              <a:buSzPts val="3300"/>
              <a:buFont typeface="Arial"/>
              <a:buNone/>
              <a:defRPr b="1" sz="3300">
                <a:solidFill>
                  <a:schemeClr val="dk1"/>
                </a:solidFill>
                <a:latin typeface="Arial"/>
                <a:ea typeface="Arial"/>
                <a:cs typeface="Arial"/>
                <a:sym typeface="Arial"/>
              </a:defRPr>
            </a:lvl3pPr>
            <a:lvl4pPr lvl="3" rtl="0" algn="l">
              <a:spcBef>
                <a:spcPts val="0"/>
              </a:spcBef>
              <a:spcAft>
                <a:spcPts val="0"/>
              </a:spcAft>
              <a:buSzPts val="3300"/>
              <a:buFont typeface="Arial"/>
              <a:buNone/>
              <a:defRPr b="1" sz="3300">
                <a:solidFill>
                  <a:schemeClr val="dk1"/>
                </a:solidFill>
                <a:latin typeface="Arial"/>
                <a:ea typeface="Arial"/>
                <a:cs typeface="Arial"/>
                <a:sym typeface="Arial"/>
              </a:defRPr>
            </a:lvl4pPr>
            <a:lvl5pPr lvl="4" rtl="0" algn="l">
              <a:spcBef>
                <a:spcPts val="0"/>
              </a:spcBef>
              <a:spcAft>
                <a:spcPts val="0"/>
              </a:spcAft>
              <a:buSzPts val="3300"/>
              <a:buFont typeface="Arial"/>
              <a:buNone/>
              <a:defRPr b="1" sz="3300">
                <a:solidFill>
                  <a:schemeClr val="dk1"/>
                </a:solidFill>
                <a:latin typeface="Arial"/>
                <a:ea typeface="Arial"/>
                <a:cs typeface="Arial"/>
                <a:sym typeface="Arial"/>
              </a:defRPr>
            </a:lvl5pPr>
            <a:lvl6pPr lvl="5" rtl="0" algn="l">
              <a:spcBef>
                <a:spcPts val="0"/>
              </a:spcBef>
              <a:spcAft>
                <a:spcPts val="0"/>
              </a:spcAft>
              <a:buSzPts val="3300"/>
              <a:buFont typeface="Arial"/>
              <a:buNone/>
              <a:defRPr b="1" sz="3300">
                <a:solidFill>
                  <a:schemeClr val="dk1"/>
                </a:solidFill>
                <a:latin typeface="Arial"/>
                <a:ea typeface="Arial"/>
                <a:cs typeface="Arial"/>
                <a:sym typeface="Arial"/>
              </a:defRPr>
            </a:lvl6pPr>
            <a:lvl7pPr lvl="6" rtl="0" algn="l">
              <a:spcBef>
                <a:spcPts val="0"/>
              </a:spcBef>
              <a:spcAft>
                <a:spcPts val="0"/>
              </a:spcAft>
              <a:buSzPts val="3300"/>
              <a:buFont typeface="Arial"/>
              <a:buNone/>
              <a:defRPr b="1" sz="3300">
                <a:solidFill>
                  <a:schemeClr val="dk1"/>
                </a:solidFill>
                <a:latin typeface="Arial"/>
                <a:ea typeface="Arial"/>
                <a:cs typeface="Arial"/>
                <a:sym typeface="Arial"/>
              </a:defRPr>
            </a:lvl7pPr>
            <a:lvl8pPr lvl="7" rtl="0" algn="l">
              <a:spcBef>
                <a:spcPts val="0"/>
              </a:spcBef>
              <a:spcAft>
                <a:spcPts val="0"/>
              </a:spcAft>
              <a:buSzPts val="3300"/>
              <a:buFont typeface="Arial"/>
              <a:buNone/>
              <a:defRPr b="1" sz="3300">
                <a:solidFill>
                  <a:schemeClr val="dk1"/>
                </a:solidFill>
                <a:latin typeface="Arial"/>
                <a:ea typeface="Arial"/>
                <a:cs typeface="Arial"/>
                <a:sym typeface="Arial"/>
              </a:defRPr>
            </a:lvl8pPr>
            <a:lvl9pPr lvl="8" rtl="0" algn="l">
              <a:spcBef>
                <a:spcPts val="0"/>
              </a:spcBef>
              <a:spcAft>
                <a:spcPts val="0"/>
              </a:spcAft>
              <a:buSzPts val="3300"/>
              <a:buFont typeface="Arial"/>
              <a:buNone/>
              <a:defRPr b="1" sz="3300">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sp>
        <p:nvSpPr>
          <p:cNvPr id="68" name="Shape 68"/>
          <p:cNvSpPr txBox="1"/>
          <p:nvPr>
            <p:ph idx="1" type="body"/>
          </p:nvPr>
        </p:nvSpPr>
        <p:spPr>
          <a:xfrm>
            <a:off x="457200" y="4406309"/>
            <a:ext cx="8229600" cy="519600"/>
          </a:xfrm>
          <a:prstGeom prst="rect">
            <a:avLst/>
          </a:prstGeom>
          <a:noFill/>
          <a:ln>
            <a:noFill/>
          </a:ln>
        </p:spPr>
        <p:txBody>
          <a:bodyPr anchorCtr="0" anchor="t" bIns="83800" lIns="83800" spcFirstLastPara="1" rIns="83800" wrap="square" tIns="83800"/>
          <a:lstStyle>
            <a:lvl1pPr indent="-336550" lvl="0" marL="457200" rtl="0" algn="ctr">
              <a:lnSpc>
                <a:spcPct val="100000"/>
              </a:lnSpc>
              <a:spcBef>
                <a:spcPts val="300"/>
              </a:spcBef>
              <a:spcAft>
                <a:spcPts val="0"/>
              </a:spcAft>
              <a:buClr>
                <a:schemeClr val="dk1"/>
              </a:buClr>
              <a:buSzPts val="1700"/>
              <a:buFont typeface="Arial"/>
              <a:buChar char="●"/>
              <a:defRPr sz="1700">
                <a:solidFill>
                  <a:schemeClr val="dk1"/>
                </a:solidFill>
              </a:defRPr>
            </a:lvl1pPr>
            <a:lvl2pPr indent="-336550" lvl="1" marL="914400" rtl="0" algn="ctr">
              <a:lnSpc>
                <a:spcPct val="100000"/>
              </a:lnSpc>
              <a:spcBef>
                <a:spcPts val="0"/>
              </a:spcBef>
              <a:spcAft>
                <a:spcPts val="0"/>
              </a:spcAft>
              <a:buClr>
                <a:schemeClr val="dk1"/>
              </a:buClr>
              <a:buSzPts val="1700"/>
              <a:buFont typeface="Arial"/>
              <a:buChar char="○"/>
              <a:defRPr sz="1700">
                <a:solidFill>
                  <a:schemeClr val="dk1"/>
                </a:solidFill>
              </a:defRPr>
            </a:lvl2pPr>
            <a:lvl3pPr indent="-336550" lvl="2" marL="1371600" rtl="0" algn="ctr">
              <a:lnSpc>
                <a:spcPct val="100000"/>
              </a:lnSpc>
              <a:spcBef>
                <a:spcPts val="0"/>
              </a:spcBef>
              <a:spcAft>
                <a:spcPts val="0"/>
              </a:spcAft>
              <a:buClr>
                <a:schemeClr val="dk1"/>
              </a:buClr>
              <a:buSzPts val="1700"/>
              <a:buFont typeface="Arial"/>
              <a:buChar char="■"/>
              <a:defRPr sz="1700">
                <a:solidFill>
                  <a:schemeClr val="dk1"/>
                </a:solidFill>
              </a:defRPr>
            </a:lvl3pPr>
            <a:lvl4pPr indent="-336550" lvl="3" marL="1828800" rtl="0" algn="ctr">
              <a:lnSpc>
                <a:spcPct val="100000"/>
              </a:lnSpc>
              <a:spcBef>
                <a:spcPts val="0"/>
              </a:spcBef>
              <a:spcAft>
                <a:spcPts val="0"/>
              </a:spcAft>
              <a:buClr>
                <a:schemeClr val="dk1"/>
              </a:buClr>
              <a:buSzPts val="1700"/>
              <a:buFont typeface="Arial"/>
              <a:buChar char="●"/>
              <a:defRPr sz="1700">
                <a:solidFill>
                  <a:schemeClr val="dk1"/>
                </a:solidFill>
              </a:defRPr>
            </a:lvl4pPr>
            <a:lvl5pPr indent="-336550" lvl="4" marL="2286000" rtl="0" algn="ctr">
              <a:lnSpc>
                <a:spcPct val="100000"/>
              </a:lnSpc>
              <a:spcBef>
                <a:spcPts val="0"/>
              </a:spcBef>
              <a:spcAft>
                <a:spcPts val="0"/>
              </a:spcAft>
              <a:buClr>
                <a:schemeClr val="dk1"/>
              </a:buClr>
              <a:buSzPts val="1700"/>
              <a:buFont typeface="Arial"/>
              <a:buChar char="○"/>
              <a:defRPr sz="1700">
                <a:solidFill>
                  <a:schemeClr val="dk1"/>
                </a:solidFill>
              </a:defRPr>
            </a:lvl5pPr>
            <a:lvl6pPr indent="-336550" lvl="5" marL="2743200" rtl="0" algn="ctr">
              <a:lnSpc>
                <a:spcPct val="100000"/>
              </a:lnSpc>
              <a:spcBef>
                <a:spcPts val="0"/>
              </a:spcBef>
              <a:spcAft>
                <a:spcPts val="0"/>
              </a:spcAft>
              <a:buClr>
                <a:schemeClr val="dk1"/>
              </a:buClr>
              <a:buSzPts val="1700"/>
              <a:buFont typeface="Arial"/>
              <a:buChar char="■"/>
              <a:defRPr sz="1700">
                <a:solidFill>
                  <a:schemeClr val="dk1"/>
                </a:solidFill>
              </a:defRPr>
            </a:lvl6pPr>
            <a:lvl7pPr indent="-336550" lvl="6" marL="3200400" rtl="0" algn="ctr">
              <a:lnSpc>
                <a:spcPct val="100000"/>
              </a:lnSpc>
              <a:spcBef>
                <a:spcPts val="0"/>
              </a:spcBef>
              <a:spcAft>
                <a:spcPts val="0"/>
              </a:spcAft>
              <a:buClr>
                <a:schemeClr val="dk1"/>
              </a:buClr>
              <a:buSzPts val="1700"/>
              <a:buFont typeface="Arial"/>
              <a:buChar char="●"/>
              <a:defRPr sz="1700">
                <a:solidFill>
                  <a:schemeClr val="dk1"/>
                </a:solidFill>
              </a:defRPr>
            </a:lvl7pPr>
            <a:lvl8pPr indent="-336550" lvl="7" marL="3657600" rtl="0" algn="ctr">
              <a:lnSpc>
                <a:spcPct val="100000"/>
              </a:lnSpc>
              <a:spcBef>
                <a:spcPts val="0"/>
              </a:spcBef>
              <a:spcAft>
                <a:spcPts val="0"/>
              </a:spcAft>
              <a:buClr>
                <a:schemeClr val="dk1"/>
              </a:buClr>
              <a:buSzPts val="1700"/>
              <a:buFont typeface="Arial"/>
              <a:buChar char="○"/>
              <a:defRPr sz="1700">
                <a:solidFill>
                  <a:schemeClr val="dk1"/>
                </a:solidFill>
              </a:defRPr>
            </a:lvl8pPr>
            <a:lvl9pPr indent="-336550" lvl="8" marL="4114800" rtl="0" algn="ctr">
              <a:lnSpc>
                <a:spcPct val="100000"/>
              </a:lnSpc>
              <a:spcBef>
                <a:spcPts val="0"/>
              </a:spcBef>
              <a:spcAft>
                <a:spcPts val="0"/>
              </a:spcAft>
              <a:buClr>
                <a:schemeClr val="dk1"/>
              </a:buClr>
              <a:buSzPts val="1700"/>
              <a:buFont typeface="Arial"/>
              <a:buChar char="■"/>
              <a:defRPr sz="17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6" name="Shape 76"/>
        <p:cNvGrpSpPr/>
        <p:nvPr/>
      </p:nvGrpSpPr>
      <p:grpSpPr>
        <a:xfrm>
          <a:off x="0" y="0"/>
          <a:ext cx="0" cy="0"/>
          <a:chOff x="0" y="0"/>
          <a:chExt cx="0" cy="0"/>
        </a:xfrm>
      </p:grpSpPr>
      <p:sp>
        <p:nvSpPr>
          <p:cNvPr id="77" name="Shape 7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8" name="Shape 78"/>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14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14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1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
        <p:nvSpPr>
          <p:cNvPr id="79" name="Shape 7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
        <p:nvSpPr>
          <p:cNvPr id="83" name="Shape 83"/>
          <p:cNvSpPr txBox="1"/>
          <p:nvPr>
            <p:ph idx="12" type="sldNum"/>
          </p:nvPr>
        </p:nvSpPr>
        <p:spPr>
          <a:xfrm>
            <a:off x="8556792" y="4749850"/>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8" name="Shape 88"/>
        <p:cNvGrpSpPr/>
        <p:nvPr/>
      </p:nvGrpSpPr>
      <p:grpSpPr>
        <a:xfrm>
          <a:off x="0" y="0"/>
          <a:ext cx="0" cy="0"/>
          <a:chOff x="0" y="0"/>
          <a:chExt cx="0" cy="0"/>
        </a:xfrm>
      </p:grpSpPr>
      <p:cxnSp>
        <p:nvCxnSpPr>
          <p:cNvPr id="89" name="Shape 8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90" name="Shape 90"/>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91" name="Shape 91"/>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95" name="Shape 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Shape 10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3" name="Shape 10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Shape 10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Shape 110"/>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Shape 1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Shape 11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7" name="Shape 11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8" name="Shape 118"/>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119" name="Shape 11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0" name="Shape 12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2" name="Shape 122"/>
        <p:cNvGrpSpPr/>
        <p:nvPr/>
      </p:nvGrpSpPr>
      <p:grpSpPr>
        <a:xfrm>
          <a:off x="0" y="0"/>
          <a:ext cx="0" cy="0"/>
          <a:chOff x="0" y="0"/>
          <a:chExt cx="0" cy="0"/>
        </a:xfrm>
      </p:grpSpPr>
      <p:sp>
        <p:nvSpPr>
          <p:cNvPr id="123" name="Shape 123"/>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24" name="Shape 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5" name="Shape 125"/>
        <p:cNvGrpSpPr/>
        <p:nvPr/>
      </p:nvGrpSpPr>
      <p:grpSpPr>
        <a:xfrm>
          <a:off x="0" y="0"/>
          <a:ext cx="0" cy="0"/>
          <a:chOff x="0" y="0"/>
          <a:chExt cx="0" cy="0"/>
        </a:xfrm>
      </p:grpSpPr>
      <p:sp>
        <p:nvSpPr>
          <p:cNvPr id="126" name="Shape 126"/>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127" name="Shape 127"/>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Shape 1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Shape 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7" name="Shape 137"/>
        <p:cNvGrpSpPr/>
        <p:nvPr/>
      </p:nvGrpSpPr>
      <p:grpSpPr>
        <a:xfrm>
          <a:off x="0" y="0"/>
          <a:ext cx="0" cy="0"/>
          <a:chOff x="0" y="0"/>
          <a:chExt cx="0" cy="0"/>
        </a:xfrm>
      </p:grpSpPr>
      <p:sp>
        <p:nvSpPr>
          <p:cNvPr id="138" name="Shape 138"/>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9" name="Shape 139"/>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0" name="Shape 14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5" name="Shape 14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6" name="Shape 14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Shape 14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9" name="Shape 149"/>
        <p:cNvGrpSpPr/>
        <p:nvPr/>
      </p:nvGrpSpPr>
      <p:grpSpPr>
        <a:xfrm>
          <a:off x="0" y="0"/>
          <a:ext cx="0" cy="0"/>
          <a:chOff x="0" y="0"/>
          <a:chExt cx="0" cy="0"/>
        </a:xfrm>
      </p:grpSpPr>
      <p:sp>
        <p:nvSpPr>
          <p:cNvPr id="150" name="Shape 150"/>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1" name="Shape 151"/>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152" name="Shape 15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3" name="Shape 15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7" name="Shape 157"/>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Shape 158"/>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9" name="Shape 15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Shape 16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1" name="Shape 16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64" name="Shape 164"/>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65" name="Shape 165"/>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6" name="Shape 166"/>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67" name="Shape 167"/>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8" name="Shape 16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9" name="Shape 16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0" name="Shape 17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73" name="Shape 17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4" name="Shape 17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5" name="Shape 17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6" name="Shape 176"/>
        <p:cNvGrpSpPr/>
        <p:nvPr/>
      </p:nvGrpSpPr>
      <p:grpSpPr>
        <a:xfrm>
          <a:off x="0" y="0"/>
          <a:ext cx="0" cy="0"/>
          <a:chOff x="0" y="0"/>
          <a:chExt cx="0" cy="0"/>
        </a:xfrm>
      </p:grpSpPr>
      <p:sp>
        <p:nvSpPr>
          <p:cNvPr id="177" name="Shape 17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8" name="Shape 17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9" name="Shape 17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80" name="Shape 180"/>
        <p:cNvGrpSpPr/>
        <p:nvPr/>
      </p:nvGrpSpPr>
      <p:grpSpPr>
        <a:xfrm>
          <a:off x="0" y="0"/>
          <a:ext cx="0" cy="0"/>
          <a:chOff x="0" y="0"/>
          <a:chExt cx="0" cy="0"/>
        </a:xfrm>
      </p:grpSpPr>
      <p:sp>
        <p:nvSpPr>
          <p:cNvPr id="181" name="Shape 181"/>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2" name="Shape 182"/>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3" name="Shape 183"/>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84" name="Shape 18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5" name="Shape 18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6" name="Shape 18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7" name="Shape 187"/>
        <p:cNvGrpSpPr/>
        <p:nvPr/>
      </p:nvGrpSpPr>
      <p:grpSpPr>
        <a:xfrm>
          <a:off x="0" y="0"/>
          <a:ext cx="0" cy="0"/>
          <a:chOff x="0" y="0"/>
          <a:chExt cx="0" cy="0"/>
        </a:xfrm>
      </p:grpSpPr>
      <p:sp>
        <p:nvSpPr>
          <p:cNvPr id="188" name="Shape 188"/>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9" name="Shape 189"/>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90" name="Shape 19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91" name="Shape 19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2" name="Shape 19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3" name="Shape 19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94" name="Shape 194"/>
        <p:cNvGrpSpPr/>
        <p:nvPr/>
      </p:nvGrpSpPr>
      <p:grpSpPr>
        <a:xfrm>
          <a:off x="0" y="0"/>
          <a:ext cx="0" cy="0"/>
          <a:chOff x="0" y="0"/>
          <a:chExt cx="0" cy="0"/>
        </a:xfrm>
      </p:grpSpPr>
      <p:sp>
        <p:nvSpPr>
          <p:cNvPr id="195" name="Shape 19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96" name="Shape 196"/>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7" name="Shape 19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Shape 19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9" name="Shape 19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00" name="Shape 200"/>
        <p:cNvGrpSpPr/>
        <p:nvPr/>
      </p:nvGrpSpPr>
      <p:grpSpPr>
        <a:xfrm>
          <a:off x="0" y="0"/>
          <a:ext cx="0" cy="0"/>
          <a:chOff x="0" y="0"/>
          <a:chExt cx="0" cy="0"/>
        </a:xfrm>
      </p:grpSpPr>
      <p:sp>
        <p:nvSpPr>
          <p:cNvPr id="201" name="Shape 201"/>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02" name="Shape 20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3" name="Shape 20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4" name="Shape 20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Shape 20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6.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2" Type="http://schemas.openxmlformats.org/officeDocument/2006/relationships/theme" Target="../theme/theme4.xml"/><Relationship Id="rId9" Type="http://schemas.openxmlformats.org/officeDocument/2006/relationships/slideLayout" Target="../slideLayouts/slideLayout39.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100"/>
          </a:xfrm>
          <a:prstGeom prst="rect">
            <a:avLst/>
          </a:prstGeom>
          <a:noFill/>
          <a:ln>
            <a:noFill/>
          </a:ln>
        </p:spPr>
        <p:txBody>
          <a:bodyPr anchorCtr="0" anchor="b" bIns="83800" lIns="83800" spcFirstLastPara="1" rIns="83800" wrap="square" tIns="83800"/>
          <a:lstStyle>
            <a:lvl1pPr lvl="0" rtl="0" algn="l">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9pPr>
          </a:lstStyle>
          <a:p/>
        </p:txBody>
      </p:sp>
      <p:sp>
        <p:nvSpPr>
          <p:cNvPr id="54" name="Shape 54"/>
          <p:cNvSpPr txBox="1"/>
          <p:nvPr>
            <p:ph idx="1" type="body"/>
          </p:nvPr>
        </p:nvSpPr>
        <p:spPr>
          <a:xfrm>
            <a:off x="457200" y="1200150"/>
            <a:ext cx="8229600" cy="3725700"/>
          </a:xfrm>
          <a:prstGeom prst="rect">
            <a:avLst/>
          </a:prstGeom>
          <a:noFill/>
          <a:ln>
            <a:noFill/>
          </a:ln>
        </p:spPr>
        <p:txBody>
          <a:bodyPr anchorCtr="0" anchor="t" bIns="83800" lIns="83800" spcFirstLastPara="1" rIns="83800" wrap="square" tIns="83800"/>
          <a:lstStyle>
            <a:lvl1pPr indent="-400050" lvl="0" marL="457200" rtl="0" algn="l">
              <a:spcBef>
                <a:spcPts val="6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1pPr>
            <a:lvl2pPr indent="-368300" lvl="1" marL="914400" rtl="0" algn="l">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68300" lvl="2" marL="1371600" rtl="0" algn="l">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3pPr>
            <a:lvl4pPr indent="-336550" lvl="3" marL="1828800" rtl="0" algn="l">
              <a:spcBef>
                <a:spcPts val="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rtl="0" algn="l">
              <a:spcBef>
                <a:spcPts val="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rtl="0" algn="l">
              <a:spcBef>
                <a:spcPts val="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6pPr>
            <a:lvl7pPr indent="-336550" lvl="6" marL="3200400" rtl="0" algn="l">
              <a:spcBef>
                <a:spcPts val="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7pPr>
            <a:lvl8pPr indent="-336550" lvl="7" marL="3657600" rtl="0" algn="l">
              <a:spcBef>
                <a:spcPts val="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8pPr>
            <a:lvl9pPr indent="-336550" lvl="8" marL="4114800" rtl="0" algn="l">
              <a:spcBef>
                <a:spcPts val="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2" name="Shape 7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317500" lvl="0" marL="457200" marR="0" rtl="0" algn="l">
              <a:spcBef>
                <a:spcPts val="640"/>
              </a:spcBef>
              <a:spcAft>
                <a:spcPts val="0"/>
              </a:spcAft>
              <a:buClr>
                <a:schemeClr val="dk1"/>
              </a:buClr>
              <a:buSzPts val="1400"/>
              <a:buFont typeface="Arial"/>
              <a:buChar char="�"/>
              <a:defRPr b="0" i="0" sz="32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17500" lvl="2" marL="1371600" marR="0" rtl="0" algn="l">
              <a:spcBef>
                <a:spcPts val="480"/>
              </a:spcBef>
              <a:spcAft>
                <a:spcPts val="0"/>
              </a:spcAft>
              <a:buClr>
                <a:schemeClr val="dk1"/>
              </a:buClr>
              <a:buSzPts val="1400"/>
              <a:buFont typeface="Arial"/>
              <a:buChar char="�"/>
              <a:defRPr b="0" i="0" sz="2400" u="none" cap="none" strike="noStrike">
                <a:solidFill>
                  <a:schemeClr val="dk1"/>
                </a:solidFill>
                <a:latin typeface="Calibri"/>
                <a:ea typeface="Calibri"/>
                <a:cs typeface="Calibri"/>
                <a:sym typeface="Calibri"/>
              </a:defRPr>
            </a:lvl3pPr>
            <a:lvl4pPr indent="-317500" lvl="3" marL="18288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4pPr>
            <a:lvl5pPr indent="-317500" lvl="4" marL="22860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5pPr>
            <a:lvl6pPr indent="-317500" lvl="5" marL="27432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6pPr>
            <a:lvl7pPr indent="-317500" lvl="6" marL="32004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7pPr>
            <a:lvl8pPr indent="-317500" lvl="7" marL="36576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8pPr>
            <a:lvl9pPr indent="-317500" lvl="8" marL="4114800" marR="0" rtl="0" algn="l">
              <a:spcBef>
                <a:spcPts val="40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Shape 7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86" name="Shape 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7" name="Shape 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3" name="Shape 13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4" name="Shape 13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Shape 1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billey@bard.edu" TargetMode="External"/><Relationship Id="rId4" Type="http://schemas.openxmlformats.org/officeDocument/2006/relationships/hyperlink" Target="mailto:rr2205@columbia.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1.xml"/><Relationship Id="rId3" Type="http://schemas.openxmlformats.org/officeDocument/2006/relationships/hyperlink" Target="http://id.loc.gov/datatypes/edtf" TargetMode="External"/><Relationship Id="rId4" Type="http://schemas.openxmlformats.org/officeDocument/2006/relationships/hyperlink" Target="http://id.loc.gov/vocabulary/countries/ko"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5.xml"/><Relationship Id="rId3" Type="http://schemas.openxmlformats.org/officeDocument/2006/relationships/hyperlink" Target="http://id.loc.gov/vocabulary/issuance/serl"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7.xml"/><Relationship Id="rId3" Type="http://schemas.openxmlformats.org/officeDocument/2006/relationships/hyperlink" Target="http://id.loc.gov/vocabulary/frequencies/ann"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od-cloud.net/"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2.xml"/><Relationship Id="rId3" Type="http://schemas.openxmlformats.org/officeDocument/2006/relationships/hyperlink" Target="http://id.loc.gov/vocabulary/mediaTypes/n"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3.xml"/><Relationship Id="rId3" Type="http://schemas.openxmlformats.org/officeDocument/2006/relationships/hyperlink" Target="http://id.loc.gov/vocabulary/carriers/nc"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5.xml"/><Relationship Id="rId3" Type="http://schemas.openxmlformats.org/officeDocument/2006/relationships/hyperlink" Target="http://id.loc.gov/ontologies/bibframe.html#p_illustrativeContent"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7.xml"/><Relationship Id="rId3" Type="http://schemas.openxmlformats.org/officeDocument/2006/relationships/hyperlink" Target="http://hdl.loc.gov/loc.pnp/cph.3g11323"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2.xml"/><Relationship Id="rId3" Type="http://schemas.openxmlformats.org/officeDocument/2006/relationships/hyperlink" Target="http://id.loc.gov/vocabulary/contentTypes/txt"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3.xml"/><Relationship Id="rId3" Type="http://schemas.openxmlformats.org/officeDocument/2006/relationships/hyperlink" Target="http://id.loc.gov/vocabulary/languages/eng"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4.xml"/><Relationship Id="rId3" Type="http://schemas.openxmlformats.org/officeDocument/2006/relationships/hyperlink" Target="http://id.loc.gov/authorities/names/n81039362" TargetMode="External"/><Relationship Id="rId4" Type="http://schemas.openxmlformats.org/officeDocument/2006/relationships/hyperlink" Target="http://id.loc.gov/vocabulary/relators/ctb"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6.xml"/><Relationship Id="rId3" Type="http://schemas.openxmlformats.org/officeDocument/2006/relationships/hyperlink" Target="http://id.loc.gov/vocabulary/organizations/dlc"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7.xml"/><Relationship Id="rId3" Type="http://schemas.openxmlformats.org/officeDocument/2006/relationships/hyperlink" Target="http://id.loc.gov/vocabulary/organizations/dlc"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2.xml"/><Relationship Id="rId3" Type="http://schemas.openxmlformats.org/officeDocument/2006/relationships/hyperlink" Target="https://www.loc.gov/catworkshop/bibframe/"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3.xml"/><Relationship Id="rId3" Type="http://schemas.openxmlformats.org/officeDocument/2006/relationships/hyperlink" Target="https://www.loc.gov/catworkshop/bibframe/"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5.xml"/><Relationship Id="rId3" Type="http://schemas.openxmlformats.org/officeDocument/2006/relationships/hyperlink" Target="http://www.loc.gov/aba/pcc/bibframe/TaskGroups/CSR-PDF/CSRtoBIBFRAMEMapping.pdf"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6.xml"/><Relationship Id="rId3" Type="http://schemas.openxmlformats.org/officeDocument/2006/relationships/hyperlink" Target="http://www.loc.gov/aba/pcc/bibframe/TaskGroups/CSR-PDF/FinalReportCONSERToPCCBIBFRAMETaskGroup.pdf"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8.xml"/><Relationship Id="rId3" Type="http://schemas.openxmlformats.org/officeDocument/2006/relationships/hyperlink" Target="http://id.loc.gov/authorities/names/n81052631.html" TargetMode="External"/><Relationship Id="rId4" Type="http://schemas.openxmlformats.org/officeDocument/2006/relationships/hyperlink" Target="http://id.loc.gov/authorities/names/n79066627.html"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6.xml"/><Relationship Id="rId3" Type="http://schemas.openxmlformats.org/officeDocument/2006/relationships/hyperlink" Target="https://wiki.duraspace.org/pages/viewpage.action?pageId=74515029"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7.xml"/><Relationship Id="rId3" Type="http://schemas.openxmlformats.org/officeDocument/2006/relationships/hyperlink" Target="https://bibliotek-o.org/"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hyperlink" Target="https://lov.okfn.org/dataset/lo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mberbilley/NASIG18_LDworksho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id.loc.gov/authorities/names/n80023576" TargetMode="External"/><Relationship Id="rId4" Type="http://schemas.openxmlformats.org/officeDocument/2006/relationships/hyperlink" Target="https://ejournals.lib.vt.edu/valib/index" TargetMode="External"/><Relationship Id="rId5" Type="http://schemas.openxmlformats.org/officeDocument/2006/relationships/hyperlink" Target="http://purl.org/dc/terms/publish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hyperlink" Target="http://www.linkeddatatools.com/introducing-r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hyperlink" Target="http://id.loc.gov/authorities/names/n90646362" TargetMode="External"/><Relationship Id="rId4" Type="http://schemas.openxmlformats.org/officeDocument/2006/relationships/hyperlink" Target="http://www.worldcat.org/oclc/2294082" TargetMode="External"/><Relationship Id="rId5" Type="http://schemas.openxmlformats.org/officeDocument/2006/relationships/hyperlink" Target="http://purl.org/dc/elements/1.1/creato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hyperlink" Target="http://id.loc.gov/authorities/names/n90646362" TargetMode="External"/><Relationship Id="rId4" Type="http://schemas.openxmlformats.org/officeDocument/2006/relationships/hyperlink" Target="http://www.worldcat.org/oclc/2294082" TargetMode="External"/><Relationship Id="rId11" Type="http://schemas.openxmlformats.org/officeDocument/2006/relationships/hyperlink" Target="http://purl.org/dc/elements/1.1/subject" TargetMode="External"/><Relationship Id="rId10" Type="http://schemas.openxmlformats.org/officeDocument/2006/relationships/hyperlink" Target="http://purl.org/dc/elements/1.1/subject" TargetMode="External"/><Relationship Id="rId9" Type="http://schemas.openxmlformats.org/officeDocument/2006/relationships/hyperlink" Target="http://purl.org/dc/elements/1.1/creator" TargetMode="External"/><Relationship Id="rId5" Type="http://schemas.openxmlformats.org/officeDocument/2006/relationships/hyperlink" Target="http://id.loc.gov/authorities/subjects/sh85076723" TargetMode="External"/><Relationship Id="rId6" Type="http://schemas.openxmlformats.org/officeDocument/2006/relationships/hyperlink" Target="http://www.worldcat.org/oclc/18730828" TargetMode="External"/><Relationship Id="rId7" Type="http://schemas.openxmlformats.org/officeDocument/2006/relationships/hyperlink" Target="http://id.loc.gov/authorities/names/n50053919" TargetMode="External"/><Relationship Id="rId8" Type="http://schemas.openxmlformats.org/officeDocument/2006/relationships/hyperlink" Target="http://purl.org/dc/elements/1.1/creato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hyperlink" Target="http://id.worldcat.org/fast/1050133" TargetMode="External"/><Relationship Id="rId10" Type="http://schemas.openxmlformats.org/officeDocument/2006/relationships/hyperlink" Target="http://id.worldcat.org/fast/997301" TargetMode="External"/><Relationship Id="rId13" Type="http://schemas.openxmlformats.org/officeDocument/2006/relationships/hyperlink" Target="http://id.worldcat.org/fast/1015978" TargetMode="External"/><Relationship Id="rId12" Type="http://schemas.openxmlformats.org/officeDocument/2006/relationships/hyperlink" Target="http://id.worldcat.org/fast/1012163" TargetMode="External"/><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hyperlink" Target="http://id.worldcat.org/fast/1159810" TargetMode="External"/><Relationship Id="rId4" Type="http://schemas.openxmlformats.org/officeDocument/2006/relationships/hyperlink" Target="http://id.loc.gov/authorities/names/n90646362" TargetMode="External"/><Relationship Id="rId9" Type="http://schemas.openxmlformats.org/officeDocument/2006/relationships/hyperlink" Target="http://id.worldcat.org/fast/821688" TargetMode="External"/><Relationship Id="rId15" Type="http://schemas.openxmlformats.org/officeDocument/2006/relationships/hyperlink" Target="http://rdaregistry.info/termList/gender/1002" TargetMode="External"/><Relationship Id="rId14" Type="http://schemas.openxmlformats.org/officeDocument/2006/relationships/hyperlink" Target="http://rdaregistry.info/termList/gender/1002" TargetMode="External"/><Relationship Id="rId17" Type="http://schemas.openxmlformats.org/officeDocument/2006/relationships/hyperlink" Target="http://purl.org/dc/elements/1.1/creator" TargetMode="External"/><Relationship Id="rId16" Type="http://schemas.openxmlformats.org/officeDocument/2006/relationships/hyperlink" Target="http://purl.org/dc/elements/1.1/creator" TargetMode="External"/><Relationship Id="rId5" Type="http://schemas.openxmlformats.org/officeDocument/2006/relationships/hyperlink" Target="http://id.worldcat.org/fast/997916" TargetMode="External"/><Relationship Id="rId19" Type="http://schemas.openxmlformats.org/officeDocument/2006/relationships/hyperlink" Target="http://purl.org/dc/elements/1.1/subject" TargetMode="External"/><Relationship Id="rId6" Type="http://schemas.openxmlformats.org/officeDocument/2006/relationships/hyperlink" Target="http://id.loc.gov/authorities/names/n50053919" TargetMode="External"/><Relationship Id="rId18" Type="http://schemas.openxmlformats.org/officeDocument/2006/relationships/hyperlink" Target="http://purl.org/dc/elements/1.1/subject" TargetMode="External"/><Relationship Id="rId7" Type="http://schemas.openxmlformats.org/officeDocument/2006/relationships/hyperlink" Target="http://id.loc.gov/authorities/names/n79013830" TargetMode="External"/><Relationship Id="rId8" Type="http://schemas.openxmlformats.org/officeDocument/2006/relationships/hyperlink" Target="http://id.loc.gov/authorities/names/n8007271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id.loc.gov/ontologies/bibframe/Work.rdf" TargetMode="External"/><Relationship Id="rId4" Type="http://schemas.openxmlformats.org/officeDocument/2006/relationships/hyperlink" Target="http://id.loc.gov/ontologies/bibframe.html#c_Work" TargetMode="External"/><Relationship Id="rId5" Type="http://schemas.openxmlformats.org/officeDocument/2006/relationships/hyperlink" Target="http://umbel.org/web-services/uri-dereferenc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id.loc.gov/ontologies/bibframe.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id.loc.gov/ontologies/bibframe.html#c_Identifie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id.loc.gov/ontologies/bibframe.html#p_dat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hyperlink" Target="https://www.w3.org/DesignIssues/LinkedData.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example.com/Work_1" TargetMode="External"/><Relationship Id="rId4" Type="http://schemas.openxmlformats.org/officeDocument/2006/relationships/hyperlink" Target="http://id.loc.gov/authorities/names/n80107118"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en.wikipedia.org/wiki/URI" TargetMode="External"/><Relationship Id="rId4" Type="http://schemas.openxmlformats.org/officeDocument/2006/relationships/hyperlink" Target="https://en.wikipedia.org/wiki/Blank_node#cite_note-w3-1" TargetMode="External"/><Relationship Id="rId5" Type="http://schemas.openxmlformats.org/officeDocument/2006/relationships/hyperlink" Target="https://en.wikipedia.org/wiki/Blank_nod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en.wikipedia.org/wiki/Mathematical_logic" TargetMode="External"/><Relationship Id="rId4" Type="http://schemas.openxmlformats.org/officeDocument/2006/relationships/hyperlink" Target="https://en.wikipedia.org/wiki/Knowledge_representation" TargetMode="External"/><Relationship Id="rId5" Type="http://schemas.openxmlformats.org/officeDocument/2006/relationships/hyperlink" Target="https://en.wikipedia.org/wiki/Truth_value" TargetMode="External"/><Relationship Id="rId6" Type="http://schemas.openxmlformats.org/officeDocument/2006/relationships/hyperlink" Target="https://en.wikipedia.org/wiki/Statement_(logic)" TargetMode="External"/><Relationship Id="rId7" Type="http://schemas.openxmlformats.org/officeDocument/2006/relationships/hyperlink" Target="https://en.wikipedia.org/wiki/Closed-world_assumption" TargetMode="External"/><Relationship Id="rId8" Type="http://schemas.openxmlformats.org/officeDocument/2006/relationships/hyperlink" Target="https://en.wikipedia.org/wiki/Open-world_assumptio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en.wikipedia.org/wiki/Computer_programming" TargetMode="External"/><Relationship Id="rId4" Type="http://schemas.openxmlformats.org/officeDocument/2006/relationships/hyperlink" Target="https://en.wikipedia.org/wiki/Statement_(computer_science)" TargetMode="External"/><Relationship Id="rId5" Type="http://schemas.openxmlformats.org/officeDocument/2006/relationships/hyperlink" Target="https://en.wikipedia.org/wiki/Predicate_(mathematical_logic)" TargetMode="External"/><Relationship Id="rId6" Type="http://schemas.openxmlformats.org/officeDocument/2006/relationships/hyperlink" Target="https://en.wikipedia.org/wiki/Assertion_(software_developmen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w3.org/TR/ld-glossary/#inferenc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en.wikipedia.org/wiki/Pragmatics" TargetMode="External"/><Relationship Id="rId4" Type="http://schemas.openxmlformats.org/officeDocument/2006/relationships/hyperlink" Target="https://en.wikipedia.org/wiki/Linguistics" TargetMode="External"/><Relationship Id="rId5" Type="http://schemas.openxmlformats.org/officeDocument/2006/relationships/hyperlink" Target="https://en.wikipedia.org/wiki/Open-world_assumptio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gif"/><Relationship Id="rId4" Type="http://schemas.openxmlformats.org/officeDocument/2006/relationships/hyperlink" Target="http://protege.stanford.edu/" TargetMode="External"/><Relationship Id="rId5" Type="http://schemas.openxmlformats.org/officeDocument/2006/relationships/hyperlink" Target="https://webprotege.stanford.edu/"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id.loc.gov/ontologies/bibframe.r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3.org/DesignIssues/LinkedData.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image" Target="../media/image11.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7.jpg"/><Relationship Id="rId4" Type="http://schemas.openxmlformats.org/officeDocument/2006/relationships/hyperlink" Target="http://vignette3.wikia.nocookie.net/tmnt/images/3/34/Cowabunga.jpg/revision/latest?cb=20130828015956"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www.worldcat.org/oclc/6626957" TargetMode="External"/><Relationship Id="rId4" Type="http://schemas.openxmlformats.org/officeDocument/2006/relationships/hyperlink" Target="http://id.loc.gov/ontologies/bibframe.html#subject" TargetMode="External"/><Relationship Id="rId5" Type="http://schemas.openxmlformats.org/officeDocument/2006/relationships/hyperlink" Target="http://id.loc.gov/authorities/subjects/sh8502081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org/DesignIssues/LinkedData.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www.worldcat.org/oclc/6626957" TargetMode="External"/><Relationship Id="rId4" Type="http://schemas.openxmlformats.org/officeDocument/2006/relationships/hyperlink" Target="http://id.loc.gov/ontologies/bibframe.html#subject" TargetMode="External"/><Relationship Id="rId9" Type="http://schemas.openxmlformats.org/officeDocument/2006/relationships/hyperlink" Target="http://id.loc.gov/authorities/classification/Z693.A3-Z693.Z" TargetMode="External"/><Relationship Id="rId5" Type="http://schemas.openxmlformats.org/officeDocument/2006/relationships/hyperlink" Target="http://id.loc.gov/authorities/subjects/sh85020816" TargetMode="External"/><Relationship Id="rId6" Type="http://schemas.openxmlformats.org/officeDocument/2006/relationships/hyperlink" Target="http://id.loc.gov/ontologies/bibframe.html#subject" TargetMode="External"/><Relationship Id="rId7" Type="http://schemas.openxmlformats.org/officeDocument/2006/relationships/hyperlink" Target="http://id.loc.gov/authorities/subjects/sh85129425" TargetMode="External"/><Relationship Id="rId8" Type="http://schemas.openxmlformats.org/officeDocument/2006/relationships/hyperlink" Target="http://id.loc.gov/ontologies/bibframe.html#classification"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library.edu/"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www.w3.org/1999/02/22-rdf-syntax-ns#typ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id.loc.gov/vocabulary/issuance/ser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9.jpg"/><Relationship Id="rId4" Type="http://schemas.openxmlformats.org/officeDocument/2006/relationships/hyperlink" Target="http://vignette3.wikia.nocookie.net/fictionalcrossover/images/0/03/TMNT.jpg/revision/latest?cb=20131107221430"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github.com/amberbilley/PCC_BIBFRAME/blob/master/BF_Berman_Example.ttl" TargetMode="External"/><Relationship Id="rId4" Type="http://schemas.openxmlformats.org/officeDocument/2006/relationships/image" Target="../media/image8.jpg"/><Relationship Id="rId5" Type="http://schemas.openxmlformats.org/officeDocument/2006/relationships/hyperlink" Target="http://vignette4.wikia.nocookie.net/tmnt/images/3/31/T_U_R_T_L_E_POWER!.jpg/revision/latest?cb=20130825150401"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www.barebones.com/products/TextWrangler/" TargetMode="External"/><Relationship Id="rId4" Type="http://schemas.openxmlformats.org/officeDocument/2006/relationships/hyperlink" Target="https://notepad-plus-plus.org/" TargetMode="External"/><Relationship Id="rId5" Type="http://schemas.openxmlformats.org/officeDocument/2006/relationships/hyperlink" Target="https://www.sublimetext.com/" TargetMode="External"/><Relationship Id="rId6" Type="http://schemas.openxmlformats.org/officeDocument/2006/relationships/hyperlink" Target="https://atom.io/"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s://www.w3.org/RDF/Validator/" TargetMode="External"/><Relationship Id="rId4" Type="http://schemas.openxmlformats.org/officeDocument/2006/relationships/hyperlink" Target="http://www.easyrdf.org/converter" TargetMode="External"/><Relationship Id="rId5" Type="http://schemas.openxmlformats.org/officeDocument/2006/relationships/hyperlink" Target="http://json-ld.org/playground/" TargetMode="External"/><Relationship Id="rId6" Type="http://schemas.openxmlformats.org/officeDocument/2006/relationships/hyperlink" Target="http://ttl.summerofcode.b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protege.stanford.edu/" TargetMode="External"/><Relationship Id="rId4" Type="http://schemas.openxmlformats.org/officeDocument/2006/relationships/image" Target="../media/image6.gi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usc-isi-i2.github.io/karm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2.png"/><Relationship Id="rId4" Type="http://schemas.openxmlformats.org/officeDocument/2006/relationships/hyperlink" Target="http://openrefine.org/"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3.xml"/><Relationship Id="rId3" Type="http://schemas.openxmlformats.org/officeDocument/2006/relationships/hyperlink" Target="https://www.loc.gov/bibframe/mtbf/" TargetMode="External"/><Relationship Id="rId4" Type="http://schemas.openxmlformats.org/officeDocument/2006/relationships/hyperlink" Target="http://www.loc.gov/aba/pcc/conser/index.htm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4.xml"/><Relationship Id="rId3" Type="http://schemas.openxmlformats.org/officeDocument/2006/relationships/hyperlink" Target="http://id.loc.gov/ontologies/bibframe.html" TargetMode="External"/><Relationship Id="rId4" Type="http://schemas.openxmlformats.org/officeDocument/2006/relationships/image" Target="../media/image10.png"/><Relationship Id="rId5"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100"/>
              <a:buFont typeface="Arial"/>
              <a:buNone/>
            </a:pPr>
            <a:r>
              <a:rPr lang="en" sz="7200"/>
              <a:t>Foundations in Linked Data</a:t>
            </a:r>
            <a:endParaRPr sz="7200"/>
          </a:p>
          <a:p>
            <a:pPr indent="0" lvl="0" marL="0">
              <a:spcBef>
                <a:spcPts val="0"/>
              </a:spcBef>
              <a:spcAft>
                <a:spcPts val="0"/>
              </a:spcAft>
              <a:buClr>
                <a:srgbClr val="000000"/>
              </a:buClr>
              <a:buSzPts val="1100"/>
              <a:buFont typeface="Arial"/>
              <a:buNone/>
            </a:pPr>
            <a:r>
              <a:rPr lang="en" sz="7200"/>
              <a:t>for Serialists</a:t>
            </a:r>
            <a:endParaRPr sz="7200"/>
          </a:p>
        </p:txBody>
      </p:sp>
      <p:sp>
        <p:nvSpPr>
          <p:cNvPr id="211" name="Shape 211"/>
          <p:cNvSpPr txBox="1"/>
          <p:nvPr>
            <p:ph idx="1" type="subTitle"/>
          </p:nvPr>
        </p:nvSpPr>
        <p:spPr>
          <a:xfrm>
            <a:off x="311700" y="3226175"/>
            <a:ext cx="8520600" cy="137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June 8, 2018</a:t>
            </a:r>
            <a:endParaRPr/>
          </a:p>
          <a:p>
            <a:pPr indent="0" lvl="0" marL="0" rtl="0">
              <a:spcBef>
                <a:spcPts val="0"/>
              </a:spcBef>
              <a:spcAft>
                <a:spcPts val="0"/>
              </a:spcAft>
              <a:buNone/>
            </a:pPr>
            <a:r>
              <a:rPr lang="en"/>
              <a:t>NASIG</a:t>
            </a:r>
            <a:endParaRPr/>
          </a:p>
          <a:p>
            <a:pPr indent="0" lvl="0" marL="0">
              <a:spcBef>
                <a:spcPts val="0"/>
              </a:spcBef>
              <a:spcAft>
                <a:spcPts val="0"/>
              </a:spcAft>
              <a:buNone/>
            </a:pPr>
            <a:r>
              <a:t/>
            </a:r>
            <a:endParaRPr/>
          </a:p>
          <a:p>
            <a:pPr indent="0" lvl="0" marL="0">
              <a:spcBef>
                <a:spcPts val="0"/>
              </a:spcBef>
              <a:spcAft>
                <a:spcPts val="0"/>
              </a:spcAft>
              <a:buNone/>
            </a:pPr>
            <a:r>
              <a:rPr b="0" lang="en"/>
              <a:t>Amber Billey (</a:t>
            </a:r>
            <a:r>
              <a:rPr b="0" lang="en" u="sng">
                <a:solidFill>
                  <a:schemeClr val="hlink"/>
                </a:solidFill>
                <a:hlinkClick r:id="rId3"/>
              </a:rPr>
              <a:t>abilley@bard.edu</a:t>
            </a:r>
            <a:r>
              <a:rPr b="0" lang="en"/>
              <a:t>)</a:t>
            </a:r>
            <a:endParaRPr b="0"/>
          </a:p>
          <a:p>
            <a:pPr indent="0" lvl="0" marL="0">
              <a:spcBef>
                <a:spcPts val="0"/>
              </a:spcBef>
              <a:spcAft>
                <a:spcPts val="0"/>
              </a:spcAft>
              <a:buNone/>
            </a:pPr>
            <a:r>
              <a:rPr b="0" lang="en"/>
              <a:t>Bard College Libraries</a:t>
            </a:r>
            <a:endParaRPr b="0"/>
          </a:p>
          <a:p>
            <a:pPr indent="0" lvl="0" marL="0">
              <a:spcBef>
                <a:spcPts val="0"/>
              </a:spcBef>
              <a:spcAft>
                <a:spcPts val="0"/>
              </a:spcAft>
              <a:buNone/>
            </a:pPr>
            <a:r>
              <a:rPr b="0" lang="en"/>
              <a:t>Robert Rendall (</a:t>
            </a:r>
            <a:r>
              <a:rPr b="0" lang="en" u="sng">
                <a:solidFill>
                  <a:schemeClr val="hlink"/>
                </a:solidFill>
                <a:hlinkClick r:id="rId4"/>
              </a:rPr>
              <a:t>rr2205@columbia.edu</a:t>
            </a:r>
            <a:r>
              <a:rPr b="0" lang="en"/>
              <a:t>)</a:t>
            </a:r>
            <a:endParaRPr b="0"/>
          </a:p>
          <a:p>
            <a:pPr indent="0" lvl="0" marL="0">
              <a:spcBef>
                <a:spcPts val="0"/>
              </a:spcBef>
              <a:spcAft>
                <a:spcPts val="0"/>
              </a:spcAft>
              <a:buNone/>
            </a:pPr>
            <a:r>
              <a:rPr b="0" lang="en"/>
              <a:t>Columbia University Libraries</a:t>
            </a:r>
            <a:endParaRPr b="0"/>
          </a:p>
          <a:p>
            <a:pPr indent="0" lvl="0" marL="0">
              <a:spcBef>
                <a:spcPts val="0"/>
              </a:spcBef>
              <a:spcAft>
                <a:spcPts val="0"/>
              </a:spcAft>
              <a:buNone/>
            </a:pPr>
            <a:r>
              <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Linked Data Technology Stack </a:t>
            </a:r>
            <a:endParaRPr/>
          </a:p>
          <a:p>
            <a:pPr indent="0" lvl="0" marL="0" rtl="0">
              <a:spcBef>
                <a:spcPts val="0"/>
              </a:spcBef>
              <a:spcAft>
                <a:spcPts val="0"/>
              </a:spcAft>
              <a:buNone/>
            </a:pPr>
            <a:r>
              <a:t/>
            </a:r>
            <a:endParaRPr/>
          </a:p>
        </p:txBody>
      </p:sp>
      <p:sp>
        <p:nvSpPr>
          <p:cNvPr id="264" name="Shape 26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SPARQL (SPARQL Protocol and RDF Query Language)</a:t>
            </a:r>
            <a:endParaRPr/>
          </a:p>
          <a:p>
            <a:pPr indent="0" lvl="0" marL="0" rtl="0">
              <a:spcBef>
                <a:spcPts val="1600"/>
              </a:spcBef>
              <a:spcAft>
                <a:spcPts val="0"/>
              </a:spcAft>
              <a:buNone/>
            </a:pPr>
            <a:r>
              <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PREFIX bf: &lt;http://bibframe.org/vocab/&gt;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SELECT ?title</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FROM &lt;http://loc.gov/catalog/dataset.rdf&gt;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WHERE {</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  ?x bf:title ?title .</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ORDER BY ?title</a:t>
            </a:r>
            <a:endParaRPr sz="1300">
              <a:solidFill>
                <a:srgbClr val="000000"/>
              </a:solidFill>
              <a:latin typeface="Calibri"/>
              <a:ea typeface="Calibri"/>
              <a:cs typeface="Calibri"/>
              <a:sym typeface="Calibri"/>
            </a:endParaRPr>
          </a:p>
          <a:p>
            <a:pPr indent="0" lvl="0" marL="0" rtl="0">
              <a:spcBef>
                <a:spcPts val="0"/>
              </a:spcBef>
              <a:spcAft>
                <a:spcPts val="1600"/>
              </a:spcAft>
              <a:buNone/>
            </a:pPr>
            <a:r>
              <a:t/>
            </a:r>
            <a:endParaRPr sz="14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Shape 98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Publication statement (s</a:t>
            </a:r>
            <a:r>
              <a:rPr lang="en" sz="3600"/>
              <a:t>egmented</a:t>
            </a:r>
            <a:r>
              <a:rPr b="0" i="0" lang="en"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89" name="Shape 98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bf:provisionActivity</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 a bf:ProvisionActivity, </a:t>
            </a:r>
            <a:r>
              <a:rPr b="0" i="0" lang="en" sz="2000" u="none" cap="none" strike="noStrike">
                <a:solidFill>
                  <a:srgbClr val="FF0000"/>
                </a:solidFill>
                <a:latin typeface="Calibri"/>
                <a:ea typeface="Calibri"/>
                <a:cs typeface="Calibri"/>
                <a:sym typeface="Calibri"/>
              </a:rPr>
              <a:t>bf:Publication</a:t>
            </a:r>
            <a:r>
              <a:rPr b="0" i="0" lang="en" sz="2000" u="none" cap="none" strike="noStrike">
                <a:solidFill>
                  <a:schemeClr val="dk1"/>
                </a:solidFill>
                <a:latin typeface="Calibri"/>
                <a:ea typeface="Calibri"/>
                <a:cs typeface="Calibri"/>
                <a:sym typeface="Calibri"/>
              </a:rPr>
              <a:t>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bf:agent</a:t>
            </a:r>
            <a:r>
              <a:rPr b="0" i="0" lang="en" sz="2000" u="none" cap="none" strike="noStrike">
                <a:solidFill>
                  <a:schemeClr val="dk1"/>
                </a:solidFill>
                <a:latin typeface="Calibri"/>
                <a:ea typeface="Calibri"/>
                <a:cs typeface="Calibri"/>
                <a:sym typeface="Calibri"/>
              </a:rPr>
              <a:t> [ a bf:Agent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"National Museum of Korea" ]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bf:date</a:t>
            </a:r>
            <a:r>
              <a:rPr b="0" i="0" lang="en" sz="2000" u="none" cap="none" strike="noStrike">
                <a:solidFill>
                  <a:schemeClr val="dk1"/>
                </a:solidFill>
                <a:latin typeface="Calibri"/>
                <a:ea typeface="Calibri"/>
                <a:cs typeface="Calibri"/>
                <a:sym typeface="Calibri"/>
              </a:rPr>
              <a:t> "2007-©2010"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bf:place</a:t>
            </a:r>
            <a:r>
              <a:rPr b="0" i="0" lang="en" sz="2000" u="none" cap="none" strike="noStrike">
                <a:solidFill>
                  <a:schemeClr val="dk1"/>
                </a:solidFill>
                <a:latin typeface="Calibri"/>
                <a:ea typeface="Calibri"/>
                <a:cs typeface="Calibri"/>
                <a:sym typeface="Calibri"/>
              </a:rPr>
              <a:t> [ a bf:Place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"Seoul" ] ]</a:t>
            </a:r>
            <a:endParaRPr sz="20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sp>
        <p:nvSpPr>
          <p:cNvPr id="995" name="Shape 99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Publication information (using URIs)</a:t>
            </a:r>
            <a:endParaRPr b="0" i="0" sz="3600" u="none" cap="none" strike="noStrike">
              <a:solidFill>
                <a:schemeClr val="dk1"/>
              </a:solidFill>
              <a:latin typeface="Calibri"/>
              <a:ea typeface="Calibri"/>
              <a:cs typeface="Calibri"/>
              <a:sym typeface="Calibri"/>
            </a:endParaRPr>
          </a:p>
        </p:txBody>
      </p:sp>
      <p:sp>
        <p:nvSpPr>
          <p:cNvPr id="996" name="Shape 99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bf:provisionActivity</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 a bf:ProvisionActivity, </a:t>
            </a:r>
            <a:r>
              <a:rPr b="0" i="0" lang="en" sz="2000" u="none" cap="none" strike="noStrike">
                <a:solidFill>
                  <a:srgbClr val="FF0000"/>
                </a:solidFill>
                <a:latin typeface="Calibri"/>
                <a:ea typeface="Calibri"/>
                <a:cs typeface="Calibri"/>
                <a:sym typeface="Calibri"/>
              </a:rPr>
              <a:t>bf:Publication</a:t>
            </a:r>
            <a:r>
              <a:rPr b="0" i="0" lang="en" sz="2000" u="none" cap="none" strike="noStrike">
                <a:solidFill>
                  <a:schemeClr val="dk1"/>
                </a:solidFill>
                <a:latin typeface="Calibri"/>
                <a:ea typeface="Calibri"/>
                <a:cs typeface="Calibri"/>
                <a:sym typeface="Calibri"/>
              </a:rPr>
              <a:t>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bf:date</a:t>
            </a:r>
            <a:r>
              <a:rPr b="0" i="0" lang="en" sz="2000" u="none" cap="none" strike="noStrike">
                <a:solidFill>
                  <a:schemeClr val="dk1"/>
                </a:solidFill>
                <a:latin typeface="Calibri"/>
                <a:ea typeface="Calibri"/>
                <a:cs typeface="Calibri"/>
                <a:sym typeface="Calibri"/>
              </a:rPr>
              <a:t> "2007/2010"^^&lt;</a:t>
            </a:r>
            <a:r>
              <a:rPr b="0" i="0" lang="en" sz="2000" u="sng" cap="none" strike="noStrike">
                <a:solidFill>
                  <a:schemeClr val="hlink"/>
                </a:solidFill>
                <a:latin typeface="Calibri"/>
                <a:ea typeface="Calibri"/>
                <a:cs typeface="Calibri"/>
                <a:sym typeface="Calibri"/>
                <a:hlinkClick r:id="rId3"/>
              </a:rPr>
              <a:t>http://id.loc.gov/datatypes/edtf</a:t>
            </a:r>
            <a:r>
              <a:rPr b="0" i="0" lang="en" sz="2000" u="none" cap="none" strike="noStrike">
                <a:solidFill>
                  <a:schemeClr val="dk1"/>
                </a:solidFill>
                <a:latin typeface="Calibri"/>
                <a:ea typeface="Calibri"/>
                <a:cs typeface="Calibri"/>
                <a:sym typeface="Calibri"/>
              </a:rPr>
              <a:t>&gt;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bf:place</a:t>
            </a:r>
            <a:r>
              <a:rPr b="0" i="0" lang="en" sz="2000" u="none" cap="none" strike="noStrike">
                <a:solidFill>
                  <a:schemeClr val="dk1"/>
                </a:solidFill>
                <a:latin typeface="Calibri"/>
                <a:ea typeface="Calibri"/>
                <a:cs typeface="Calibri"/>
                <a:sym typeface="Calibri"/>
              </a:rPr>
              <a:t> &lt;</a:t>
            </a:r>
            <a:r>
              <a:rPr b="0" i="0" lang="en" sz="2000" u="sng" cap="none" strike="noStrike">
                <a:solidFill>
                  <a:schemeClr val="hlink"/>
                </a:solidFill>
                <a:latin typeface="Calibri"/>
                <a:ea typeface="Calibri"/>
                <a:cs typeface="Calibri"/>
                <a:sym typeface="Calibri"/>
                <a:hlinkClick r:id="rId4"/>
              </a:rPr>
              <a:t>http://id.loc.gov/vocabulary/countries/ko</a:t>
            </a:r>
            <a:r>
              <a:rPr b="0" i="0" lang="en" sz="2000" u="none" cap="none" strike="noStrike">
                <a:solidFill>
                  <a:schemeClr val="dk1"/>
                </a:solidFill>
                <a:latin typeface="Calibri"/>
                <a:ea typeface="Calibri"/>
                <a:cs typeface="Calibri"/>
                <a:sym typeface="Calibri"/>
              </a:rPr>
              <a:t>&gt; ] </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1" name="Shape 1001"/>
        <p:cNvGrpSpPr/>
        <p:nvPr/>
      </p:nvGrpSpPr>
      <p:grpSpPr>
        <a:xfrm>
          <a:off x="0" y="0"/>
          <a:ext cx="0" cy="0"/>
          <a:chOff x="0" y="0"/>
          <a:chExt cx="0" cy="0"/>
        </a:xfrm>
      </p:grpSpPr>
      <p:sp>
        <p:nvSpPr>
          <p:cNvPr id="1002" name="Shape 100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Copyright date</a:t>
            </a:r>
            <a:endParaRPr b="0" i="0" sz="3600" u="none" cap="none" strike="noStrike">
              <a:solidFill>
                <a:schemeClr val="dk1"/>
              </a:solidFill>
              <a:latin typeface="Calibri"/>
              <a:ea typeface="Calibri"/>
              <a:cs typeface="Calibri"/>
              <a:sym typeface="Calibri"/>
            </a:endParaRPr>
          </a:p>
        </p:txBody>
      </p:sp>
      <p:sp>
        <p:nvSpPr>
          <p:cNvPr id="1003" name="Shape 100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&lt;http://bibframe.example.org/19276940#Instance&gt;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bf:copyrightDate</a:t>
            </a:r>
            <a:r>
              <a:rPr b="0" i="0" lang="en" sz="2000" u="none" cap="none" strike="noStrike">
                <a:solidFill>
                  <a:schemeClr val="dk1"/>
                </a:solidFill>
                <a:latin typeface="Calibri"/>
                <a:ea typeface="Calibri"/>
                <a:cs typeface="Calibri"/>
                <a:sym typeface="Calibri"/>
              </a:rPr>
              <a:t> "©2015"</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Shape 100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Series statement</a:t>
            </a:r>
            <a:endParaRPr b="0" i="0" sz="3600" u="none" cap="none" strike="noStrike">
              <a:solidFill>
                <a:schemeClr val="dk1"/>
              </a:solidFill>
              <a:latin typeface="Calibri"/>
              <a:ea typeface="Calibri"/>
              <a:cs typeface="Calibri"/>
              <a:sym typeface="Calibri"/>
            </a:endParaRPr>
          </a:p>
        </p:txBody>
      </p:sp>
      <p:sp>
        <p:nvSpPr>
          <p:cNvPr id="1010" name="Shape 101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&lt;http://bibframe.example.org/17610810#Instance&gt;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bf:seriesStatement</a:t>
            </a:r>
            <a:r>
              <a:rPr b="0" i="0" lang="en" sz="2000" u="none" cap="none" strike="noStrike">
                <a:solidFill>
                  <a:schemeClr val="dk1"/>
                </a:solidFill>
                <a:latin typeface="Calibri"/>
                <a:ea typeface="Calibri"/>
                <a:cs typeface="Calibri"/>
                <a:sym typeface="Calibri"/>
              </a:rPr>
              <a:t> "Blackstone's statutes series"</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5" name="Shape 1015"/>
        <p:cNvGrpSpPr/>
        <p:nvPr/>
      </p:nvGrpSpPr>
      <p:grpSpPr>
        <a:xfrm>
          <a:off x="0" y="0"/>
          <a:ext cx="0" cy="0"/>
          <a:chOff x="0" y="0"/>
          <a:chExt cx="0" cy="0"/>
        </a:xfrm>
      </p:grpSpPr>
      <p:sp>
        <p:nvSpPr>
          <p:cNvPr id="1016" name="Shape 101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Series statement and enumeration</a:t>
            </a:r>
            <a:endParaRPr b="0" i="0" sz="3600" u="none" cap="none" strike="noStrike">
              <a:solidFill>
                <a:schemeClr val="dk1"/>
              </a:solidFill>
              <a:latin typeface="Calibri"/>
              <a:ea typeface="Calibri"/>
              <a:cs typeface="Calibri"/>
              <a:sym typeface="Calibri"/>
            </a:endParaRPr>
          </a:p>
        </p:txBody>
      </p:sp>
      <p:sp>
        <p:nvSpPr>
          <p:cNvPr id="1017" name="Shape 101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&lt;http://bibframe.example.org/317269#Instance&gt;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bf:seriesEnumeration</a:t>
            </a:r>
            <a:r>
              <a:rPr b="0" i="0" lang="en" sz="2000" u="none" cap="none" strike="noStrike">
                <a:solidFill>
                  <a:schemeClr val="dk1"/>
                </a:solidFill>
                <a:latin typeface="Calibri"/>
                <a:ea typeface="Calibri"/>
                <a:cs typeface="Calibri"/>
                <a:sym typeface="Calibri"/>
              </a:rPr>
              <a:t> "65, v. 5", "v. 5"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bf:seriesStatement</a:t>
            </a:r>
            <a:r>
              <a:rPr b="0" i="0" lang="en" sz="2000" u="none" cap="none" strike="noStrike">
                <a:solidFill>
                  <a:schemeClr val="dk1"/>
                </a:solidFill>
                <a:latin typeface="Calibri"/>
                <a:ea typeface="Calibri"/>
                <a:cs typeface="Calibri"/>
                <a:sym typeface="Calibri"/>
              </a:rPr>
              <a:t> "Archetypal images in Greek religion", "Bollingen series"</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2" name="Shape 1022"/>
        <p:cNvGrpSpPr/>
        <p:nvPr/>
      </p:nvGrpSpPr>
      <p:grpSpPr>
        <a:xfrm>
          <a:off x="0" y="0"/>
          <a:ext cx="0" cy="0"/>
          <a:chOff x="0" y="0"/>
          <a:chExt cx="0" cy="0"/>
        </a:xfrm>
      </p:grpSpPr>
      <p:sp>
        <p:nvSpPr>
          <p:cNvPr id="1023" name="Shape 10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Mode of issuance</a:t>
            </a:r>
            <a:endParaRPr b="0" i="0" sz="3600" u="none" cap="none" strike="noStrike">
              <a:solidFill>
                <a:schemeClr val="dk1"/>
              </a:solidFill>
              <a:latin typeface="Calibri"/>
              <a:ea typeface="Calibri"/>
              <a:cs typeface="Calibri"/>
              <a:sym typeface="Calibri"/>
            </a:endParaRPr>
          </a:p>
        </p:txBody>
      </p:sp>
      <p:sp>
        <p:nvSpPr>
          <p:cNvPr id="1024" name="Shape 102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bf:issuance</a:t>
            </a:r>
            <a:r>
              <a:rPr b="0" i="0" lang="en" sz="2000" u="none" cap="none" strike="noStrike">
                <a:solidFill>
                  <a:schemeClr val="dk1"/>
                </a:solidFill>
                <a:latin typeface="Calibri"/>
                <a:ea typeface="Calibri"/>
                <a:cs typeface="Calibri"/>
                <a:sym typeface="Calibri"/>
              </a:rPr>
              <a:t> &lt;</a:t>
            </a:r>
            <a:r>
              <a:rPr b="0" i="0" lang="en" sz="2000" u="sng" cap="none" strike="noStrike">
                <a:solidFill>
                  <a:schemeClr val="hlink"/>
                </a:solidFill>
                <a:latin typeface="Calibri"/>
                <a:ea typeface="Calibri"/>
                <a:cs typeface="Calibri"/>
                <a:sym typeface="Calibri"/>
                <a:hlinkClick r:id="rId3"/>
              </a:rPr>
              <a:t>http://id.loc.gov/vocabulary/issuance/serl</a:t>
            </a:r>
            <a:r>
              <a:rPr b="0" i="0" lang="en" sz="2000" u="none" cap="none" strike="noStrike">
                <a:solidFill>
                  <a:schemeClr val="dk1"/>
                </a:solidFill>
                <a:latin typeface="Calibri"/>
                <a:ea typeface="Calibri"/>
                <a:cs typeface="Calibri"/>
                <a:sym typeface="Calibri"/>
              </a:rPr>
              <a:t>&gt;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Shape 10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Frequency</a:t>
            </a:r>
            <a:endParaRPr b="0" i="0" sz="3600" u="none" cap="none" strike="noStrike">
              <a:solidFill>
                <a:schemeClr val="dk1"/>
              </a:solidFill>
              <a:latin typeface="Calibri"/>
              <a:ea typeface="Calibri"/>
              <a:cs typeface="Calibri"/>
              <a:sym typeface="Calibri"/>
            </a:endParaRPr>
          </a:p>
        </p:txBody>
      </p:sp>
      <p:sp>
        <p:nvSpPr>
          <p:cNvPr id="1031" name="Shape 103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bf:frequency</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bf:Frequency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"Annual" ]</a:t>
            </a:r>
            <a:endParaRPr b="0" i="0" sz="20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6" name="Shape 1036"/>
        <p:cNvGrpSpPr/>
        <p:nvPr/>
      </p:nvGrpSpPr>
      <p:grpSpPr>
        <a:xfrm>
          <a:off x="0" y="0"/>
          <a:ext cx="0" cy="0"/>
          <a:chOff x="0" y="0"/>
          <a:chExt cx="0" cy="0"/>
        </a:xfrm>
      </p:grpSpPr>
      <p:sp>
        <p:nvSpPr>
          <p:cNvPr id="1037" name="Shape 103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Frequency</a:t>
            </a:r>
            <a:endParaRPr b="0" i="0" sz="3600" u="none" cap="none" strike="noStrike">
              <a:solidFill>
                <a:schemeClr val="dk1"/>
              </a:solidFill>
              <a:latin typeface="Calibri"/>
              <a:ea typeface="Calibri"/>
              <a:cs typeface="Calibri"/>
              <a:sym typeface="Calibri"/>
            </a:endParaRPr>
          </a:p>
        </p:txBody>
      </p:sp>
      <p:sp>
        <p:nvSpPr>
          <p:cNvPr id="1038" name="Shape 103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bf:frequency</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bf:Frequency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"Annual"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&lt;</a:t>
            </a:r>
            <a:r>
              <a:rPr b="0" i="0" lang="en" sz="2000" u="sng" cap="none" strike="noStrike">
                <a:solidFill>
                  <a:schemeClr val="hlink"/>
                </a:solidFill>
                <a:latin typeface="Calibri"/>
                <a:ea typeface="Calibri"/>
                <a:cs typeface="Calibri"/>
                <a:sym typeface="Calibri"/>
                <a:hlinkClick r:id="rId3"/>
              </a:rPr>
              <a:t>http://id.loc.gov/vocabulary/frequencies/ann</a:t>
            </a:r>
            <a:r>
              <a:rPr b="0" i="0" lang="en" sz="2000" u="none" cap="none" strike="noStrike">
                <a:solidFill>
                  <a:schemeClr val="dk1"/>
                </a:solidFill>
                <a:latin typeface="Calibri"/>
                <a:ea typeface="Calibri"/>
                <a:cs typeface="Calibri"/>
                <a:sym typeface="Calibri"/>
              </a:rPr>
              <a:t>&gt;</a:t>
            </a:r>
            <a:r>
              <a:rPr b="0" i="0" lang="en" sz="2800" u="none" cap="none" strike="noStrike">
                <a:solidFill>
                  <a:schemeClr val="dk1"/>
                </a:solidFill>
                <a:latin typeface="Calibri"/>
                <a:ea typeface="Calibri"/>
                <a:cs typeface="Calibri"/>
                <a:sym typeface="Calibri"/>
              </a:rPr>
              <a:t> </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3" name="Shape 1043"/>
        <p:cNvGrpSpPr/>
        <p:nvPr/>
      </p:nvGrpSpPr>
      <p:grpSpPr>
        <a:xfrm>
          <a:off x="0" y="0"/>
          <a:ext cx="0" cy="0"/>
          <a:chOff x="0" y="0"/>
          <a:chExt cx="0" cy="0"/>
        </a:xfrm>
      </p:grpSpPr>
      <p:sp>
        <p:nvSpPr>
          <p:cNvPr id="1044" name="Shape 104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ISSN</a:t>
            </a:r>
            <a:endParaRPr b="0" i="0" sz="3600" u="none" cap="none" strike="noStrike">
              <a:solidFill>
                <a:schemeClr val="dk1"/>
              </a:solidFill>
              <a:latin typeface="Calibri"/>
              <a:ea typeface="Calibri"/>
              <a:cs typeface="Calibri"/>
              <a:sym typeface="Calibri"/>
            </a:endParaRPr>
          </a:p>
        </p:txBody>
      </p:sp>
      <p:sp>
        <p:nvSpPr>
          <p:cNvPr id="1045" name="Shape 104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bf:identifiedBy</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 a </a:t>
            </a:r>
            <a:r>
              <a:rPr b="0" i="1" lang="en" sz="2000" u="none" cap="none" strike="noStrike">
                <a:solidFill>
                  <a:schemeClr val="dk1"/>
                </a:solidFill>
                <a:latin typeface="Calibri"/>
                <a:ea typeface="Calibri"/>
                <a:cs typeface="Calibri"/>
                <a:sym typeface="Calibri"/>
              </a:rPr>
              <a:t>bf:Identifier,</a:t>
            </a: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bf:Issn</a:t>
            </a:r>
            <a:r>
              <a:rPr b="0" i="0" lang="en" sz="2000" u="none" cap="none" strike="noStrike">
                <a:solidFill>
                  <a:schemeClr val="dk1"/>
                </a:solidFill>
                <a:latin typeface="Calibri"/>
                <a:ea typeface="Calibri"/>
                <a:cs typeface="Calibri"/>
                <a:sym typeface="Calibri"/>
              </a:rPr>
              <a:t>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rdf:value "2005-1115" ]</a:t>
            </a:r>
            <a:endParaRPr sz="2000"/>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0" name="Shape 1050"/>
        <p:cNvGrpSpPr/>
        <p:nvPr/>
      </p:nvGrpSpPr>
      <p:grpSpPr>
        <a:xfrm>
          <a:off x="0" y="0"/>
          <a:ext cx="0" cy="0"/>
          <a:chOff x="0" y="0"/>
          <a:chExt cx="0" cy="0"/>
        </a:xfrm>
      </p:grpSpPr>
      <p:sp>
        <p:nvSpPr>
          <p:cNvPr id="1051" name="Shape 105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LCCN</a:t>
            </a:r>
            <a:endParaRPr b="0" i="0" sz="3600" u="none" cap="none" strike="noStrike">
              <a:solidFill>
                <a:schemeClr val="dk1"/>
              </a:solidFill>
              <a:latin typeface="Calibri"/>
              <a:ea typeface="Calibri"/>
              <a:cs typeface="Calibri"/>
              <a:sym typeface="Calibri"/>
            </a:endParaRPr>
          </a:p>
        </p:txBody>
      </p:sp>
      <p:sp>
        <p:nvSpPr>
          <p:cNvPr id="1052" name="Shape 105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bf:identifiedBy</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 a </a:t>
            </a:r>
            <a:r>
              <a:rPr b="0" i="1" lang="en" sz="2000" u="none" cap="none" strike="noStrike">
                <a:solidFill>
                  <a:schemeClr val="dk1"/>
                </a:solidFill>
                <a:latin typeface="Calibri"/>
                <a:ea typeface="Calibri"/>
                <a:cs typeface="Calibri"/>
                <a:sym typeface="Calibri"/>
              </a:rPr>
              <a:t>bf:Identifier, </a:t>
            </a:r>
            <a:r>
              <a:rPr b="0" i="0" lang="en" sz="2000" u="none" cap="none" strike="noStrike">
                <a:solidFill>
                  <a:srgbClr val="FF0000"/>
                </a:solidFill>
                <a:latin typeface="Calibri"/>
                <a:ea typeface="Calibri"/>
                <a:cs typeface="Calibri"/>
                <a:sym typeface="Calibri"/>
              </a:rPr>
              <a:t>bf:Lccn</a:t>
            </a:r>
            <a:r>
              <a:rPr b="0" i="0" lang="en" sz="2000" u="none" cap="none" strike="noStrike">
                <a:solidFill>
                  <a:schemeClr val="dk1"/>
                </a:solidFill>
                <a:latin typeface="Calibri"/>
                <a:ea typeface="Calibri"/>
                <a:cs typeface="Calibri"/>
                <a:sym typeface="Calibri"/>
              </a:rPr>
              <a:t>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rdf:value "  2008200843" ]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Who Is Using Linked Data?</a:t>
            </a:r>
            <a:endParaRPr/>
          </a:p>
        </p:txBody>
      </p:sp>
      <p:sp>
        <p:nvSpPr>
          <p:cNvPr id="270" name="Shape 27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Search engines (schema.org)</a:t>
            </a:r>
            <a:endParaRPr/>
          </a:p>
          <a:p>
            <a:pPr indent="-342900" lvl="0" marL="457200" rtl="0">
              <a:spcBef>
                <a:spcPts val="0"/>
              </a:spcBef>
              <a:spcAft>
                <a:spcPts val="0"/>
              </a:spcAft>
              <a:buSzPts val="1800"/>
              <a:buChar char="●"/>
            </a:pPr>
            <a:r>
              <a:rPr lang="en"/>
              <a:t>Wikipedia (DBPedia and Wikidata)</a:t>
            </a:r>
            <a:endParaRPr/>
          </a:p>
          <a:p>
            <a:pPr indent="-342900" lvl="0" marL="457200" rtl="0">
              <a:spcBef>
                <a:spcPts val="0"/>
              </a:spcBef>
              <a:spcAft>
                <a:spcPts val="0"/>
              </a:spcAft>
              <a:buSzPts val="1800"/>
              <a:buChar char="●"/>
            </a:pPr>
            <a:r>
              <a:rPr lang="en"/>
              <a:t>Europe</a:t>
            </a:r>
            <a:endParaRPr/>
          </a:p>
          <a:p>
            <a:pPr indent="-342900" lvl="0" marL="457200" rtl="0">
              <a:spcBef>
                <a:spcPts val="0"/>
              </a:spcBef>
              <a:spcAft>
                <a:spcPts val="0"/>
              </a:spcAft>
              <a:buSzPts val="1800"/>
              <a:buChar char="●"/>
            </a:pPr>
            <a:r>
              <a:rPr lang="en"/>
              <a:t>GeoNames</a:t>
            </a:r>
            <a:endParaRPr/>
          </a:p>
          <a:p>
            <a:pPr indent="0" lvl="0" marL="0" rtl="0">
              <a:spcBef>
                <a:spcPts val="1600"/>
              </a:spcBef>
              <a:spcAft>
                <a:spcPts val="0"/>
              </a:spcAft>
              <a:buNone/>
            </a:pPr>
            <a:r>
              <a:t/>
            </a:r>
            <a:endParaRPr/>
          </a:p>
          <a:p>
            <a:pPr indent="0" lvl="0" marL="0" rtl="0">
              <a:spcBef>
                <a:spcPts val="1600"/>
              </a:spcBef>
              <a:spcAft>
                <a:spcPts val="1600"/>
              </a:spcAft>
              <a:buNone/>
            </a:pPr>
            <a:r>
              <a:rPr lang="en" u="sng">
                <a:solidFill>
                  <a:schemeClr val="hlink"/>
                </a:solidFill>
                <a:hlinkClick r:id="rId3"/>
              </a:rPr>
              <a:t>http://lod-cloud.net/</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7" name="Shape 1057"/>
        <p:cNvGrpSpPr/>
        <p:nvPr/>
      </p:nvGrpSpPr>
      <p:grpSpPr>
        <a:xfrm>
          <a:off x="0" y="0"/>
          <a:ext cx="0" cy="0"/>
          <a:chOff x="0" y="0"/>
          <a:chExt cx="0" cy="0"/>
        </a:xfrm>
      </p:grpSpPr>
      <p:sp>
        <p:nvSpPr>
          <p:cNvPr id="1058" name="Shape 105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DBO/LIC notes</a:t>
            </a:r>
            <a:endParaRPr b="0" i="0" sz="3600" u="none" cap="none" strike="noStrike">
              <a:solidFill>
                <a:schemeClr val="dk1"/>
              </a:solidFill>
              <a:latin typeface="Calibri"/>
              <a:ea typeface="Calibri"/>
              <a:cs typeface="Calibri"/>
              <a:sym typeface="Calibri"/>
            </a:endParaRPr>
          </a:p>
        </p:txBody>
      </p:sp>
      <p:sp>
        <p:nvSpPr>
          <p:cNvPr id="1059" name="Shape 105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lnSpc>
                <a:spcPct val="90000"/>
              </a:lnSpc>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bf:note</a:t>
            </a:r>
            <a:r>
              <a:rPr b="0" i="0" lang="en" sz="2000" u="none" cap="none" strike="noStrike">
                <a:solidFill>
                  <a:schemeClr val="dk1"/>
                </a:solidFill>
                <a:latin typeface="Calibri"/>
                <a:ea typeface="Calibri"/>
                <a:cs typeface="Calibri"/>
                <a:sym typeface="Calibri"/>
              </a:rPr>
              <a:t> </a:t>
            </a:r>
            <a:endParaRPr sz="2000"/>
          </a:p>
          <a:p>
            <a:pPr indent="0" lvl="0" marL="0" marR="0" rtl="0" algn="l">
              <a:lnSpc>
                <a:spcPct val="90000"/>
              </a:lnSpc>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bf:Note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"Description based on: Vol. 01 (2007); title from t.p."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bf:noteType</a:t>
            </a:r>
            <a:r>
              <a:rPr b="0" i="0" lang="en" sz="2000" u="none" cap="none" strike="noStrike">
                <a:solidFill>
                  <a:schemeClr val="dk1"/>
                </a:solidFill>
                <a:latin typeface="Calibri"/>
                <a:ea typeface="Calibri"/>
                <a:cs typeface="Calibri"/>
                <a:sym typeface="Calibri"/>
              </a:rPr>
              <a:t> "description source"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 a bf:Note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"Latest issue consulted: Vol. 04 (2010)."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bf:noteType</a:t>
            </a:r>
            <a:r>
              <a:rPr b="0" i="0" lang="en" sz="2000" u="none" cap="none" strike="noStrike">
                <a:solidFill>
                  <a:schemeClr val="dk1"/>
                </a:solidFill>
                <a:latin typeface="Calibri"/>
                <a:ea typeface="Calibri"/>
                <a:cs typeface="Calibri"/>
                <a:sym typeface="Calibri"/>
              </a:rPr>
              <a:t> "description source" ]</a:t>
            </a:r>
            <a:endParaRPr sz="2000"/>
          </a:p>
          <a:p>
            <a:pPr indent="0" lvl="0" marL="0" marR="0" rtl="0" algn="l">
              <a:lnSpc>
                <a:spcPct val="90000"/>
              </a:lnSpc>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4" name="Shape 1064"/>
        <p:cNvGrpSpPr/>
        <p:nvPr/>
      </p:nvGrpSpPr>
      <p:grpSpPr>
        <a:xfrm>
          <a:off x="0" y="0"/>
          <a:ext cx="0" cy="0"/>
          <a:chOff x="0" y="0"/>
          <a:chExt cx="0" cy="0"/>
        </a:xfrm>
      </p:grpSpPr>
      <p:sp>
        <p:nvSpPr>
          <p:cNvPr id="1065" name="Shape 106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More notes</a:t>
            </a:r>
            <a:endParaRPr b="0" i="0" sz="3600" u="none" cap="none" strike="noStrike">
              <a:solidFill>
                <a:schemeClr val="dk1"/>
              </a:solidFill>
              <a:latin typeface="Calibri"/>
              <a:ea typeface="Calibri"/>
              <a:cs typeface="Calibri"/>
              <a:sym typeface="Calibri"/>
            </a:endParaRPr>
          </a:p>
        </p:txBody>
      </p:sp>
      <p:sp>
        <p:nvSpPr>
          <p:cNvPr id="1066" name="Shape 106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&lt;http://bibframe.example.org/11315714#Instance&gt;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bf:note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bf:Note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rdfs:label "Vols. for 1901-1930. 1 v.; 1931-1940. 1 v. (includes issues published under later title)."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bf:noteType</a:t>
            </a:r>
            <a:r>
              <a:rPr b="0" i="0" lang="en" sz="2000" u="none" cap="none" strike="noStrike">
                <a:solidFill>
                  <a:schemeClr val="dk1"/>
                </a:solidFill>
                <a:latin typeface="Calibri"/>
                <a:ea typeface="Calibri"/>
                <a:cs typeface="Calibri"/>
                <a:sym typeface="Calibri"/>
              </a:rPr>
              <a:t> "index"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1" name="Shape 1071"/>
        <p:cNvGrpSpPr/>
        <p:nvPr/>
      </p:nvGrpSpPr>
      <p:grpSpPr>
        <a:xfrm>
          <a:off x="0" y="0"/>
          <a:ext cx="0" cy="0"/>
          <a:chOff x="0" y="0"/>
          <a:chExt cx="0" cy="0"/>
        </a:xfrm>
      </p:grpSpPr>
      <p:sp>
        <p:nvSpPr>
          <p:cNvPr id="1072" name="Shape 107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Media</a:t>
            </a:r>
            <a:endParaRPr b="0" i="0" sz="3600" u="none" cap="none" strike="noStrike">
              <a:solidFill>
                <a:schemeClr val="dk1"/>
              </a:solidFill>
              <a:latin typeface="Calibri"/>
              <a:ea typeface="Calibri"/>
              <a:cs typeface="Calibri"/>
              <a:sym typeface="Calibri"/>
            </a:endParaRPr>
          </a:p>
        </p:txBody>
      </p:sp>
      <p:sp>
        <p:nvSpPr>
          <p:cNvPr id="1073" name="Shape 107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bf:media</a:t>
            </a:r>
            <a:r>
              <a:rPr b="0" i="0" lang="en" sz="2000" u="none" cap="none" strike="noStrike">
                <a:solidFill>
                  <a:schemeClr val="dk1"/>
                </a:solidFill>
                <a:latin typeface="Calibri"/>
                <a:ea typeface="Calibri"/>
                <a:cs typeface="Calibri"/>
                <a:sym typeface="Calibri"/>
              </a:rPr>
              <a:t> &lt;</a:t>
            </a:r>
            <a:r>
              <a:rPr b="0" i="0" lang="en" sz="2000" u="sng" cap="none" strike="noStrike">
                <a:solidFill>
                  <a:schemeClr val="hlink"/>
                </a:solidFill>
                <a:latin typeface="Calibri"/>
                <a:ea typeface="Calibri"/>
                <a:cs typeface="Calibri"/>
                <a:sym typeface="Calibri"/>
                <a:hlinkClick r:id="rId3"/>
              </a:rPr>
              <a:t>http://id.loc.gov/vocabulary/mediaTypes/n</a:t>
            </a:r>
            <a:r>
              <a:rPr b="0" i="0" lang="en" sz="2000" u="none" cap="none" strike="noStrike">
                <a:solidFill>
                  <a:schemeClr val="dk1"/>
                </a:solidFill>
                <a:latin typeface="Calibri"/>
                <a:ea typeface="Calibri"/>
                <a:cs typeface="Calibri"/>
                <a:sym typeface="Calibri"/>
              </a:rPr>
              <a:t>&gt;</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8" name="Shape 1078"/>
        <p:cNvGrpSpPr/>
        <p:nvPr/>
      </p:nvGrpSpPr>
      <p:grpSpPr>
        <a:xfrm>
          <a:off x="0" y="0"/>
          <a:ext cx="0" cy="0"/>
          <a:chOff x="0" y="0"/>
          <a:chExt cx="0" cy="0"/>
        </a:xfrm>
      </p:grpSpPr>
      <p:sp>
        <p:nvSpPr>
          <p:cNvPr id="1079" name="Shape 107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Carrier</a:t>
            </a:r>
            <a:endParaRPr b="0" i="0" sz="3600" u="none" cap="none" strike="noStrike">
              <a:solidFill>
                <a:schemeClr val="dk1"/>
              </a:solidFill>
              <a:latin typeface="Calibri"/>
              <a:ea typeface="Calibri"/>
              <a:cs typeface="Calibri"/>
              <a:sym typeface="Calibri"/>
            </a:endParaRPr>
          </a:p>
        </p:txBody>
      </p:sp>
      <p:sp>
        <p:nvSpPr>
          <p:cNvPr id="1080" name="Shape 108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bf:carrier</a:t>
            </a:r>
            <a:r>
              <a:rPr b="0" i="0" lang="en" sz="2000" u="none" cap="none" strike="noStrike">
                <a:solidFill>
                  <a:schemeClr val="dk1"/>
                </a:solidFill>
                <a:latin typeface="Calibri"/>
                <a:ea typeface="Calibri"/>
                <a:cs typeface="Calibri"/>
                <a:sym typeface="Calibri"/>
              </a:rPr>
              <a:t> &lt;</a:t>
            </a:r>
            <a:r>
              <a:rPr b="0" i="0" lang="en" sz="2000" u="sng" cap="none" strike="noStrike">
                <a:solidFill>
                  <a:schemeClr val="hlink"/>
                </a:solidFill>
                <a:latin typeface="Calibri"/>
                <a:ea typeface="Calibri"/>
                <a:cs typeface="Calibri"/>
                <a:sym typeface="Calibri"/>
                <a:hlinkClick r:id="rId3"/>
              </a:rPr>
              <a:t>http://id.loc.gov/vocabulary/carriers/nc</a:t>
            </a:r>
            <a:r>
              <a:rPr b="0" i="0" lang="en" sz="2000" u="none" cap="none" strike="noStrike">
                <a:solidFill>
                  <a:schemeClr val="dk1"/>
                </a:solidFill>
                <a:latin typeface="Calibri"/>
                <a:ea typeface="Calibri"/>
                <a:cs typeface="Calibri"/>
                <a:sym typeface="Calibri"/>
              </a:rPr>
              <a:t>&gt;</a:t>
            </a:r>
            <a:r>
              <a:rPr b="0" i="0" lang="en" sz="2800" u="none" cap="none" strike="noStrike">
                <a:solidFill>
                  <a:schemeClr val="dk1"/>
                </a:solidFill>
                <a:latin typeface="Calibri"/>
                <a:ea typeface="Calibri"/>
                <a:cs typeface="Calibri"/>
                <a:sym typeface="Calibri"/>
              </a:rPr>
              <a:t> </a:t>
            </a:r>
            <a:endParaRPr/>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5" name="Shape 1085"/>
        <p:cNvGrpSpPr/>
        <p:nvPr/>
      </p:nvGrpSpPr>
      <p:grpSpPr>
        <a:xfrm>
          <a:off x="0" y="0"/>
          <a:ext cx="0" cy="0"/>
          <a:chOff x="0" y="0"/>
          <a:chExt cx="0" cy="0"/>
        </a:xfrm>
      </p:grpSpPr>
      <p:sp>
        <p:nvSpPr>
          <p:cNvPr id="1086" name="Shape 108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Extent</a:t>
            </a:r>
            <a:endParaRPr b="0" i="0" sz="3600" u="none" cap="none" strike="noStrike">
              <a:solidFill>
                <a:schemeClr val="dk1"/>
              </a:solidFill>
              <a:latin typeface="Calibri"/>
              <a:ea typeface="Calibri"/>
              <a:cs typeface="Calibri"/>
              <a:sym typeface="Calibri"/>
            </a:endParaRPr>
          </a:p>
        </p:txBody>
      </p:sp>
      <p:sp>
        <p:nvSpPr>
          <p:cNvPr id="1087" name="Shape 108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bf:extent</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bf:Extent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"4 volumes" ]</a:t>
            </a:r>
            <a:r>
              <a:rPr b="0" i="0" lang="en" sz="2800" u="none" cap="none" strike="noStrike">
                <a:solidFill>
                  <a:schemeClr val="dk1"/>
                </a:solidFill>
                <a:latin typeface="Calibri"/>
                <a:ea typeface="Calibri"/>
                <a:cs typeface="Calibri"/>
                <a:sym typeface="Calibri"/>
              </a:rPr>
              <a:t> </a:t>
            </a:r>
            <a:endParaRPr/>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sp>
        <p:nvSpPr>
          <p:cNvPr id="1093" name="Shape 109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Illustrations?</a:t>
            </a:r>
            <a:endParaRPr b="0" i="0" sz="3600" u="none" cap="none" strike="noStrike">
              <a:solidFill>
                <a:schemeClr val="dk1"/>
              </a:solidFill>
              <a:latin typeface="Calibri"/>
              <a:ea typeface="Calibri"/>
              <a:cs typeface="Calibri"/>
              <a:sym typeface="Calibri"/>
            </a:endParaRPr>
          </a:p>
        </p:txBody>
      </p:sp>
      <p:sp>
        <p:nvSpPr>
          <p:cNvPr id="1094" name="Shape 109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bf:note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bf:Note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"illustrations"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bf:noteType</a:t>
            </a:r>
            <a:r>
              <a:rPr b="0" i="0" lang="en" sz="2000" u="none" cap="none" strike="noStrike">
                <a:solidFill>
                  <a:schemeClr val="dk1"/>
                </a:solidFill>
                <a:latin typeface="Calibri"/>
                <a:ea typeface="Calibri"/>
                <a:cs typeface="Calibri"/>
                <a:sym typeface="Calibri"/>
              </a:rPr>
              <a:t> "Physical details"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Font typeface="Arial"/>
              <a:buNone/>
            </a:pPr>
            <a:r>
              <a:rPr b="0" i="0" lang="en" sz="1800" u="none" cap="none" strike="noStrike">
                <a:solidFill>
                  <a:schemeClr val="dk1"/>
                </a:solidFill>
                <a:latin typeface="Calibri"/>
                <a:ea typeface="Calibri"/>
                <a:cs typeface="Calibri"/>
                <a:sym typeface="Calibri"/>
              </a:rPr>
              <a:t>[but see </a:t>
            </a:r>
            <a:r>
              <a:rPr b="0" i="0" lang="en" sz="1800" u="sng" cap="none" strike="noStrike">
                <a:solidFill>
                  <a:schemeClr val="hlink"/>
                </a:solidFill>
                <a:latin typeface="Calibri"/>
                <a:ea typeface="Calibri"/>
                <a:cs typeface="Calibri"/>
                <a:sym typeface="Calibri"/>
                <a:hlinkClick r:id="rId3"/>
              </a:rPr>
              <a:t>http://id.loc.gov/ontologies/bibframe.html#p_illustrativeContent</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Shape 110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Dimensions</a:t>
            </a:r>
            <a:endParaRPr b="0" i="0" sz="3600" u="none" cap="none" strike="noStrike">
              <a:solidFill>
                <a:schemeClr val="dk1"/>
              </a:solidFill>
              <a:latin typeface="Calibri"/>
              <a:ea typeface="Calibri"/>
              <a:cs typeface="Calibri"/>
              <a:sym typeface="Calibri"/>
            </a:endParaRPr>
          </a:p>
        </p:txBody>
      </p:sp>
      <p:sp>
        <p:nvSpPr>
          <p:cNvPr id="1101" name="Shape 110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bf:dimensions</a:t>
            </a:r>
            <a:r>
              <a:rPr b="0" i="0" lang="en" sz="2000" u="none" cap="none" strike="noStrike">
                <a:solidFill>
                  <a:schemeClr val="dk1"/>
                </a:solidFill>
                <a:latin typeface="Calibri"/>
                <a:ea typeface="Calibri"/>
                <a:cs typeface="Calibri"/>
                <a:sym typeface="Calibri"/>
              </a:rPr>
              <a:t> "30 cm"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Shape 110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URL</a:t>
            </a:r>
            <a:endParaRPr b="0" i="0" sz="3600" u="none" cap="none" strike="noStrike">
              <a:solidFill>
                <a:schemeClr val="dk1"/>
              </a:solidFill>
              <a:latin typeface="Calibri"/>
              <a:ea typeface="Calibri"/>
              <a:cs typeface="Calibri"/>
              <a:sym typeface="Calibri"/>
            </a:endParaRPr>
          </a:p>
        </p:txBody>
      </p:sp>
      <p:sp>
        <p:nvSpPr>
          <p:cNvPr id="1108" name="Shape 110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 sz="2000"/>
              <a:t>&lt;http://bibframe.example.org/item/item5&gt;</a:t>
            </a:r>
            <a:endParaRPr sz="2000"/>
          </a:p>
          <a:p>
            <a:pPr indent="0" lvl="0" marL="0" marR="0" rtl="0" algn="l">
              <a:spcBef>
                <a:spcPts val="0"/>
              </a:spcBef>
              <a:spcAft>
                <a:spcPts val="0"/>
              </a:spcAft>
              <a:buClr>
                <a:schemeClr val="dk1"/>
              </a:buClr>
              <a:buFont typeface="Arial"/>
              <a:buNone/>
            </a:pPr>
            <a:r>
              <a:rPr lang="en" sz="2000"/>
              <a:t>     </a:t>
            </a:r>
            <a:r>
              <a:rPr lang="en" sz="2000">
                <a:solidFill>
                  <a:srgbClr val="FF0000"/>
                </a:solidFill>
              </a:rPr>
              <a:t>bf:electronicLocator</a:t>
            </a:r>
            <a:r>
              <a:rPr lang="en" sz="2000"/>
              <a:t> "</a:t>
            </a:r>
            <a:r>
              <a:rPr lang="en" sz="2000" u="sng">
                <a:solidFill>
                  <a:schemeClr val="hlink"/>
                </a:solidFill>
                <a:hlinkClick r:id="rId3"/>
              </a:rPr>
              <a:t>http://hdl.loc.gov/loc.pnp/cph.3g11323</a:t>
            </a:r>
            <a:r>
              <a:rPr lang="en" sz="2000"/>
              <a:t>"</a:t>
            </a:r>
            <a:endParaRPr sz="20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sp>
        <p:nvSpPr>
          <p:cNvPr id="1114" name="Shape 11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Relationships (Instances)</a:t>
            </a:r>
            <a:endParaRPr b="0" i="0" sz="3600" u="none" cap="none" strike="noStrike">
              <a:solidFill>
                <a:schemeClr val="dk1"/>
              </a:solidFill>
              <a:latin typeface="Calibri"/>
              <a:ea typeface="Calibri"/>
              <a:cs typeface="Calibri"/>
              <a:sym typeface="Calibri"/>
            </a:endParaRPr>
          </a:p>
        </p:txBody>
      </p:sp>
      <p:sp>
        <p:nvSpPr>
          <p:cNvPr id="1115" name="Shape 11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lnSpc>
                <a:spcPct val="80000"/>
              </a:lnSpc>
              <a:spcBef>
                <a:spcPts val="496"/>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bf:otherPhysicalFormat</a:t>
            </a:r>
            <a:r>
              <a:rPr b="0" i="0" lang="en" sz="2000" u="none" cap="none" strike="noStrike">
                <a:solidFill>
                  <a:schemeClr val="dk1"/>
                </a:solidFill>
                <a:latin typeface="Calibri"/>
                <a:ea typeface="Calibri"/>
                <a:cs typeface="Calibri"/>
                <a:sym typeface="Calibri"/>
              </a:rPr>
              <a:t> &lt;http://bibframe.example.org/15297773#Instance776-41&gt; . </a:t>
            </a:r>
            <a:endParaRPr sz="2000"/>
          </a:p>
          <a:p>
            <a:pPr indent="0" lvl="0" marL="0" marR="0" rtl="0" algn="l">
              <a:lnSpc>
                <a:spcPct val="80000"/>
              </a:lnSpc>
              <a:spcBef>
                <a:spcPts val="496"/>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endParaRPr sz="2000"/>
          </a:p>
          <a:p>
            <a:pPr indent="0" lvl="0" marL="0" marR="0" rtl="0" algn="l">
              <a:lnSpc>
                <a:spcPct val="80000"/>
              </a:lnSpc>
              <a:spcBef>
                <a:spcPts val="496"/>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lnSpc>
                <a:spcPct val="80000"/>
              </a:lnSpc>
              <a:spcBef>
                <a:spcPts val="496"/>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bf:instanceOf </a:t>
            </a:r>
            <a:r>
              <a:rPr b="0" i="0" lang="en" sz="2000" u="none" cap="none" strike="noStrike">
                <a:solidFill>
                  <a:schemeClr val="dk1"/>
                </a:solidFill>
                <a:latin typeface="Calibri"/>
                <a:ea typeface="Calibri"/>
                <a:cs typeface="Calibri"/>
                <a:sym typeface="Calibri"/>
              </a:rPr>
              <a:t>&lt;http://bibframe.example.org/15297773#Work&gt; . </a:t>
            </a:r>
            <a:endParaRPr sz="2000"/>
          </a:p>
          <a:p>
            <a:pPr indent="0" lvl="0" marL="0" marR="0" rtl="0" algn="l">
              <a:lnSpc>
                <a:spcPct val="80000"/>
              </a:lnSpc>
              <a:spcBef>
                <a:spcPts val="496"/>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endParaRPr sz="2000"/>
          </a:p>
          <a:p>
            <a:pPr indent="0" lvl="0" marL="0" marR="0" rtl="0" algn="l">
              <a:lnSpc>
                <a:spcPct val="80000"/>
              </a:lnSpc>
              <a:spcBef>
                <a:spcPts val="496"/>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lnSpc>
                <a:spcPct val="80000"/>
              </a:lnSpc>
              <a:spcBef>
                <a:spcPts val="496"/>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bf:hasItem</a:t>
            </a:r>
            <a:r>
              <a:rPr b="0" i="0" lang="en" sz="2000" u="none" cap="none" strike="noStrike">
                <a:solidFill>
                  <a:schemeClr val="dk1"/>
                </a:solidFill>
                <a:latin typeface="Calibri"/>
                <a:ea typeface="Calibri"/>
                <a:cs typeface="Calibri"/>
                <a:sym typeface="Calibri"/>
              </a:rPr>
              <a:t> &lt;http://bibframe.example.org/15297773#Item050-13&gt;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sp>
        <p:nvSpPr>
          <p:cNvPr id="1121" name="Shape 11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Works</a:t>
            </a:r>
            <a:endParaRPr b="0" i="0" sz="3600" u="none" cap="none" strike="noStrike">
              <a:solidFill>
                <a:schemeClr val="dk1"/>
              </a:solidFill>
              <a:latin typeface="Calibri"/>
              <a:ea typeface="Calibri"/>
              <a:cs typeface="Calibri"/>
              <a:sym typeface="Calibri"/>
            </a:endParaRPr>
          </a:p>
        </p:txBody>
      </p:sp>
      <p:sp>
        <p:nvSpPr>
          <p:cNvPr id="1122" name="Shape 112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&lt;http://bibframe.example.org/15297773#Work&gt;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a</a:t>
            </a:r>
            <a:r>
              <a:rPr b="0" i="0" lang="en" sz="2000" u="none" cap="none" strike="noStrike">
                <a:solidFill>
                  <a:schemeClr val="dk1"/>
                </a:solidFill>
                <a:latin typeface="Calibri"/>
                <a:ea typeface="Calibri"/>
                <a:cs typeface="Calibri"/>
                <a:sym typeface="Calibri"/>
              </a:rPr>
              <a:t> bf:Text, bf:Work</a:t>
            </a:r>
            <a:endParaRPr b="0" i="0" sz="20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Ontology Basics</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7" name="Shape 1127"/>
        <p:cNvGrpSpPr/>
        <p:nvPr/>
      </p:nvGrpSpPr>
      <p:grpSpPr>
        <a:xfrm>
          <a:off x="0" y="0"/>
          <a:ext cx="0" cy="0"/>
          <a:chOff x="0" y="0"/>
          <a:chExt cx="0" cy="0"/>
        </a:xfrm>
      </p:grpSpPr>
      <p:sp>
        <p:nvSpPr>
          <p:cNvPr id="1128" name="Shape 112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Work title</a:t>
            </a:r>
            <a:endParaRPr b="0" i="0" sz="3600" u="none" cap="none" strike="noStrike">
              <a:solidFill>
                <a:schemeClr val="dk1"/>
              </a:solidFill>
              <a:latin typeface="Calibri"/>
              <a:ea typeface="Calibri"/>
              <a:cs typeface="Calibri"/>
              <a:sym typeface="Calibri"/>
            </a:endParaRPr>
          </a:p>
        </p:txBody>
      </p:sp>
      <p:sp>
        <p:nvSpPr>
          <p:cNvPr id="1129" name="Shape 112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&lt;http://bibframe.example.org/15297773#Work&gt;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bf:title </a:t>
            </a:r>
            <a:endParaRPr b="0" i="0" sz="2000" u="none" cap="none" strike="noStrike">
              <a:solidFill>
                <a:srgbClr val="FF0000"/>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bf:Title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"The international journal of Korean art and archaeology."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bflc:titleSortKey "international journal of Korean art and archaeology."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bf:mainTitle</a:t>
            </a:r>
            <a:r>
              <a:rPr b="0" i="0" lang="en" sz="2000" u="none" cap="none" strike="noStrike">
                <a:solidFill>
                  <a:schemeClr val="dk1"/>
                </a:solidFill>
                <a:latin typeface="Calibri"/>
                <a:ea typeface="Calibri"/>
                <a:cs typeface="Calibri"/>
                <a:sym typeface="Calibri"/>
              </a:rPr>
              <a:t> "The international journal of Korean art and archaeology"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4" name="Shape 1134"/>
        <p:cNvGrpSpPr/>
        <p:nvPr/>
      </p:nvGrpSpPr>
      <p:grpSpPr>
        <a:xfrm>
          <a:off x="0" y="0"/>
          <a:ext cx="0" cy="0"/>
          <a:chOff x="0" y="0"/>
          <a:chExt cx="0" cy="0"/>
        </a:xfrm>
      </p:grpSpPr>
      <p:sp>
        <p:nvSpPr>
          <p:cNvPr id="1135" name="Shape 11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ISSN-L</a:t>
            </a:r>
            <a:endParaRPr b="0" i="0" sz="3600" u="none" cap="none" strike="noStrike">
              <a:solidFill>
                <a:schemeClr val="dk1"/>
              </a:solidFill>
              <a:latin typeface="Calibri"/>
              <a:ea typeface="Calibri"/>
              <a:cs typeface="Calibri"/>
              <a:sym typeface="Calibri"/>
            </a:endParaRPr>
          </a:p>
        </p:txBody>
      </p:sp>
      <p:sp>
        <p:nvSpPr>
          <p:cNvPr id="1136" name="Shape 113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 sz="2000">
                <a:solidFill>
                  <a:srgbClr val="000000"/>
                </a:solidFill>
              </a:rPr>
              <a:t>&lt;http://bibframe.example.org/11273268#Work&gt;</a:t>
            </a:r>
            <a:endParaRPr sz="2000"/>
          </a:p>
          <a:p>
            <a:pPr indent="0" lvl="0" marL="0" marR="0" rtl="0" algn="l">
              <a:spcBef>
                <a:spcPts val="0"/>
              </a:spcBef>
              <a:spcAft>
                <a:spcPts val="0"/>
              </a:spcAft>
              <a:buClr>
                <a:schemeClr val="dk1"/>
              </a:buClr>
              <a:buSzPts val="1100"/>
              <a:buFont typeface="Arial"/>
              <a:buNone/>
            </a:pPr>
            <a:r>
              <a:rPr lang="en" sz="2000"/>
              <a:t>     bf:identifiedBy </a:t>
            </a:r>
            <a:endParaRPr sz="2000"/>
          </a:p>
          <a:p>
            <a:pPr indent="0" lvl="0" marL="0" marR="0" rtl="0" algn="l">
              <a:spcBef>
                <a:spcPts val="0"/>
              </a:spcBef>
              <a:spcAft>
                <a:spcPts val="0"/>
              </a:spcAft>
              <a:buClr>
                <a:schemeClr val="dk1"/>
              </a:buClr>
              <a:buSzPts val="1100"/>
              <a:buFont typeface="Arial"/>
              <a:buNone/>
            </a:pPr>
            <a:r>
              <a:rPr lang="en" sz="2000"/>
              <a:t>          [ a </a:t>
            </a:r>
            <a:r>
              <a:rPr i="1" lang="en" sz="2000"/>
              <a:t>bf:Identifier, </a:t>
            </a:r>
            <a:r>
              <a:rPr lang="en" sz="2000">
                <a:solidFill>
                  <a:srgbClr val="FF0000"/>
                </a:solidFill>
              </a:rPr>
              <a:t>bf:IssnL</a:t>
            </a:r>
            <a:r>
              <a:rPr lang="en" sz="2000"/>
              <a:t> ;</a:t>
            </a:r>
            <a:endParaRPr sz="2000"/>
          </a:p>
          <a:p>
            <a:pPr indent="0" lvl="0" marL="0" marR="0" rtl="0" algn="l">
              <a:spcBef>
                <a:spcPts val="0"/>
              </a:spcBef>
              <a:spcAft>
                <a:spcPts val="0"/>
              </a:spcAft>
              <a:buClr>
                <a:schemeClr val="dk1"/>
              </a:buClr>
              <a:buSzPts val="1100"/>
              <a:buFont typeface="Arial"/>
              <a:buNone/>
            </a:pPr>
            <a:r>
              <a:rPr lang="en" sz="2000"/>
              <a:t>               rdf:value "1227-1632" ]</a:t>
            </a:r>
            <a:endParaRPr sz="20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1" name="Shape 1141"/>
        <p:cNvGrpSpPr/>
        <p:nvPr/>
      </p:nvGrpSpPr>
      <p:grpSpPr>
        <a:xfrm>
          <a:off x="0" y="0"/>
          <a:ext cx="0" cy="0"/>
          <a:chOff x="0" y="0"/>
          <a:chExt cx="0" cy="0"/>
        </a:xfrm>
      </p:grpSpPr>
      <p:sp>
        <p:nvSpPr>
          <p:cNvPr id="1142" name="Shape 114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Content</a:t>
            </a:r>
            <a:endParaRPr b="0" i="0" sz="3600" u="none" cap="none" strike="noStrike">
              <a:solidFill>
                <a:schemeClr val="dk1"/>
              </a:solidFill>
              <a:latin typeface="Calibri"/>
              <a:ea typeface="Calibri"/>
              <a:cs typeface="Calibri"/>
              <a:sym typeface="Calibri"/>
            </a:endParaRPr>
          </a:p>
        </p:txBody>
      </p:sp>
      <p:sp>
        <p:nvSpPr>
          <p:cNvPr id="1143" name="Shape 114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&lt;http://bibframe.example.org/15297773#Work&gt;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bf:content</a:t>
            </a:r>
            <a:r>
              <a:rPr b="0" i="0" lang="en" sz="2000" u="none" cap="none" strike="noStrike">
                <a:solidFill>
                  <a:schemeClr val="dk1"/>
                </a:solidFill>
                <a:latin typeface="Calibri"/>
                <a:ea typeface="Calibri"/>
                <a:cs typeface="Calibri"/>
                <a:sym typeface="Calibri"/>
              </a:rPr>
              <a: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&lt;</a:t>
            </a:r>
            <a:r>
              <a:rPr b="0" i="0" lang="en" sz="2000" u="sng" cap="none" strike="noStrike">
                <a:solidFill>
                  <a:schemeClr val="hlink"/>
                </a:solidFill>
                <a:latin typeface="Calibri"/>
                <a:ea typeface="Calibri"/>
                <a:cs typeface="Calibri"/>
                <a:sym typeface="Calibri"/>
                <a:hlinkClick r:id="rId3"/>
              </a:rPr>
              <a:t>http://id.loc.gov/vocabulary/contentTypes/txt</a:t>
            </a:r>
            <a:r>
              <a:rPr b="0" i="0" lang="en" sz="2000" u="none" cap="none" strike="noStrike">
                <a:solidFill>
                  <a:schemeClr val="dk1"/>
                </a:solidFill>
                <a:latin typeface="Calibri"/>
                <a:ea typeface="Calibri"/>
                <a:cs typeface="Calibri"/>
                <a:sym typeface="Calibri"/>
              </a:rPr>
              <a:t>&gt;</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t/>
            </a:r>
            <a:endParaRPr sz="2000"/>
          </a:p>
          <a:p>
            <a:pPr indent="0" lvl="0" marL="0" marR="0" rtl="0" algn="l">
              <a:spcBef>
                <a:spcPts val="560"/>
              </a:spcBef>
              <a:spcAft>
                <a:spcPts val="0"/>
              </a:spcAft>
              <a:buClr>
                <a:schemeClr val="dk1"/>
              </a:buClr>
              <a:buFont typeface="Arial"/>
              <a:buNone/>
            </a:pPr>
            <a:r>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8" name="Shape 1148"/>
        <p:cNvGrpSpPr/>
        <p:nvPr/>
      </p:nvGrpSpPr>
      <p:grpSpPr>
        <a:xfrm>
          <a:off x="0" y="0"/>
          <a:ext cx="0" cy="0"/>
          <a:chOff x="0" y="0"/>
          <a:chExt cx="0" cy="0"/>
        </a:xfrm>
      </p:grpSpPr>
      <p:sp>
        <p:nvSpPr>
          <p:cNvPr id="1149" name="Shape 114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Language of expression</a:t>
            </a:r>
            <a:endParaRPr b="0" i="0" sz="3600" u="none" cap="none" strike="noStrike">
              <a:solidFill>
                <a:schemeClr val="dk1"/>
              </a:solidFill>
              <a:latin typeface="Calibri"/>
              <a:ea typeface="Calibri"/>
              <a:cs typeface="Calibri"/>
              <a:sym typeface="Calibri"/>
            </a:endParaRPr>
          </a:p>
        </p:txBody>
      </p:sp>
      <p:sp>
        <p:nvSpPr>
          <p:cNvPr id="1150" name="Shape 115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&lt;http://bibframe.example.org/15297773#Work&gt;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bf:language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&lt;</a:t>
            </a:r>
            <a:r>
              <a:rPr b="0" i="0" lang="en" sz="2000" u="sng" cap="none" strike="noStrike">
                <a:solidFill>
                  <a:schemeClr val="hlink"/>
                </a:solidFill>
                <a:latin typeface="Calibri"/>
                <a:ea typeface="Calibri"/>
                <a:cs typeface="Calibri"/>
                <a:sym typeface="Calibri"/>
                <a:hlinkClick r:id="rId3"/>
              </a:rPr>
              <a:t>http://id.loc.gov/vocabulary/languages/eng</a:t>
            </a:r>
            <a:r>
              <a:rPr b="0" i="0" lang="en" sz="2000" u="none" cap="none" strike="noStrike">
                <a:solidFill>
                  <a:schemeClr val="dk1"/>
                </a:solidFill>
                <a:latin typeface="Calibri"/>
                <a:ea typeface="Calibri"/>
                <a:cs typeface="Calibri"/>
                <a:sym typeface="Calibri"/>
              </a:rPr>
              <a:t>&gt;</a:t>
            </a:r>
            <a:endParaRPr b="0" i="0" sz="20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Shape 115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Contributor</a:t>
            </a:r>
            <a:endParaRPr b="0" i="0" sz="3600" u="none" cap="none" strike="noStrike">
              <a:solidFill>
                <a:schemeClr val="dk1"/>
              </a:solidFill>
              <a:latin typeface="Calibri"/>
              <a:ea typeface="Calibri"/>
              <a:cs typeface="Calibri"/>
              <a:sym typeface="Calibri"/>
            </a:endParaRPr>
          </a:p>
        </p:txBody>
      </p:sp>
      <p:sp>
        <p:nvSpPr>
          <p:cNvPr id="1157" name="Shape 115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&lt;http://bibframe.example.org/15297773#Work&gt;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bf:contribution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bf:Contribution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bf:agent</a:t>
            </a:r>
            <a:r>
              <a:rPr b="0" i="0" lang="en" sz="2000" u="none" cap="none" strike="noStrike">
                <a:solidFill>
                  <a:schemeClr val="dk1"/>
                </a:solidFill>
                <a:latin typeface="Calibri"/>
                <a:ea typeface="Calibri"/>
                <a:cs typeface="Calibri"/>
                <a:sym typeface="Calibri"/>
              </a:rPr>
              <a:t> &lt;</a:t>
            </a:r>
            <a:r>
              <a:rPr b="0" i="0" lang="en" sz="2000" u="sng" cap="none" strike="noStrike">
                <a:solidFill>
                  <a:schemeClr val="hlink"/>
                </a:solidFill>
                <a:latin typeface="Calibri"/>
                <a:ea typeface="Calibri"/>
                <a:cs typeface="Calibri"/>
                <a:sym typeface="Calibri"/>
                <a:hlinkClick r:id="rId3"/>
              </a:rPr>
              <a:t>http://id.loc.gov/authorities/names/n81039362</a:t>
            </a:r>
            <a:r>
              <a:rPr b="0" i="0" lang="en" sz="2000" u="none" cap="none" strike="noStrike">
                <a:solidFill>
                  <a:schemeClr val="dk1"/>
                </a:solidFill>
                <a:latin typeface="Calibri"/>
                <a:ea typeface="Calibri"/>
                <a:cs typeface="Calibri"/>
                <a:sym typeface="Calibri"/>
              </a:rPr>
              <a:t>&gt;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bf:role</a:t>
            </a:r>
            <a:r>
              <a:rPr b="0" i="0" lang="en" sz="2000" u="none" cap="none" strike="noStrike">
                <a:solidFill>
                  <a:schemeClr val="dk1"/>
                </a:solidFill>
                <a:latin typeface="Calibri"/>
                <a:ea typeface="Calibri"/>
                <a:cs typeface="Calibri"/>
                <a:sym typeface="Calibri"/>
              </a:rPr>
              <a:t> &lt;</a:t>
            </a:r>
            <a:r>
              <a:rPr b="0" i="0" lang="en" sz="2000" u="sng" cap="none" strike="noStrike">
                <a:solidFill>
                  <a:schemeClr val="hlink"/>
                </a:solidFill>
                <a:latin typeface="Calibri"/>
                <a:ea typeface="Calibri"/>
                <a:cs typeface="Calibri"/>
                <a:sym typeface="Calibri"/>
                <a:hlinkClick r:id="rId4"/>
              </a:rPr>
              <a:t>http://id.loc.gov/vocabulary/relators/ctb</a:t>
            </a:r>
            <a:r>
              <a:rPr b="0" i="0" lang="en" sz="2000" u="none" cap="none" strike="noStrike">
                <a:solidFill>
                  <a:schemeClr val="dk1"/>
                </a:solidFill>
                <a:latin typeface="Calibri"/>
                <a:ea typeface="Calibri"/>
                <a:cs typeface="Calibri"/>
                <a:sym typeface="Calibri"/>
              </a:rPr>
              <a:t>&gt;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2" name="Shape 1162"/>
        <p:cNvGrpSpPr/>
        <p:nvPr/>
      </p:nvGrpSpPr>
      <p:grpSpPr>
        <a:xfrm>
          <a:off x="0" y="0"/>
          <a:ext cx="0" cy="0"/>
          <a:chOff x="0" y="0"/>
          <a:chExt cx="0" cy="0"/>
        </a:xfrm>
      </p:grpSpPr>
      <p:sp>
        <p:nvSpPr>
          <p:cNvPr id="1163" name="Shape 116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Subject</a:t>
            </a:r>
            <a:endParaRPr b="0" i="0" sz="3600" u="none" cap="none" strike="noStrike">
              <a:solidFill>
                <a:schemeClr val="dk1"/>
              </a:solidFill>
              <a:latin typeface="Calibri"/>
              <a:ea typeface="Calibri"/>
              <a:cs typeface="Calibri"/>
              <a:sym typeface="Calibri"/>
            </a:endParaRPr>
          </a:p>
        </p:txBody>
      </p:sp>
      <p:sp>
        <p:nvSpPr>
          <p:cNvPr id="1164" name="Shape 116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&lt;http://bibframe.example.org/15297773#Work&gt;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bf:subject</a:t>
            </a:r>
            <a:r>
              <a:rPr b="0" i="0" lang="en" sz="2000" u="none" cap="none" strike="noStrike">
                <a:solidFill>
                  <a:schemeClr val="dk1"/>
                </a:solidFill>
                <a:latin typeface="Calibri"/>
                <a:ea typeface="Calibri"/>
                <a:cs typeface="Calibri"/>
                <a:sym typeface="Calibri"/>
              </a:rPr>
              <a:t>         &lt;http://bibframe.example.org/15297773#Topic650-28&gt;,      &lt;http://bibframe.example.org/15297773#Topic650-30&gt;,          &lt;http://bibframe.example.org/15297773#Topic650-31&gt;</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9" name="Shape 1169"/>
        <p:cNvGrpSpPr/>
        <p:nvPr/>
      </p:nvGrpSpPr>
      <p:grpSpPr>
        <a:xfrm>
          <a:off x="0" y="0"/>
          <a:ext cx="0" cy="0"/>
          <a:chOff x="0" y="0"/>
          <a:chExt cx="0" cy="0"/>
        </a:xfrm>
      </p:grpSpPr>
      <p:sp>
        <p:nvSpPr>
          <p:cNvPr id="1170" name="Shape 117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Classification (work)</a:t>
            </a:r>
            <a:endParaRPr b="0" i="0" sz="3600" u="none" cap="none" strike="noStrike">
              <a:solidFill>
                <a:schemeClr val="dk1"/>
              </a:solidFill>
              <a:latin typeface="Calibri"/>
              <a:ea typeface="Calibri"/>
              <a:cs typeface="Calibri"/>
              <a:sym typeface="Calibri"/>
            </a:endParaRPr>
          </a:p>
        </p:txBody>
      </p:sp>
      <p:sp>
        <p:nvSpPr>
          <p:cNvPr id="1171" name="Shape 117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chemeClr val="dk1"/>
              </a:buClr>
              <a:buSzPts val="1100"/>
              <a:buFont typeface="Arial"/>
              <a:buNone/>
            </a:pPr>
            <a:r>
              <a:rPr lang="en" sz="2000"/>
              <a:t>&lt;http://bibframe.example.org/15297773#Work&gt;</a:t>
            </a:r>
            <a:endParaRPr sz="2000"/>
          </a:p>
          <a:p>
            <a:pPr indent="0" lvl="0" marL="0" marR="0" rtl="0" algn="l">
              <a:spcBef>
                <a:spcPts val="560"/>
              </a:spcBef>
              <a:spcAft>
                <a:spcPts val="0"/>
              </a:spcAft>
              <a:buClr>
                <a:schemeClr val="dk1"/>
              </a:buClr>
              <a:buSzPts val="1100"/>
              <a:buFont typeface="Arial"/>
              <a:buNone/>
            </a:pPr>
            <a:r>
              <a:rPr lang="en" sz="2000"/>
              <a:t>     </a:t>
            </a:r>
            <a:r>
              <a:rPr lang="en" sz="2000">
                <a:solidFill>
                  <a:srgbClr val="FF0000"/>
                </a:solidFill>
              </a:rPr>
              <a:t>bf:classification</a:t>
            </a:r>
            <a:r>
              <a:rPr lang="en" sz="2000"/>
              <a:t> </a:t>
            </a:r>
            <a:endParaRPr sz="2000"/>
          </a:p>
          <a:p>
            <a:pPr indent="0" lvl="0" marL="0" marR="0" rtl="0" algn="l">
              <a:spcBef>
                <a:spcPts val="560"/>
              </a:spcBef>
              <a:spcAft>
                <a:spcPts val="0"/>
              </a:spcAft>
              <a:buClr>
                <a:schemeClr val="dk1"/>
              </a:buClr>
              <a:buSzPts val="1100"/>
              <a:buFont typeface="Arial"/>
              <a:buNone/>
            </a:pPr>
            <a:r>
              <a:rPr lang="en" sz="2000"/>
              <a:t>          [ a bf:ClassificationLcc ;</a:t>
            </a:r>
            <a:endParaRPr sz="2000"/>
          </a:p>
          <a:p>
            <a:pPr indent="0" lvl="0" marL="0" marR="0" rtl="0" algn="l">
              <a:spcBef>
                <a:spcPts val="560"/>
              </a:spcBef>
              <a:spcAft>
                <a:spcPts val="0"/>
              </a:spcAft>
              <a:buClr>
                <a:schemeClr val="dk1"/>
              </a:buClr>
              <a:buSzPts val="1100"/>
              <a:buFont typeface="Arial"/>
              <a:buNone/>
            </a:pPr>
            <a:r>
              <a:rPr lang="en" sz="2000"/>
              <a:t>               </a:t>
            </a:r>
            <a:r>
              <a:rPr lang="en" sz="2000">
                <a:solidFill>
                  <a:srgbClr val="FF0000"/>
                </a:solidFill>
              </a:rPr>
              <a:t>bf:classificationPortion</a:t>
            </a:r>
            <a:r>
              <a:rPr lang="en" sz="2000"/>
              <a:t> "N8.K6" ;</a:t>
            </a:r>
            <a:endParaRPr sz="2000"/>
          </a:p>
          <a:p>
            <a:pPr indent="0" lvl="0" marL="0" marR="0" rtl="0" algn="l">
              <a:spcBef>
                <a:spcPts val="560"/>
              </a:spcBef>
              <a:spcAft>
                <a:spcPts val="0"/>
              </a:spcAft>
              <a:buClr>
                <a:schemeClr val="dk1"/>
              </a:buClr>
              <a:buSzPts val="1100"/>
              <a:buFont typeface="Arial"/>
              <a:buNone/>
            </a:pPr>
            <a:r>
              <a:rPr lang="en" sz="2000"/>
              <a:t>               </a:t>
            </a:r>
            <a:r>
              <a:rPr lang="en" sz="2000">
                <a:solidFill>
                  <a:srgbClr val="FF0000"/>
                </a:solidFill>
              </a:rPr>
              <a:t>bf:itemPortion</a:t>
            </a:r>
            <a:r>
              <a:rPr lang="en" sz="2000"/>
              <a:t> "I58" ;</a:t>
            </a:r>
            <a:endParaRPr sz="2000"/>
          </a:p>
          <a:p>
            <a:pPr indent="0" lvl="0" marL="0" marR="0" rtl="0" algn="l">
              <a:spcBef>
                <a:spcPts val="560"/>
              </a:spcBef>
              <a:spcAft>
                <a:spcPts val="0"/>
              </a:spcAft>
              <a:buClr>
                <a:schemeClr val="dk1"/>
              </a:buClr>
              <a:buFont typeface="Arial"/>
              <a:buNone/>
            </a:pPr>
            <a:r>
              <a:rPr lang="en" sz="2000"/>
              <a:t>               </a:t>
            </a:r>
            <a:r>
              <a:rPr lang="en" sz="2000">
                <a:solidFill>
                  <a:srgbClr val="FF0000"/>
                </a:solidFill>
              </a:rPr>
              <a:t>bf:source</a:t>
            </a:r>
            <a:r>
              <a:rPr lang="en" sz="2000"/>
              <a:t> &lt;</a:t>
            </a:r>
            <a:r>
              <a:rPr lang="en" sz="2000" u="sng">
                <a:solidFill>
                  <a:schemeClr val="hlink"/>
                </a:solidFill>
                <a:hlinkClick r:id="rId3"/>
              </a:rPr>
              <a:t>http://id.loc.gov/vocabulary/organizations/dlc</a:t>
            </a:r>
            <a:r>
              <a:rPr lang="en" sz="2000"/>
              <a:t>&gt;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Shape 117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Classification (item)</a:t>
            </a:r>
            <a:endParaRPr b="0" i="0" sz="3600" u="none" cap="none" strike="noStrike">
              <a:solidFill>
                <a:schemeClr val="dk1"/>
              </a:solidFill>
              <a:latin typeface="Calibri"/>
              <a:ea typeface="Calibri"/>
              <a:cs typeface="Calibri"/>
              <a:sym typeface="Calibri"/>
            </a:endParaRPr>
          </a:p>
        </p:txBody>
      </p:sp>
      <p:sp>
        <p:nvSpPr>
          <p:cNvPr id="1178" name="Shape 117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chemeClr val="dk1"/>
              </a:buClr>
              <a:buSzPts val="1100"/>
              <a:buFont typeface="Arial"/>
              <a:buNone/>
            </a:pPr>
            <a:r>
              <a:rPr lang="en" sz="2000"/>
              <a:t>&lt;http://bibframe.example.org/15297773#Item050-13&gt; </a:t>
            </a:r>
            <a:endParaRPr sz="2000"/>
          </a:p>
          <a:p>
            <a:pPr indent="0" lvl="0" marL="0" marR="0" rtl="0" algn="l">
              <a:spcBef>
                <a:spcPts val="560"/>
              </a:spcBef>
              <a:spcAft>
                <a:spcPts val="0"/>
              </a:spcAft>
              <a:buClr>
                <a:schemeClr val="dk1"/>
              </a:buClr>
              <a:buSzPts val="1100"/>
              <a:buFont typeface="Arial"/>
              <a:buNone/>
            </a:pPr>
            <a:r>
              <a:rPr lang="en" sz="2000"/>
              <a:t>     </a:t>
            </a:r>
            <a:r>
              <a:rPr lang="en" sz="2000">
                <a:solidFill>
                  <a:srgbClr val="FF0000"/>
                </a:solidFill>
              </a:rPr>
              <a:t>bf:shelfMark</a:t>
            </a:r>
            <a:r>
              <a:rPr lang="en" sz="2000"/>
              <a:t> </a:t>
            </a:r>
            <a:endParaRPr sz="2000"/>
          </a:p>
          <a:p>
            <a:pPr indent="0" lvl="0" marL="0" marR="0" rtl="0" algn="l">
              <a:spcBef>
                <a:spcPts val="560"/>
              </a:spcBef>
              <a:spcAft>
                <a:spcPts val="0"/>
              </a:spcAft>
              <a:buClr>
                <a:schemeClr val="dk1"/>
              </a:buClr>
              <a:buSzPts val="1100"/>
              <a:buFont typeface="Arial"/>
              <a:buNone/>
            </a:pPr>
            <a:r>
              <a:rPr lang="en" sz="2000"/>
              <a:t>          [ a bf:ShelfMarkLcc ;</a:t>
            </a:r>
            <a:endParaRPr sz="2000"/>
          </a:p>
          <a:p>
            <a:pPr indent="0" lvl="0" marL="0" marR="0" rtl="0" algn="l">
              <a:spcBef>
                <a:spcPts val="560"/>
              </a:spcBef>
              <a:spcAft>
                <a:spcPts val="0"/>
              </a:spcAft>
              <a:buClr>
                <a:schemeClr val="dk1"/>
              </a:buClr>
              <a:buSzPts val="1100"/>
              <a:buFont typeface="Arial"/>
              <a:buNone/>
            </a:pPr>
            <a:r>
              <a:rPr lang="en" sz="2000"/>
              <a:t>        	</a:t>
            </a:r>
            <a:r>
              <a:rPr lang="en" sz="2000">
                <a:solidFill>
                  <a:srgbClr val="FF0000"/>
                </a:solidFill>
              </a:rPr>
              <a:t>rdfs:label</a:t>
            </a:r>
            <a:r>
              <a:rPr lang="en" sz="2000"/>
              <a:t> </a:t>
            </a:r>
            <a:r>
              <a:rPr lang="en" sz="2000"/>
              <a:t>"N8.K6 I58" ;</a:t>
            </a:r>
            <a:endParaRPr sz="2000"/>
          </a:p>
          <a:p>
            <a:pPr indent="0" lvl="0" marL="0" marR="0" rtl="0" algn="l">
              <a:spcBef>
                <a:spcPts val="560"/>
              </a:spcBef>
              <a:spcAft>
                <a:spcPts val="0"/>
              </a:spcAft>
              <a:buClr>
                <a:schemeClr val="dk1"/>
              </a:buClr>
              <a:buSzPts val="1100"/>
              <a:buFont typeface="Arial"/>
              <a:buNone/>
            </a:pPr>
            <a:r>
              <a:rPr lang="en" sz="2000"/>
              <a:t>        	</a:t>
            </a:r>
            <a:r>
              <a:rPr lang="en" sz="2000">
                <a:solidFill>
                  <a:srgbClr val="FF0000"/>
                </a:solidFill>
              </a:rPr>
              <a:t>bf:source</a:t>
            </a:r>
            <a:r>
              <a:rPr lang="en" sz="2000"/>
              <a:t> &lt;</a:t>
            </a:r>
            <a:r>
              <a:rPr lang="en" sz="2000" u="sng">
                <a:solidFill>
                  <a:schemeClr val="hlink"/>
                </a:solidFill>
                <a:hlinkClick r:id="rId3"/>
              </a:rPr>
              <a:t>http://id.loc.gov/vocabulary/organizations/dlc</a:t>
            </a:r>
            <a:r>
              <a:rPr lang="en" sz="2000"/>
              <a:t>&gt; ]</a:t>
            </a:r>
            <a:endParaRPr sz="2000"/>
          </a:p>
          <a:p>
            <a:pPr indent="0" lvl="0" marL="0" marR="0" rtl="0" algn="l">
              <a:spcBef>
                <a:spcPts val="560"/>
              </a:spcBef>
              <a:spcAft>
                <a:spcPts val="0"/>
              </a:spcAft>
              <a:buClr>
                <a:schemeClr val="dk1"/>
              </a:buClr>
              <a:buFont typeface="Arial"/>
              <a:buNone/>
            </a:pPr>
            <a:r>
              <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3" name="Shape 1183"/>
        <p:cNvGrpSpPr/>
        <p:nvPr/>
      </p:nvGrpSpPr>
      <p:grpSpPr>
        <a:xfrm>
          <a:off x="0" y="0"/>
          <a:ext cx="0" cy="0"/>
          <a:chOff x="0" y="0"/>
          <a:chExt cx="0" cy="0"/>
        </a:xfrm>
      </p:grpSpPr>
      <p:sp>
        <p:nvSpPr>
          <p:cNvPr id="1184" name="Shape 118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Genre/Form</a:t>
            </a:r>
            <a:endParaRPr b="0" i="0" sz="3600" u="none" cap="none" strike="noStrike">
              <a:solidFill>
                <a:schemeClr val="dk1"/>
              </a:solidFill>
              <a:latin typeface="Calibri"/>
              <a:ea typeface="Calibri"/>
              <a:cs typeface="Calibri"/>
              <a:sym typeface="Calibri"/>
            </a:endParaRPr>
          </a:p>
        </p:txBody>
      </p:sp>
      <p:sp>
        <p:nvSpPr>
          <p:cNvPr id="1185" name="Shape 118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&lt;http://bibframe.example.org/15297773#Work&gt;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bf:genreForm</a:t>
            </a:r>
            <a:r>
              <a:rPr b="0" i="0" lang="en" sz="2000" u="none" cap="none" strike="noStrike">
                <a:solidFill>
                  <a:schemeClr val="dk1"/>
                </a:solidFill>
                <a:latin typeface="Calibri"/>
                <a:ea typeface="Calibri"/>
                <a:cs typeface="Calibri"/>
                <a:sym typeface="Calibri"/>
              </a:rPr>
              <a:t>           &lt;http://bibframe.example.org/15297773#GenreForm655-38&gt;</a:t>
            </a:r>
            <a:endParaRPr sz="2000"/>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0" name="Shape 1190"/>
        <p:cNvGrpSpPr/>
        <p:nvPr/>
      </p:nvGrpSpPr>
      <p:grpSpPr>
        <a:xfrm>
          <a:off x="0" y="0"/>
          <a:ext cx="0" cy="0"/>
          <a:chOff x="0" y="0"/>
          <a:chExt cx="0" cy="0"/>
        </a:xfrm>
      </p:grpSpPr>
      <p:sp>
        <p:nvSpPr>
          <p:cNvPr id="1191" name="Shape 119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Relationships (Works)</a:t>
            </a:r>
            <a:endParaRPr b="0" i="0" sz="3600" u="none" cap="none" strike="noStrike">
              <a:solidFill>
                <a:schemeClr val="dk1"/>
              </a:solidFill>
              <a:latin typeface="Calibri"/>
              <a:ea typeface="Calibri"/>
              <a:cs typeface="Calibri"/>
              <a:sym typeface="Calibri"/>
            </a:endParaRPr>
          </a:p>
        </p:txBody>
      </p:sp>
      <p:sp>
        <p:nvSpPr>
          <p:cNvPr id="1192" name="Shape 119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&lt;http://bibframe.example.org/15297773#Work&gt; </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     </a:t>
            </a:r>
            <a:r>
              <a:rPr b="0" i="0" lang="en" sz="1500" u="none" cap="none" strike="noStrike">
                <a:solidFill>
                  <a:srgbClr val="FF0000"/>
                </a:solidFill>
                <a:latin typeface="Calibri"/>
                <a:ea typeface="Calibri"/>
                <a:cs typeface="Calibri"/>
                <a:sym typeface="Calibri"/>
              </a:rPr>
              <a:t>bf:hasInstance</a:t>
            </a:r>
            <a:r>
              <a:rPr b="0" i="0" lang="en" sz="1500" u="none" cap="none" strike="noStrike">
                <a:solidFill>
                  <a:schemeClr val="dk1"/>
                </a:solidFill>
                <a:latin typeface="Calibri"/>
                <a:ea typeface="Calibri"/>
                <a:cs typeface="Calibri"/>
                <a:sym typeface="Calibri"/>
              </a:rPr>
              <a:t> &lt;http://bibframe.example.org/15297773#Instance&gt;,</a:t>
            </a:r>
            <a:br>
              <a:rPr b="0" i="0" lang="en" sz="1500" u="none" cap="none" strike="noStrike">
                <a:solidFill>
                  <a:schemeClr val="dk1"/>
                </a:solidFill>
                <a:latin typeface="Calibri"/>
                <a:ea typeface="Calibri"/>
                <a:cs typeface="Calibri"/>
                <a:sym typeface="Calibri"/>
              </a:rPr>
            </a:br>
            <a:r>
              <a:rPr b="0" i="0" lang="en" sz="1500" u="none" cap="none" strike="noStrike">
                <a:solidFill>
                  <a:schemeClr val="dk1"/>
                </a:solidFill>
                <a:latin typeface="Calibri"/>
                <a:ea typeface="Calibri"/>
                <a:cs typeface="Calibri"/>
                <a:sym typeface="Calibri"/>
              </a:rPr>
              <a:t>        &lt;http://bibframe.example.org/15297773#Instance530-25&gt; .</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 </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&lt;http://bibframe.example.org/17610810#Work&gt; </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     </a:t>
            </a:r>
            <a:r>
              <a:rPr b="0" i="0" lang="en" sz="1500" u="none" cap="none" strike="noStrike">
                <a:solidFill>
                  <a:srgbClr val="FF0000"/>
                </a:solidFill>
                <a:latin typeface="Calibri"/>
                <a:ea typeface="Calibri"/>
                <a:cs typeface="Calibri"/>
                <a:sym typeface="Calibri"/>
              </a:rPr>
              <a:t>bf:continues</a:t>
            </a:r>
            <a:r>
              <a:rPr b="0" i="0" lang="en" sz="1500" u="none" cap="none" strike="noStrike">
                <a:solidFill>
                  <a:schemeClr val="dk1"/>
                </a:solidFill>
                <a:latin typeface="Calibri"/>
                <a:ea typeface="Calibri"/>
                <a:cs typeface="Calibri"/>
                <a:sym typeface="Calibri"/>
              </a:rPr>
              <a:t> &lt;http://bibframe.example.org/17610810#Work780-31&gt; .</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 </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&lt;http://bibframe.example.org/15297773#Work&gt; </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     </a:t>
            </a:r>
            <a:r>
              <a:rPr b="0" i="0" lang="en" sz="1500" u="none" cap="none" strike="noStrike">
                <a:solidFill>
                  <a:srgbClr val="FF0000"/>
                </a:solidFill>
                <a:latin typeface="Calibri"/>
                <a:ea typeface="Calibri"/>
                <a:cs typeface="Calibri"/>
                <a:sym typeface="Calibri"/>
              </a:rPr>
              <a:t>bf:continuedBy</a:t>
            </a:r>
            <a:r>
              <a:rPr b="0" i="0" lang="en" sz="1500" u="none" cap="none" strike="noStrike">
                <a:solidFill>
                  <a:schemeClr val="dk1"/>
                </a:solidFill>
                <a:latin typeface="Calibri"/>
                <a:ea typeface="Calibri"/>
                <a:cs typeface="Calibri"/>
                <a:sym typeface="Calibri"/>
              </a:rPr>
              <a:t> &lt;http://bibframe.example.org/15297773#Work785-42&gt; .</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 </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&lt;http://bibframe.example.org/17610810#Work</a:t>
            </a:r>
            <a:endParaRPr sz="1500"/>
          </a:p>
          <a:p>
            <a:pPr indent="0" lvl="0" marL="0" marR="0" rtl="0" algn="l">
              <a:spcBef>
                <a:spcPts val="400"/>
              </a:spcBef>
              <a:spcAft>
                <a:spcPts val="0"/>
              </a:spcAft>
              <a:buClr>
                <a:schemeClr val="dk1"/>
              </a:buClr>
              <a:buFont typeface="Arial"/>
              <a:buNone/>
            </a:pPr>
            <a:r>
              <a:rPr b="0" i="0" lang="en" sz="1500" u="none" cap="none" strike="noStrike">
                <a:solidFill>
                  <a:schemeClr val="dk1"/>
                </a:solidFill>
                <a:latin typeface="Calibri"/>
                <a:ea typeface="Calibri"/>
                <a:cs typeface="Calibri"/>
                <a:sym typeface="Calibri"/>
              </a:rPr>
              <a:t>     </a:t>
            </a:r>
            <a:r>
              <a:rPr b="0" i="0" lang="en" sz="1500" u="none" cap="none" strike="noStrike">
                <a:solidFill>
                  <a:srgbClr val="FF0000"/>
                </a:solidFill>
                <a:latin typeface="Calibri"/>
                <a:ea typeface="Calibri"/>
                <a:cs typeface="Calibri"/>
                <a:sym typeface="Calibri"/>
              </a:rPr>
              <a:t>bf:hasSeries</a:t>
            </a:r>
            <a:r>
              <a:rPr b="0" i="0" lang="en" sz="1500" u="none" cap="none" strike="noStrike">
                <a:solidFill>
                  <a:schemeClr val="dk1"/>
                </a:solidFill>
                <a:latin typeface="Calibri"/>
                <a:ea typeface="Calibri"/>
                <a:cs typeface="Calibri"/>
                <a:sym typeface="Calibri"/>
              </a:rPr>
              <a:t> &lt;http://bibframe.example.org/17610810#Work830-32&gt;</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Moving from MARC silos to the WWW</a:t>
            </a:r>
            <a:endParaRPr/>
          </a:p>
        </p:txBody>
      </p:sp>
      <p:sp>
        <p:nvSpPr>
          <p:cNvPr id="281" name="Shape 281"/>
          <p:cNvSpPr/>
          <p:nvPr/>
        </p:nvSpPr>
        <p:spPr>
          <a:xfrm>
            <a:off x="168625" y="1016700"/>
            <a:ext cx="4071600" cy="3963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29852d1b803a86be99700103c8805adc.jpg" id="282" name="Shape 282"/>
          <p:cNvPicPr preferRelativeResize="0"/>
          <p:nvPr/>
        </p:nvPicPr>
        <p:blipFill>
          <a:blip r:embed="rId3">
            <a:alphaModFix/>
          </a:blip>
          <a:stretch>
            <a:fillRect/>
          </a:stretch>
        </p:blipFill>
        <p:spPr>
          <a:xfrm>
            <a:off x="1285200" y="1385250"/>
            <a:ext cx="1790375" cy="3225926"/>
          </a:xfrm>
          <a:prstGeom prst="rect">
            <a:avLst/>
          </a:prstGeom>
          <a:noFill/>
          <a:ln>
            <a:noFill/>
          </a:ln>
        </p:spPr>
      </p:pic>
      <p:sp>
        <p:nvSpPr>
          <p:cNvPr id="283" name="Shape 283"/>
          <p:cNvSpPr txBox="1"/>
          <p:nvPr/>
        </p:nvSpPr>
        <p:spPr>
          <a:xfrm rot="-1878343">
            <a:off x="361377" y="2613829"/>
            <a:ext cx="999992" cy="542134"/>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Source Code Pro"/>
                <a:ea typeface="Source Code Pro"/>
                <a:cs typeface="Source Code Pro"/>
                <a:sym typeface="Source Code Pro"/>
              </a:rPr>
              <a:t>MARC</a:t>
            </a:r>
            <a:endParaRPr sz="2400">
              <a:latin typeface="Source Code Pro"/>
              <a:ea typeface="Source Code Pro"/>
              <a:cs typeface="Source Code Pro"/>
              <a:sym typeface="Source Code Pro"/>
            </a:endParaRPr>
          </a:p>
        </p:txBody>
      </p:sp>
      <p:sp>
        <p:nvSpPr>
          <p:cNvPr id="284" name="Shape 284"/>
          <p:cNvSpPr/>
          <p:nvPr/>
        </p:nvSpPr>
        <p:spPr>
          <a:xfrm>
            <a:off x="3224850" y="2312775"/>
            <a:ext cx="1790400" cy="10635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1280px-W3C®_Icon.svg.png" id="285" name="Shape 285"/>
          <p:cNvPicPr preferRelativeResize="0"/>
          <p:nvPr/>
        </p:nvPicPr>
        <p:blipFill>
          <a:blip r:embed="rId4">
            <a:alphaModFix/>
          </a:blip>
          <a:stretch>
            <a:fillRect/>
          </a:stretch>
        </p:blipFill>
        <p:spPr>
          <a:xfrm>
            <a:off x="4836175" y="1351212"/>
            <a:ext cx="4384026" cy="2986624"/>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7" name="Shape 1197"/>
        <p:cNvGrpSpPr/>
        <p:nvPr/>
      </p:nvGrpSpPr>
      <p:grpSpPr>
        <a:xfrm>
          <a:off x="0" y="0"/>
          <a:ext cx="0" cy="0"/>
          <a:chOff x="0" y="0"/>
          <a:chExt cx="0" cy="0"/>
        </a:xfrm>
      </p:grpSpPr>
      <p:sp>
        <p:nvSpPr>
          <p:cNvPr id="1198" name="Shape 119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Non-Roman script</a:t>
            </a:r>
            <a:endParaRPr b="0" i="0" sz="3600" u="none" cap="none" strike="noStrike">
              <a:solidFill>
                <a:schemeClr val="dk1"/>
              </a:solidFill>
              <a:latin typeface="Calibri"/>
              <a:ea typeface="Calibri"/>
              <a:cs typeface="Calibri"/>
              <a:sym typeface="Calibri"/>
            </a:endParaRPr>
          </a:p>
        </p:txBody>
      </p:sp>
      <p:sp>
        <p:nvSpPr>
          <p:cNvPr id="1199" name="Shape 119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lang="en" sz="1500"/>
              <a:t>&lt;http://bib</a:t>
            </a:r>
            <a:r>
              <a:rPr lang="en" sz="1500"/>
              <a:t>frame.example.org/19583382#Instance&gt;</a:t>
            </a:r>
            <a:endParaRPr sz="1500"/>
          </a:p>
          <a:p>
            <a:pPr indent="0" lvl="0" marL="0" rtl="0">
              <a:lnSpc>
                <a:spcPct val="115000"/>
              </a:lnSpc>
              <a:spcBef>
                <a:spcPts val="400"/>
              </a:spcBef>
              <a:spcAft>
                <a:spcPts val="0"/>
              </a:spcAft>
              <a:buClr>
                <a:schemeClr val="dk1"/>
              </a:buClr>
              <a:buSzPts val="1100"/>
              <a:buFont typeface="Arial"/>
              <a:buNone/>
            </a:pPr>
            <a:r>
              <a:rPr lang="en" sz="1500"/>
              <a:t>     bf:provisionActivityStatement</a:t>
            </a:r>
            <a:endParaRPr sz="1500"/>
          </a:p>
          <a:p>
            <a:pPr indent="0" lvl="0" marL="0" rtl="0">
              <a:lnSpc>
                <a:spcPct val="115000"/>
              </a:lnSpc>
              <a:spcBef>
                <a:spcPts val="400"/>
              </a:spcBef>
              <a:spcAft>
                <a:spcPts val="0"/>
              </a:spcAft>
              <a:buClr>
                <a:schemeClr val="dk1"/>
              </a:buClr>
              <a:buSzPts val="1100"/>
              <a:buFont typeface="Arial"/>
              <a:buNone/>
            </a:pPr>
            <a:r>
              <a:rPr lang="en" sz="1500"/>
              <a:t>          "Beijing Shi : Jie fang jun wen yi chu ban she",</a:t>
            </a:r>
            <a:endParaRPr sz="1500"/>
          </a:p>
          <a:p>
            <a:pPr indent="0" lvl="0" marL="0" rtl="0">
              <a:lnSpc>
                <a:spcPct val="115000"/>
              </a:lnSpc>
              <a:spcBef>
                <a:spcPts val="400"/>
              </a:spcBef>
              <a:spcAft>
                <a:spcPts val="0"/>
              </a:spcAft>
              <a:buClr>
                <a:schemeClr val="dk1"/>
              </a:buClr>
              <a:buSzPts val="1100"/>
              <a:buFont typeface="Arial"/>
              <a:buNone/>
            </a:pPr>
            <a:r>
              <a:rPr lang="en" sz="1500"/>
              <a:t>   	 "</a:t>
            </a:r>
            <a:r>
              <a:rPr lang="en" sz="1500">
                <a:latin typeface="Arial"/>
                <a:ea typeface="Arial"/>
                <a:cs typeface="Arial"/>
                <a:sym typeface="Arial"/>
              </a:rPr>
              <a:t>北京市 </a:t>
            </a:r>
            <a:r>
              <a:rPr lang="en" sz="1500"/>
              <a:t>: </a:t>
            </a:r>
            <a:r>
              <a:rPr lang="en" sz="1500">
                <a:latin typeface="Arial"/>
                <a:ea typeface="Arial"/>
                <a:cs typeface="Arial"/>
                <a:sym typeface="Arial"/>
              </a:rPr>
              <a:t>解放军文艺出版社</a:t>
            </a:r>
            <a:r>
              <a:rPr lang="en" sz="1500"/>
              <a:t>"</a:t>
            </a:r>
            <a:r>
              <a:rPr lang="en" sz="1500">
                <a:solidFill>
                  <a:srgbClr val="FF0000"/>
                </a:solidFill>
              </a:rPr>
              <a:t>@zh-hani</a:t>
            </a:r>
            <a:r>
              <a:rPr lang="en" sz="1500"/>
              <a:t> ;</a:t>
            </a:r>
            <a:endParaRPr sz="1500"/>
          </a:p>
          <a:p>
            <a:pPr indent="0" lvl="0" marL="0" rtl="0">
              <a:lnSpc>
                <a:spcPct val="115000"/>
              </a:lnSpc>
              <a:spcBef>
                <a:spcPts val="400"/>
              </a:spcBef>
              <a:spcAft>
                <a:spcPts val="0"/>
              </a:spcAft>
              <a:buClr>
                <a:schemeClr val="dk1"/>
              </a:buClr>
              <a:buSzPts val="1100"/>
              <a:buFont typeface="Arial"/>
              <a:buNone/>
            </a:pPr>
            <a:r>
              <a:rPr lang="en" sz="1500"/>
              <a:t>     bf:title</a:t>
            </a:r>
            <a:endParaRPr sz="1500"/>
          </a:p>
          <a:p>
            <a:pPr indent="0" lvl="0" marL="0" rtl="0">
              <a:lnSpc>
                <a:spcPct val="115000"/>
              </a:lnSpc>
              <a:spcBef>
                <a:spcPts val="400"/>
              </a:spcBef>
              <a:spcAft>
                <a:spcPts val="0"/>
              </a:spcAft>
              <a:buClr>
                <a:schemeClr val="dk1"/>
              </a:buClr>
              <a:buSzPts val="1100"/>
              <a:buFont typeface="Arial"/>
              <a:buNone/>
            </a:pPr>
            <a:r>
              <a:rPr lang="en" sz="1500"/>
              <a:t>          [ a bf:Title ;</a:t>
            </a:r>
            <a:endParaRPr sz="1500"/>
          </a:p>
          <a:p>
            <a:pPr indent="0" lvl="0" marL="0" rtl="0">
              <a:lnSpc>
                <a:spcPct val="115000"/>
              </a:lnSpc>
              <a:spcBef>
                <a:spcPts val="400"/>
              </a:spcBef>
              <a:spcAft>
                <a:spcPts val="0"/>
              </a:spcAft>
              <a:buClr>
                <a:schemeClr val="dk1"/>
              </a:buClr>
              <a:buSzPts val="1100"/>
              <a:buFont typeface="Arial"/>
              <a:buNone/>
            </a:pPr>
            <a:r>
              <a:rPr lang="en" sz="1500"/>
              <a:t>              rdfs:label "</a:t>
            </a:r>
            <a:r>
              <a:rPr lang="en" sz="1500">
                <a:latin typeface="Arial"/>
                <a:ea typeface="Arial"/>
                <a:cs typeface="Arial"/>
                <a:sym typeface="Arial"/>
              </a:rPr>
              <a:t>中国军事文学年选</a:t>
            </a:r>
            <a:r>
              <a:rPr lang="en" sz="1500"/>
              <a:t>."</a:t>
            </a:r>
            <a:r>
              <a:rPr lang="en" sz="1500">
                <a:solidFill>
                  <a:srgbClr val="FF0000"/>
                </a:solidFill>
              </a:rPr>
              <a:t>@zh-hani</a:t>
            </a:r>
            <a:r>
              <a:rPr lang="en" sz="1500"/>
              <a:t> ;</a:t>
            </a:r>
            <a:endParaRPr sz="1500"/>
          </a:p>
          <a:p>
            <a:pPr indent="0" lvl="0" marL="0" rtl="0">
              <a:lnSpc>
                <a:spcPct val="115000"/>
              </a:lnSpc>
              <a:spcBef>
                <a:spcPts val="400"/>
              </a:spcBef>
              <a:spcAft>
                <a:spcPts val="0"/>
              </a:spcAft>
              <a:buClr>
                <a:schemeClr val="dk1"/>
              </a:buClr>
              <a:buSzPts val="1100"/>
              <a:buFont typeface="Arial"/>
              <a:buNone/>
            </a:pPr>
            <a:r>
              <a:rPr lang="en" sz="1500"/>
              <a:t>              bf:mainTitle "</a:t>
            </a:r>
            <a:r>
              <a:rPr lang="en" sz="1500">
                <a:latin typeface="Arial"/>
                <a:ea typeface="Arial"/>
                <a:cs typeface="Arial"/>
                <a:sym typeface="Arial"/>
              </a:rPr>
              <a:t>中国军事文学年选</a:t>
            </a:r>
            <a:r>
              <a:rPr lang="en" sz="1500"/>
              <a:t>"</a:t>
            </a:r>
            <a:r>
              <a:rPr lang="en" sz="1500">
                <a:solidFill>
                  <a:srgbClr val="FF0000"/>
                </a:solidFill>
              </a:rPr>
              <a:t>@zh-hani</a:t>
            </a:r>
            <a:r>
              <a:rPr lang="en" sz="1500"/>
              <a:t> ],</a:t>
            </a:r>
            <a:endParaRPr sz="1500"/>
          </a:p>
          <a:p>
            <a:pPr indent="0" lvl="0" marL="0" rtl="0">
              <a:lnSpc>
                <a:spcPct val="115000"/>
              </a:lnSpc>
              <a:spcBef>
                <a:spcPts val="400"/>
              </a:spcBef>
              <a:spcAft>
                <a:spcPts val="0"/>
              </a:spcAft>
              <a:buClr>
                <a:schemeClr val="dk1"/>
              </a:buClr>
              <a:buSzPts val="1100"/>
              <a:buFont typeface="Arial"/>
              <a:buNone/>
            </a:pPr>
            <a:r>
              <a:rPr lang="en" sz="1500"/>
              <a:t>          [ a bf:Title ;</a:t>
            </a:r>
            <a:endParaRPr sz="1500"/>
          </a:p>
          <a:p>
            <a:pPr indent="0" lvl="0" marL="0" rtl="0">
              <a:lnSpc>
                <a:spcPct val="115000"/>
              </a:lnSpc>
              <a:spcBef>
                <a:spcPts val="400"/>
              </a:spcBef>
              <a:spcAft>
                <a:spcPts val="0"/>
              </a:spcAft>
              <a:buClr>
                <a:schemeClr val="dk1"/>
              </a:buClr>
              <a:buSzPts val="1100"/>
              <a:buFont typeface="Arial"/>
              <a:buNone/>
            </a:pPr>
            <a:r>
              <a:rPr lang="en" sz="1500"/>
              <a:t>               rdfs:label "Zhongguo jun shi wen xue nian xuan." ;</a:t>
            </a:r>
            <a:endParaRPr sz="1500"/>
          </a:p>
          <a:p>
            <a:pPr indent="0" lvl="0" marL="0" rtl="0">
              <a:lnSpc>
                <a:spcPct val="115000"/>
              </a:lnSpc>
              <a:spcBef>
                <a:spcPts val="400"/>
              </a:spcBef>
              <a:spcAft>
                <a:spcPts val="0"/>
              </a:spcAft>
              <a:buClr>
                <a:schemeClr val="dk1"/>
              </a:buClr>
              <a:buSzPts val="1100"/>
              <a:buFont typeface="Arial"/>
              <a:buNone/>
            </a:pPr>
            <a:r>
              <a:rPr lang="en" sz="1500"/>
              <a:t>               bf:mainTitle "Zhongguo jun shi wen xue nian xuan" ] </a:t>
            </a:r>
            <a:endParaRPr sz="1500"/>
          </a:p>
          <a:p>
            <a:pPr indent="0" lvl="0" marL="0" marR="0" rtl="0" algn="l">
              <a:spcBef>
                <a:spcPts val="400"/>
              </a:spcBef>
              <a:spcAft>
                <a:spcPts val="0"/>
              </a:spcAft>
              <a:buClr>
                <a:schemeClr val="dk1"/>
              </a:buClr>
              <a:buFont typeface="Arial"/>
              <a:buNone/>
            </a:pPr>
            <a:r>
              <a:t/>
            </a:r>
            <a:endParaRPr sz="1100">
              <a:latin typeface="Arial"/>
              <a:ea typeface="Arial"/>
              <a:cs typeface="Arial"/>
              <a:sym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Shape 120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Testing and Experimentation</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9" name="Shape 1209"/>
        <p:cNvGrpSpPr/>
        <p:nvPr/>
      </p:nvGrpSpPr>
      <p:grpSpPr>
        <a:xfrm>
          <a:off x="0" y="0"/>
          <a:ext cx="0" cy="0"/>
          <a:chOff x="0" y="0"/>
          <a:chExt cx="0" cy="0"/>
        </a:xfrm>
      </p:grpSpPr>
      <p:sp>
        <p:nvSpPr>
          <p:cNvPr id="1210" name="Shape 12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Library of Congress</a:t>
            </a:r>
            <a:endParaRPr b="0" i="0" sz="3600" u="none" cap="none" strike="noStrike">
              <a:solidFill>
                <a:schemeClr val="dk1"/>
              </a:solidFill>
              <a:latin typeface="Calibri"/>
              <a:ea typeface="Calibri"/>
              <a:cs typeface="Calibri"/>
              <a:sym typeface="Calibri"/>
            </a:endParaRPr>
          </a:p>
        </p:txBody>
      </p:sp>
      <p:sp>
        <p:nvSpPr>
          <p:cNvPr id="1211" name="Shape 121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BIBFRAME Pilot Phase One (August 2015 - March 2016)</a:t>
            </a:r>
            <a:endParaRPr b="1" sz="2000"/>
          </a:p>
          <a:p>
            <a:pPr indent="0" lvl="0" marL="0" rtl="0">
              <a:lnSpc>
                <a:spcPct val="115000"/>
              </a:lnSpc>
              <a:spcBef>
                <a:spcPts val="400"/>
              </a:spcBef>
              <a:spcAft>
                <a:spcPts val="0"/>
              </a:spcAft>
              <a:buClr>
                <a:schemeClr val="dk1"/>
              </a:buClr>
              <a:buSzPts val="1100"/>
              <a:buFont typeface="Arial"/>
              <a:buNone/>
            </a:pPr>
            <a:r>
              <a:rPr lang="en" sz="2000"/>
              <a:t>“Forty Library of Congress catalogers participated in Pilot Phase One, with instruction by four Library of Congress staff members in the Cooperative and Instructional Programs Division (COIN). Pilot Phase One tested bibliographic description in multiple formats and in multiple languages using the BIBFRAME Editor.”</a:t>
            </a:r>
            <a:endParaRPr sz="2000"/>
          </a:p>
          <a:p>
            <a:pPr indent="0" lvl="0" marL="0" rtl="0">
              <a:lnSpc>
                <a:spcPct val="115000"/>
              </a:lnSpc>
              <a:spcBef>
                <a:spcPts val="400"/>
              </a:spcBef>
              <a:spcAft>
                <a:spcPts val="0"/>
              </a:spcAft>
              <a:buClr>
                <a:schemeClr val="dk1"/>
              </a:buClr>
              <a:buSzPts val="1100"/>
              <a:buFont typeface="Arial"/>
              <a:buNone/>
            </a:pPr>
            <a:r>
              <a:rPr lang="en" sz="2000" u="sng">
                <a:solidFill>
                  <a:schemeClr val="hlink"/>
                </a:solidFill>
                <a:hlinkClick r:id="rId3"/>
              </a:rPr>
              <a:t>https://www.loc.gov/catworkshop/bibframe/</a:t>
            </a:r>
            <a:endParaRPr sz="2000"/>
          </a:p>
          <a:p>
            <a:pPr indent="0" lvl="0" marL="0" rtl="0">
              <a:lnSpc>
                <a:spcPct val="115000"/>
              </a:lnSpc>
              <a:spcBef>
                <a:spcPts val="400"/>
              </a:spcBef>
              <a:spcAft>
                <a:spcPts val="0"/>
              </a:spcAft>
              <a:buClr>
                <a:schemeClr val="dk1"/>
              </a:buClr>
              <a:buSzPts val="1100"/>
              <a:buFont typeface="Arial"/>
              <a:buNone/>
            </a:pPr>
            <a:r>
              <a:t/>
            </a:r>
            <a:endParaRPr sz="1500"/>
          </a:p>
          <a:p>
            <a:pPr indent="0" lvl="0" marL="0" marR="0" rtl="0" algn="l">
              <a:spcBef>
                <a:spcPts val="400"/>
              </a:spcBef>
              <a:spcAft>
                <a:spcPts val="0"/>
              </a:spcAft>
              <a:buClr>
                <a:schemeClr val="dk1"/>
              </a:buClr>
              <a:buFont typeface="Arial"/>
              <a:buNone/>
            </a:pPr>
            <a:r>
              <a:t/>
            </a:r>
            <a:endParaRPr sz="1100">
              <a:latin typeface="Arial"/>
              <a:ea typeface="Arial"/>
              <a:cs typeface="Arial"/>
              <a:sym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6" name="Shape 1216"/>
        <p:cNvGrpSpPr/>
        <p:nvPr/>
      </p:nvGrpSpPr>
      <p:grpSpPr>
        <a:xfrm>
          <a:off x="0" y="0"/>
          <a:ext cx="0" cy="0"/>
          <a:chOff x="0" y="0"/>
          <a:chExt cx="0" cy="0"/>
        </a:xfrm>
      </p:grpSpPr>
      <p:sp>
        <p:nvSpPr>
          <p:cNvPr id="1217" name="Shape 12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Library of Congress</a:t>
            </a:r>
            <a:endParaRPr b="0" i="0" sz="3600" u="none" cap="none" strike="noStrike">
              <a:solidFill>
                <a:schemeClr val="dk1"/>
              </a:solidFill>
              <a:latin typeface="Calibri"/>
              <a:ea typeface="Calibri"/>
              <a:cs typeface="Calibri"/>
              <a:sym typeface="Calibri"/>
            </a:endParaRPr>
          </a:p>
        </p:txBody>
      </p:sp>
      <p:sp>
        <p:nvSpPr>
          <p:cNvPr id="1218" name="Shape 121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None/>
            </a:pPr>
            <a:r>
              <a:rPr b="1" lang="en" sz="2000"/>
              <a:t>BIBFRAME Pilot Phase Two (June 2017 - )</a:t>
            </a:r>
            <a:endParaRPr b="1" sz="2000"/>
          </a:p>
          <a:p>
            <a:pPr indent="0" lvl="0" marL="0" rtl="0">
              <a:lnSpc>
                <a:spcPct val="115000"/>
              </a:lnSpc>
              <a:spcBef>
                <a:spcPts val="400"/>
              </a:spcBef>
              <a:spcAft>
                <a:spcPts val="0"/>
              </a:spcAft>
              <a:buClr>
                <a:schemeClr val="dk1"/>
              </a:buClr>
              <a:buSzPts val="1100"/>
              <a:buFont typeface="Arial"/>
              <a:buNone/>
            </a:pPr>
            <a:r>
              <a:rPr lang="en" sz="2000"/>
              <a:t>“The forty Library of Congress catalogers that participated in Pilot Phase One were joined by twenty-three new participants for Pilot Phase Two. Pilot Phase Two continues the tests from Phase One, with additional testing of the input of non-Latin scripts for description with no corresponding romanization, testing of authority descriptions for Agents, and a fuller level of interaction with a live BIBFRAME database, consisting of a complete BIBFRAME conversion of the Library of Congress bibliographic file.”</a:t>
            </a:r>
            <a:endParaRPr sz="2000"/>
          </a:p>
          <a:p>
            <a:pPr indent="0" lvl="0" marL="0" rtl="0">
              <a:lnSpc>
                <a:spcPct val="115000"/>
              </a:lnSpc>
              <a:spcBef>
                <a:spcPts val="400"/>
              </a:spcBef>
              <a:spcAft>
                <a:spcPts val="0"/>
              </a:spcAft>
              <a:buClr>
                <a:schemeClr val="dk1"/>
              </a:buClr>
              <a:buSzPts val="1100"/>
              <a:buFont typeface="Arial"/>
              <a:buNone/>
            </a:pPr>
            <a:r>
              <a:rPr lang="en" sz="2000" u="sng">
                <a:solidFill>
                  <a:schemeClr val="hlink"/>
                </a:solidFill>
                <a:hlinkClick r:id="rId3"/>
              </a:rPr>
              <a:t>https://www.loc.gov/catworkshop/bibframe/</a:t>
            </a:r>
            <a:endParaRPr sz="2000"/>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3" name="Shape 1223"/>
        <p:cNvGrpSpPr/>
        <p:nvPr/>
      </p:nvGrpSpPr>
      <p:grpSpPr>
        <a:xfrm>
          <a:off x="0" y="0"/>
          <a:ext cx="0" cy="0"/>
          <a:chOff x="0" y="0"/>
          <a:chExt cx="0" cy="0"/>
        </a:xfrm>
      </p:grpSpPr>
      <p:sp>
        <p:nvSpPr>
          <p:cNvPr id="1224" name="Shape 122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25" name="Shape 12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55600" lvl="0" marL="457200" rtl="0">
              <a:lnSpc>
                <a:spcPct val="115000"/>
              </a:lnSpc>
              <a:spcBef>
                <a:spcPts val="400"/>
              </a:spcBef>
              <a:spcAft>
                <a:spcPts val="0"/>
              </a:spcAft>
              <a:buSzPts val="2000"/>
              <a:buChar char="•"/>
            </a:pPr>
            <a:r>
              <a:rPr lang="en" sz="2000"/>
              <a:t>CONSER Bibframe Task Group formed December 2015</a:t>
            </a:r>
            <a:endParaRPr sz="2000"/>
          </a:p>
          <a:p>
            <a:pPr indent="-355600" lvl="0" marL="457200" rtl="0">
              <a:lnSpc>
                <a:spcPct val="115000"/>
              </a:lnSpc>
              <a:spcBef>
                <a:spcPts val="0"/>
              </a:spcBef>
              <a:spcAft>
                <a:spcPts val="0"/>
              </a:spcAft>
              <a:buSzPts val="2000"/>
              <a:buChar char="•"/>
            </a:pPr>
            <a:r>
              <a:rPr lang="en" sz="2000"/>
              <a:t>b</a:t>
            </a:r>
            <a:r>
              <a:rPr lang="en" sz="2000"/>
              <a:t>ecame subgroup of the PCC BIBFRAME Task Group August 2016</a:t>
            </a:r>
            <a:endParaRPr sz="2000"/>
          </a:p>
          <a:p>
            <a:pPr indent="-355600" lvl="0" marL="457200" rtl="0">
              <a:lnSpc>
                <a:spcPct val="115000"/>
              </a:lnSpc>
              <a:spcBef>
                <a:spcPts val="0"/>
              </a:spcBef>
              <a:spcAft>
                <a:spcPts val="0"/>
              </a:spcAft>
              <a:buSzPts val="2000"/>
              <a:buChar char="•"/>
            </a:pPr>
            <a:r>
              <a:rPr lang="en" sz="2000"/>
              <a:t>s</a:t>
            </a:r>
            <a:r>
              <a:rPr lang="en" sz="2000"/>
              <a:t>ubmitted mapping, report and recommendations July 2017</a:t>
            </a:r>
            <a:endParaRPr sz="2000"/>
          </a:p>
          <a:p>
            <a:pPr indent="0" lvl="0" marL="0" marR="0" rtl="0" algn="l">
              <a:spcBef>
                <a:spcPts val="400"/>
              </a:spcBef>
              <a:spcAft>
                <a:spcPts val="0"/>
              </a:spcAft>
              <a:buClr>
                <a:schemeClr val="dk1"/>
              </a:buClr>
              <a:buFont typeface="Arial"/>
              <a:buNone/>
            </a:pPr>
            <a:r>
              <a:t/>
            </a:r>
            <a:endParaRPr sz="1100">
              <a:latin typeface="Arial"/>
              <a:ea typeface="Arial"/>
              <a:cs typeface="Arial"/>
              <a:sym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Shape 12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32" name="Shape 123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None/>
            </a:pPr>
            <a:r>
              <a:rPr lang="en" sz="2000"/>
              <a:t>CSR to BIBFRAME Mapping:</a:t>
            </a:r>
            <a:endParaRPr sz="2000"/>
          </a:p>
          <a:p>
            <a:pPr indent="0" lvl="0" marL="0" rtl="0">
              <a:lnSpc>
                <a:spcPct val="115000"/>
              </a:lnSpc>
              <a:spcBef>
                <a:spcPts val="400"/>
              </a:spcBef>
              <a:spcAft>
                <a:spcPts val="0"/>
              </a:spcAft>
              <a:buNone/>
            </a:pPr>
            <a:r>
              <a:rPr lang="en" sz="1600" u="sng">
                <a:solidFill>
                  <a:schemeClr val="hlink"/>
                </a:solidFill>
                <a:hlinkClick r:id="rId3"/>
              </a:rPr>
              <a:t>http://www.loc.gov/aba/pcc/bibframe/TaskGroups/CSR-PDF/CSRtoBIBFRAMEMapping.pdf</a:t>
            </a:r>
            <a:endParaRPr sz="1600"/>
          </a:p>
          <a:p>
            <a:pPr indent="0" lvl="0" marL="0" marR="0" rtl="0" algn="l">
              <a:spcBef>
                <a:spcPts val="400"/>
              </a:spcBef>
              <a:spcAft>
                <a:spcPts val="0"/>
              </a:spcAft>
              <a:buClr>
                <a:schemeClr val="dk1"/>
              </a:buClr>
              <a:buFont typeface="Arial"/>
              <a:buNone/>
            </a:pPr>
            <a:r>
              <a:t/>
            </a:r>
            <a:endParaRPr sz="1100"/>
          </a:p>
          <a:p>
            <a:pPr indent="-355600" lvl="0" marL="457200" marR="0" rtl="0" algn="l">
              <a:spcBef>
                <a:spcPts val="400"/>
              </a:spcBef>
              <a:spcAft>
                <a:spcPts val="0"/>
              </a:spcAft>
              <a:buSzPts val="2000"/>
              <a:buFont typeface="Calibri"/>
              <a:buChar char="•"/>
            </a:pPr>
            <a:r>
              <a:rPr lang="en" sz="2000"/>
              <a:t>Mapping across:</a:t>
            </a:r>
            <a:endParaRPr sz="2000"/>
          </a:p>
          <a:p>
            <a:pPr indent="-355600" lvl="1" marL="914400" marR="0" rtl="0" algn="l">
              <a:spcBef>
                <a:spcPts val="0"/>
              </a:spcBef>
              <a:spcAft>
                <a:spcPts val="0"/>
              </a:spcAft>
              <a:buSzPts val="2000"/>
              <a:buChar char="–"/>
            </a:pPr>
            <a:r>
              <a:rPr lang="en" sz="2000"/>
              <a:t>RDA instructions &amp; elements</a:t>
            </a:r>
            <a:endParaRPr sz="2000"/>
          </a:p>
          <a:p>
            <a:pPr indent="-355600" lvl="1" marL="914400" marR="0" rtl="0" algn="l">
              <a:spcBef>
                <a:spcPts val="0"/>
              </a:spcBef>
              <a:spcAft>
                <a:spcPts val="0"/>
              </a:spcAft>
              <a:buSzPts val="2000"/>
              <a:buChar char="–"/>
            </a:pPr>
            <a:r>
              <a:rPr lang="en" sz="2000"/>
              <a:t>RDA-RDF property</a:t>
            </a:r>
            <a:endParaRPr sz="2000"/>
          </a:p>
          <a:p>
            <a:pPr indent="-355600" lvl="1" marL="914400" marR="0" rtl="0" algn="l">
              <a:spcBef>
                <a:spcPts val="0"/>
              </a:spcBef>
              <a:spcAft>
                <a:spcPts val="0"/>
              </a:spcAft>
              <a:buSzPts val="2000"/>
              <a:buChar char="–"/>
            </a:pPr>
            <a:r>
              <a:rPr lang="en" sz="2000"/>
              <a:t>BF 2.0 property</a:t>
            </a:r>
            <a:endParaRPr sz="2000"/>
          </a:p>
          <a:p>
            <a:pPr indent="-355600" lvl="0" marL="457200" marR="0" rtl="0" algn="l">
              <a:spcBef>
                <a:spcPts val="0"/>
              </a:spcBef>
              <a:spcAft>
                <a:spcPts val="0"/>
              </a:spcAft>
              <a:buSzPts val="2000"/>
              <a:buFont typeface="Calibri"/>
              <a:buChar char="•"/>
            </a:pPr>
            <a:r>
              <a:rPr lang="en" sz="2000"/>
              <a:t>Includes links to sample code documents illustrating the use of the properties listed</a:t>
            </a:r>
            <a:endParaRPr sz="2000"/>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7" name="Shape 1237"/>
        <p:cNvGrpSpPr/>
        <p:nvPr/>
      </p:nvGrpSpPr>
      <p:grpSpPr>
        <a:xfrm>
          <a:off x="0" y="0"/>
          <a:ext cx="0" cy="0"/>
          <a:chOff x="0" y="0"/>
          <a:chExt cx="0" cy="0"/>
        </a:xfrm>
      </p:grpSpPr>
      <p:sp>
        <p:nvSpPr>
          <p:cNvPr id="1238" name="Shape 123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39" name="Shape 123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None/>
            </a:pPr>
            <a:r>
              <a:rPr b="1" lang="en" sz="2000"/>
              <a:t>Final Report of the CONSER CSR to BIBFRAME Mapping Task Group:</a:t>
            </a:r>
            <a:endParaRPr b="1" sz="2000"/>
          </a:p>
          <a:p>
            <a:pPr indent="0" lvl="0" marL="0" rtl="0">
              <a:lnSpc>
                <a:spcPct val="115000"/>
              </a:lnSpc>
              <a:spcBef>
                <a:spcPts val="400"/>
              </a:spcBef>
              <a:spcAft>
                <a:spcPts val="0"/>
              </a:spcAft>
              <a:buNone/>
            </a:pPr>
            <a:r>
              <a:rPr lang="en" sz="1600" u="sng">
                <a:solidFill>
                  <a:schemeClr val="hlink"/>
                </a:solidFill>
                <a:hlinkClick r:id="rId3"/>
              </a:rPr>
              <a:t>http://www.loc.gov/aba/pcc/bibframe/TaskGroups/CSR-PDF/FinalReportCONSERToPCCBIBFRAMETaskGroup.pdf</a:t>
            </a:r>
            <a:endParaRPr sz="1600"/>
          </a:p>
          <a:p>
            <a:pPr indent="-355600" lvl="0" marL="457200" rtl="0">
              <a:lnSpc>
                <a:spcPct val="115000"/>
              </a:lnSpc>
              <a:spcBef>
                <a:spcPts val="400"/>
              </a:spcBef>
              <a:spcAft>
                <a:spcPts val="0"/>
              </a:spcAft>
              <a:buSzPts val="2000"/>
              <a:buChar char="•"/>
            </a:pPr>
            <a:r>
              <a:rPr lang="en" sz="2000"/>
              <a:t>BIBFRAME can accommodate the information required to describe serial resources</a:t>
            </a:r>
            <a:endParaRPr sz="2000"/>
          </a:p>
          <a:p>
            <a:pPr indent="-355600" lvl="0" marL="457200" rtl="0">
              <a:lnSpc>
                <a:spcPct val="115000"/>
              </a:lnSpc>
              <a:spcBef>
                <a:spcPts val="0"/>
              </a:spcBef>
              <a:spcAft>
                <a:spcPts val="0"/>
              </a:spcAft>
              <a:buSzPts val="2000"/>
              <a:buChar char="•"/>
            </a:pPr>
            <a:r>
              <a:rPr lang="en" sz="2000"/>
              <a:t>BIBFRAME offers greater potential for exposing the relationships between and among serial publications than the MARC environment</a:t>
            </a:r>
            <a:endParaRPr sz="2000"/>
          </a:p>
          <a:p>
            <a:pPr indent="-355600" lvl="0" marL="457200" rtl="0">
              <a:lnSpc>
                <a:spcPct val="115000"/>
              </a:lnSpc>
              <a:spcBef>
                <a:spcPts val="0"/>
              </a:spcBef>
              <a:spcAft>
                <a:spcPts val="0"/>
              </a:spcAft>
              <a:buSzPts val="2000"/>
              <a:buChar char="•"/>
            </a:pPr>
            <a:r>
              <a:rPr lang="en" sz="2000"/>
              <a:t>but there are some general issues to address</a:t>
            </a:r>
            <a:endParaRPr sz="2000"/>
          </a:p>
          <a:p>
            <a:pPr indent="0" lvl="0" marL="0" rtl="0">
              <a:lnSpc>
                <a:spcPct val="115000"/>
              </a:lnSpc>
              <a:spcBef>
                <a:spcPts val="400"/>
              </a:spcBef>
              <a:spcAft>
                <a:spcPts val="0"/>
              </a:spcAft>
              <a:buNone/>
            </a:pPr>
            <a:r>
              <a:t/>
            </a:r>
            <a:endParaRPr sz="1600"/>
          </a:p>
          <a:p>
            <a:pPr indent="0" lvl="0" marL="0" marR="0" rtl="0" algn="l">
              <a:spcBef>
                <a:spcPts val="400"/>
              </a:spcBef>
              <a:spcAft>
                <a:spcPts val="0"/>
              </a:spcAft>
              <a:buNone/>
            </a:pPr>
            <a:r>
              <a:t/>
            </a:r>
            <a:endParaRPr sz="2000"/>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4" name="Shape 1244"/>
        <p:cNvGrpSpPr/>
        <p:nvPr/>
      </p:nvGrpSpPr>
      <p:grpSpPr>
        <a:xfrm>
          <a:off x="0" y="0"/>
          <a:ext cx="0" cy="0"/>
          <a:chOff x="0" y="0"/>
          <a:chExt cx="0" cy="0"/>
        </a:xfrm>
      </p:grpSpPr>
      <p:sp>
        <p:nvSpPr>
          <p:cNvPr id="1245" name="Shape 124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46" name="Shape 124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Changes to the Description</a:t>
            </a:r>
            <a:endParaRPr b="1" sz="2000"/>
          </a:p>
          <a:p>
            <a:pPr indent="-355600" lvl="0" marL="457200" rtl="0">
              <a:lnSpc>
                <a:spcPct val="115000"/>
              </a:lnSpc>
              <a:spcBef>
                <a:spcPts val="400"/>
              </a:spcBef>
              <a:spcAft>
                <a:spcPts val="0"/>
              </a:spcAft>
              <a:buSzPts val="2000"/>
              <a:buChar char="•"/>
            </a:pPr>
            <a:r>
              <a:rPr lang="en" sz="2000"/>
              <a:t>the serial itself has changed</a:t>
            </a:r>
            <a:endParaRPr sz="2000"/>
          </a:p>
          <a:p>
            <a:pPr indent="-355600" lvl="0" marL="457200" rtl="0">
              <a:lnSpc>
                <a:spcPct val="115000"/>
              </a:lnSpc>
              <a:spcBef>
                <a:spcPts val="0"/>
              </a:spcBef>
              <a:spcAft>
                <a:spcPts val="0"/>
              </a:spcAft>
              <a:buSzPts val="2000"/>
              <a:buChar char="•"/>
            </a:pPr>
            <a:r>
              <a:rPr lang="en" sz="2000"/>
              <a:t>new information about the serial is available</a:t>
            </a:r>
            <a:endParaRPr sz="2000"/>
          </a:p>
          <a:p>
            <a:pPr indent="-355600" lvl="0" marL="457200" rtl="0">
              <a:lnSpc>
                <a:spcPct val="115000"/>
              </a:lnSpc>
              <a:spcBef>
                <a:spcPts val="0"/>
              </a:spcBef>
              <a:spcAft>
                <a:spcPts val="0"/>
              </a:spcAft>
              <a:buSzPts val="2000"/>
              <a:buChar char="•"/>
            </a:pPr>
            <a:r>
              <a:rPr lang="en" sz="2000"/>
              <a:t>errors need to be corrected</a:t>
            </a:r>
            <a:endParaRPr sz="2000"/>
          </a:p>
          <a:p>
            <a:pPr indent="0" lvl="0" marL="0" marR="0" rtl="0" algn="l">
              <a:spcBef>
                <a:spcPts val="400"/>
              </a:spcBef>
              <a:spcAft>
                <a:spcPts val="0"/>
              </a:spcAft>
              <a:buClr>
                <a:schemeClr val="dk1"/>
              </a:buClr>
              <a:buFont typeface="Arial"/>
              <a:buNone/>
            </a:pPr>
            <a:r>
              <a:t/>
            </a:r>
            <a:endParaRPr sz="1100">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1" name="Shape 1251"/>
        <p:cNvGrpSpPr/>
        <p:nvPr/>
      </p:nvGrpSpPr>
      <p:grpSpPr>
        <a:xfrm>
          <a:off x="0" y="0"/>
          <a:ext cx="0" cy="0"/>
          <a:chOff x="0" y="0"/>
          <a:chExt cx="0" cy="0"/>
        </a:xfrm>
      </p:grpSpPr>
      <p:sp>
        <p:nvSpPr>
          <p:cNvPr id="1252" name="Shape 125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53" name="Shape 125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Literal vs. Machine-Actionable Data</a:t>
            </a:r>
            <a:endParaRPr b="1" sz="2000"/>
          </a:p>
          <a:p>
            <a:pPr indent="0" lvl="0" marL="0" rtl="0">
              <a:spcBef>
                <a:spcPts val="560"/>
              </a:spcBef>
              <a:spcAft>
                <a:spcPts val="0"/>
              </a:spcAft>
              <a:buClr>
                <a:schemeClr val="dk1"/>
              </a:buClr>
              <a:buFont typeface="Arial"/>
              <a:buNone/>
            </a:pPr>
            <a:r>
              <a:rPr lang="en" sz="1600"/>
              <a:t>     </a:t>
            </a:r>
            <a:r>
              <a:rPr lang="en" sz="1600">
                <a:solidFill>
                  <a:srgbClr val="FF0000"/>
                </a:solidFill>
              </a:rPr>
              <a:t>bf:provisionActivity</a:t>
            </a:r>
            <a:br>
              <a:rPr lang="en" sz="1600"/>
            </a:br>
            <a:r>
              <a:rPr lang="en" sz="1600"/>
              <a:t>          [ a bf:ProvisionActivity, </a:t>
            </a:r>
            <a:r>
              <a:rPr lang="en" sz="1600">
                <a:solidFill>
                  <a:srgbClr val="FF0000"/>
                </a:solidFill>
              </a:rPr>
              <a:t>bf:Publication</a:t>
            </a:r>
            <a:r>
              <a:rPr lang="en" sz="1600"/>
              <a:t> ;</a:t>
            </a:r>
            <a:br>
              <a:rPr lang="en" sz="1600"/>
            </a:br>
            <a:r>
              <a:rPr lang="en" sz="1600"/>
              <a:t>               </a:t>
            </a:r>
            <a:r>
              <a:rPr lang="en" sz="1600">
                <a:solidFill>
                  <a:srgbClr val="FF0000"/>
                </a:solidFill>
              </a:rPr>
              <a:t>bf:agent</a:t>
            </a:r>
            <a:r>
              <a:rPr lang="en" sz="1600"/>
              <a:t> [ a bf:Agent ;</a:t>
            </a:r>
            <a:br>
              <a:rPr lang="en" sz="1600"/>
            </a:br>
            <a:r>
              <a:rPr lang="en" sz="1600"/>
              <a:t>                        rdfs:label "National Museum of Korea" ] ;</a:t>
            </a:r>
            <a:br>
              <a:rPr lang="en" sz="1600"/>
            </a:br>
            <a:r>
              <a:rPr lang="en" sz="1600"/>
              <a:t>               </a:t>
            </a:r>
            <a:r>
              <a:rPr lang="en" sz="1600">
                <a:solidFill>
                  <a:srgbClr val="FF0000"/>
                </a:solidFill>
              </a:rPr>
              <a:t>bf:place</a:t>
            </a:r>
            <a:r>
              <a:rPr lang="en" sz="1600"/>
              <a:t> [ a bf:Place ;</a:t>
            </a:r>
            <a:br>
              <a:rPr lang="en" sz="1600"/>
            </a:br>
            <a:r>
              <a:rPr lang="en" sz="1600"/>
              <a:t>                        rdfs:label "Seoul" ] ]</a:t>
            </a:r>
            <a:endParaRPr sz="1600"/>
          </a:p>
          <a:p>
            <a:pPr indent="0" lvl="0" marL="0" rtl="0">
              <a:spcBef>
                <a:spcPts val="560"/>
              </a:spcBef>
              <a:spcAft>
                <a:spcPts val="0"/>
              </a:spcAft>
              <a:buClr>
                <a:schemeClr val="dk1"/>
              </a:buClr>
              <a:buFont typeface="Arial"/>
              <a:buNone/>
            </a:pPr>
            <a:r>
              <a:rPr lang="en" sz="1600"/>
              <a:t>     </a:t>
            </a:r>
            <a:r>
              <a:rPr lang="en" sz="1600">
                <a:solidFill>
                  <a:srgbClr val="FF0000"/>
                </a:solidFill>
              </a:rPr>
              <a:t>bf:provisionActivity</a:t>
            </a:r>
            <a:br>
              <a:rPr lang="en" sz="1600"/>
            </a:br>
            <a:r>
              <a:rPr lang="en" sz="1600"/>
              <a:t>          [ a bf:ProvisionActivity, </a:t>
            </a:r>
            <a:r>
              <a:rPr lang="en" sz="1600">
                <a:solidFill>
                  <a:srgbClr val="FF0000"/>
                </a:solidFill>
              </a:rPr>
              <a:t>bf:Publication</a:t>
            </a:r>
            <a:r>
              <a:rPr lang="en" sz="1600"/>
              <a:t> ;</a:t>
            </a:r>
            <a:br>
              <a:rPr lang="en" sz="1600"/>
            </a:br>
            <a:r>
              <a:rPr lang="en" sz="1600"/>
              <a:t>               </a:t>
            </a:r>
            <a:r>
              <a:rPr lang="en" sz="1600">
                <a:solidFill>
                  <a:srgbClr val="FF0000"/>
                </a:solidFill>
              </a:rPr>
              <a:t>bf:agent</a:t>
            </a:r>
            <a:r>
              <a:rPr lang="en" sz="1600"/>
              <a:t> &lt;</a:t>
            </a:r>
            <a:r>
              <a:rPr lang="en" sz="1600" u="sng">
                <a:solidFill>
                  <a:schemeClr val="hlink"/>
                </a:solidFill>
                <a:hlinkClick r:id="rId3"/>
              </a:rPr>
              <a:t>http://id.loc.gov/authorities/names/n81052631.html</a:t>
            </a:r>
            <a:r>
              <a:rPr lang="en" sz="1600"/>
              <a:t>&gt; ;</a:t>
            </a:r>
            <a:br>
              <a:rPr lang="en" sz="1600"/>
            </a:br>
            <a:r>
              <a:rPr lang="en" sz="1600"/>
              <a:t>               </a:t>
            </a:r>
            <a:r>
              <a:rPr lang="en" sz="1600">
                <a:solidFill>
                  <a:srgbClr val="FF0000"/>
                </a:solidFill>
              </a:rPr>
              <a:t>bf:place</a:t>
            </a:r>
            <a:r>
              <a:rPr lang="en" sz="1600"/>
              <a:t> &lt;</a:t>
            </a:r>
            <a:r>
              <a:rPr lang="en" sz="1600" u="sng">
                <a:solidFill>
                  <a:schemeClr val="hlink"/>
                </a:solidFill>
                <a:hlinkClick r:id="rId4"/>
              </a:rPr>
              <a:t>http://id.loc.gov/authorities/names/n79066627.html</a:t>
            </a:r>
            <a:r>
              <a:rPr lang="en" sz="1600"/>
              <a:t>&gt;</a:t>
            </a:r>
            <a:endParaRPr sz="1600"/>
          </a:p>
          <a:p>
            <a:pPr indent="0" lvl="0" marL="0" rtl="0">
              <a:spcBef>
                <a:spcPts val="560"/>
              </a:spcBef>
              <a:spcAft>
                <a:spcPts val="0"/>
              </a:spcAft>
              <a:buClr>
                <a:schemeClr val="dk1"/>
              </a:buClr>
              <a:buFont typeface="Arial"/>
              <a:buNone/>
            </a:pPr>
            <a:r>
              <a:t/>
            </a:r>
            <a:endParaRPr sz="1000"/>
          </a:p>
          <a:p>
            <a:pPr indent="0" lvl="0" marL="0" rtl="0">
              <a:spcBef>
                <a:spcPts val="560"/>
              </a:spcBef>
              <a:spcAft>
                <a:spcPts val="0"/>
              </a:spcAft>
              <a:buClr>
                <a:schemeClr val="dk1"/>
              </a:buClr>
              <a:buFont typeface="Arial"/>
              <a:buNone/>
            </a:pPr>
            <a:r>
              <a:t/>
            </a:r>
            <a:endParaRPr sz="1000"/>
          </a:p>
          <a:p>
            <a:pPr indent="0" lvl="0" marL="0" rtl="0">
              <a:spcBef>
                <a:spcPts val="560"/>
              </a:spcBef>
              <a:spcAft>
                <a:spcPts val="0"/>
              </a:spcAft>
              <a:buClr>
                <a:schemeClr val="dk1"/>
              </a:buClr>
              <a:buFont typeface="Arial"/>
              <a:buNone/>
            </a:pPr>
            <a:r>
              <a:t/>
            </a:r>
            <a:endParaRPr sz="1000"/>
          </a:p>
          <a:p>
            <a:pPr indent="0" lvl="0" marL="0" marR="0" rtl="0" algn="l">
              <a:spcBef>
                <a:spcPts val="400"/>
              </a:spcBef>
              <a:spcAft>
                <a:spcPts val="0"/>
              </a:spcAft>
              <a:buClr>
                <a:schemeClr val="dk1"/>
              </a:buClr>
              <a:buFont typeface="Arial"/>
              <a:buNone/>
            </a:pPr>
            <a:r>
              <a:t/>
            </a:r>
            <a:endParaRPr sz="1100">
              <a:latin typeface="Arial"/>
              <a:ea typeface="Arial"/>
              <a:cs typeface="Arial"/>
              <a:sym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8" name="Shape 1258"/>
        <p:cNvGrpSpPr/>
        <p:nvPr/>
      </p:nvGrpSpPr>
      <p:grpSpPr>
        <a:xfrm>
          <a:off x="0" y="0"/>
          <a:ext cx="0" cy="0"/>
          <a:chOff x="0" y="0"/>
          <a:chExt cx="0" cy="0"/>
        </a:xfrm>
      </p:grpSpPr>
      <p:sp>
        <p:nvSpPr>
          <p:cNvPr id="1259" name="Shape 125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60" name="Shape 126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Enumeration and Chronology</a:t>
            </a:r>
            <a:endParaRPr b="1" sz="2000"/>
          </a:p>
          <a:p>
            <a:pPr indent="0" lvl="0" marL="0" rtl="0">
              <a:spcBef>
                <a:spcPts val="560"/>
              </a:spcBef>
              <a:spcAft>
                <a:spcPts val="0"/>
              </a:spcAft>
              <a:buClr>
                <a:schemeClr val="dk1"/>
              </a:buClr>
              <a:buFont typeface="Arial"/>
              <a:buNone/>
            </a:pPr>
            <a:r>
              <a:rPr lang="en" sz="1600"/>
              <a:t>     </a:t>
            </a:r>
            <a:r>
              <a:rPr lang="en" sz="1600">
                <a:solidFill>
                  <a:srgbClr val="FF0000"/>
                </a:solidFill>
              </a:rPr>
              <a:t>bf:firstIssue</a:t>
            </a:r>
            <a:r>
              <a:rPr lang="en" sz="1600"/>
              <a:t> "Vol. 187 (1896)" ;</a:t>
            </a:r>
            <a:endParaRPr sz="1600"/>
          </a:p>
          <a:p>
            <a:pPr indent="0" lvl="0" marL="0" rtl="0">
              <a:spcBef>
                <a:spcPts val="560"/>
              </a:spcBef>
              <a:spcAft>
                <a:spcPts val="0"/>
              </a:spcAft>
              <a:buClr>
                <a:schemeClr val="dk1"/>
              </a:buClr>
              <a:buFont typeface="Arial"/>
              <a:buNone/>
            </a:pPr>
            <a:r>
              <a:rPr lang="en" sz="1600"/>
              <a:t>     </a:t>
            </a:r>
            <a:r>
              <a:rPr lang="en" sz="1600">
                <a:solidFill>
                  <a:srgbClr val="FF0000"/>
                </a:solidFill>
              </a:rPr>
              <a:t>bf:lastIssue</a:t>
            </a:r>
            <a:r>
              <a:rPr lang="en" sz="1600"/>
              <a:t> "v. 233"</a:t>
            </a:r>
            <a:endParaRPr sz="1600"/>
          </a:p>
          <a:p>
            <a:pPr indent="0" lvl="0" marL="0" marR="0" rtl="0" algn="l">
              <a:spcBef>
                <a:spcPts val="400"/>
              </a:spcBef>
              <a:spcAft>
                <a:spcPts val="0"/>
              </a:spcAft>
              <a:buClr>
                <a:schemeClr val="dk1"/>
              </a:buClr>
              <a:buFont typeface="Arial"/>
              <a:buNone/>
            </a:pPr>
            <a:r>
              <a:t/>
            </a:r>
            <a:endParaRPr sz="1600"/>
          </a:p>
          <a:p>
            <a:pPr indent="0" lvl="0" marL="0" rtl="0">
              <a:spcBef>
                <a:spcPts val="0"/>
              </a:spcBef>
              <a:spcAft>
                <a:spcPts val="0"/>
              </a:spcAft>
              <a:buClr>
                <a:schemeClr val="dk1"/>
              </a:buClr>
              <a:buFont typeface="Arial"/>
              <a:buNone/>
            </a:pPr>
            <a:r>
              <a:rPr lang="en" sz="1600"/>
              <a:t>RDA:</a:t>
            </a:r>
            <a:endParaRPr sz="1600"/>
          </a:p>
          <a:p>
            <a:pPr indent="-330200" lvl="0" marL="457200" rtl="0">
              <a:spcBef>
                <a:spcPts val="0"/>
              </a:spcBef>
              <a:spcAft>
                <a:spcPts val="0"/>
              </a:spcAft>
              <a:buSzPts val="1600"/>
              <a:buChar char="•"/>
            </a:pPr>
            <a:r>
              <a:rPr lang="en" sz="1600"/>
              <a:t>Numeric and/or Alphabetic Designation of First Issue or Part of Sequence </a:t>
            </a:r>
            <a:endParaRPr sz="1600"/>
          </a:p>
          <a:p>
            <a:pPr indent="-330200" lvl="0" marL="457200" rtl="0">
              <a:spcBef>
                <a:spcPts val="0"/>
              </a:spcBef>
              <a:spcAft>
                <a:spcPts val="0"/>
              </a:spcAft>
              <a:buSzPts val="1600"/>
              <a:buChar char="•"/>
            </a:pPr>
            <a:r>
              <a:rPr lang="en" sz="1600"/>
              <a:t>Chronological Designation of First Issue or Part of Sequence </a:t>
            </a:r>
            <a:endParaRPr sz="1600"/>
          </a:p>
          <a:p>
            <a:pPr indent="-330200" lvl="0" marL="457200" rtl="0">
              <a:spcBef>
                <a:spcPts val="0"/>
              </a:spcBef>
              <a:spcAft>
                <a:spcPts val="0"/>
              </a:spcAft>
              <a:buSzPts val="1600"/>
              <a:buChar char="•"/>
            </a:pPr>
            <a:r>
              <a:rPr lang="en" sz="1600"/>
              <a:t>Numeric and/or Alphabetic Designation of Last Issue or Part of Sequence </a:t>
            </a:r>
            <a:endParaRPr sz="1600"/>
          </a:p>
          <a:p>
            <a:pPr indent="-330200" lvl="0" marL="457200" rtl="0">
              <a:spcBef>
                <a:spcPts val="0"/>
              </a:spcBef>
              <a:spcAft>
                <a:spcPts val="0"/>
              </a:spcAft>
              <a:buSzPts val="1600"/>
              <a:buChar char="•"/>
            </a:pPr>
            <a:r>
              <a:rPr lang="en" sz="1600"/>
              <a:t>Chronological Designation of Last Issue or Part of Sequence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Differences between MARC and LD tech stacks</a:t>
            </a:r>
            <a:endParaRPr/>
          </a:p>
        </p:txBody>
      </p:sp>
      <p:sp>
        <p:nvSpPr>
          <p:cNvPr id="291" name="Shape 291"/>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MARC</a:t>
            </a:r>
            <a:endParaRPr/>
          </a:p>
          <a:p>
            <a:pPr indent="-317500" lvl="0" marL="457200" rtl="0">
              <a:spcBef>
                <a:spcPts val="1600"/>
              </a:spcBef>
              <a:spcAft>
                <a:spcPts val="0"/>
              </a:spcAft>
              <a:buSzPts val="1400"/>
              <a:buChar char="●"/>
            </a:pPr>
            <a:r>
              <a:rPr lang="en"/>
              <a:t>MARC (syntax)</a:t>
            </a:r>
            <a:endParaRPr/>
          </a:p>
          <a:p>
            <a:pPr indent="-317500" lvl="0" marL="457200" rtl="0">
              <a:spcBef>
                <a:spcPts val="0"/>
              </a:spcBef>
              <a:spcAft>
                <a:spcPts val="0"/>
              </a:spcAft>
              <a:buSzPts val="1400"/>
              <a:buChar char="●"/>
            </a:pPr>
            <a:r>
              <a:rPr lang="en"/>
              <a:t>ILS (data storage and delivery)</a:t>
            </a:r>
            <a:endParaRPr/>
          </a:p>
          <a:p>
            <a:pPr indent="-304800" lvl="1" marL="914400" rtl="0">
              <a:spcBef>
                <a:spcPts val="0"/>
              </a:spcBef>
              <a:spcAft>
                <a:spcPts val="0"/>
              </a:spcAft>
              <a:buSzPts val="1200"/>
              <a:buChar char="○"/>
            </a:pPr>
            <a:r>
              <a:rPr lang="en"/>
              <a:t>SQL Database</a:t>
            </a:r>
            <a:endParaRPr/>
          </a:p>
          <a:p>
            <a:pPr indent="-317500" lvl="0" marL="457200" rtl="0">
              <a:spcBef>
                <a:spcPts val="0"/>
              </a:spcBef>
              <a:spcAft>
                <a:spcPts val="0"/>
              </a:spcAft>
              <a:buSzPts val="1400"/>
              <a:buChar char="●"/>
            </a:pPr>
            <a:r>
              <a:rPr lang="en"/>
              <a:t>Z39.50 (query and transmission)</a:t>
            </a:r>
            <a:endParaRPr/>
          </a:p>
          <a:p>
            <a:pPr indent="-317500" lvl="0" marL="457200">
              <a:spcBef>
                <a:spcPts val="0"/>
              </a:spcBef>
              <a:spcAft>
                <a:spcPts val="0"/>
              </a:spcAft>
              <a:buSzPts val="1400"/>
              <a:buChar char="●"/>
            </a:pPr>
            <a:r>
              <a:rPr lang="en"/>
              <a:t>Discovery Layer (data delivery)</a:t>
            </a:r>
            <a:endParaRPr/>
          </a:p>
        </p:txBody>
      </p:sp>
      <p:sp>
        <p:nvSpPr>
          <p:cNvPr id="292" name="Shape 292"/>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LINKED DATA</a:t>
            </a:r>
            <a:endParaRPr/>
          </a:p>
          <a:p>
            <a:pPr indent="-317500" lvl="0" marL="457200" rtl="0">
              <a:spcBef>
                <a:spcPts val="1600"/>
              </a:spcBef>
              <a:spcAft>
                <a:spcPts val="0"/>
              </a:spcAft>
              <a:buSzPts val="1400"/>
              <a:buChar char="●"/>
            </a:pPr>
            <a:r>
              <a:rPr lang="en"/>
              <a:t>RDF (data model)</a:t>
            </a:r>
            <a:endParaRPr/>
          </a:p>
          <a:p>
            <a:pPr indent="-317500" lvl="0" marL="457200" rtl="0">
              <a:spcBef>
                <a:spcPts val="0"/>
              </a:spcBef>
              <a:spcAft>
                <a:spcPts val="0"/>
              </a:spcAft>
              <a:buSzPts val="1400"/>
              <a:buChar char="●"/>
            </a:pPr>
            <a:r>
              <a:rPr lang="en"/>
              <a:t>XML, JSONLD, N3, Turtle, … (syntax)</a:t>
            </a:r>
            <a:endParaRPr/>
          </a:p>
          <a:p>
            <a:pPr indent="-317500" lvl="0" marL="457200" rtl="0">
              <a:spcBef>
                <a:spcPts val="0"/>
              </a:spcBef>
              <a:spcAft>
                <a:spcPts val="0"/>
              </a:spcAft>
              <a:buSzPts val="1400"/>
              <a:buChar char="●"/>
            </a:pPr>
            <a:r>
              <a:rPr lang="en"/>
              <a:t>Triplestore (data storage)</a:t>
            </a:r>
            <a:endParaRPr/>
          </a:p>
          <a:p>
            <a:pPr indent="-317500" lvl="0" marL="457200" rtl="0">
              <a:spcBef>
                <a:spcPts val="0"/>
              </a:spcBef>
              <a:spcAft>
                <a:spcPts val="0"/>
              </a:spcAft>
              <a:buSzPts val="1400"/>
              <a:buChar char="●"/>
            </a:pPr>
            <a:r>
              <a:rPr lang="en"/>
              <a:t>SPARQL (query)</a:t>
            </a:r>
            <a:endParaRPr/>
          </a:p>
          <a:p>
            <a:pPr indent="-317500" lvl="0" marL="457200">
              <a:spcBef>
                <a:spcPts val="0"/>
              </a:spcBef>
              <a:spcAft>
                <a:spcPts val="0"/>
              </a:spcAft>
              <a:buSzPts val="1400"/>
              <a:buChar char="●"/>
            </a:pPr>
            <a:r>
              <a:rPr lang="en"/>
              <a:t>WWW (data delivery)</a:t>
            </a:r>
            <a:endParaRPr/>
          </a:p>
        </p:txBody>
      </p:sp>
      <p:sp>
        <p:nvSpPr>
          <p:cNvPr id="293" name="Shape 293"/>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5" name="Shape 1265"/>
        <p:cNvGrpSpPr/>
        <p:nvPr/>
      </p:nvGrpSpPr>
      <p:grpSpPr>
        <a:xfrm>
          <a:off x="0" y="0"/>
          <a:ext cx="0" cy="0"/>
          <a:chOff x="0" y="0"/>
          <a:chExt cx="0" cy="0"/>
        </a:xfrm>
      </p:grpSpPr>
      <p:sp>
        <p:nvSpPr>
          <p:cNvPr id="1266" name="Shape 126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67" name="Shape 126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Modeling and Relationships</a:t>
            </a:r>
            <a:endParaRPr b="1" sz="2000"/>
          </a:p>
          <a:p>
            <a:pPr indent="-355600" lvl="0" marL="457200" marR="0" rtl="0" algn="l">
              <a:spcBef>
                <a:spcPts val="400"/>
              </a:spcBef>
              <a:spcAft>
                <a:spcPts val="0"/>
              </a:spcAft>
              <a:buSzPts val="2000"/>
              <a:buFont typeface="Calibri"/>
              <a:buChar char="•"/>
            </a:pPr>
            <a:r>
              <a:rPr lang="en" sz="2000"/>
              <a:t>FRBR: 4 levels</a:t>
            </a:r>
            <a:endParaRPr sz="2000"/>
          </a:p>
          <a:p>
            <a:pPr indent="-355600" lvl="0" marL="457200" marR="0" rtl="0" algn="l">
              <a:spcBef>
                <a:spcPts val="0"/>
              </a:spcBef>
              <a:spcAft>
                <a:spcPts val="0"/>
              </a:spcAft>
              <a:buSzPts val="2000"/>
              <a:buFont typeface="Calibri"/>
              <a:buChar char="•"/>
            </a:pPr>
            <a:r>
              <a:rPr lang="en" sz="2000"/>
              <a:t>BIBFRAME: 3 levels</a:t>
            </a:r>
            <a:endParaRPr sz="2000"/>
          </a:p>
          <a:p>
            <a:pPr indent="-355600" lvl="0" marL="457200" marR="0" rtl="0" algn="l">
              <a:spcBef>
                <a:spcPts val="0"/>
              </a:spcBef>
              <a:spcAft>
                <a:spcPts val="0"/>
              </a:spcAft>
              <a:buSzPts val="2000"/>
              <a:buFont typeface="Calibri"/>
              <a:buChar char="•"/>
            </a:pPr>
            <a:r>
              <a:rPr lang="en" sz="2000"/>
              <a:t>LRM: for serials: the WEM lock!</a:t>
            </a:r>
            <a:endParaRPr sz="2000"/>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2" name="Shape 1272"/>
        <p:cNvGrpSpPr/>
        <p:nvPr/>
      </p:nvGrpSpPr>
      <p:grpSpPr>
        <a:xfrm>
          <a:off x="0" y="0"/>
          <a:ext cx="0" cy="0"/>
          <a:chOff x="0" y="0"/>
          <a:chExt cx="0" cy="0"/>
        </a:xfrm>
      </p:grpSpPr>
      <p:sp>
        <p:nvSpPr>
          <p:cNvPr id="1273" name="Shape 127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74" name="Shape 127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Administrative Metadata</a:t>
            </a:r>
            <a:endParaRPr b="1" sz="2000"/>
          </a:p>
          <a:p>
            <a:pPr indent="-355600" lvl="0" marL="457200" rtl="0">
              <a:lnSpc>
                <a:spcPct val="115000"/>
              </a:lnSpc>
              <a:spcBef>
                <a:spcPts val="400"/>
              </a:spcBef>
              <a:spcAft>
                <a:spcPts val="0"/>
              </a:spcAft>
              <a:buSzPts val="2000"/>
              <a:buChar char="•"/>
            </a:pPr>
            <a:r>
              <a:rPr lang="en" sz="2000"/>
              <a:t>Description Based On/Latest Issue Consulted</a:t>
            </a:r>
            <a:endParaRPr sz="2000"/>
          </a:p>
          <a:p>
            <a:pPr indent="-355600" lvl="0" marL="457200" rtl="0">
              <a:lnSpc>
                <a:spcPct val="115000"/>
              </a:lnSpc>
              <a:spcBef>
                <a:spcPts val="0"/>
              </a:spcBef>
              <a:spcAft>
                <a:spcPts val="0"/>
              </a:spcAft>
              <a:buSzPts val="2000"/>
              <a:buChar char="•"/>
            </a:pPr>
            <a:r>
              <a:rPr lang="en" sz="2000"/>
              <a:t>provenance for the “record” or individual assertions?</a:t>
            </a:r>
            <a:endParaRPr sz="2000"/>
          </a:p>
          <a:p>
            <a:pPr indent="0" lvl="0" marL="0" marR="0" rtl="0" algn="l">
              <a:spcBef>
                <a:spcPts val="400"/>
              </a:spcBef>
              <a:spcAft>
                <a:spcPts val="0"/>
              </a:spcAft>
              <a:buClr>
                <a:schemeClr val="dk1"/>
              </a:buClr>
              <a:buFont typeface="Arial"/>
              <a:buNone/>
            </a:pPr>
            <a:r>
              <a:t/>
            </a:r>
            <a:endParaRPr sz="1100">
              <a:latin typeface="Arial"/>
              <a:ea typeface="Arial"/>
              <a:cs typeface="Arial"/>
              <a:sym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Shape 128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81" name="Shape 128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Specific Issues</a:t>
            </a:r>
            <a:endParaRPr b="1" sz="2000"/>
          </a:p>
          <a:p>
            <a:pPr indent="-355600" lvl="0" marL="457200" rtl="0">
              <a:lnSpc>
                <a:spcPct val="115000"/>
              </a:lnSpc>
              <a:spcBef>
                <a:spcPts val="400"/>
              </a:spcBef>
              <a:spcAft>
                <a:spcPts val="0"/>
              </a:spcAft>
              <a:buSzPts val="2000"/>
              <a:buChar char="•"/>
            </a:pPr>
            <a:r>
              <a:rPr lang="en" sz="2000"/>
              <a:t>use value vocabularies from the RDA Registry</a:t>
            </a:r>
            <a:endParaRPr sz="2000"/>
          </a:p>
          <a:p>
            <a:pPr indent="-355600" lvl="0" marL="457200" rtl="0">
              <a:lnSpc>
                <a:spcPct val="115000"/>
              </a:lnSpc>
              <a:spcBef>
                <a:spcPts val="0"/>
              </a:spcBef>
              <a:spcAft>
                <a:spcPts val="0"/>
              </a:spcAft>
              <a:buSzPts val="2000"/>
              <a:buChar char="•"/>
            </a:pPr>
            <a:r>
              <a:rPr lang="en" sz="2000"/>
              <a:t>provide actionable links for publication etc.</a:t>
            </a:r>
            <a:endParaRPr sz="2000"/>
          </a:p>
          <a:p>
            <a:pPr indent="-355600" lvl="0" marL="457200" rtl="0">
              <a:lnSpc>
                <a:spcPct val="115000"/>
              </a:lnSpc>
              <a:spcBef>
                <a:spcPts val="0"/>
              </a:spcBef>
              <a:spcAft>
                <a:spcPts val="0"/>
              </a:spcAft>
              <a:buSzPts val="2000"/>
              <a:buChar char="•"/>
            </a:pPr>
            <a:r>
              <a:rPr lang="en" sz="2000"/>
              <a:t>u</a:t>
            </a:r>
            <a:r>
              <a:rPr lang="en" sz="2000"/>
              <a:t>se specific note properties whenever possible</a:t>
            </a:r>
            <a:endParaRPr sz="2000"/>
          </a:p>
          <a:p>
            <a:pPr indent="-355600" lvl="0" marL="457200" rtl="0">
              <a:lnSpc>
                <a:spcPct val="115000"/>
              </a:lnSpc>
              <a:spcBef>
                <a:spcPts val="0"/>
              </a:spcBef>
              <a:spcAft>
                <a:spcPts val="0"/>
              </a:spcAft>
              <a:buSzPts val="2000"/>
              <a:buChar char="•"/>
            </a:pPr>
            <a:r>
              <a:rPr lang="en" sz="2000"/>
              <a:t>series!</a:t>
            </a:r>
            <a:endParaRPr sz="2000"/>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Shape 128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88" name="Shape 128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Recommendations for CONSER/PCC</a:t>
            </a:r>
            <a:endParaRPr b="1" sz="2000"/>
          </a:p>
          <a:p>
            <a:pPr indent="0" lvl="0" marL="0" rtl="0">
              <a:lnSpc>
                <a:spcPct val="115000"/>
              </a:lnSpc>
              <a:spcBef>
                <a:spcPts val="400"/>
              </a:spcBef>
              <a:spcAft>
                <a:spcPts val="0"/>
              </a:spcAft>
              <a:buClr>
                <a:schemeClr val="dk1"/>
              </a:buClr>
              <a:buSzPts val="1100"/>
              <a:buFont typeface="Arial"/>
              <a:buNone/>
            </a:pPr>
            <a:r>
              <a:rPr lang="en" sz="2000"/>
              <a:t>1. explore methods of accommodating the need to change serial descriptive data</a:t>
            </a:r>
            <a:endParaRPr sz="2000"/>
          </a:p>
          <a:p>
            <a:pPr indent="0" lvl="0" marL="0" rtl="0">
              <a:lnSpc>
                <a:spcPct val="115000"/>
              </a:lnSpc>
              <a:spcBef>
                <a:spcPts val="400"/>
              </a:spcBef>
              <a:spcAft>
                <a:spcPts val="0"/>
              </a:spcAft>
              <a:buClr>
                <a:schemeClr val="dk1"/>
              </a:buClr>
              <a:buSzPts val="1100"/>
              <a:buFont typeface="Arial"/>
              <a:buNone/>
            </a:pPr>
            <a:r>
              <a:rPr lang="en" sz="2000"/>
              <a:t>2. use typed literals for dates wherever possible</a:t>
            </a:r>
            <a:endParaRPr sz="2000"/>
          </a:p>
          <a:p>
            <a:pPr indent="0" lvl="0" marL="0" rtl="0">
              <a:lnSpc>
                <a:spcPct val="115000"/>
              </a:lnSpc>
              <a:spcBef>
                <a:spcPts val="400"/>
              </a:spcBef>
              <a:spcAft>
                <a:spcPts val="0"/>
              </a:spcAft>
              <a:buClr>
                <a:schemeClr val="dk1"/>
              </a:buClr>
              <a:buSzPts val="1100"/>
              <a:buFont typeface="Arial"/>
              <a:buNone/>
            </a:pPr>
            <a:r>
              <a:rPr lang="en" sz="2000"/>
              <a:t>3. provide actionable data whenever feasible in addition to transcribed data</a:t>
            </a:r>
            <a:endParaRPr sz="2000"/>
          </a:p>
          <a:p>
            <a:pPr indent="0" lvl="0" marL="0" rtl="0">
              <a:lnSpc>
                <a:spcPct val="115000"/>
              </a:lnSpc>
              <a:spcBef>
                <a:spcPts val="400"/>
              </a:spcBef>
              <a:spcAft>
                <a:spcPts val="0"/>
              </a:spcAft>
              <a:buClr>
                <a:schemeClr val="dk1"/>
              </a:buClr>
              <a:buSzPts val="1100"/>
              <a:buFont typeface="Arial"/>
              <a:buNone/>
            </a:pPr>
            <a:r>
              <a:rPr lang="en" sz="2000"/>
              <a:t>4. develop a common structure for representing enumeration and chronology information</a:t>
            </a:r>
            <a:endParaRPr sz="1100">
              <a:latin typeface="Arial"/>
              <a:ea typeface="Arial"/>
              <a:cs typeface="Arial"/>
              <a:sym typeface="Aria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3" name="Shape 1293"/>
        <p:cNvGrpSpPr/>
        <p:nvPr/>
      </p:nvGrpSpPr>
      <p:grpSpPr>
        <a:xfrm>
          <a:off x="0" y="0"/>
          <a:ext cx="0" cy="0"/>
          <a:chOff x="0" y="0"/>
          <a:chExt cx="0" cy="0"/>
        </a:xfrm>
      </p:grpSpPr>
      <p:sp>
        <p:nvSpPr>
          <p:cNvPr id="1294" name="Shape 129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295" name="Shape 129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Recommendations for CONSER/PCC (continued)</a:t>
            </a:r>
            <a:endParaRPr b="1" sz="2000"/>
          </a:p>
          <a:p>
            <a:pPr indent="0" lvl="0" marL="0" rtl="0">
              <a:lnSpc>
                <a:spcPct val="115000"/>
              </a:lnSpc>
              <a:spcBef>
                <a:spcPts val="400"/>
              </a:spcBef>
              <a:spcAft>
                <a:spcPts val="0"/>
              </a:spcAft>
              <a:buClr>
                <a:schemeClr val="dk1"/>
              </a:buClr>
              <a:buSzPts val="1100"/>
              <a:buFont typeface="Arial"/>
              <a:buNone/>
            </a:pPr>
            <a:r>
              <a:rPr lang="en" sz="2000"/>
              <a:t>5. explore PRESSoo and other linked data vocabularies for possible solutions</a:t>
            </a:r>
            <a:endParaRPr sz="2000"/>
          </a:p>
          <a:p>
            <a:pPr indent="0" lvl="0" marL="0" rtl="0">
              <a:lnSpc>
                <a:spcPct val="115000"/>
              </a:lnSpc>
              <a:spcBef>
                <a:spcPts val="400"/>
              </a:spcBef>
              <a:spcAft>
                <a:spcPts val="0"/>
              </a:spcAft>
              <a:buClr>
                <a:schemeClr val="dk1"/>
              </a:buClr>
              <a:buSzPts val="1100"/>
              <a:buFont typeface="Arial"/>
              <a:buNone/>
            </a:pPr>
            <a:r>
              <a:rPr lang="en" sz="2000"/>
              <a:t>6. charge a Task Group with monitoring and analyzing the changing serials landscape</a:t>
            </a:r>
            <a:endParaRPr sz="2000"/>
          </a:p>
          <a:p>
            <a:pPr indent="0" lvl="0" marL="0" rtl="0">
              <a:lnSpc>
                <a:spcPct val="115000"/>
              </a:lnSpc>
              <a:spcBef>
                <a:spcPts val="400"/>
              </a:spcBef>
              <a:spcAft>
                <a:spcPts val="0"/>
              </a:spcAft>
              <a:buClr>
                <a:schemeClr val="dk1"/>
              </a:buClr>
              <a:buSzPts val="1100"/>
              <a:buFont typeface="Arial"/>
              <a:buNone/>
            </a:pPr>
            <a:r>
              <a:rPr lang="en" sz="2000"/>
              <a:t>7. develop methods and best practices for easily and succinctly recording necessary administrative and provenance metadata at the assertion level</a:t>
            </a:r>
            <a:endParaRPr sz="2000"/>
          </a:p>
          <a:p>
            <a:pPr indent="0" lvl="0" marL="0" rtl="0">
              <a:lnSpc>
                <a:spcPct val="115000"/>
              </a:lnSpc>
              <a:spcBef>
                <a:spcPts val="400"/>
              </a:spcBef>
              <a:spcAft>
                <a:spcPts val="0"/>
              </a:spcAft>
              <a:buClr>
                <a:schemeClr val="dk1"/>
              </a:buClr>
              <a:buSzPts val="1100"/>
              <a:buFont typeface="Arial"/>
              <a:buNone/>
            </a:pPr>
            <a:r>
              <a:rPr lang="en" sz="2000"/>
              <a:t>8. use the value vocabularies from the RDA registry for Content, Media, and Carrier Types; Frequency; and Notes</a:t>
            </a:r>
            <a:endParaRPr sz="2000"/>
          </a:p>
          <a:p>
            <a:pPr indent="0" lvl="0" marL="0" rtl="0">
              <a:lnSpc>
                <a:spcPct val="115000"/>
              </a:lnSpc>
              <a:spcBef>
                <a:spcPts val="400"/>
              </a:spcBef>
              <a:spcAft>
                <a:spcPts val="0"/>
              </a:spcAft>
              <a:buClr>
                <a:schemeClr val="dk1"/>
              </a:buClr>
              <a:buSzPts val="1100"/>
              <a:buFont typeface="Arial"/>
              <a:buNone/>
            </a:pPr>
            <a:r>
              <a:t/>
            </a:r>
            <a:endParaRPr sz="2000"/>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0" name="Shape 1300"/>
        <p:cNvGrpSpPr/>
        <p:nvPr/>
      </p:nvGrpSpPr>
      <p:grpSpPr>
        <a:xfrm>
          <a:off x="0" y="0"/>
          <a:ext cx="0" cy="0"/>
          <a:chOff x="0" y="0"/>
          <a:chExt cx="0" cy="0"/>
        </a:xfrm>
      </p:grpSpPr>
      <p:sp>
        <p:nvSpPr>
          <p:cNvPr id="1301" name="Shape 130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CONSER</a:t>
            </a:r>
            <a:endParaRPr b="0" i="0" sz="3600" u="none" cap="none" strike="noStrike">
              <a:solidFill>
                <a:schemeClr val="dk1"/>
              </a:solidFill>
              <a:latin typeface="Calibri"/>
              <a:ea typeface="Calibri"/>
              <a:cs typeface="Calibri"/>
              <a:sym typeface="Calibri"/>
            </a:endParaRPr>
          </a:p>
        </p:txBody>
      </p:sp>
      <p:sp>
        <p:nvSpPr>
          <p:cNvPr id="1302" name="Shape 130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400"/>
              </a:spcBef>
              <a:spcAft>
                <a:spcPts val="0"/>
              </a:spcAft>
              <a:buClr>
                <a:schemeClr val="dk1"/>
              </a:buClr>
              <a:buSzPts val="1100"/>
              <a:buFont typeface="Arial"/>
              <a:buNone/>
            </a:pPr>
            <a:r>
              <a:rPr b="1" lang="en" sz="2000"/>
              <a:t>Recommendations for BIBFRAME Development</a:t>
            </a:r>
            <a:endParaRPr b="1" sz="2000"/>
          </a:p>
          <a:p>
            <a:pPr indent="0" lvl="0" marL="0" rtl="0">
              <a:lnSpc>
                <a:spcPct val="115000"/>
              </a:lnSpc>
              <a:spcBef>
                <a:spcPts val="400"/>
              </a:spcBef>
              <a:spcAft>
                <a:spcPts val="0"/>
              </a:spcAft>
              <a:buClr>
                <a:schemeClr val="dk1"/>
              </a:buClr>
              <a:buSzPts val="1100"/>
              <a:buFont typeface="Arial"/>
              <a:buNone/>
            </a:pPr>
            <a:r>
              <a:rPr lang="en" sz="2000"/>
              <a:t>1. explicitly model start and end dates for descriptive elements</a:t>
            </a:r>
            <a:endParaRPr sz="2000"/>
          </a:p>
          <a:p>
            <a:pPr indent="0" lvl="0" marL="0" rtl="0">
              <a:lnSpc>
                <a:spcPct val="115000"/>
              </a:lnSpc>
              <a:spcBef>
                <a:spcPts val="400"/>
              </a:spcBef>
              <a:spcAft>
                <a:spcPts val="0"/>
              </a:spcAft>
              <a:buClr>
                <a:schemeClr val="dk1"/>
              </a:buClr>
              <a:buSzPts val="1100"/>
              <a:buFont typeface="Arial"/>
              <a:buNone/>
            </a:pPr>
            <a:r>
              <a:rPr lang="en" sz="2000"/>
              <a:t>2. develop a common structure for representing enumeration and chronology information</a:t>
            </a:r>
            <a:endParaRPr sz="2000"/>
          </a:p>
          <a:p>
            <a:pPr indent="0" lvl="0" marL="0" rtl="0">
              <a:lnSpc>
                <a:spcPct val="115000"/>
              </a:lnSpc>
              <a:spcBef>
                <a:spcPts val="400"/>
              </a:spcBef>
              <a:spcAft>
                <a:spcPts val="0"/>
              </a:spcAft>
              <a:buClr>
                <a:schemeClr val="dk1"/>
              </a:buClr>
              <a:buSzPts val="1100"/>
              <a:buFont typeface="Arial"/>
              <a:buNone/>
            </a:pPr>
            <a:r>
              <a:rPr lang="en" sz="2000"/>
              <a:t>3. develop methods and best practices for easily and succinctly recording necessary administrative and provenance metadata at the assertion levelel.</a:t>
            </a:r>
            <a:endParaRPr sz="2000"/>
          </a:p>
          <a:p>
            <a:pPr indent="0" lvl="0" marL="0" rtl="0">
              <a:lnSpc>
                <a:spcPct val="115000"/>
              </a:lnSpc>
              <a:spcBef>
                <a:spcPts val="400"/>
              </a:spcBef>
              <a:spcAft>
                <a:spcPts val="0"/>
              </a:spcAft>
              <a:buClr>
                <a:schemeClr val="dk1"/>
              </a:buClr>
              <a:buSzPts val="1100"/>
              <a:buFont typeface="Arial"/>
              <a:buNone/>
            </a:pPr>
            <a:r>
              <a:rPr lang="en" sz="2000"/>
              <a:t>4. define properties for the RDA relationships 'augmented by (work)' or 'complemented by (work)'</a:t>
            </a:r>
            <a:endParaRPr sz="2000"/>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Shape 130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LD4P</a:t>
            </a:r>
            <a:endParaRPr b="0" i="0" sz="3600" u="none" cap="none" strike="noStrike">
              <a:solidFill>
                <a:schemeClr val="dk1"/>
              </a:solidFill>
              <a:latin typeface="Calibri"/>
              <a:ea typeface="Calibri"/>
              <a:cs typeface="Calibri"/>
              <a:sym typeface="Calibri"/>
            </a:endParaRPr>
          </a:p>
        </p:txBody>
      </p:sp>
      <p:sp>
        <p:nvSpPr>
          <p:cNvPr id="1309" name="Shape 130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400"/>
              </a:spcBef>
              <a:spcAft>
                <a:spcPts val="0"/>
              </a:spcAft>
              <a:buNone/>
            </a:pPr>
            <a:r>
              <a:rPr lang="en" sz="2000"/>
              <a:t>Columbia, Cornell, Harvard, Library of Congress, Princeton, Stanford</a:t>
            </a:r>
            <a:endParaRPr sz="2000"/>
          </a:p>
          <a:p>
            <a:pPr indent="0" lvl="0" marL="0" marR="0" rtl="0" algn="l">
              <a:spcBef>
                <a:spcPts val="400"/>
              </a:spcBef>
              <a:spcAft>
                <a:spcPts val="0"/>
              </a:spcAft>
              <a:buNone/>
            </a:pPr>
            <a:r>
              <a:rPr lang="en" sz="2000" u="sng">
                <a:solidFill>
                  <a:schemeClr val="hlink"/>
                </a:solidFill>
                <a:hlinkClick r:id="rId3"/>
              </a:rPr>
              <a:t>https://wiki.duraspace.org/pages/viewpage.action?pageId=74515029</a:t>
            </a:r>
            <a:endParaRPr sz="2000"/>
          </a:p>
          <a:p>
            <a:pPr indent="-355600" lvl="0" marL="457200" marR="0" rtl="0" algn="l">
              <a:spcBef>
                <a:spcPts val="400"/>
              </a:spcBef>
              <a:spcAft>
                <a:spcPts val="0"/>
              </a:spcAft>
              <a:buSzPts val="2000"/>
              <a:buFont typeface="Calibri"/>
              <a:buChar char="•"/>
            </a:pPr>
            <a:r>
              <a:rPr lang="en" sz="2000"/>
              <a:t>developing standards, guidelines, and infrastructure to communally produce metadata as linked open data</a:t>
            </a:r>
            <a:endParaRPr sz="2000"/>
          </a:p>
          <a:p>
            <a:pPr indent="-355600" lvl="0" marL="457200" marR="0" rtl="0" algn="l">
              <a:spcBef>
                <a:spcPts val="0"/>
              </a:spcBef>
              <a:spcAft>
                <a:spcPts val="0"/>
              </a:spcAft>
              <a:buSzPts val="2000"/>
              <a:buFont typeface="Calibri"/>
              <a:buChar char="•"/>
            </a:pPr>
            <a:r>
              <a:rPr lang="en" sz="2000"/>
              <a:t>developing end-to-end workflows to create linked data in a technical services production environment</a:t>
            </a:r>
            <a:endParaRPr sz="2000"/>
          </a:p>
          <a:p>
            <a:pPr indent="-355600" lvl="0" marL="457200" marR="0" rtl="0" algn="l">
              <a:spcBef>
                <a:spcPts val="0"/>
              </a:spcBef>
              <a:spcAft>
                <a:spcPts val="0"/>
              </a:spcAft>
              <a:buSzPts val="2000"/>
              <a:buFont typeface="Calibri"/>
              <a:buChar char="•"/>
            </a:pPr>
            <a:r>
              <a:rPr lang="en" sz="2000"/>
              <a:t>extending the BIBFRAME ontology to describe library resources in specialized domains and formats</a:t>
            </a:r>
            <a:endParaRPr sz="2000"/>
          </a:p>
          <a:p>
            <a:pPr indent="-355600" lvl="0" marL="457200" marR="0" rtl="0" algn="l">
              <a:spcBef>
                <a:spcPts val="0"/>
              </a:spcBef>
              <a:spcAft>
                <a:spcPts val="0"/>
              </a:spcAft>
              <a:buSzPts val="2000"/>
              <a:buFont typeface="Calibri"/>
              <a:buChar char="•"/>
            </a:pPr>
            <a:r>
              <a:rPr lang="en" sz="2000"/>
              <a:t>engaging the broader library community to ensure a sustainable and extensible environment</a:t>
            </a:r>
            <a:endParaRPr sz="2000"/>
          </a:p>
          <a:p>
            <a:pPr indent="0" lvl="0" marL="0" marR="0" rtl="0" algn="l">
              <a:spcBef>
                <a:spcPts val="400"/>
              </a:spcBef>
              <a:spcAft>
                <a:spcPts val="0"/>
              </a:spcAft>
              <a:buClr>
                <a:schemeClr val="dk1"/>
              </a:buClr>
              <a:buFont typeface="Arial"/>
              <a:buNone/>
            </a:pPr>
            <a:r>
              <a:t/>
            </a:r>
            <a:endParaRPr sz="1100">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4" name="Shape 1314"/>
        <p:cNvGrpSpPr/>
        <p:nvPr/>
      </p:nvGrpSpPr>
      <p:grpSpPr>
        <a:xfrm>
          <a:off x="0" y="0"/>
          <a:ext cx="0" cy="0"/>
          <a:chOff x="0" y="0"/>
          <a:chExt cx="0" cy="0"/>
        </a:xfrm>
      </p:grpSpPr>
      <p:sp>
        <p:nvSpPr>
          <p:cNvPr id="1315" name="Shape 13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LD4P</a:t>
            </a:r>
            <a:endParaRPr b="0" i="0" sz="3600" u="none" cap="none" strike="noStrike">
              <a:solidFill>
                <a:schemeClr val="dk1"/>
              </a:solidFill>
              <a:latin typeface="Calibri"/>
              <a:ea typeface="Calibri"/>
              <a:cs typeface="Calibri"/>
              <a:sym typeface="Calibri"/>
            </a:endParaRPr>
          </a:p>
        </p:txBody>
      </p:sp>
      <p:sp>
        <p:nvSpPr>
          <p:cNvPr id="1316" name="Shape 131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400"/>
              </a:spcBef>
              <a:spcAft>
                <a:spcPts val="0"/>
              </a:spcAft>
              <a:buNone/>
            </a:pPr>
            <a:r>
              <a:rPr lang="en" sz="2000"/>
              <a:t>Cross-domain ontology: bibliotek-o (</a:t>
            </a:r>
            <a:r>
              <a:rPr lang="en" sz="2000" u="sng">
                <a:solidFill>
                  <a:schemeClr val="hlink"/>
                </a:solidFill>
                <a:hlinkClick r:id="rId3"/>
              </a:rPr>
              <a:t>https://bibliotek-o.org/</a:t>
            </a:r>
            <a:r>
              <a:rPr lang="en" sz="2000"/>
              <a:t>)</a:t>
            </a:r>
            <a:endParaRPr sz="2000"/>
          </a:p>
          <a:p>
            <a:pPr indent="0" lvl="0" marL="0" marR="0" rtl="0" algn="l">
              <a:spcBef>
                <a:spcPts val="400"/>
              </a:spcBef>
              <a:spcAft>
                <a:spcPts val="0"/>
              </a:spcAft>
              <a:buNone/>
            </a:pPr>
            <a:r>
              <a:rPr lang="en" sz="2000"/>
              <a:t>Domain-specific ontologies:</a:t>
            </a:r>
            <a:endParaRPr sz="2000"/>
          </a:p>
          <a:p>
            <a:pPr indent="-355600" lvl="0" marL="457200" marR="0" rtl="0" algn="l">
              <a:spcBef>
                <a:spcPts val="400"/>
              </a:spcBef>
              <a:spcAft>
                <a:spcPts val="0"/>
              </a:spcAft>
              <a:buSzPts val="2000"/>
              <a:buFont typeface="Calibri"/>
              <a:buChar char="•"/>
            </a:pPr>
            <a:r>
              <a:rPr lang="en" sz="2000"/>
              <a:t>art</a:t>
            </a:r>
            <a:endParaRPr sz="2000"/>
          </a:p>
          <a:p>
            <a:pPr indent="-355600" lvl="0" marL="457200" marR="0" rtl="0" algn="l">
              <a:spcBef>
                <a:spcPts val="0"/>
              </a:spcBef>
              <a:spcAft>
                <a:spcPts val="0"/>
              </a:spcAft>
              <a:buSzPts val="2000"/>
              <a:buFont typeface="Calibri"/>
              <a:buChar char="•"/>
            </a:pPr>
            <a:r>
              <a:rPr lang="en" sz="2000"/>
              <a:t>cartographic and geospatial</a:t>
            </a:r>
            <a:endParaRPr sz="2000"/>
          </a:p>
          <a:p>
            <a:pPr indent="-355600" lvl="0" marL="457200" marR="0" rtl="0" algn="l">
              <a:spcBef>
                <a:spcPts val="0"/>
              </a:spcBef>
              <a:spcAft>
                <a:spcPts val="0"/>
              </a:spcAft>
              <a:buSzPts val="2000"/>
              <a:buFont typeface="Calibri"/>
              <a:buChar char="•"/>
            </a:pPr>
            <a:r>
              <a:rPr lang="en" sz="2000"/>
              <a:t>moving images</a:t>
            </a:r>
            <a:endParaRPr sz="2000"/>
          </a:p>
          <a:p>
            <a:pPr indent="-355600" lvl="0" marL="457200" marR="0" rtl="0" algn="l">
              <a:spcBef>
                <a:spcPts val="0"/>
              </a:spcBef>
              <a:spcAft>
                <a:spcPts val="0"/>
              </a:spcAft>
              <a:buSzPts val="2000"/>
              <a:buFont typeface="Calibri"/>
              <a:buChar char="•"/>
            </a:pPr>
            <a:r>
              <a:rPr lang="en" sz="2000"/>
              <a:t>performed music</a:t>
            </a:r>
            <a:endParaRPr sz="2000"/>
          </a:p>
          <a:p>
            <a:pPr indent="-355600" lvl="0" marL="457200" marR="0" rtl="0" algn="l">
              <a:spcBef>
                <a:spcPts val="0"/>
              </a:spcBef>
              <a:spcAft>
                <a:spcPts val="0"/>
              </a:spcAft>
              <a:buSzPts val="2000"/>
              <a:buFont typeface="Calibri"/>
              <a:buChar char="•"/>
            </a:pPr>
            <a:r>
              <a:rPr lang="en" sz="2000"/>
              <a:t>rare materials</a:t>
            </a:r>
            <a:endParaRPr sz="2000"/>
          </a:p>
          <a:p>
            <a:pPr indent="-355600" lvl="0" marL="457200" marR="0" rtl="0" algn="l">
              <a:spcBef>
                <a:spcPts val="0"/>
              </a:spcBef>
              <a:spcAft>
                <a:spcPts val="0"/>
              </a:spcAft>
              <a:buSzPts val="2000"/>
              <a:buFont typeface="Calibri"/>
              <a:buChar char="•"/>
            </a:pPr>
            <a:r>
              <a:rPr lang="en" sz="2000"/>
              <a:t>b</a:t>
            </a:r>
            <a:r>
              <a:rPr lang="en" sz="2000"/>
              <a:t>ut not serials!</a:t>
            </a:r>
            <a:endParaRPr sz="2000"/>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0" name="Shape 1320"/>
        <p:cNvGrpSpPr/>
        <p:nvPr/>
      </p:nvGrpSpPr>
      <p:grpSpPr>
        <a:xfrm>
          <a:off x="0" y="0"/>
          <a:ext cx="0" cy="0"/>
          <a:chOff x="0" y="0"/>
          <a:chExt cx="0" cy="0"/>
        </a:xfrm>
      </p:grpSpPr>
      <p:sp>
        <p:nvSpPr>
          <p:cNvPr id="1321" name="Shape 1321"/>
          <p:cNvSpPr txBox="1"/>
          <p:nvPr>
            <p:ph type="title"/>
          </p:nvPr>
        </p:nvSpPr>
        <p:spPr>
          <a:xfrm>
            <a:off x="311700" y="1240275"/>
            <a:ext cx="8520600" cy="1981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Questions?</a:t>
            </a:r>
            <a:endParaRPr/>
          </a:p>
        </p:txBody>
      </p:sp>
      <p:sp>
        <p:nvSpPr>
          <p:cNvPr id="1322" name="Shape 1322"/>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You’ve got to have some.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t>
            </a:r>
            <a:r>
              <a:rPr i="1" lang="en"/>
              <a:t>exactly  </a:t>
            </a:r>
            <a:r>
              <a:rPr lang="en"/>
              <a:t>is BIBFRAME? </a:t>
            </a:r>
            <a:endParaRPr/>
          </a:p>
        </p:txBody>
      </p:sp>
      <p:sp>
        <p:nvSpPr>
          <p:cNvPr id="299" name="Shape 29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BIBFRAME is a </a:t>
            </a:r>
            <a:r>
              <a:rPr b="1" lang="en"/>
              <a:t>LD </a:t>
            </a:r>
            <a:r>
              <a:rPr b="1" i="1" lang="en"/>
              <a:t>vocabulary</a:t>
            </a:r>
            <a:endParaRPr b="1"/>
          </a:p>
          <a:p>
            <a:pPr indent="-342900" lvl="0" marL="457200" rtl="0">
              <a:spcBef>
                <a:spcPts val="0"/>
              </a:spcBef>
              <a:spcAft>
                <a:spcPts val="0"/>
              </a:spcAft>
              <a:buSzPts val="1800"/>
              <a:buChar char="●"/>
            </a:pPr>
            <a:r>
              <a:rPr lang="en"/>
              <a:t>Being f</a:t>
            </a:r>
            <a:r>
              <a:rPr lang="en"/>
              <a:t>ormally encoded for machine processing using W3C standards such as </a:t>
            </a:r>
            <a:r>
              <a:rPr b="1" lang="en">
                <a:solidFill>
                  <a:schemeClr val="accent5"/>
                </a:solidFill>
              </a:rPr>
              <a:t>OWL</a:t>
            </a:r>
            <a:r>
              <a:rPr lang="en"/>
              <a:t> or </a:t>
            </a:r>
            <a:r>
              <a:rPr b="1" lang="en">
                <a:solidFill>
                  <a:schemeClr val="accent5"/>
                </a:solidFill>
              </a:rPr>
              <a:t>RDFS</a:t>
            </a:r>
            <a:r>
              <a:rPr lang="en"/>
              <a:t> makes it an </a:t>
            </a:r>
            <a:r>
              <a:rPr b="1" i="1" lang="en"/>
              <a:t>ontology</a:t>
            </a:r>
            <a:endParaRPr b="1" i="1"/>
          </a:p>
          <a:p>
            <a:pPr indent="-342900" lvl="0" marL="457200" rtl="0">
              <a:spcBef>
                <a:spcPts val="0"/>
              </a:spcBef>
              <a:spcAft>
                <a:spcPts val="0"/>
              </a:spcAft>
              <a:buSzPts val="1800"/>
              <a:buChar char="●"/>
            </a:pPr>
            <a:r>
              <a:rPr lang="en"/>
              <a:t>BIBFRAME is heavily inspired by MARC to prevent loss of legacy data</a:t>
            </a:r>
            <a:endParaRPr/>
          </a:p>
          <a:p>
            <a:pPr indent="-342900" lvl="0" marL="457200">
              <a:spcBef>
                <a:spcPts val="0"/>
              </a:spcBef>
              <a:spcAft>
                <a:spcPts val="0"/>
              </a:spcAft>
              <a:buSzPts val="1800"/>
              <a:buChar char="●"/>
            </a:pPr>
            <a:r>
              <a:rPr lang="en"/>
              <a:t>BIBFRAME is </a:t>
            </a:r>
            <a:r>
              <a:rPr lang="en"/>
              <a:t>intended</a:t>
            </a:r>
            <a:r>
              <a:rPr lang="en"/>
              <a:t> to accommodate FRBR and RDA, but is structure and content standard agnostic for an evolving standards landscape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3" name="Shape 303"/>
        <p:cNvGrpSpPr/>
        <p:nvPr/>
      </p:nvGrpSpPr>
      <p:grpSpPr>
        <a:xfrm>
          <a:off x="0" y="0"/>
          <a:ext cx="0" cy="0"/>
          <a:chOff x="0" y="0"/>
          <a:chExt cx="0" cy="0"/>
        </a:xfrm>
      </p:grpSpPr>
      <p:sp>
        <p:nvSpPr>
          <p:cNvPr id="304" name="Shape 304"/>
          <p:cNvSpPr txBox="1"/>
          <p:nvPr>
            <p:ph type="title"/>
          </p:nvPr>
        </p:nvSpPr>
        <p:spPr>
          <a:xfrm>
            <a:off x="457200" y="377601"/>
            <a:ext cx="8229600" cy="533100"/>
          </a:xfrm>
          <a:prstGeom prst="rect">
            <a:avLst/>
          </a:prstGeom>
        </p:spPr>
        <p:txBody>
          <a:bodyPr anchorCtr="0" anchor="b" bIns="83800" lIns="83800" spcFirstLastPara="1" rIns="83800" wrap="square" tIns="83800">
            <a:noAutofit/>
          </a:bodyPr>
          <a:lstStyle/>
          <a:p>
            <a:pPr indent="0" lvl="0" marL="0" rtl="0" algn="ctr">
              <a:spcBef>
                <a:spcPts val="0"/>
              </a:spcBef>
              <a:spcAft>
                <a:spcPts val="0"/>
              </a:spcAft>
              <a:buNone/>
            </a:pPr>
            <a:r>
              <a:rPr lang="en" sz="3600">
                <a:solidFill>
                  <a:srgbClr val="000000"/>
                </a:solidFill>
                <a:latin typeface="Amatic SC"/>
                <a:ea typeface="Amatic SC"/>
                <a:cs typeface="Amatic SC"/>
                <a:sym typeface="Amatic SC"/>
              </a:rPr>
              <a:t>Primary Descriptive Cataloging Model and Their Standards</a:t>
            </a:r>
            <a:endParaRPr sz="3600">
              <a:solidFill>
                <a:srgbClr val="000000"/>
              </a:solidFill>
              <a:latin typeface="Amatic SC"/>
              <a:ea typeface="Amatic SC"/>
              <a:cs typeface="Amatic SC"/>
              <a:sym typeface="Amatic SC"/>
            </a:endParaRPr>
          </a:p>
        </p:txBody>
      </p:sp>
      <p:sp>
        <p:nvSpPr>
          <p:cNvPr id="305" name="Shape 305"/>
          <p:cNvSpPr txBox="1"/>
          <p:nvPr>
            <p:ph idx="1" type="body"/>
          </p:nvPr>
        </p:nvSpPr>
        <p:spPr>
          <a:xfrm>
            <a:off x="457200" y="1047750"/>
            <a:ext cx="8229600" cy="3725700"/>
          </a:xfrm>
          <a:prstGeom prst="rect">
            <a:avLst/>
          </a:prstGeom>
        </p:spPr>
        <p:txBody>
          <a:bodyPr anchorCtr="0" anchor="t" bIns="83800" lIns="83800" spcFirstLastPara="1" rIns="83800" wrap="square" tIns="83800">
            <a:noAutofit/>
          </a:bodyPr>
          <a:lstStyle/>
          <a:p>
            <a:pPr indent="0" lvl="0" marL="0" rtl="0">
              <a:spcBef>
                <a:spcPts val="0"/>
              </a:spcBef>
              <a:spcAft>
                <a:spcPts val="0"/>
              </a:spcAft>
              <a:buClr>
                <a:schemeClr val="dk1"/>
              </a:buClr>
              <a:buSzPts val="1000"/>
              <a:buFont typeface="Arial"/>
              <a:buNone/>
            </a:pPr>
            <a:r>
              <a:rPr b="1" lang="en" sz="1800">
                <a:latin typeface="Source Code Pro"/>
                <a:ea typeface="Source Code Pro"/>
                <a:cs typeface="Source Code Pro"/>
                <a:sym typeface="Source Code Pro"/>
              </a:rPr>
              <a:t>Structure Standard</a:t>
            </a:r>
            <a:endParaRPr b="1" sz="1800">
              <a:latin typeface="Source Code Pro"/>
              <a:ea typeface="Source Code Pro"/>
              <a:cs typeface="Source Code Pro"/>
              <a:sym typeface="Source Code Pro"/>
            </a:endParaRPr>
          </a:p>
          <a:p>
            <a:pPr indent="-317500" lvl="0" marL="419100" rtl="0">
              <a:spcBef>
                <a:spcPts val="0"/>
              </a:spcBef>
              <a:spcAft>
                <a:spcPts val="0"/>
              </a:spcAft>
              <a:buClr>
                <a:schemeClr val="dk1"/>
              </a:buClr>
              <a:buSzPts val="1800"/>
              <a:buFont typeface="Source Code Pro"/>
              <a:buChar char="●"/>
            </a:pPr>
            <a:r>
              <a:rPr lang="en" sz="1800">
                <a:latin typeface="Source Code Pro"/>
                <a:ea typeface="Source Code Pro"/>
                <a:cs typeface="Source Code Pro"/>
                <a:sym typeface="Source Code Pro"/>
              </a:rPr>
              <a:t>ISBD, </a:t>
            </a:r>
            <a:r>
              <a:rPr lang="en" sz="1800" u="sng">
                <a:latin typeface="Source Code Pro"/>
                <a:ea typeface="Source Code Pro"/>
                <a:cs typeface="Source Code Pro"/>
                <a:sym typeface="Source Code Pro"/>
              </a:rPr>
              <a:t>MARC</a:t>
            </a:r>
            <a:r>
              <a:rPr lang="en" sz="1800">
                <a:latin typeface="Source Code Pro"/>
                <a:ea typeface="Source Code Pro"/>
                <a:cs typeface="Source Code Pro"/>
                <a:sym typeface="Source Code Pro"/>
              </a:rPr>
              <a:t>, FRBR, Dublin Core, EAD, MODS, VRACore, CIDOC, </a:t>
            </a:r>
            <a:r>
              <a:rPr b="1" lang="en" sz="1800">
                <a:solidFill>
                  <a:srgbClr val="000000"/>
                </a:solidFill>
                <a:latin typeface="Source Code Pro"/>
                <a:ea typeface="Source Code Pro"/>
                <a:cs typeface="Source Code Pro"/>
                <a:sym typeface="Source Code Pro"/>
              </a:rPr>
              <a:t>BIBFRAME</a:t>
            </a:r>
            <a:endParaRPr b="1" sz="1800">
              <a:solidFill>
                <a:srgbClr val="000000"/>
              </a:solidFill>
              <a:latin typeface="Source Code Pro"/>
              <a:ea typeface="Source Code Pro"/>
              <a:cs typeface="Source Code Pro"/>
              <a:sym typeface="Source Code Pro"/>
            </a:endParaRPr>
          </a:p>
          <a:p>
            <a:pPr indent="0" lvl="0" marL="0" rtl="0">
              <a:spcBef>
                <a:spcPts val="0"/>
              </a:spcBef>
              <a:spcAft>
                <a:spcPts val="0"/>
              </a:spcAft>
              <a:buClr>
                <a:srgbClr val="000000"/>
              </a:buClr>
              <a:buSzPts val="1000"/>
              <a:buFont typeface="Arial"/>
              <a:buNone/>
            </a:pPr>
            <a:r>
              <a:t/>
            </a:r>
            <a:endParaRPr b="1" sz="1800">
              <a:solidFill>
                <a:srgbClr val="000000"/>
              </a:solidFill>
              <a:latin typeface="Source Code Pro"/>
              <a:ea typeface="Source Code Pro"/>
              <a:cs typeface="Source Code Pro"/>
              <a:sym typeface="Source Code Pro"/>
            </a:endParaRPr>
          </a:p>
          <a:p>
            <a:pPr indent="0" lvl="0" marL="0" rtl="0">
              <a:spcBef>
                <a:spcPts val="0"/>
              </a:spcBef>
              <a:spcAft>
                <a:spcPts val="0"/>
              </a:spcAft>
              <a:buClr>
                <a:srgbClr val="000000"/>
              </a:buClr>
              <a:buSzPts val="1000"/>
              <a:buFont typeface="Arial"/>
              <a:buNone/>
            </a:pPr>
            <a:r>
              <a:rPr b="1" lang="en" sz="1800">
                <a:solidFill>
                  <a:srgbClr val="000000"/>
                </a:solidFill>
                <a:latin typeface="Source Code Pro"/>
                <a:ea typeface="Source Code Pro"/>
                <a:cs typeface="Source Code Pro"/>
                <a:sym typeface="Source Code Pro"/>
              </a:rPr>
              <a:t>Content Standard</a:t>
            </a:r>
            <a:endParaRPr b="1" sz="1800">
              <a:solidFill>
                <a:srgbClr val="000000"/>
              </a:solidFill>
              <a:latin typeface="Source Code Pro"/>
              <a:ea typeface="Source Code Pro"/>
              <a:cs typeface="Source Code Pro"/>
              <a:sym typeface="Source Code Pro"/>
            </a:endParaRPr>
          </a:p>
          <a:p>
            <a:pPr indent="-317500" lvl="0" marL="419100" rtl="0">
              <a:spcBef>
                <a:spcPts val="0"/>
              </a:spcBef>
              <a:spcAft>
                <a:spcPts val="0"/>
              </a:spcAft>
              <a:buClr>
                <a:srgbClr val="000000"/>
              </a:buClr>
              <a:buSzPts val="1800"/>
              <a:buFont typeface="Source Code Pro"/>
              <a:buChar char="●"/>
            </a:pPr>
            <a:r>
              <a:rPr lang="en" sz="1800">
                <a:solidFill>
                  <a:srgbClr val="000000"/>
                </a:solidFill>
                <a:latin typeface="Source Code Pro"/>
                <a:ea typeface="Source Code Pro"/>
                <a:cs typeface="Source Code Pro"/>
                <a:sym typeface="Source Code Pro"/>
              </a:rPr>
              <a:t>AACR2, RDA, CCO, DACS, ...</a:t>
            </a:r>
            <a:endParaRPr sz="1800">
              <a:solidFill>
                <a:srgbClr val="000000"/>
              </a:solidFill>
              <a:latin typeface="Source Code Pro"/>
              <a:ea typeface="Source Code Pro"/>
              <a:cs typeface="Source Code Pro"/>
              <a:sym typeface="Source Code Pro"/>
            </a:endParaRPr>
          </a:p>
          <a:p>
            <a:pPr indent="0" lvl="0" marL="0" rtl="0">
              <a:lnSpc>
                <a:spcPct val="115000"/>
              </a:lnSpc>
              <a:spcBef>
                <a:spcPts val="0"/>
              </a:spcBef>
              <a:spcAft>
                <a:spcPts val="0"/>
              </a:spcAft>
              <a:buClr>
                <a:srgbClr val="000000"/>
              </a:buClr>
              <a:buSzPts val="1000"/>
              <a:buFont typeface="Arial"/>
              <a:buNone/>
            </a:pPr>
            <a:r>
              <a:t/>
            </a:r>
            <a:endParaRPr sz="1800">
              <a:solidFill>
                <a:srgbClr val="000000"/>
              </a:solidFill>
              <a:latin typeface="Source Code Pro"/>
              <a:ea typeface="Source Code Pro"/>
              <a:cs typeface="Source Code Pro"/>
              <a:sym typeface="Source Code Pro"/>
            </a:endParaRPr>
          </a:p>
          <a:p>
            <a:pPr indent="0" lvl="0" marL="0" rtl="0">
              <a:spcBef>
                <a:spcPts val="0"/>
              </a:spcBef>
              <a:spcAft>
                <a:spcPts val="0"/>
              </a:spcAft>
              <a:buNone/>
            </a:pPr>
            <a:r>
              <a:rPr b="1" lang="en" sz="1800">
                <a:solidFill>
                  <a:srgbClr val="000000"/>
                </a:solidFill>
                <a:latin typeface="Source Code Pro"/>
                <a:ea typeface="Source Code Pro"/>
                <a:cs typeface="Source Code Pro"/>
                <a:sym typeface="Source Code Pro"/>
              </a:rPr>
              <a:t>Value Standard </a:t>
            </a:r>
            <a:endParaRPr b="1" sz="1800">
              <a:solidFill>
                <a:srgbClr val="000000"/>
              </a:solidFill>
              <a:latin typeface="Source Code Pro"/>
              <a:ea typeface="Source Code Pro"/>
              <a:cs typeface="Source Code Pro"/>
              <a:sym typeface="Source Code Pro"/>
            </a:endParaRPr>
          </a:p>
          <a:p>
            <a:pPr indent="-317500" lvl="0" marL="419100" rtl="0">
              <a:spcBef>
                <a:spcPts val="0"/>
              </a:spcBef>
              <a:spcAft>
                <a:spcPts val="0"/>
              </a:spcAft>
              <a:buClr>
                <a:srgbClr val="000000"/>
              </a:buClr>
              <a:buSzPts val="1800"/>
              <a:buFont typeface="Source Code Pro"/>
              <a:buChar char="●"/>
            </a:pPr>
            <a:r>
              <a:rPr lang="en" sz="1800">
                <a:solidFill>
                  <a:srgbClr val="000000"/>
                </a:solidFill>
                <a:latin typeface="Source Code Pro"/>
                <a:ea typeface="Source Code Pro"/>
                <a:cs typeface="Source Code Pro"/>
                <a:sym typeface="Source Code Pro"/>
              </a:rPr>
              <a:t>LCSH, NAF, LCGFT, RDA Vocabularies, RBMS Thesauri, AAT, …</a:t>
            </a:r>
            <a:endParaRPr sz="1800">
              <a:solidFill>
                <a:srgbClr val="000000"/>
              </a:solidFill>
              <a:latin typeface="Source Code Pro"/>
              <a:ea typeface="Source Code Pro"/>
              <a:cs typeface="Source Code Pro"/>
              <a:sym typeface="Source Code Pro"/>
            </a:endParaRPr>
          </a:p>
          <a:p>
            <a:pPr indent="0" lvl="0" marL="0" rtl="0">
              <a:spcBef>
                <a:spcPts val="0"/>
              </a:spcBef>
              <a:spcAft>
                <a:spcPts val="0"/>
              </a:spcAft>
              <a:buNone/>
            </a:pPr>
            <a:r>
              <a:t/>
            </a:r>
            <a:endParaRPr b="1" sz="1800">
              <a:latin typeface="Source Code Pro"/>
              <a:ea typeface="Source Code Pro"/>
              <a:cs typeface="Source Code Pro"/>
              <a:sym typeface="Source Code Pro"/>
            </a:endParaRPr>
          </a:p>
          <a:p>
            <a:pPr indent="0" lvl="0" marL="0" rtl="0">
              <a:spcBef>
                <a:spcPts val="0"/>
              </a:spcBef>
              <a:spcAft>
                <a:spcPts val="0"/>
              </a:spcAft>
              <a:buNone/>
            </a:pPr>
            <a:r>
              <a:rPr b="1" lang="en" sz="1800">
                <a:latin typeface="Source Code Pro"/>
                <a:ea typeface="Source Code Pro"/>
                <a:cs typeface="Source Code Pro"/>
                <a:sym typeface="Source Code Pro"/>
              </a:rPr>
              <a:t>Encoding Standard</a:t>
            </a:r>
            <a:endParaRPr b="1" sz="1800">
              <a:latin typeface="Source Code Pro"/>
              <a:ea typeface="Source Code Pro"/>
              <a:cs typeface="Source Code Pro"/>
              <a:sym typeface="Source Code Pro"/>
            </a:endParaRPr>
          </a:p>
          <a:p>
            <a:pPr indent="-317500" lvl="0" marL="419100" rtl="0">
              <a:spcBef>
                <a:spcPts val="0"/>
              </a:spcBef>
              <a:spcAft>
                <a:spcPts val="0"/>
              </a:spcAft>
              <a:buClr>
                <a:schemeClr val="dk1"/>
              </a:buClr>
              <a:buSzPts val="1800"/>
              <a:buFont typeface="Source Code Pro"/>
              <a:buChar char="●"/>
            </a:pPr>
            <a:r>
              <a:rPr lang="en" sz="1800">
                <a:latin typeface="Source Code Pro"/>
                <a:ea typeface="Source Code Pro"/>
                <a:cs typeface="Source Code Pro"/>
                <a:sym typeface="Source Code Pro"/>
              </a:rPr>
              <a:t>3x5 card, </a:t>
            </a:r>
            <a:r>
              <a:rPr lang="en" sz="1800" u="sng">
                <a:latin typeface="Source Code Pro"/>
                <a:ea typeface="Source Code Pro"/>
                <a:cs typeface="Source Code Pro"/>
                <a:sym typeface="Source Code Pro"/>
              </a:rPr>
              <a:t>MARC</a:t>
            </a:r>
            <a:r>
              <a:rPr lang="en" sz="1800">
                <a:latin typeface="Source Code Pro"/>
                <a:ea typeface="Source Code Pro"/>
                <a:cs typeface="Source Code Pro"/>
                <a:sym typeface="Source Code Pro"/>
              </a:rPr>
              <a:t> (ISO 2709)</a:t>
            </a:r>
            <a:r>
              <a:rPr lang="en" sz="1800">
                <a:latin typeface="Source Code Pro"/>
                <a:ea typeface="Source Code Pro"/>
                <a:cs typeface="Source Code Pro"/>
                <a:sym typeface="Source Code Pro"/>
              </a:rPr>
              <a:t>, CVS, XML, RDF-XML, JSON, Turtle ... </a:t>
            </a:r>
            <a:endParaRPr sz="1800">
              <a:latin typeface="Source Code Pro"/>
              <a:ea typeface="Source Code Pro"/>
              <a:cs typeface="Source Code Pro"/>
              <a:sym typeface="Source Code Pro"/>
            </a:endParaRPr>
          </a:p>
          <a:p>
            <a:pPr indent="0" lvl="0" marL="0" rtl="0">
              <a:spcBef>
                <a:spcPts val="0"/>
              </a:spcBef>
              <a:spcAft>
                <a:spcPts val="0"/>
              </a:spcAft>
              <a:buNone/>
            </a:pPr>
            <a:r>
              <a:t/>
            </a:r>
            <a:endParaRPr sz="2200"/>
          </a:p>
          <a:p>
            <a:pPr indent="0" lvl="0" marL="0" rtl="0">
              <a:spcBef>
                <a:spcPts val="0"/>
              </a:spcBef>
              <a:spcAft>
                <a:spcPts val="0"/>
              </a:spcAft>
              <a:buNone/>
            </a:pPr>
            <a:r>
              <a:t/>
            </a:r>
            <a:endParaRPr sz="22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descr="Cherry_fruit_on_white_background.jpg" id="310" name="Shape 310"/>
          <p:cNvPicPr preferRelativeResize="0"/>
          <p:nvPr/>
        </p:nvPicPr>
        <p:blipFill>
          <a:blip r:embed="rId3">
            <a:alphaModFix/>
          </a:blip>
          <a:stretch>
            <a:fillRect/>
          </a:stretch>
        </p:blipFill>
        <p:spPr>
          <a:xfrm>
            <a:off x="5433925" y="530000"/>
            <a:ext cx="3675850" cy="4613499"/>
          </a:xfrm>
          <a:prstGeom prst="rect">
            <a:avLst/>
          </a:prstGeom>
          <a:noFill/>
          <a:ln>
            <a:noFill/>
          </a:ln>
        </p:spPr>
      </p:pic>
      <p:sp>
        <p:nvSpPr>
          <p:cNvPr id="311" name="Shape 31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Cherry Pick Vocabularies. Build Custom Ontologies.</a:t>
            </a:r>
            <a:endParaRPr/>
          </a:p>
        </p:txBody>
      </p:sp>
      <p:sp>
        <p:nvSpPr>
          <p:cNvPr id="312" name="Shape 312"/>
          <p:cNvSpPr txBox="1"/>
          <p:nvPr>
            <p:ph idx="1" type="body"/>
          </p:nvPr>
        </p:nvSpPr>
        <p:spPr>
          <a:xfrm>
            <a:off x="311700" y="1228675"/>
            <a:ext cx="59160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Build 5-star linked data</a:t>
            </a:r>
            <a:endParaRPr/>
          </a:p>
          <a:p>
            <a:pPr indent="-342900" lvl="0" marL="457200" rtl="0">
              <a:spcBef>
                <a:spcPts val="0"/>
              </a:spcBef>
              <a:spcAft>
                <a:spcPts val="0"/>
              </a:spcAft>
              <a:buSzPts val="1800"/>
              <a:buChar char="●"/>
            </a:pPr>
            <a:r>
              <a:rPr lang="en"/>
              <a:t>Linked data allows for customization</a:t>
            </a:r>
            <a:endParaRPr/>
          </a:p>
          <a:p>
            <a:pPr indent="-342900" lvl="0" marL="457200" rtl="0">
              <a:spcBef>
                <a:spcPts val="0"/>
              </a:spcBef>
              <a:spcAft>
                <a:spcPts val="0"/>
              </a:spcAft>
              <a:buSzPts val="1800"/>
              <a:buChar char="●"/>
            </a:pPr>
            <a:r>
              <a:rPr lang="en"/>
              <a:t>So BF can be one of several ontologies that we use for bibliographic descriptions</a:t>
            </a:r>
            <a:endParaRPr/>
          </a:p>
          <a:p>
            <a:pPr indent="-342900" lvl="0" marL="457200" rtl="0">
              <a:spcBef>
                <a:spcPts val="0"/>
              </a:spcBef>
              <a:spcAft>
                <a:spcPts val="0"/>
              </a:spcAft>
              <a:buSzPts val="1800"/>
              <a:buChar char="●"/>
            </a:pPr>
            <a:r>
              <a:rPr lang="en"/>
              <a:t>Be careful! </a:t>
            </a:r>
            <a:endParaRPr/>
          </a:p>
          <a:p>
            <a:pPr indent="-342900" lvl="0" marL="457200">
              <a:spcBef>
                <a:spcPts val="0"/>
              </a:spcBef>
              <a:spcAft>
                <a:spcPts val="0"/>
              </a:spcAft>
              <a:buSzPts val="1800"/>
              <a:buChar char="●"/>
            </a:pPr>
            <a:r>
              <a:rPr lang="en" u="sng">
                <a:solidFill>
                  <a:schemeClr val="hlink"/>
                </a:solidFill>
                <a:hlinkClick r:id="rId4"/>
              </a:rPr>
              <a:t>https://lov.okfn.org/dataset/lov/</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1240275"/>
            <a:ext cx="8520600" cy="1981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RDF</a:t>
            </a:r>
            <a:endParaRPr/>
          </a:p>
        </p:txBody>
      </p:sp>
      <p:sp>
        <p:nvSpPr>
          <p:cNvPr id="318" name="Shape 318"/>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Structure Standard for Linked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Resource Description FrameWork</a:t>
            </a:r>
            <a:endParaRPr/>
          </a:p>
        </p:txBody>
      </p:sp>
      <p:sp>
        <p:nvSpPr>
          <p:cNvPr id="324" name="Shape 3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Conceptual model for structuring data and relationships</a:t>
            </a:r>
            <a:endParaRPr/>
          </a:p>
          <a:p>
            <a:pPr indent="-342900" lvl="0" marL="457200" rtl="0">
              <a:spcBef>
                <a:spcPts val="0"/>
              </a:spcBef>
              <a:spcAft>
                <a:spcPts val="0"/>
              </a:spcAft>
              <a:buSzPts val="1800"/>
              <a:buChar char="●"/>
            </a:pPr>
            <a:r>
              <a:rPr lang="en"/>
              <a:t>It is a W3C Standard framework for data interchange on the Web</a:t>
            </a:r>
            <a:endParaRPr/>
          </a:p>
          <a:p>
            <a:pPr indent="-342900" lvl="0" marL="457200">
              <a:spcBef>
                <a:spcPts val="0"/>
              </a:spcBef>
              <a:spcAft>
                <a:spcPts val="0"/>
              </a:spcAft>
              <a:buSzPts val="1800"/>
              <a:buChar char="●"/>
            </a:pPr>
            <a:r>
              <a:rPr lang="en"/>
              <a:t>Enables the creation of relationships between things on the Web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Agenda and Learning Outcomes</a:t>
            </a:r>
            <a:endParaRPr/>
          </a:p>
        </p:txBody>
      </p:sp>
      <p:sp>
        <p:nvSpPr>
          <p:cNvPr id="217" name="Shape 2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Linked Data 101 (Robert)</a:t>
            </a:r>
            <a:endParaRPr/>
          </a:p>
          <a:p>
            <a:pPr indent="-342900" lvl="0" marL="457200" rtl="0">
              <a:spcBef>
                <a:spcPts val="0"/>
              </a:spcBef>
              <a:spcAft>
                <a:spcPts val="0"/>
              </a:spcAft>
              <a:buSzPts val="1800"/>
              <a:buChar char="●"/>
            </a:pPr>
            <a:r>
              <a:rPr lang="en"/>
              <a:t>Ontology Basics (Amber)</a:t>
            </a:r>
            <a:endParaRPr/>
          </a:p>
          <a:p>
            <a:pPr indent="-342900" lvl="0" marL="457200" rtl="0">
              <a:spcBef>
                <a:spcPts val="0"/>
              </a:spcBef>
              <a:spcAft>
                <a:spcPts val="0"/>
              </a:spcAft>
              <a:buSzPts val="1800"/>
              <a:buChar char="●"/>
            </a:pPr>
            <a:r>
              <a:rPr lang="en"/>
              <a:t>Turtle Tutorial (Amber)</a:t>
            </a:r>
            <a:endParaRPr/>
          </a:p>
          <a:p>
            <a:pPr indent="-342900" lvl="0" marL="457200" rtl="0">
              <a:spcBef>
                <a:spcPts val="0"/>
              </a:spcBef>
              <a:spcAft>
                <a:spcPts val="0"/>
              </a:spcAft>
              <a:buSzPts val="1800"/>
              <a:buChar char="●"/>
            </a:pPr>
            <a:r>
              <a:rPr lang="en"/>
              <a:t>Serials RDA Elements in BIBFRAME (Robert)</a:t>
            </a:r>
            <a:endParaRPr/>
          </a:p>
          <a:p>
            <a:pPr indent="-342900" lvl="0" marL="457200" rtl="0">
              <a:spcBef>
                <a:spcPts val="0"/>
              </a:spcBef>
              <a:spcAft>
                <a:spcPts val="0"/>
              </a:spcAft>
              <a:buSzPts val="1800"/>
              <a:buChar char="●"/>
            </a:pPr>
            <a:r>
              <a:rPr lang="en"/>
              <a:t>Hands-on lab time!</a:t>
            </a:r>
            <a:endParaRPr/>
          </a:p>
          <a:p>
            <a:pPr indent="0" lvl="0" marL="0" rtl="0">
              <a:spcBef>
                <a:spcPts val="1600"/>
              </a:spcBef>
              <a:spcAft>
                <a:spcPts val="0"/>
              </a:spcAft>
              <a:buNone/>
            </a:pPr>
            <a:r>
              <a:t/>
            </a:r>
            <a:endParaRPr/>
          </a:p>
          <a:p>
            <a:pPr indent="0" lvl="0" marL="0">
              <a:spcBef>
                <a:spcPts val="1600"/>
              </a:spcBef>
              <a:spcAft>
                <a:spcPts val="1600"/>
              </a:spcAft>
              <a:buNone/>
            </a:pPr>
            <a:r>
              <a:rPr lang="en" u="sng">
                <a:solidFill>
                  <a:schemeClr val="hlink"/>
                </a:solidFill>
                <a:hlinkClick r:id="rId3"/>
              </a:rPr>
              <a:t>https://github.com/amberbilley/NASIG18_LDworkshop</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RDF TRIPLE</a:t>
            </a:r>
            <a:endParaRPr/>
          </a:p>
        </p:txBody>
      </p:sp>
      <p:sp>
        <p:nvSpPr>
          <p:cNvPr id="330" name="Shape 330"/>
          <p:cNvSpPr/>
          <p:nvPr/>
        </p:nvSpPr>
        <p:spPr>
          <a:xfrm>
            <a:off x="780700" y="2514425"/>
            <a:ext cx="1550100" cy="9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Virginia Library Association</a:t>
            </a:r>
            <a:endParaRPr/>
          </a:p>
        </p:txBody>
      </p:sp>
      <p:sp>
        <p:nvSpPr>
          <p:cNvPr id="331" name="Shape 331"/>
          <p:cNvSpPr/>
          <p:nvPr/>
        </p:nvSpPr>
        <p:spPr>
          <a:xfrm>
            <a:off x="6524350" y="2514425"/>
            <a:ext cx="1550100" cy="9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Virginia Libraries</a:t>
            </a:r>
            <a:endParaRPr/>
          </a:p>
        </p:txBody>
      </p:sp>
      <p:cxnSp>
        <p:nvCxnSpPr>
          <p:cNvPr id="332" name="Shape 332"/>
          <p:cNvCxnSpPr>
            <a:stCxn id="330" idx="6"/>
            <a:endCxn id="331" idx="2"/>
          </p:cNvCxnSpPr>
          <p:nvPr/>
        </p:nvCxnSpPr>
        <p:spPr>
          <a:xfrm>
            <a:off x="2330800" y="3008075"/>
            <a:ext cx="4193700" cy="0"/>
          </a:xfrm>
          <a:prstGeom prst="straightConnector1">
            <a:avLst/>
          </a:prstGeom>
          <a:noFill/>
          <a:ln cap="flat" cmpd="sng" w="9525">
            <a:solidFill>
              <a:schemeClr val="dk2"/>
            </a:solidFill>
            <a:prstDash val="solid"/>
            <a:round/>
            <a:headEnd len="med" w="med" type="none"/>
            <a:tailEnd len="med" w="med" type="triangle"/>
          </a:ln>
        </p:spPr>
      </p:cxnSp>
      <p:sp>
        <p:nvSpPr>
          <p:cNvPr id="333" name="Shape 333"/>
          <p:cNvSpPr txBox="1"/>
          <p:nvPr/>
        </p:nvSpPr>
        <p:spPr>
          <a:xfrm>
            <a:off x="3423025" y="2663675"/>
            <a:ext cx="2009100" cy="344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publisher</a:t>
            </a:r>
            <a:endParaRPr/>
          </a:p>
        </p:txBody>
      </p:sp>
      <p:sp>
        <p:nvSpPr>
          <p:cNvPr id="334" name="Shape 334"/>
          <p:cNvSpPr/>
          <p:nvPr/>
        </p:nvSpPr>
        <p:spPr>
          <a:xfrm>
            <a:off x="780775" y="1142825"/>
            <a:ext cx="1550100" cy="9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Subject</a:t>
            </a:r>
            <a:endParaRPr/>
          </a:p>
        </p:txBody>
      </p:sp>
      <p:sp>
        <p:nvSpPr>
          <p:cNvPr id="335" name="Shape 335"/>
          <p:cNvSpPr/>
          <p:nvPr/>
        </p:nvSpPr>
        <p:spPr>
          <a:xfrm>
            <a:off x="6524425" y="1142825"/>
            <a:ext cx="1550100" cy="9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Object</a:t>
            </a:r>
            <a:endParaRPr/>
          </a:p>
        </p:txBody>
      </p:sp>
      <p:cxnSp>
        <p:nvCxnSpPr>
          <p:cNvPr id="336" name="Shape 336"/>
          <p:cNvCxnSpPr>
            <a:stCxn id="334" idx="6"/>
            <a:endCxn id="335" idx="2"/>
          </p:cNvCxnSpPr>
          <p:nvPr/>
        </p:nvCxnSpPr>
        <p:spPr>
          <a:xfrm>
            <a:off x="2330875" y="1636475"/>
            <a:ext cx="4193700" cy="0"/>
          </a:xfrm>
          <a:prstGeom prst="straightConnector1">
            <a:avLst/>
          </a:prstGeom>
          <a:noFill/>
          <a:ln cap="flat" cmpd="sng" w="9525">
            <a:solidFill>
              <a:schemeClr val="dk2"/>
            </a:solidFill>
            <a:prstDash val="solid"/>
            <a:round/>
            <a:headEnd len="med" w="med" type="triangle"/>
            <a:tailEnd len="med" w="med" type="triangle"/>
          </a:ln>
        </p:spPr>
      </p:cxnSp>
      <p:sp>
        <p:nvSpPr>
          <p:cNvPr id="337" name="Shape 337"/>
          <p:cNvSpPr txBox="1"/>
          <p:nvPr/>
        </p:nvSpPr>
        <p:spPr>
          <a:xfrm>
            <a:off x="3423100" y="1292075"/>
            <a:ext cx="2009100" cy="3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predicate</a:t>
            </a:r>
            <a:endParaRPr/>
          </a:p>
        </p:txBody>
      </p:sp>
      <p:sp>
        <p:nvSpPr>
          <p:cNvPr id="338" name="Shape 338"/>
          <p:cNvSpPr/>
          <p:nvPr/>
        </p:nvSpPr>
        <p:spPr>
          <a:xfrm>
            <a:off x="780850" y="3886025"/>
            <a:ext cx="1550100" cy="9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chemeClr val="hlink"/>
                </a:solidFill>
                <a:latin typeface="Consolas"/>
                <a:ea typeface="Consolas"/>
                <a:cs typeface="Consolas"/>
                <a:sym typeface="Consolas"/>
                <a:hlinkClick r:id="rId3"/>
              </a:rPr>
              <a:t>http://id.loc.gov/authorities/names/n80023576</a:t>
            </a: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339" name="Shape 339"/>
          <p:cNvSpPr/>
          <p:nvPr/>
        </p:nvSpPr>
        <p:spPr>
          <a:xfrm>
            <a:off x="6524500" y="3886025"/>
            <a:ext cx="1550100" cy="9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u="sng">
                <a:solidFill>
                  <a:schemeClr val="hlink"/>
                </a:solidFill>
                <a:latin typeface="Consolas"/>
                <a:ea typeface="Consolas"/>
                <a:cs typeface="Consolas"/>
                <a:sym typeface="Consolas"/>
                <a:hlinkClick r:id="rId4"/>
              </a:rPr>
              <a:t>https://ejournals.lib.vt.edu/valib/index</a:t>
            </a:r>
            <a:r>
              <a:rPr lang="en" sz="1200">
                <a:latin typeface="Consolas"/>
                <a:ea typeface="Consolas"/>
                <a:cs typeface="Consolas"/>
                <a:sym typeface="Consolas"/>
              </a:rPr>
              <a:t> </a:t>
            </a:r>
            <a:endParaRPr sz="1200">
              <a:latin typeface="Consolas"/>
              <a:ea typeface="Consolas"/>
              <a:cs typeface="Consolas"/>
              <a:sym typeface="Consolas"/>
            </a:endParaRPr>
          </a:p>
        </p:txBody>
      </p:sp>
      <p:cxnSp>
        <p:nvCxnSpPr>
          <p:cNvPr id="340" name="Shape 340"/>
          <p:cNvCxnSpPr>
            <a:stCxn id="338" idx="6"/>
            <a:endCxn id="339" idx="2"/>
          </p:cNvCxnSpPr>
          <p:nvPr/>
        </p:nvCxnSpPr>
        <p:spPr>
          <a:xfrm>
            <a:off x="2330950" y="4379675"/>
            <a:ext cx="4193700" cy="0"/>
          </a:xfrm>
          <a:prstGeom prst="straightConnector1">
            <a:avLst/>
          </a:prstGeom>
          <a:noFill/>
          <a:ln cap="flat" cmpd="sng" w="9525">
            <a:solidFill>
              <a:schemeClr val="dk2"/>
            </a:solidFill>
            <a:prstDash val="solid"/>
            <a:round/>
            <a:headEnd len="med" w="med" type="triangle"/>
            <a:tailEnd len="med" w="med" type="triangle"/>
          </a:ln>
        </p:spPr>
      </p:cxnSp>
      <p:sp>
        <p:nvSpPr>
          <p:cNvPr id="341" name="Shape 341"/>
          <p:cNvSpPr txBox="1"/>
          <p:nvPr/>
        </p:nvSpPr>
        <p:spPr>
          <a:xfrm>
            <a:off x="2866375" y="4035275"/>
            <a:ext cx="3122700" cy="3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u="sng">
                <a:solidFill>
                  <a:schemeClr val="hlink"/>
                </a:solidFill>
                <a:latin typeface="Consolas"/>
                <a:ea typeface="Consolas"/>
                <a:cs typeface="Consolas"/>
                <a:sym typeface="Consolas"/>
                <a:hlinkClick r:id="rId5"/>
              </a:rPr>
              <a:t>http://purl.org/dc/terms/publisher</a:t>
            </a:r>
            <a:r>
              <a:rPr lang="en" sz="1200">
                <a:latin typeface="Consolas"/>
                <a:ea typeface="Consolas"/>
                <a:cs typeface="Consolas"/>
                <a:sym typeface="Consolas"/>
              </a:rPr>
              <a:t> </a:t>
            </a:r>
            <a:endParaRPr sz="12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RDF Triple in XML</a:t>
            </a:r>
            <a:endParaRPr/>
          </a:p>
        </p:txBody>
      </p:sp>
      <p:sp>
        <p:nvSpPr>
          <p:cNvPr id="347" name="Shape 347"/>
          <p:cNvSpPr txBox="1"/>
          <p:nvPr/>
        </p:nvSpPr>
        <p:spPr>
          <a:xfrm>
            <a:off x="252575" y="1520775"/>
            <a:ext cx="87714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&lt;?xml version="1.0"?&gt;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&lt;!DOCTYPE rdf:RDF PUBLIC "-//DUBLIN CORE//DCMES DTD 2002/07/31//EN"</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"http://dublincore.org/documents/2002/07/31/dcmes-xml/dcmes-xml-dtd.dtd"&gt;</a:t>
            </a:r>
            <a:endParaRPr>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&lt;rdf:RDF xmlns:rdf="http://www.w3.org/1999/02/22-rdf-syntax-ns#"</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xmlns:dc="http://purl.org/dc/elements/1.1/"&gt;</a:t>
            </a:r>
            <a:endParaRPr>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&lt;rdf:Description rdf:about="</a:t>
            </a:r>
            <a:r>
              <a:rPr lang="en">
                <a:solidFill>
                  <a:srgbClr val="0000FF"/>
                </a:solidFill>
                <a:latin typeface="Consolas"/>
                <a:ea typeface="Consolas"/>
                <a:cs typeface="Consolas"/>
                <a:sym typeface="Consolas"/>
              </a:rPr>
              <a:t>https://ejournals.lib.vt.edu/valib/index</a:t>
            </a:r>
            <a:r>
              <a:rPr lang="en">
                <a:latin typeface="Consolas"/>
                <a:ea typeface="Consolas"/>
                <a:cs typeface="Consolas"/>
                <a:sym typeface="Consolas"/>
              </a:rPr>
              <a:t>"&gt;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&lt;dc:title&gt;</a:t>
            </a:r>
            <a:r>
              <a:rPr b="1" lang="en">
                <a:latin typeface="Consolas"/>
                <a:ea typeface="Consolas"/>
                <a:cs typeface="Consolas"/>
                <a:sym typeface="Consolas"/>
              </a:rPr>
              <a:t>Virginia Libraries</a:t>
            </a:r>
            <a:r>
              <a:rPr lang="en">
                <a:latin typeface="Consolas"/>
                <a:ea typeface="Consolas"/>
                <a:cs typeface="Consolas"/>
                <a:sym typeface="Consolas"/>
              </a:rPr>
              <a:t>&lt;/dc:title&gt;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&lt;dc:publisher rdf:resource="</a:t>
            </a:r>
            <a:r>
              <a:rPr lang="en">
                <a:solidFill>
                  <a:srgbClr val="0000FF"/>
                </a:solidFill>
                <a:latin typeface="Consolas"/>
                <a:ea typeface="Consolas"/>
                <a:cs typeface="Consolas"/>
                <a:sym typeface="Consolas"/>
              </a:rPr>
              <a:t>http://id.loc.gov/authorities/names/n80023576</a:t>
            </a:r>
            <a:r>
              <a:rPr lang="en">
                <a:latin typeface="Consolas"/>
                <a:ea typeface="Consolas"/>
                <a:cs typeface="Consolas"/>
                <a:sym typeface="Consolas"/>
              </a:rPr>
              <a:t>"&gt;</a:t>
            </a:r>
            <a:r>
              <a:rPr b="1" lang="en">
                <a:latin typeface="Consolas"/>
                <a:ea typeface="Consolas"/>
                <a:cs typeface="Consolas"/>
                <a:sym typeface="Consolas"/>
              </a:rPr>
              <a:t>Virginia Library Association</a:t>
            </a:r>
            <a:r>
              <a:rPr lang="en">
                <a:latin typeface="Consolas"/>
                <a:ea typeface="Consolas"/>
                <a:cs typeface="Consolas"/>
                <a:sym typeface="Consolas"/>
              </a:rPr>
              <a:t>&lt;/dc:publisher&gt;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&lt;dc:identifier&gt;ISSN 1086-9751&lt;/dc:identifier&gt;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&lt;/rdf:Description&gt;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&lt;/rdf:RDF&gt;</a:t>
            </a:r>
            <a:endParaRPr>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Shape 352"/>
          <p:cNvPicPr preferRelativeResize="0"/>
          <p:nvPr/>
        </p:nvPicPr>
        <p:blipFill rotWithShape="1">
          <a:blip r:embed="rId3">
            <a:alphaModFix/>
          </a:blip>
          <a:srcRect b="0" l="0" r="0" t="0"/>
          <a:stretch/>
        </p:blipFill>
        <p:spPr>
          <a:xfrm>
            <a:off x="169201" y="734774"/>
            <a:ext cx="8717400" cy="3637200"/>
          </a:xfrm>
          <a:prstGeom prst="rect">
            <a:avLst/>
          </a:prstGeom>
          <a:noFill/>
          <a:ln>
            <a:noFill/>
          </a:ln>
        </p:spPr>
      </p:pic>
      <p:sp>
        <p:nvSpPr>
          <p:cNvPr id="353" name="Shape 353"/>
          <p:cNvSpPr txBox="1"/>
          <p:nvPr/>
        </p:nvSpPr>
        <p:spPr>
          <a:xfrm>
            <a:off x="85726" y="4825100"/>
            <a:ext cx="7556100" cy="318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rPr b="0" i="0" lang="en" sz="1800" u="none" cap="none" strike="noStrike">
                <a:solidFill>
                  <a:schemeClr val="dk1"/>
                </a:solidFill>
                <a:latin typeface="Calibri"/>
                <a:ea typeface="Calibri"/>
                <a:cs typeface="Calibri"/>
                <a:sym typeface="Calibri"/>
              </a:rPr>
              <a:t>Image source: </a:t>
            </a:r>
            <a:r>
              <a:rPr b="0" i="0" lang="en" sz="1800" u="sng" cap="none" strike="noStrike">
                <a:solidFill>
                  <a:schemeClr val="hlink"/>
                </a:solidFill>
                <a:latin typeface="Calibri"/>
                <a:ea typeface="Calibri"/>
                <a:cs typeface="Calibri"/>
                <a:sym typeface="Calibri"/>
                <a:hlinkClick r:id="rId4"/>
              </a:rPr>
              <a:t>http://www.linkeddatatools.com/introducing-rdf/</a:t>
            </a:r>
            <a:endParaRPr/>
          </a:p>
          <a:p>
            <a:pPr indent="0" lvl="0" marL="0" marR="0" rtl="0" algn="l">
              <a:spcBef>
                <a:spcPts val="0"/>
              </a:spcBef>
              <a:spcAft>
                <a:spcPts val="0"/>
              </a:spcAft>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57" name="Shape 357"/>
        <p:cNvGrpSpPr/>
        <p:nvPr/>
      </p:nvGrpSpPr>
      <p:grpSpPr>
        <a:xfrm>
          <a:off x="0" y="0"/>
          <a:ext cx="0" cy="0"/>
          <a:chOff x="0" y="0"/>
          <a:chExt cx="0" cy="0"/>
        </a:xfrm>
      </p:grpSpPr>
      <p:sp>
        <p:nvSpPr>
          <p:cNvPr id="358" name="Shape 358"/>
          <p:cNvSpPr/>
          <p:nvPr/>
        </p:nvSpPr>
        <p:spPr>
          <a:xfrm>
            <a:off x="506501" y="908200"/>
            <a:ext cx="1580700" cy="882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1800" u="none" cap="none" strike="noStrike">
                <a:solidFill>
                  <a:schemeClr val="dk1"/>
                </a:solidFill>
                <a:latin typeface="Calibri"/>
                <a:ea typeface="Calibri"/>
                <a:cs typeface="Calibri"/>
                <a:sym typeface="Calibri"/>
              </a:rPr>
              <a:t>Subject</a:t>
            </a:r>
            <a:endParaRPr/>
          </a:p>
        </p:txBody>
      </p:sp>
      <p:sp>
        <p:nvSpPr>
          <p:cNvPr id="359" name="Shape 359"/>
          <p:cNvSpPr/>
          <p:nvPr/>
        </p:nvSpPr>
        <p:spPr>
          <a:xfrm>
            <a:off x="6771700" y="908200"/>
            <a:ext cx="1580700" cy="882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1800" u="none" cap="none" strike="noStrike">
                <a:solidFill>
                  <a:schemeClr val="dk1"/>
                </a:solidFill>
                <a:latin typeface="Calibri"/>
                <a:ea typeface="Calibri"/>
                <a:cs typeface="Calibri"/>
                <a:sym typeface="Calibri"/>
              </a:rPr>
              <a:t>Object</a:t>
            </a:r>
            <a:endParaRPr/>
          </a:p>
        </p:txBody>
      </p:sp>
      <p:cxnSp>
        <p:nvCxnSpPr>
          <p:cNvPr id="360" name="Shape 360"/>
          <p:cNvCxnSpPr>
            <a:stCxn id="358" idx="6"/>
            <a:endCxn id="359" idx="2"/>
          </p:cNvCxnSpPr>
          <p:nvPr/>
        </p:nvCxnSpPr>
        <p:spPr>
          <a:xfrm>
            <a:off x="2087201" y="1349200"/>
            <a:ext cx="4684500" cy="0"/>
          </a:xfrm>
          <a:prstGeom prst="straightConnector1">
            <a:avLst/>
          </a:prstGeom>
          <a:noFill/>
          <a:ln cap="flat" cmpd="sng" w="19050">
            <a:solidFill>
              <a:schemeClr val="dk2"/>
            </a:solidFill>
            <a:prstDash val="solid"/>
            <a:round/>
            <a:headEnd len="sm" w="sm" type="none"/>
            <a:tailEnd len="lg" w="lg" type="triangle"/>
          </a:ln>
        </p:spPr>
      </p:cxnSp>
      <p:sp>
        <p:nvSpPr>
          <p:cNvPr id="361" name="Shape 361"/>
          <p:cNvSpPr/>
          <p:nvPr/>
        </p:nvSpPr>
        <p:spPr>
          <a:xfrm>
            <a:off x="506501" y="2203600"/>
            <a:ext cx="1580700" cy="882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lang="en" sz="1800">
                <a:solidFill>
                  <a:schemeClr val="dk1"/>
                </a:solidFill>
                <a:latin typeface="Calibri"/>
                <a:ea typeface="Calibri"/>
                <a:cs typeface="Calibri"/>
                <a:sym typeface="Calibri"/>
              </a:rPr>
              <a:t>Paul Otlet</a:t>
            </a:r>
            <a:endParaRPr/>
          </a:p>
        </p:txBody>
      </p:sp>
      <p:sp>
        <p:nvSpPr>
          <p:cNvPr id="362" name="Shape 362"/>
          <p:cNvSpPr/>
          <p:nvPr/>
        </p:nvSpPr>
        <p:spPr>
          <a:xfrm>
            <a:off x="6466450" y="2203594"/>
            <a:ext cx="2331300" cy="882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400"/>
              </a:spcBef>
              <a:spcAft>
                <a:spcPts val="600"/>
              </a:spcAft>
              <a:buClr>
                <a:schemeClr val="dk1"/>
              </a:buClr>
              <a:buSzPts val="1100"/>
              <a:buFont typeface="Arial"/>
              <a:buNone/>
            </a:pPr>
            <a:r>
              <a:rPr lang="en" sz="1800">
                <a:solidFill>
                  <a:schemeClr val="dk1"/>
                </a:solidFill>
                <a:latin typeface="Calibri"/>
                <a:ea typeface="Calibri"/>
                <a:cs typeface="Calibri"/>
                <a:sym typeface="Calibri"/>
              </a:rPr>
              <a:t>Traité de documentation </a:t>
            </a:r>
            <a:endParaRPr sz="1800">
              <a:solidFill>
                <a:schemeClr val="dk1"/>
              </a:solidFill>
              <a:latin typeface="Calibri"/>
              <a:ea typeface="Calibri"/>
              <a:cs typeface="Calibri"/>
              <a:sym typeface="Calibri"/>
            </a:endParaRPr>
          </a:p>
        </p:txBody>
      </p:sp>
      <p:cxnSp>
        <p:nvCxnSpPr>
          <p:cNvPr id="363" name="Shape 363"/>
          <p:cNvCxnSpPr>
            <a:stCxn id="361" idx="6"/>
            <a:endCxn id="362" idx="2"/>
          </p:cNvCxnSpPr>
          <p:nvPr/>
        </p:nvCxnSpPr>
        <p:spPr>
          <a:xfrm>
            <a:off x="2087201" y="2644600"/>
            <a:ext cx="4379100" cy="0"/>
          </a:xfrm>
          <a:prstGeom prst="straightConnector1">
            <a:avLst/>
          </a:prstGeom>
          <a:noFill/>
          <a:ln cap="flat" cmpd="sng" w="19050">
            <a:solidFill>
              <a:schemeClr val="dk2"/>
            </a:solidFill>
            <a:prstDash val="solid"/>
            <a:round/>
            <a:headEnd len="sm" w="sm" type="none"/>
            <a:tailEnd len="lg" w="lg" type="triangle"/>
          </a:ln>
        </p:spPr>
      </p:cxnSp>
      <p:sp>
        <p:nvSpPr>
          <p:cNvPr id="364" name="Shape 364"/>
          <p:cNvSpPr txBox="1"/>
          <p:nvPr/>
        </p:nvSpPr>
        <p:spPr>
          <a:xfrm>
            <a:off x="2724576" y="1030450"/>
            <a:ext cx="3300900" cy="3186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1800" u="none" cap="none" strike="noStrike">
                <a:solidFill>
                  <a:schemeClr val="dk1"/>
                </a:solidFill>
                <a:latin typeface="Calibri"/>
                <a:ea typeface="Calibri"/>
                <a:cs typeface="Calibri"/>
                <a:sym typeface="Calibri"/>
              </a:rPr>
              <a:t>Predicate</a:t>
            </a:r>
            <a:endParaRPr/>
          </a:p>
        </p:txBody>
      </p:sp>
      <p:sp>
        <p:nvSpPr>
          <p:cNvPr id="365" name="Shape 365"/>
          <p:cNvSpPr txBox="1"/>
          <p:nvPr/>
        </p:nvSpPr>
        <p:spPr>
          <a:xfrm>
            <a:off x="4130526" y="1318625"/>
            <a:ext cx="5030100" cy="586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366" name="Shape 366"/>
          <p:cNvSpPr txBox="1"/>
          <p:nvPr/>
        </p:nvSpPr>
        <p:spPr>
          <a:xfrm>
            <a:off x="2779001" y="2326000"/>
            <a:ext cx="3300900" cy="3186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1800" u="none" cap="none" strike="noStrike">
                <a:solidFill>
                  <a:schemeClr val="dk1"/>
                </a:solidFill>
                <a:latin typeface="Calibri"/>
                <a:ea typeface="Calibri"/>
                <a:cs typeface="Calibri"/>
                <a:sym typeface="Calibri"/>
              </a:rPr>
              <a:t>is CreatorOf</a:t>
            </a:r>
            <a:endParaRPr/>
          </a:p>
        </p:txBody>
      </p:sp>
      <p:sp>
        <p:nvSpPr>
          <p:cNvPr id="367" name="Shape 367"/>
          <p:cNvSpPr/>
          <p:nvPr/>
        </p:nvSpPr>
        <p:spPr>
          <a:xfrm>
            <a:off x="283900" y="3693901"/>
            <a:ext cx="2025900" cy="8820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4285F4"/>
              </a:buClr>
              <a:buFont typeface="Calibri"/>
              <a:buNone/>
            </a:pPr>
            <a:r>
              <a:t/>
            </a:r>
            <a:endParaRPr/>
          </a:p>
          <a:p>
            <a:pPr indent="0" lvl="0" marL="0" rtl="0" algn="ctr">
              <a:spcBef>
                <a:spcPts val="0"/>
              </a:spcBef>
              <a:spcAft>
                <a:spcPts val="0"/>
              </a:spcAft>
              <a:buClr>
                <a:srgbClr val="4285F4"/>
              </a:buClr>
              <a:buFont typeface="Calibri"/>
              <a:buNone/>
            </a:pPr>
            <a:r>
              <a:rPr lang="en" sz="1800" u="sng">
                <a:solidFill>
                  <a:srgbClr val="1C3AA9"/>
                </a:solidFill>
                <a:latin typeface="Calibri"/>
                <a:ea typeface="Calibri"/>
                <a:cs typeface="Calibri"/>
                <a:sym typeface="Calibri"/>
                <a:hlinkClick r:id="rId3"/>
              </a:rPr>
              <a:t>http://id.loc.gov/authorities/names/n90646362</a:t>
            </a:r>
            <a:endParaRPr sz="1800">
              <a:solidFill>
                <a:schemeClr val="hlink"/>
              </a:solidFill>
              <a:latin typeface="Calibri"/>
              <a:ea typeface="Calibri"/>
              <a:cs typeface="Calibri"/>
              <a:sym typeface="Calibri"/>
            </a:endParaRPr>
          </a:p>
          <a:p>
            <a:pPr indent="0" lvl="0" marL="0" marR="0" rtl="0" algn="ctr">
              <a:lnSpc>
                <a:spcPct val="115000"/>
              </a:lnSpc>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p:txBody>
      </p:sp>
      <p:sp>
        <p:nvSpPr>
          <p:cNvPr id="368" name="Shape 368"/>
          <p:cNvSpPr/>
          <p:nvPr/>
        </p:nvSpPr>
        <p:spPr>
          <a:xfrm>
            <a:off x="6549100" y="3693901"/>
            <a:ext cx="2025900" cy="882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4285F4"/>
              </a:buClr>
              <a:buFont typeface="Calibri"/>
              <a:buNone/>
            </a:pPr>
            <a:r>
              <a:rPr lang="en" sz="1800" u="sng">
                <a:solidFill>
                  <a:srgbClr val="1C3AA9"/>
                </a:solidFill>
                <a:latin typeface="Calibri"/>
                <a:ea typeface="Calibri"/>
                <a:cs typeface="Calibri"/>
                <a:sym typeface="Calibri"/>
                <a:hlinkClick r:id="rId4"/>
              </a:rPr>
              <a:t>http://www.worldcat.org/oclc/2294082</a:t>
            </a:r>
            <a:endParaRPr sz="1800">
              <a:solidFill>
                <a:schemeClr val="dk1"/>
              </a:solidFill>
              <a:latin typeface="Calibri"/>
              <a:ea typeface="Calibri"/>
              <a:cs typeface="Calibri"/>
              <a:sym typeface="Calibri"/>
            </a:endParaRPr>
          </a:p>
        </p:txBody>
      </p:sp>
      <p:cxnSp>
        <p:nvCxnSpPr>
          <p:cNvPr id="369" name="Shape 369"/>
          <p:cNvCxnSpPr>
            <a:stCxn id="367" idx="3"/>
            <a:endCxn id="368" idx="1"/>
          </p:cNvCxnSpPr>
          <p:nvPr/>
        </p:nvCxnSpPr>
        <p:spPr>
          <a:xfrm>
            <a:off x="2309800" y="4134901"/>
            <a:ext cx="4239300" cy="0"/>
          </a:xfrm>
          <a:prstGeom prst="straightConnector1">
            <a:avLst/>
          </a:prstGeom>
          <a:noFill/>
          <a:ln cap="flat" cmpd="sng" w="19050">
            <a:solidFill>
              <a:schemeClr val="dk2"/>
            </a:solidFill>
            <a:prstDash val="solid"/>
            <a:round/>
            <a:headEnd len="sm" w="sm" type="none"/>
            <a:tailEnd len="lg" w="lg" type="triangle"/>
          </a:ln>
        </p:spPr>
      </p:cxnSp>
      <p:sp>
        <p:nvSpPr>
          <p:cNvPr id="370" name="Shape 370"/>
          <p:cNvSpPr txBox="1"/>
          <p:nvPr/>
        </p:nvSpPr>
        <p:spPr>
          <a:xfrm>
            <a:off x="2548926" y="3777000"/>
            <a:ext cx="3652200" cy="35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Font typeface="Arial"/>
              <a:buNone/>
            </a:pPr>
            <a:r>
              <a:rPr b="0" i="0" lang="en" sz="1600" u="sng" cap="none" strike="noStrike">
                <a:solidFill>
                  <a:schemeClr val="hlink"/>
                </a:solidFill>
                <a:latin typeface="Calibri"/>
                <a:ea typeface="Calibri"/>
                <a:cs typeface="Calibri"/>
                <a:sym typeface="Calibri"/>
                <a:hlinkClick r:id="rId5"/>
              </a:rPr>
              <a:t>http://purl.org/dc/elements/1.1/creator</a:t>
            </a:r>
            <a:endParaRPr/>
          </a:p>
          <a:p>
            <a:pPr indent="0" lvl="0" marL="0" marR="0" rtl="0" algn="l">
              <a:spcBef>
                <a:spcPts val="0"/>
              </a:spcBef>
              <a:spcAft>
                <a:spcPts val="0"/>
              </a:spcAft>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371" name="Shape 371"/>
          <p:cNvSpPr txBox="1"/>
          <p:nvPr/>
        </p:nvSpPr>
        <p:spPr>
          <a:xfrm>
            <a:off x="34925" y="26194"/>
            <a:ext cx="6514200" cy="586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rPr b="0" i="0" lang="en" sz="3000" u="none" cap="none" strike="noStrike">
                <a:solidFill>
                  <a:schemeClr val="dk1"/>
                </a:solidFill>
                <a:latin typeface="Questrial"/>
                <a:ea typeface="Questrial"/>
                <a:cs typeface="Questrial"/>
                <a:sym typeface="Questrial"/>
              </a:rPr>
              <a:t>RDF Triple - another example</a:t>
            </a:r>
            <a:endParaRPr>
              <a:latin typeface="Questrial"/>
              <a:ea typeface="Questrial"/>
              <a:cs typeface="Questrial"/>
              <a:sym typeface="Quest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5" name="Shape 375"/>
        <p:cNvGrpSpPr/>
        <p:nvPr/>
      </p:nvGrpSpPr>
      <p:grpSpPr>
        <a:xfrm>
          <a:off x="0" y="0"/>
          <a:ext cx="0" cy="0"/>
          <a:chOff x="0" y="0"/>
          <a:chExt cx="0" cy="0"/>
        </a:xfrm>
      </p:grpSpPr>
      <p:sp>
        <p:nvSpPr>
          <p:cNvPr id="376" name="Shape 376"/>
          <p:cNvSpPr/>
          <p:nvPr/>
        </p:nvSpPr>
        <p:spPr>
          <a:xfrm>
            <a:off x="428375" y="2604826"/>
            <a:ext cx="1545600" cy="850500"/>
          </a:xfrm>
          <a:prstGeom prst="ellipse">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Calibri"/>
              <a:buNone/>
            </a:pPr>
            <a:r>
              <a:rPr lang="en" sz="1100"/>
              <a:t>Otlet, Paul, 1868-1944</a:t>
            </a:r>
            <a:endParaRPr/>
          </a:p>
        </p:txBody>
      </p:sp>
      <p:sp>
        <p:nvSpPr>
          <p:cNvPr id="377" name="Shape 377"/>
          <p:cNvSpPr/>
          <p:nvPr/>
        </p:nvSpPr>
        <p:spPr>
          <a:xfrm>
            <a:off x="1779500" y="1684913"/>
            <a:ext cx="1671900" cy="850500"/>
          </a:xfrm>
          <a:prstGeom prst="ellipse">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lang="en" sz="1200">
                <a:latin typeface="Calibri"/>
                <a:ea typeface="Calibri"/>
                <a:cs typeface="Calibri"/>
                <a:sym typeface="Calibri"/>
              </a:rPr>
              <a:t>Traité de Documentation</a:t>
            </a:r>
            <a:endParaRPr/>
          </a:p>
        </p:txBody>
      </p:sp>
      <p:cxnSp>
        <p:nvCxnSpPr>
          <p:cNvPr id="378" name="Shape 378"/>
          <p:cNvCxnSpPr>
            <a:stCxn id="376" idx="0"/>
            <a:endCxn id="377" idx="2"/>
          </p:cNvCxnSpPr>
          <p:nvPr/>
        </p:nvCxnSpPr>
        <p:spPr>
          <a:xfrm flipH="1" rot="10800000">
            <a:off x="1201175" y="2110126"/>
            <a:ext cx="578400" cy="494700"/>
          </a:xfrm>
          <a:prstGeom prst="straightConnector1">
            <a:avLst/>
          </a:prstGeom>
          <a:noFill/>
          <a:ln cap="flat" cmpd="sng" w="19050">
            <a:solidFill>
              <a:schemeClr val="dk2"/>
            </a:solidFill>
            <a:prstDash val="solid"/>
            <a:round/>
            <a:headEnd len="sm" w="sm" type="none"/>
            <a:tailEnd len="lg" w="lg" type="triangle"/>
          </a:ln>
        </p:spPr>
      </p:cxnSp>
      <p:sp>
        <p:nvSpPr>
          <p:cNvPr id="379" name="Shape 379"/>
          <p:cNvSpPr/>
          <p:nvPr/>
        </p:nvSpPr>
        <p:spPr>
          <a:xfrm>
            <a:off x="3866450" y="2435138"/>
            <a:ext cx="1545600" cy="8505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lang="en">
                <a:latin typeface="Calibri"/>
                <a:ea typeface="Calibri"/>
                <a:cs typeface="Calibri"/>
                <a:sym typeface="Calibri"/>
              </a:rPr>
              <a:t>Library science</a:t>
            </a:r>
            <a:endParaRPr/>
          </a:p>
        </p:txBody>
      </p:sp>
      <p:cxnSp>
        <p:nvCxnSpPr>
          <p:cNvPr id="380" name="Shape 380"/>
          <p:cNvCxnSpPr>
            <a:stCxn id="377" idx="6"/>
            <a:endCxn id="379" idx="1"/>
          </p:cNvCxnSpPr>
          <p:nvPr/>
        </p:nvCxnSpPr>
        <p:spPr>
          <a:xfrm>
            <a:off x="3451400" y="2110163"/>
            <a:ext cx="641400" cy="449400"/>
          </a:xfrm>
          <a:prstGeom prst="straightConnector1">
            <a:avLst/>
          </a:prstGeom>
          <a:noFill/>
          <a:ln cap="flat" cmpd="sng" w="19050">
            <a:solidFill>
              <a:schemeClr val="dk2"/>
            </a:solidFill>
            <a:prstDash val="solid"/>
            <a:round/>
            <a:headEnd len="sm" w="sm" type="none"/>
            <a:tailEnd len="lg" w="lg" type="triangle"/>
          </a:ln>
        </p:spPr>
      </p:cxnSp>
      <p:sp>
        <p:nvSpPr>
          <p:cNvPr id="381" name="Shape 381"/>
          <p:cNvSpPr/>
          <p:nvPr/>
        </p:nvSpPr>
        <p:spPr>
          <a:xfrm>
            <a:off x="5953500" y="1615494"/>
            <a:ext cx="1545600" cy="850500"/>
          </a:xfrm>
          <a:prstGeom prst="ellipse">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200"/>
              </a:spcAft>
              <a:buClr>
                <a:schemeClr val="dk1"/>
              </a:buClr>
              <a:buSzPts val="1100"/>
              <a:buFont typeface="Arial"/>
              <a:buNone/>
            </a:pPr>
            <a:r>
              <a:rPr lang="en" sz="1100"/>
              <a:t>The five laws of library science</a:t>
            </a:r>
            <a:endParaRPr sz="1200">
              <a:latin typeface="Calibri"/>
              <a:ea typeface="Calibri"/>
              <a:cs typeface="Calibri"/>
              <a:sym typeface="Calibri"/>
            </a:endParaRPr>
          </a:p>
        </p:txBody>
      </p:sp>
      <p:sp>
        <p:nvSpPr>
          <p:cNvPr id="382" name="Shape 382"/>
          <p:cNvSpPr/>
          <p:nvPr/>
        </p:nvSpPr>
        <p:spPr>
          <a:xfrm>
            <a:off x="7304525" y="2535413"/>
            <a:ext cx="1545600" cy="850500"/>
          </a:xfrm>
          <a:prstGeom prst="ellipse">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Font typeface="Arial"/>
              <a:buNone/>
            </a:pPr>
            <a:r>
              <a:rPr lang="en" sz="1200">
                <a:latin typeface="Calibri"/>
                <a:ea typeface="Calibri"/>
                <a:cs typeface="Calibri"/>
                <a:sym typeface="Calibri"/>
              </a:rPr>
              <a:t>Ranganathan, S. R. (Shiyali Ramamrita), 1892-1972</a:t>
            </a:r>
            <a:endParaRPr/>
          </a:p>
        </p:txBody>
      </p:sp>
      <p:cxnSp>
        <p:nvCxnSpPr>
          <p:cNvPr id="383" name="Shape 383"/>
          <p:cNvCxnSpPr>
            <a:stCxn id="381" idx="2"/>
            <a:endCxn id="379" idx="7"/>
          </p:cNvCxnSpPr>
          <p:nvPr/>
        </p:nvCxnSpPr>
        <p:spPr>
          <a:xfrm flipH="1">
            <a:off x="5185800" y="2040744"/>
            <a:ext cx="767700" cy="519000"/>
          </a:xfrm>
          <a:prstGeom prst="straightConnector1">
            <a:avLst/>
          </a:prstGeom>
          <a:noFill/>
          <a:ln cap="flat" cmpd="sng" w="19050">
            <a:solidFill>
              <a:schemeClr val="dk2"/>
            </a:solidFill>
            <a:prstDash val="solid"/>
            <a:round/>
            <a:headEnd len="sm" w="sm" type="none"/>
            <a:tailEnd len="lg" w="lg" type="triangle"/>
          </a:ln>
        </p:spPr>
      </p:cxnSp>
      <p:cxnSp>
        <p:nvCxnSpPr>
          <p:cNvPr id="384" name="Shape 384"/>
          <p:cNvCxnSpPr>
            <a:stCxn id="382" idx="0"/>
            <a:endCxn id="381" idx="6"/>
          </p:cNvCxnSpPr>
          <p:nvPr/>
        </p:nvCxnSpPr>
        <p:spPr>
          <a:xfrm rot="10800000">
            <a:off x="7499225" y="2040713"/>
            <a:ext cx="578100" cy="494700"/>
          </a:xfrm>
          <a:prstGeom prst="straightConnector1">
            <a:avLst/>
          </a:prstGeom>
          <a:noFill/>
          <a:ln cap="flat" cmpd="sng" w="19050">
            <a:solidFill>
              <a:schemeClr val="dk2"/>
            </a:solidFill>
            <a:prstDash val="solid"/>
            <a:round/>
            <a:headEnd len="sm" w="sm" type="none"/>
            <a:tailEnd len="lg" w="lg" type="triangle"/>
          </a:ln>
        </p:spPr>
      </p:cxnSp>
      <p:sp>
        <p:nvSpPr>
          <p:cNvPr id="385" name="Shape 385"/>
          <p:cNvSpPr txBox="1"/>
          <p:nvPr/>
        </p:nvSpPr>
        <p:spPr>
          <a:xfrm>
            <a:off x="0" y="0"/>
            <a:ext cx="9144000" cy="675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Font typeface="Calibri"/>
              <a:buNone/>
            </a:pPr>
            <a:r>
              <a:rPr b="1" lang="en" sz="3600">
                <a:latin typeface="Questrial"/>
                <a:ea typeface="Questrial"/>
                <a:cs typeface="Questrial"/>
                <a:sym typeface="Questrial"/>
              </a:rPr>
              <a:t>Linked Data expresses relationships!</a:t>
            </a:r>
            <a:endParaRPr b="1" sz="3600">
              <a:latin typeface="Questrial"/>
              <a:ea typeface="Questrial"/>
              <a:cs typeface="Questrial"/>
              <a:sym typeface="Questrial"/>
            </a:endParaRPr>
          </a:p>
        </p:txBody>
      </p:sp>
      <p:sp>
        <p:nvSpPr>
          <p:cNvPr id="386" name="Shape 386"/>
          <p:cNvSpPr txBox="1"/>
          <p:nvPr/>
        </p:nvSpPr>
        <p:spPr>
          <a:xfrm rot="-2246065">
            <a:off x="944109" y="2210202"/>
            <a:ext cx="718595" cy="22981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created</a:t>
            </a:r>
            <a:endParaRPr/>
          </a:p>
        </p:txBody>
      </p:sp>
      <p:sp>
        <p:nvSpPr>
          <p:cNvPr id="387" name="Shape 387"/>
          <p:cNvSpPr txBox="1"/>
          <p:nvPr/>
        </p:nvSpPr>
        <p:spPr>
          <a:xfrm rot="2371043">
            <a:off x="7577003" y="2114688"/>
            <a:ext cx="694942" cy="232072"/>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created</a:t>
            </a:r>
            <a:endParaRPr/>
          </a:p>
        </p:txBody>
      </p:sp>
      <p:sp>
        <p:nvSpPr>
          <p:cNvPr id="388" name="Shape 388"/>
          <p:cNvSpPr txBox="1"/>
          <p:nvPr/>
        </p:nvSpPr>
        <p:spPr>
          <a:xfrm rot="2065102">
            <a:off x="3522861" y="2121540"/>
            <a:ext cx="687329" cy="218679"/>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subject</a:t>
            </a:r>
            <a:endParaRPr/>
          </a:p>
        </p:txBody>
      </p:sp>
      <p:sp>
        <p:nvSpPr>
          <p:cNvPr id="389" name="Shape 389"/>
          <p:cNvSpPr txBox="1"/>
          <p:nvPr/>
        </p:nvSpPr>
        <p:spPr>
          <a:xfrm rot="-2076390">
            <a:off x="5131953" y="2061640"/>
            <a:ext cx="686696" cy="21899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subject</a:t>
            </a:r>
            <a:endParaRPr/>
          </a:p>
        </p:txBody>
      </p:sp>
      <p:sp>
        <p:nvSpPr>
          <p:cNvPr id="390" name="Shape 390"/>
          <p:cNvSpPr txBox="1"/>
          <p:nvPr/>
        </p:nvSpPr>
        <p:spPr>
          <a:xfrm>
            <a:off x="1297100" y="1069163"/>
            <a:ext cx="7397400" cy="64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4" name="Shape 394"/>
        <p:cNvGrpSpPr/>
        <p:nvPr/>
      </p:nvGrpSpPr>
      <p:grpSpPr>
        <a:xfrm>
          <a:off x="0" y="0"/>
          <a:ext cx="0" cy="0"/>
          <a:chOff x="0" y="0"/>
          <a:chExt cx="0" cy="0"/>
        </a:xfrm>
      </p:grpSpPr>
      <p:sp>
        <p:nvSpPr>
          <p:cNvPr id="395" name="Shape 395"/>
          <p:cNvSpPr/>
          <p:nvPr/>
        </p:nvSpPr>
        <p:spPr>
          <a:xfrm>
            <a:off x="428375" y="2604826"/>
            <a:ext cx="1545600" cy="850500"/>
          </a:xfrm>
          <a:prstGeom prst="ellipse">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Calibri"/>
              <a:buNone/>
            </a:pPr>
            <a:r>
              <a:rPr lang="en" sz="1100" u="sng">
                <a:solidFill>
                  <a:schemeClr val="hlink"/>
                </a:solidFill>
                <a:hlinkClick r:id="rId3"/>
              </a:rPr>
              <a:t>http://id.loc.gov/authorities/names/n90646362</a:t>
            </a:r>
            <a:endParaRPr>
              <a:solidFill>
                <a:srgbClr val="0000FF"/>
              </a:solidFill>
            </a:endParaRPr>
          </a:p>
        </p:txBody>
      </p:sp>
      <p:sp>
        <p:nvSpPr>
          <p:cNvPr id="396" name="Shape 396"/>
          <p:cNvSpPr/>
          <p:nvPr/>
        </p:nvSpPr>
        <p:spPr>
          <a:xfrm>
            <a:off x="1779500" y="1684913"/>
            <a:ext cx="1671900" cy="850500"/>
          </a:xfrm>
          <a:prstGeom prst="ellipse">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lang="en" sz="1200" u="sng">
                <a:solidFill>
                  <a:schemeClr val="hlink"/>
                </a:solidFill>
                <a:latin typeface="Calibri"/>
                <a:ea typeface="Calibri"/>
                <a:cs typeface="Calibri"/>
                <a:sym typeface="Calibri"/>
                <a:hlinkClick r:id="rId4"/>
              </a:rPr>
              <a:t>http://www.worldcat.org/oclc/2294082</a:t>
            </a:r>
            <a:endParaRPr>
              <a:solidFill>
                <a:srgbClr val="0000FF"/>
              </a:solidFill>
            </a:endParaRPr>
          </a:p>
        </p:txBody>
      </p:sp>
      <p:cxnSp>
        <p:nvCxnSpPr>
          <p:cNvPr id="397" name="Shape 397"/>
          <p:cNvCxnSpPr>
            <a:stCxn id="395" idx="0"/>
            <a:endCxn id="396" idx="2"/>
          </p:cNvCxnSpPr>
          <p:nvPr/>
        </p:nvCxnSpPr>
        <p:spPr>
          <a:xfrm flipH="1" rot="10800000">
            <a:off x="1201175" y="2110126"/>
            <a:ext cx="578400" cy="494700"/>
          </a:xfrm>
          <a:prstGeom prst="straightConnector1">
            <a:avLst/>
          </a:prstGeom>
          <a:noFill/>
          <a:ln cap="flat" cmpd="sng" w="19050">
            <a:solidFill>
              <a:schemeClr val="dk2"/>
            </a:solidFill>
            <a:prstDash val="solid"/>
            <a:round/>
            <a:headEnd len="sm" w="sm" type="none"/>
            <a:tailEnd len="lg" w="lg" type="triangle"/>
          </a:ln>
        </p:spPr>
      </p:cxnSp>
      <p:sp>
        <p:nvSpPr>
          <p:cNvPr id="398" name="Shape 398"/>
          <p:cNvSpPr/>
          <p:nvPr/>
        </p:nvSpPr>
        <p:spPr>
          <a:xfrm>
            <a:off x="3866450" y="2435138"/>
            <a:ext cx="1545600" cy="8505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lang="en" sz="1200" u="sng">
                <a:solidFill>
                  <a:schemeClr val="hlink"/>
                </a:solidFill>
                <a:latin typeface="Calibri"/>
                <a:ea typeface="Calibri"/>
                <a:cs typeface="Calibri"/>
                <a:sym typeface="Calibri"/>
                <a:hlinkClick r:id="rId5"/>
              </a:rPr>
              <a:t>http://id.loc.gov/authorities/subjects/sh85076723</a:t>
            </a:r>
            <a:endParaRPr sz="1200">
              <a:solidFill>
                <a:srgbClr val="0000FF"/>
              </a:solidFill>
            </a:endParaRPr>
          </a:p>
        </p:txBody>
      </p:sp>
      <p:cxnSp>
        <p:nvCxnSpPr>
          <p:cNvPr id="399" name="Shape 399"/>
          <p:cNvCxnSpPr>
            <a:stCxn id="396" idx="6"/>
            <a:endCxn id="398" idx="1"/>
          </p:cNvCxnSpPr>
          <p:nvPr/>
        </p:nvCxnSpPr>
        <p:spPr>
          <a:xfrm>
            <a:off x="3451400" y="2110163"/>
            <a:ext cx="641400" cy="449400"/>
          </a:xfrm>
          <a:prstGeom prst="straightConnector1">
            <a:avLst/>
          </a:prstGeom>
          <a:noFill/>
          <a:ln cap="flat" cmpd="sng" w="19050">
            <a:solidFill>
              <a:schemeClr val="dk2"/>
            </a:solidFill>
            <a:prstDash val="solid"/>
            <a:round/>
            <a:headEnd len="sm" w="sm" type="none"/>
            <a:tailEnd len="lg" w="lg" type="triangle"/>
          </a:ln>
        </p:spPr>
      </p:cxnSp>
      <p:sp>
        <p:nvSpPr>
          <p:cNvPr id="400" name="Shape 400"/>
          <p:cNvSpPr/>
          <p:nvPr/>
        </p:nvSpPr>
        <p:spPr>
          <a:xfrm>
            <a:off x="5953500" y="1615494"/>
            <a:ext cx="1545600" cy="850500"/>
          </a:xfrm>
          <a:prstGeom prst="ellipse">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200"/>
              </a:spcAft>
              <a:buClr>
                <a:schemeClr val="dk1"/>
              </a:buClr>
              <a:buSzPts val="1100"/>
              <a:buFont typeface="Arial"/>
              <a:buNone/>
            </a:pPr>
            <a:r>
              <a:rPr lang="en" sz="1100" u="sng">
                <a:solidFill>
                  <a:schemeClr val="hlink"/>
                </a:solidFill>
                <a:hlinkClick r:id="rId6"/>
              </a:rPr>
              <a:t>http://www.worldcat.org/oclc/18730828</a:t>
            </a:r>
            <a:endParaRPr sz="1200">
              <a:solidFill>
                <a:schemeClr val="dk1"/>
              </a:solidFill>
              <a:latin typeface="Calibri"/>
              <a:ea typeface="Calibri"/>
              <a:cs typeface="Calibri"/>
              <a:sym typeface="Calibri"/>
            </a:endParaRPr>
          </a:p>
        </p:txBody>
      </p:sp>
      <p:sp>
        <p:nvSpPr>
          <p:cNvPr id="401" name="Shape 401"/>
          <p:cNvSpPr/>
          <p:nvPr/>
        </p:nvSpPr>
        <p:spPr>
          <a:xfrm>
            <a:off x="7304525" y="2535413"/>
            <a:ext cx="1545600" cy="850500"/>
          </a:xfrm>
          <a:prstGeom prst="ellipse">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Font typeface="Arial"/>
              <a:buNone/>
            </a:pPr>
            <a:r>
              <a:rPr lang="en" sz="1200" u="sng">
                <a:solidFill>
                  <a:schemeClr val="hlink"/>
                </a:solidFill>
                <a:latin typeface="Calibri"/>
                <a:ea typeface="Calibri"/>
                <a:cs typeface="Calibri"/>
                <a:sym typeface="Calibri"/>
                <a:hlinkClick r:id="rId7"/>
              </a:rPr>
              <a:t>http://id.loc.gov/authorities/names/n50053919</a:t>
            </a:r>
            <a:endParaRPr/>
          </a:p>
        </p:txBody>
      </p:sp>
      <p:cxnSp>
        <p:nvCxnSpPr>
          <p:cNvPr id="402" name="Shape 402"/>
          <p:cNvCxnSpPr>
            <a:stCxn id="400" idx="2"/>
            <a:endCxn id="398" idx="7"/>
          </p:cNvCxnSpPr>
          <p:nvPr/>
        </p:nvCxnSpPr>
        <p:spPr>
          <a:xfrm flipH="1">
            <a:off x="5185800" y="2040744"/>
            <a:ext cx="767700" cy="519000"/>
          </a:xfrm>
          <a:prstGeom prst="straightConnector1">
            <a:avLst/>
          </a:prstGeom>
          <a:noFill/>
          <a:ln cap="flat" cmpd="sng" w="19050">
            <a:solidFill>
              <a:schemeClr val="dk2"/>
            </a:solidFill>
            <a:prstDash val="solid"/>
            <a:round/>
            <a:headEnd len="sm" w="sm" type="none"/>
            <a:tailEnd len="lg" w="lg" type="triangle"/>
          </a:ln>
        </p:spPr>
      </p:cxnSp>
      <p:cxnSp>
        <p:nvCxnSpPr>
          <p:cNvPr id="403" name="Shape 403"/>
          <p:cNvCxnSpPr>
            <a:stCxn id="401" idx="0"/>
            <a:endCxn id="400" idx="6"/>
          </p:cNvCxnSpPr>
          <p:nvPr/>
        </p:nvCxnSpPr>
        <p:spPr>
          <a:xfrm rot="10800000">
            <a:off x="7499225" y="2040713"/>
            <a:ext cx="578100" cy="494700"/>
          </a:xfrm>
          <a:prstGeom prst="straightConnector1">
            <a:avLst/>
          </a:prstGeom>
          <a:noFill/>
          <a:ln cap="flat" cmpd="sng" w="19050">
            <a:solidFill>
              <a:schemeClr val="dk2"/>
            </a:solidFill>
            <a:prstDash val="solid"/>
            <a:round/>
            <a:headEnd len="sm" w="sm" type="none"/>
            <a:tailEnd len="lg" w="lg" type="triangle"/>
          </a:ln>
        </p:spPr>
      </p:cxnSp>
      <p:sp>
        <p:nvSpPr>
          <p:cNvPr id="404" name="Shape 404"/>
          <p:cNvSpPr txBox="1"/>
          <p:nvPr/>
        </p:nvSpPr>
        <p:spPr>
          <a:xfrm>
            <a:off x="0" y="144488"/>
            <a:ext cx="9144000" cy="701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Font typeface="Calibri"/>
              <a:buNone/>
            </a:pPr>
            <a:r>
              <a:rPr b="1" lang="en" sz="3000">
                <a:latin typeface="Questrial"/>
                <a:ea typeface="Questrial"/>
                <a:cs typeface="Questrial"/>
                <a:sym typeface="Questrial"/>
              </a:rPr>
              <a:t>Linked Data expresses relationships for machine processing.</a:t>
            </a:r>
            <a:endParaRPr b="1" sz="3000">
              <a:latin typeface="Questrial"/>
              <a:ea typeface="Questrial"/>
              <a:cs typeface="Questrial"/>
              <a:sym typeface="Questrial"/>
            </a:endParaRPr>
          </a:p>
        </p:txBody>
      </p:sp>
      <p:sp>
        <p:nvSpPr>
          <p:cNvPr id="405" name="Shape 405"/>
          <p:cNvSpPr txBox="1"/>
          <p:nvPr/>
        </p:nvSpPr>
        <p:spPr>
          <a:xfrm rot="-2244925">
            <a:off x="752783" y="1859055"/>
            <a:ext cx="718413" cy="624029"/>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8"/>
              </a:rPr>
              <a:t>http://purl.org/dc/elements/1.1/creator</a:t>
            </a:r>
            <a:endParaRPr sz="1100">
              <a:solidFill>
                <a:srgbClr val="0000FF"/>
              </a:solidFill>
            </a:endParaRPr>
          </a:p>
        </p:txBody>
      </p:sp>
      <p:sp>
        <p:nvSpPr>
          <p:cNvPr id="406" name="Shape 406"/>
          <p:cNvSpPr txBox="1"/>
          <p:nvPr/>
        </p:nvSpPr>
        <p:spPr>
          <a:xfrm rot="2371043">
            <a:off x="7977253" y="1855375"/>
            <a:ext cx="694942" cy="232072"/>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9"/>
              </a:rPr>
              <a:t>http://purl.org/dc/elements/1.1/creator</a:t>
            </a:r>
            <a:endParaRPr sz="1100"/>
          </a:p>
        </p:txBody>
      </p:sp>
      <p:sp>
        <p:nvSpPr>
          <p:cNvPr id="407" name="Shape 407"/>
          <p:cNvSpPr txBox="1"/>
          <p:nvPr/>
        </p:nvSpPr>
        <p:spPr>
          <a:xfrm rot="2064228">
            <a:off x="3643483" y="1931411"/>
            <a:ext cx="955185" cy="218679"/>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0"/>
              </a:rPr>
              <a:t>http://purl.org/dc/elements/1.1/subject</a:t>
            </a:r>
            <a:endParaRPr sz="1100">
              <a:solidFill>
                <a:srgbClr val="0000FF"/>
              </a:solidFill>
            </a:endParaRPr>
          </a:p>
        </p:txBody>
      </p:sp>
      <p:sp>
        <p:nvSpPr>
          <p:cNvPr id="408" name="Shape 408"/>
          <p:cNvSpPr txBox="1"/>
          <p:nvPr/>
        </p:nvSpPr>
        <p:spPr>
          <a:xfrm rot="-2047415">
            <a:off x="4798189" y="1862222"/>
            <a:ext cx="956719" cy="21836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1"/>
              </a:rPr>
              <a:t>http://purl.org/dc/elements/1.1/subject</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2" name="Shape 412"/>
        <p:cNvGrpSpPr/>
        <p:nvPr/>
      </p:nvGrpSpPr>
      <p:grpSpPr>
        <a:xfrm>
          <a:off x="0" y="0"/>
          <a:ext cx="0" cy="0"/>
          <a:chOff x="0" y="0"/>
          <a:chExt cx="0" cy="0"/>
        </a:xfrm>
      </p:grpSpPr>
      <p:sp>
        <p:nvSpPr>
          <p:cNvPr id="413" name="Shape 413"/>
          <p:cNvSpPr/>
          <p:nvPr/>
        </p:nvSpPr>
        <p:spPr>
          <a:xfrm>
            <a:off x="428300" y="1630650"/>
            <a:ext cx="1545600" cy="857100"/>
          </a:xfrm>
          <a:prstGeom prst="ellipse">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1" lang="en" sz="1200"/>
              <a:t>Otlet, Paul, 1868-1944</a:t>
            </a:r>
            <a:endParaRPr b="1" sz="1200"/>
          </a:p>
        </p:txBody>
      </p:sp>
      <p:sp>
        <p:nvSpPr>
          <p:cNvPr id="414" name="Shape 414"/>
          <p:cNvSpPr/>
          <p:nvPr/>
        </p:nvSpPr>
        <p:spPr>
          <a:xfrm>
            <a:off x="1717925" y="770513"/>
            <a:ext cx="1872000" cy="850500"/>
          </a:xfrm>
          <a:prstGeom prst="ellipse">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1" lang="en" sz="1200"/>
              <a:t>Traité de Documentation</a:t>
            </a:r>
            <a:endParaRPr b="1" sz="1200"/>
          </a:p>
        </p:txBody>
      </p:sp>
      <p:cxnSp>
        <p:nvCxnSpPr>
          <p:cNvPr id="415" name="Shape 415"/>
          <p:cNvCxnSpPr>
            <a:stCxn id="413" idx="0"/>
            <a:endCxn id="414" idx="2"/>
          </p:cNvCxnSpPr>
          <p:nvPr/>
        </p:nvCxnSpPr>
        <p:spPr>
          <a:xfrm flipH="1" rot="10800000">
            <a:off x="1201100" y="1195650"/>
            <a:ext cx="516900" cy="435000"/>
          </a:xfrm>
          <a:prstGeom prst="straightConnector1">
            <a:avLst/>
          </a:prstGeom>
          <a:noFill/>
          <a:ln cap="flat" cmpd="sng" w="19050">
            <a:solidFill>
              <a:schemeClr val="dk2"/>
            </a:solidFill>
            <a:prstDash val="solid"/>
            <a:round/>
            <a:headEnd len="sm" w="sm" type="none"/>
            <a:tailEnd len="lg" w="lg" type="triangle"/>
          </a:ln>
        </p:spPr>
      </p:cxnSp>
      <p:sp>
        <p:nvSpPr>
          <p:cNvPr id="416" name="Shape 416"/>
          <p:cNvSpPr/>
          <p:nvPr/>
        </p:nvSpPr>
        <p:spPr>
          <a:xfrm>
            <a:off x="3817438" y="1621013"/>
            <a:ext cx="1545600" cy="8505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1" lang="en"/>
              <a:t>Library Science</a:t>
            </a:r>
            <a:endParaRPr b="1"/>
          </a:p>
        </p:txBody>
      </p:sp>
      <p:cxnSp>
        <p:nvCxnSpPr>
          <p:cNvPr id="417" name="Shape 417"/>
          <p:cNvCxnSpPr>
            <a:stCxn id="414" idx="6"/>
            <a:endCxn id="416" idx="1"/>
          </p:cNvCxnSpPr>
          <p:nvPr/>
        </p:nvCxnSpPr>
        <p:spPr>
          <a:xfrm>
            <a:off x="3589925" y="1195763"/>
            <a:ext cx="453900" cy="549900"/>
          </a:xfrm>
          <a:prstGeom prst="straightConnector1">
            <a:avLst/>
          </a:prstGeom>
          <a:noFill/>
          <a:ln cap="flat" cmpd="sng" w="19050">
            <a:solidFill>
              <a:schemeClr val="dk2"/>
            </a:solidFill>
            <a:prstDash val="solid"/>
            <a:round/>
            <a:headEnd len="sm" w="sm" type="none"/>
            <a:tailEnd len="lg" w="lg" type="triangle"/>
          </a:ln>
        </p:spPr>
      </p:cxnSp>
      <p:sp>
        <p:nvSpPr>
          <p:cNvPr id="418" name="Shape 418"/>
          <p:cNvSpPr/>
          <p:nvPr/>
        </p:nvSpPr>
        <p:spPr>
          <a:xfrm>
            <a:off x="5953500" y="701094"/>
            <a:ext cx="1545600" cy="850500"/>
          </a:xfrm>
          <a:prstGeom prst="ellipse">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200"/>
              </a:spcAft>
              <a:buClr>
                <a:schemeClr val="dk1"/>
              </a:buClr>
              <a:buSzPts val="1100"/>
              <a:buFont typeface="Arial"/>
              <a:buNone/>
            </a:pPr>
            <a:r>
              <a:rPr b="1" lang="en" sz="1200"/>
              <a:t>The five laws of library science</a:t>
            </a:r>
            <a:endParaRPr b="1" sz="1200">
              <a:latin typeface="Calibri"/>
              <a:ea typeface="Calibri"/>
              <a:cs typeface="Calibri"/>
              <a:sym typeface="Calibri"/>
            </a:endParaRPr>
          </a:p>
        </p:txBody>
      </p:sp>
      <p:sp>
        <p:nvSpPr>
          <p:cNvPr id="419" name="Shape 419"/>
          <p:cNvSpPr/>
          <p:nvPr/>
        </p:nvSpPr>
        <p:spPr>
          <a:xfrm>
            <a:off x="7304525" y="1621013"/>
            <a:ext cx="1545600" cy="850500"/>
          </a:xfrm>
          <a:prstGeom prst="ellipse">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Font typeface="Arial"/>
              <a:buNone/>
            </a:pPr>
            <a:r>
              <a:rPr b="1" lang="en" sz="1200"/>
              <a:t>Ranganathan, S. R. (Shiyali Ramamrita), 1892-1972</a:t>
            </a:r>
            <a:endParaRPr b="1" sz="1200"/>
          </a:p>
        </p:txBody>
      </p:sp>
      <p:cxnSp>
        <p:nvCxnSpPr>
          <p:cNvPr id="420" name="Shape 420"/>
          <p:cNvCxnSpPr>
            <a:stCxn id="418" idx="2"/>
            <a:endCxn id="416" idx="7"/>
          </p:cNvCxnSpPr>
          <p:nvPr/>
        </p:nvCxnSpPr>
        <p:spPr>
          <a:xfrm flipH="1">
            <a:off x="5136600" y="1126344"/>
            <a:ext cx="816900" cy="619200"/>
          </a:xfrm>
          <a:prstGeom prst="straightConnector1">
            <a:avLst/>
          </a:prstGeom>
          <a:noFill/>
          <a:ln cap="flat" cmpd="sng" w="19050">
            <a:solidFill>
              <a:schemeClr val="dk2"/>
            </a:solidFill>
            <a:prstDash val="solid"/>
            <a:round/>
            <a:headEnd len="sm" w="sm" type="none"/>
            <a:tailEnd len="lg" w="lg" type="triangle"/>
          </a:ln>
        </p:spPr>
      </p:cxnSp>
      <p:cxnSp>
        <p:nvCxnSpPr>
          <p:cNvPr id="421" name="Shape 421"/>
          <p:cNvCxnSpPr>
            <a:stCxn id="419" idx="0"/>
            <a:endCxn id="418" idx="6"/>
          </p:cNvCxnSpPr>
          <p:nvPr/>
        </p:nvCxnSpPr>
        <p:spPr>
          <a:xfrm rot="10800000">
            <a:off x="7499225" y="1126313"/>
            <a:ext cx="578100" cy="494700"/>
          </a:xfrm>
          <a:prstGeom prst="straightConnector1">
            <a:avLst/>
          </a:prstGeom>
          <a:noFill/>
          <a:ln cap="flat" cmpd="sng" w="19050">
            <a:solidFill>
              <a:schemeClr val="dk2"/>
            </a:solidFill>
            <a:prstDash val="solid"/>
            <a:round/>
            <a:headEnd len="sm" w="sm" type="none"/>
            <a:tailEnd len="lg" w="lg" type="triangle"/>
          </a:ln>
        </p:spPr>
      </p:cxnSp>
      <p:sp>
        <p:nvSpPr>
          <p:cNvPr id="422" name="Shape 422"/>
          <p:cNvSpPr txBox="1"/>
          <p:nvPr/>
        </p:nvSpPr>
        <p:spPr>
          <a:xfrm>
            <a:off x="0" y="0"/>
            <a:ext cx="9144000" cy="701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Calibri"/>
              <a:buNone/>
            </a:pPr>
            <a:r>
              <a:rPr b="1" lang="en" sz="3000">
                <a:latin typeface="Questrial"/>
                <a:ea typeface="Questrial"/>
                <a:cs typeface="Questrial"/>
                <a:sym typeface="Questrial"/>
              </a:rPr>
              <a:t>Linked Data is all about more relationships!</a:t>
            </a:r>
            <a:endParaRPr b="1" sz="3000">
              <a:latin typeface="Questrial"/>
              <a:ea typeface="Questrial"/>
              <a:cs typeface="Questrial"/>
              <a:sym typeface="Questrial"/>
            </a:endParaRPr>
          </a:p>
        </p:txBody>
      </p:sp>
      <p:sp>
        <p:nvSpPr>
          <p:cNvPr id="423" name="Shape 423"/>
          <p:cNvSpPr/>
          <p:nvPr/>
        </p:nvSpPr>
        <p:spPr>
          <a:xfrm>
            <a:off x="183575" y="3364200"/>
            <a:ext cx="20352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birthplace:Brussels (Belgium)</a:t>
            </a:r>
            <a:endParaRPr sz="1100"/>
          </a:p>
        </p:txBody>
      </p:sp>
      <p:sp>
        <p:nvSpPr>
          <p:cNvPr id="424" name="Shape 424"/>
          <p:cNvSpPr/>
          <p:nvPr/>
        </p:nvSpPr>
        <p:spPr>
          <a:xfrm>
            <a:off x="475175" y="3882750"/>
            <a:ext cx="14520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occupation:Author</a:t>
            </a:r>
            <a:endParaRPr sz="1100"/>
          </a:p>
        </p:txBody>
      </p:sp>
      <p:sp>
        <p:nvSpPr>
          <p:cNvPr id="425" name="Shape 425"/>
          <p:cNvSpPr/>
          <p:nvPr/>
        </p:nvSpPr>
        <p:spPr>
          <a:xfrm>
            <a:off x="365225" y="4342678"/>
            <a:ext cx="16719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solidFill>
                  <a:schemeClr val="dk1"/>
                </a:solidFill>
              </a:rPr>
              <a:t>flieldOfActivity</a:t>
            </a:r>
            <a:r>
              <a:rPr lang="en" sz="1100"/>
              <a:t>:Pacifists</a:t>
            </a:r>
            <a:endParaRPr sz="1100"/>
          </a:p>
        </p:txBody>
      </p:sp>
      <p:cxnSp>
        <p:nvCxnSpPr>
          <p:cNvPr id="426" name="Shape 426"/>
          <p:cNvCxnSpPr>
            <a:stCxn id="427" idx="2"/>
            <a:endCxn id="423" idx="0"/>
          </p:cNvCxnSpPr>
          <p:nvPr/>
        </p:nvCxnSpPr>
        <p:spPr>
          <a:xfrm>
            <a:off x="1201100" y="3098250"/>
            <a:ext cx="0" cy="266100"/>
          </a:xfrm>
          <a:prstGeom prst="straightConnector1">
            <a:avLst/>
          </a:prstGeom>
          <a:noFill/>
          <a:ln cap="flat" cmpd="sng" w="9525">
            <a:solidFill>
              <a:schemeClr val="dk2"/>
            </a:solidFill>
            <a:prstDash val="solid"/>
            <a:round/>
            <a:headEnd len="med" w="med" type="none"/>
            <a:tailEnd len="med" w="med" type="none"/>
          </a:ln>
        </p:spPr>
      </p:cxnSp>
      <p:cxnSp>
        <p:nvCxnSpPr>
          <p:cNvPr id="428" name="Shape 428"/>
          <p:cNvCxnSpPr>
            <a:stCxn id="424" idx="0"/>
            <a:endCxn id="424" idx="0"/>
          </p:cNvCxnSpPr>
          <p:nvPr/>
        </p:nvCxnSpPr>
        <p:spPr>
          <a:xfrm>
            <a:off x="1201175" y="3882750"/>
            <a:ext cx="0" cy="0"/>
          </a:xfrm>
          <a:prstGeom prst="straightConnector1">
            <a:avLst/>
          </a:prstGeom>
          <a:noFill/>
          <a:ln cap="flat" cmpd="sng" w="9525">
            <a:solidFill>
              <a:schemeClr val="dk2"/>
            </a:solidFill>
            <a:prstDash val="solid"/>
            <a:round/>
            <a:headEnd len="med" w="med" type="none"/>
            <a:tailEnd len="med" w="med" type="none"/>
          </a:ln>
        </p:spPr>
      </p:cxnSp>
      <p:cxnSp>
        <p:nvCxnSpPr>
          <p:cNvPr id="429" name="Shape 429"/>
          <p:cNvCxnSpPr>
            <a:stCxn id="423" idx="2"/>
            <a:endCxn id="424" idx="0"/>
          </p:cNvCxnSpPr>
          <p:nvPr/>
        </p:nvCxnSpPr>
        <p:spPr>
          <a:xfrm>
            <a:off x="1201175" y="3655800"/>
            <a:ext cx="0" cy="227100"/>
          </a:xfrm>
          <a:prstGeom prst="straightConnector1">
            <a:avLst/>
          </a:prstGeom>
          <a:noFill/>
          <a:ln cap="flat" cmpd="sng" w="9525">
            <a:solidFill>
              <a:schemeClr val="dk2"/>
            </a:solidFill>
            <a:prstDash val="solid"/>
            <a:round/>
            <a:headEnd len="med" w="med" type="none"/>
            <a:tailEnd len="med" w="med" type="none"/>
          </a:ln>
        </p:spPr>
      </p:cxnSp>
      <p:cxnSp>
        <p:nvCxnSpPr>
          <p:cNvPr id="430" name="Shape 430"/>
          <p:cNvCxnSpPr>
            <a:stCxn id="424" idx="2"/>
            <a:endCxn id="425" idx="0"/>
          </p:cNvCxnSpPr>
          <p:nvPr/>
        </p:nvCxnSpPr>
        <p:spPr>
          <a:xfrm>
            <a:off x="1201175" y="4174350"/>
            <a:ext cx="0" cy="168300"/>
          </a:xfrm>
          <a:prstGeom prst="straightConnector1">
            <a:avLst/>
          </a:prstGeom>
          <a:noFill/>
          <a:ln cap="flat" cmpd="sng" w="9525">
            <a:solidFill>
              <a:schemeClr val="dk2"/>
            </a:solidFill>
            <a:prstDash val="solid"/>
            <a:round/>
            <a:headEnd len="med" w="med" type="none"/>
            <a:tailEnd len="med" w="med" type="none"/>
          </a:ln>
        </p:spPr>
      </p:cxnSp>
      <p:sp>
        <p:nvSpPr>
          <p:cNvPr id="431" name="Shape 431"/>
          <p:cNvSpPr/>
          <p:nvPr/>
        </p:nvSpPr>
        <p:spPr>
          <a:xfrm>
            <a:off x="7059725" y="3341278"/>
            <a:ext cx="20352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birthplace:Sīrkāzhi (India)</a:t>
            </a:r>
            <a:endParaRPr sz="1100"/>
          </a:p>
        </p:txBody>
      </p:sp>
      <p:sp>
        <p:nvSpPr>
          <p:cNvPr id="432" name="Shape 432"/>
          <p:cNvSpPr/>
          <p:nvPr/>
        </p:nvSpPr>
        <p:spPr>
          <a:xfrm>
            <a:off x="7304525" y="3803316"/>
            <a:ext cx="15456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occupation:Librarian</a:t>
            </a:r>
            <a:endParaRPr sz="1100"/>
          </a:p>
        </p:txBody>
      </p:sp>
      <p:sp>
        <p:nvSpPr>
          <p:cNvPr id="433" name="Shape 433"/>
          <p:cNvSpPr/>
          <p:nvPr/>
        </p:nvSpPr>
        <p:spPr>
          <a:xfrm>
            <a:off x="7059725" y="4294125"/>
            <a:ext cx="20352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solidFill>
                  <a:schemeClr val="dk1"/>
                </a:solidFill>
              </a:rPr>
              <a:t>flieldOfActivity</a:t>
            </a:r>
            <a:r>
              <a:rPr lang="en" sz="1100"/>
              <a:t>:Mathematics</a:t>
            </a:r>
            <a:endParaRPr sz="1100"/>
          </a:p>
        </p:txBody>
      </p:sp>
      <p:cxnSp>
        <p:nvCxnSpPr>
          <p:cNvPr id="434" name="Shape 434"/>
          <p:cNvCxnSpPr>
            <a:stCxn id="435" idx="2"/>
            <a:endCxn id="431" idx="0"/>
          </p:cNvCxnSpPr>
          <p:nvPr/>
        </p:nvCxnSpPr>
        <p:spPr>
          <a:xfrm>
            <a:off x="8077325" y="3088978"/>
            <a:ext cx="0" cy="252300"/>
          </a:xfrm>
          <a:prstGeom prst="straightConnector1">
            <a:avLst/>
          </a:prstGeom>
          <a:noFill/>
          <a:ln cap="flat" cmpd="sng" w="9525">
            <a:solidFill>
              <a:schemeClr val="dk2"/>
            </a:solidFill>
            <a:prstDash val="solid"/>
            <a:round/>
            <a:headEnd len="med" w="med" type="none"/>
            <a:tailEnd len="med" w="med" type="none"/>
          </a:ln>
        </p:spPr>
      </p:cxnSp>
      <p:cxnSp>
        <p:nvCxnSpPr>
          <p:cNvPr id="436" name="Shape 436"/>
          <p:cNvCxnSpPr>
            <a:stCxn id="431" idx="2"/>
            <a:endCxn id="432" idx="0"/>
          </p:cNvCxnSpPr>
          <p:nvPr/>
        </p:nvCxnSpPr>
        <p:spPr>
          <a:xfrm>
            <a:off x="8077325" y="3632878"/>
            <a:ext cx="0" cy="170400"/>
          </a:xfrm>
          <a:prstGeom prst="straightConnector1">
            <a:avLst/>
          </a:prstGeom>
          <a:noFill/>
          <a:ln cap="flat" cmpd="sng" w="9525">
            <a:solidFill>
              <a:schemeClr val="dk2"/>
            </a:solidFill>
            <a:prstDash val="solid"/>
            <a:round/>
            <a:headEnd len="med" w="med" type="none"/>
            <a:tailEnd len="med" w="med" type="none"/>
          </a:ln>
        </p:spPr>
      </p:cxnSp>
      <p:cxnSp>
        <p:nvCxnSpPr>
          <p:cNvPr id="437" name="Shape 437"/>
          <p:cNvCxnSpPr>
            <a:stCxn id="432" idx="2"/>
            <a:endCxn id="433" idx="0"/>
          </p:cNvCxnSpPr>
          <p:nvPr/>
        </p:nvCxnSpPr>
        <p:spPr>
          <a:xfrm>
            <a:off x="8077325" y="4094916"/>
            <a:ext cx="0" cy="199200"/>
          </a:xfrm>
          <a:prstGeom prst="straightConnector1">
            <a:avLst/>
          </a:prstGeom>
          <a:noFill/>
          <a:ln cap="flat" cmpd="sng" w="9525">
            <a:solidFill>
              <a:schemeClr val="dk2"/>
            </a:solidFill>
            <a:prstDash val="solid"/>
            <a:round/>
            <a:headEnd len="med" w="med" type="none"/>
            <a:tailEnd len="med" w="med" type="none"/>
          </a:ln>
        </p:spPr>
      </p:cxnSp>
      <p:sp>
        <p:nvSpPr>
          <p:cNvPr id="427" name="Shape 427"/>
          <p:cNvSpPr/>
          <p:nvPr/>
        </p:nvSpPr>
        <p:spPr>
          <a:xfrm>
            <a:off x="428300" y="2806650"/>
            <a:ext cx="15456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lifespan:1898-1944</a:t>
            </a:r>
            <a:endParaRPr sz="1100"/>
          </a:p>
        </p:txBody>
      </p:sp>
      <p:sp>
        <p:nvSpPr>
          <p:cNvPr id="435" name="Shape 435"/>
          <p:cNvSpPr/>
          <p:nvPr/>
        </p:nvSpPr>
        <p:spPr>
          <a:xfrm>
            <a:off x="7304525" y="2797378"/>
            <a:ext cx="15456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lifespan:1892-1972</a:t>
            </a:r>
            <a:endParaRPr sz="1100"/>
          </a:p>
        </p:txBody>
      </p:sp>
      <p:cxnSp>
        <p:nvCxnSpPr>
          <p:cNvPr id="438" name="Shape 438"/>
          <p:cNvCxnSpPr>
            <a:stCxn id="413" idx="4"/>
            <a:endCxn id="427" idx="0"/>
          </p:cNvCxnSpPr>
          <p:nvPr/>
        </p:nvCxnSpPr>
        <p:spPr>
          <a:xfrm>
            <a:off x="1201100" y="2487750"/>
            <a:ext cx="0" cy="318900"/>
          </a:xfrm>
          <a:prstGeom prst="straightConnector1">
            <a:avLst/>
          </a:prstGeom>
          <a:noFill/>
          <a:ln cap="flat" cmpd="sng" w="9525">
            <a:solidFill>
              <a:schemeClr val="dk2"/>
            </a:solidFill>
            <a:prstDash val="solid"/>
            <a:round/>
            <a:headEnd len="med" w="med" type="none"/>
            <a:tailEnd len="med" w="med" type="none"/>
          </a:ln>
        </p:spPr>
      </p:cxnSp>
      <p:cxnSp>
        <p:nvCxnSpPr>
          <p:cNvPr id="439" name="Shape 439"/>
          <p:cNvCxnSpPr>
            <a:stCxn id="419" idx="4"/>
            <a:endCxn id="435" idx="0"/>
          </p:cNvCxnSpPr>
          <p:nvPr/>
        </p:nvCxnSpPr>
        <p:spPr>
          <a:xfrm>
            <a:off x="8077325" y="2471513"/>
            <a:ext cx="0" cy="325800"/>
          </a:xfrm>
          <a:prstGeom prst="straightConnector1">
            <a:avLst/>
          </a:prstGeom>
          <a:noFill/>
          <a:ln cap="flat" cmpd="sng" w="9525">
            <a:solidFill>
              <a:schemeClr val="dk2"/>
            </a:solidFill>
            <a:prstDash val="solid"/>
            <a:round/>
            <a:headEnd len="med" w="med" type="none"/>
            <a:tailEnd len="med" w="med" type="none"/>
          </a:ln>
        </p:spPr>
      </p:cxnSp>
      <p:sp>
        <p:nvSpPr>
          <p:cNvPr id="440" name="Shape 440"/>
          <p:cNvSpPr/>
          <p:nvPr/>
        </p:nvSpPr>
        <p:spPr>
          <a:xfrm>
            <a:off x="3846000" y="2785725"/>
            <a:ext cx="1452000" cy="33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Twentieth Century</a:t>
            </a:r>
            <a:endParaRPr sz="1100"/>
          </a:p>
        </p:txBody>
      </p:sp>
      <p:cxnSp>
        <p:nvCxnSpPr>
          <p:cNvPr id="441" name="Shape 441"/>
          <p:cNvCxnSpPr>
            <a:stCxn id="427" idx="3"/>
            <a:endCxn id="440" idx="1"/>
          </p:cNvCxnSpPr>
          <p:nvPr/>
        </p:nvCxnSpPr>
        <p:spPr>
          <a:xfrm>
            <a:off x="1973900" y="2952450"/>
            <a:ext cx="1872000" cy="0"/>
          </a:xfrm>
          <a:prstGeom prst="straightConnector1">
            <a:avLst/>
          </a:prstGeom>
          <a:noFill/>
          <a:ln cap="flat" cmpd="sng" w="9525">
            <a:solidFill>
              <a:schemeClr val="dk2"/>
            </a:solidFill>
            <a:prstDash val="solid"/>
            <a:round/>
            <a:headEnd len="med" w="med" type="none"/>
            <a:tailEnd len="med" w="med" type="none"/>
          </a:ln>
        </p:spPr>
      </p:cxnSp>
      <p:cxnSp>
        <p:nvCxnSpPr>
          <p:cNvPr id="442" name="Shape 442"/>
          <p:cNvCxnSpPr>
            <a:stCxn id="435" idx="1"/>
            <a:endCxn id="440" idx="3"/>
          </p:cNvCxnSpPr>
          <p:nvPr/>
        </p:nvCxnSpPr>
        <p:spPr>
          <a:xfrm flipH="1">
            <a:off x="5298125" y="2943178"/>
            <a:ext cx="2006400" cy="9300"/>
          </a:xfrm>
          <a:prstGeom prst="straightConnector1">
            <a:avLst/>
          </a:prstGeom>
          <a:noFill/>
          <a:ln cap="flat" cmpd="sng" w="9525">
            <a:solidFill>
              <a:schemeClr val="dk2"/>
            </a:solidFill>
            <a:prstDash val="solid"/>
            <a:round/>
            <a:headEnd len="med" w="med" type="none"/>
            <a:tailEnd len="med" w="med" type="none"/>
          </a:ln>
        </p:spPr>
      </p:cxnSp>
      <p:sp>
        <p:nvSpPr>
          <p:cNvPr id="443" name="Shape 443"/>
          <p:cNvSpPr/>
          <p:nvPr/>
        </p:nvSpPr>
        <p:spPr>
          <a:xfrm>
            <a:off x="684425" y="4802625"/>
            <a:ext cx="10335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gender:male</a:t>
            </a:r>
            <a:endParaRPr sz="1100"/>
          </a:p>
        </p:txBody>
      </p:sp>
      <p:sp>
        <p:nvSpPr>
          <p:cNvPr id="444" name="Shape 444"/>
          <p:cNvSpPr/>
          <p:nvPr/>
        </p:nvSpPr>
        <p:spPr>
          <a:xfrm>
            <a:off x="7560575" y="4784925"/>
            <a:ext cx="10335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gender:male</a:t>
            </a:r>
            <a:endParaRPr sz="1100"/>
          </a:p>
        </p:txBody>
      </p:sp>
      <p:cxnSp>
        <p:nvCxnSpPr>
          <p:cNvPr id="445" name="Shape 445"/>
          <p:cNvCxnSpPr>
            <a:stCxn id="443" idx="0"/>
            <a:endCxn id="443" idx="0"/>
          </p:cNvCxnSpPr>
          <p:nvPr/>
        </p:nvCxnSpPr>
        <p:spPr>
          <a:xfrm>
            <a:off x="1201175" y="4802625"/>
            <a:ext cx="0" cy="0"/>
          </a:xfrm>
          <a:prstGeom prst="straightConnector1">
            <a:avLst/>
          </a:prstGeom>
          <a:noFill/>
          <a:ln cap="flat" cmpd="sng" w="9525">
            <a:solidFill>
              <a:schemeClr val="dk2"/>
            </a:solidFill>
            <a:prstDash val="solid"/>
            <a:round/>
            <a:headEnd len="med" w="med" type="none"/>
            <a:tailEnd len="med" w="med" type="none"/>
          </a:ln>
        </p:spPr>
      </p:cxnSp>
      <p:cxnSp>
        <p:nvCxnSpPr>
          <p:cNvPr id="446" name="Shape 446"/>
          <p:cNvCxnSpPr>
            <a:stCxn id="425" idx="2"/>
            <a:endCxn id="443" idx="0"/>
          </p:cNvCxnSpPr>
          <p:nvPr/>
        </p:nvCxnSpPr>
        <p:spPr>
          <a:xfrm>
            <a:off x="1201175" y="4634278"/>
            <a:ext cx="0" cy="168300"/>
          </a:xfrm>
          <a:prstGeom prst="straightConnector1">
            <a:avLst/>
          </a:prstGeom>
          <a:noFill/>
          <a:ln cap="flat" cmpd="sng" w="9525">
            <a:solidFill>
              <a:schemeClr val="dk2"/>
            </a:solidFill>
            <a:prstDash val="solid"/>
            <a:round/>
            <a:headEnd len="med" w="med" type="none"/>
            <a:tailEnd len="med" w="med" type="none"/>
          </a:ln>
        </p:spPr>
      </p:cxnSp>
      <p:cxnSp>
        <p:nvCxnSpPr>
          <p:cNvPr id="447" name="Shape 447"/>
          <p:cNvCxnSpPr>
            <a:stCxn id="433" idx="2"/>
            <a:endCxn id="444" idx="0"/>
          </p:cNvCxnSpPr>
          <p:nvPr/>
        </p:nvCxnSpPr>
        <p:spPr>
          <a:xfrm>
            <a:off x="8077325" y="4585725"/>
            <a:ext cx="0" cy="199200"/>
          </a:xfrm>
          <a:prstGeom prst="straightConnector1">
            <a:avLst/>
          </a:prstGeom>
          <a:noFill/>
          <a:ln cap="flat" cmpd="sng" w="9525">
            <a:solidFill>
              <a:schemeClr val="dk2"/>
            </a:solidFill>
            <a:prstDash val="solid"/>
            <a:round/>
            <a:headEnd len="med" w="med" type="none"/>
            <a:tailEnd len="med" w="med" type="none"/>
          </a:ln>
        </p:spPr>
      </p:cxnSp>
      <p:sp>
        <p:nvSpPr>
          <p:cNvPr id="448" name="Shape 448"/>
          <p:cNvSpPr/>
          <p:nvPr/>
        </p:nvSpPr>
        <p:spPr>
          <a:xfrm>
            <a:off x="4269550" y="4802625"/>
            <a:ext cx="6414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Men</a:t>
            </a:r>
            <a:endParaRPr sz="1100"/>
          </a:p>
        </p:txBody>
      </p:sp>
      <p:cxnSp>
        <p:nvCxnSpPr>
          <p:cNvPr id="449" name="Shape 449"/>
          <p:cNvCxnSpPr>
            <a:stCxn id="443" idx="3"/>
            <a:endCxn id="448" idx="1"/>
          </p:cNvCxnSpPr>
          <p:nvPr/>
        </p:nvCxnSpPr>
        <p:spPr>
          <a:xfrm>
            <a:off x="1717925" y="4948425"/>
            <a:ext cx="2551500" cy="0"/>
          </a:xfrm>
          <a:prstGeom prst="straightConnector1">
            <a:avLst/>
          </a:prstGeom>
          <a:noFill/>
          <a:ln cap="flat" cmpd="sng" w="9525">
            <a:solidFill>
              <a:schemeClr val="dk2"/>
            </a:solidFill>
            <a:prstDash val="solid"/>
            <a:round/>
            <a:headEnd len="med" w="med" type="none"/>
            <a:tailEnd len="med" w="med" type="none"/>
          </a:ln>
        </p:spPr>
      </p:cxnSp>
      <p:cxnSp>
        <p:nvCxnSpPr>
          <p:cNvPr id="450" name="Shape 450"/>
          <p:cNvCxnSpPr>
            <a:stCxn id="444" idx="1"/>
            <a:endCxn id="448" idx="3"/>
          </p:cNvCxnSpPr>
          <p:nvPr/>
        </p:nvCxnSpPr>
        <p:spPr>
          <a:xfrm flipH="1">
            <a:off x="4910975" y="4930725"/>
            <a:ext cx="2649600" cy="17700"/>
          </a:xfrm>
          <a:prstGeom prst="straightConnector1">
            <a:avLst/>
          </a:prstGeom>
          <a:noFill/>
          <a:ln cap="flat" cmpd="sng" w="9525">
            <a:solidFill>
              <a:schemeClr val="dk2"/>
            </a:solidFill>
            <a:prstDash val="solid"/>
            <a:round/>
            <a:headEnd len="med" w="med" type="none"/>
            <a:tailEnd len="med" w="med" type="none"/>
          </a:ln>
        </p:spPr>
      </p:cxnSp>
      <p:sp>
        <p:nvSpPr>
          <p:cNvPr id="451" name="Shape 451"/>
          <p:cNvSpPr txBox="1"/>
          <p:nvPr/>
        </p:nvSpPr>
        <p:spPr>
          <a:xfrm rot="-2246065">
            <a:off x="944134" y="1258715"/>
            <a:ext cx="718595" cy="22981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created</a:t>
            </a:r>
            <a:endParaRPr/>
          </a:p>
        </p:txBody>
      </p:sp>
      <p:sp>
        <p:nvSpPr>
          <p:cNvPr id="452" name="Shape 452"/>
          <p:cNvSpPr txBox="1"/>
          <p:nvPr/>
        </p:nvSpPr>
        <p:spPr>
          <a:xfrm rot="2371043">
            <a:off x="7577003" y="1200288"/>
            <a:ext cx="694942" cy="232072"/>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created</a:t>
            </a:r>
            <a:endParaRPr/>
          </a:p>
        </p:txBody>
      </p:sp>
      <p:sp>
        <p:nvSpPr>
          <p:cNvPr id="453" name="Shape 453"/>
          <p:cNvSpPr txBox="1"/>
          <p:nvPr/>
        </p:nvSpPr>
        <p:spPr>
          <a:xfrm rot="3204595">
            <a:off x="3650407" y="1255062"/>
            <a:ext cx="626587" cy="237069"/>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subject</a:t>
            </a:r>
            <a:endParaRPr/>
          </a:p>
        </p:txBody>
      </p:sp>
      <p:sp>
        <p:nvSpPr>
          <p:cNvPr id="454" name="Shape 454"/>
          <p:cNvSpPr txBox="1"/>
          <p:nvPr/>
        </p:nvSpPr>
        <p:spPr>
          <a:xfrm rot="-2076390">
            <a:off x="5131953" y="1147240"/>
            <a:ext cx="686696" cy="21899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subject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8" name="Shape 458"/>
        <p:cNvGrpSpPr/>
        <p:nvPr/>
      </p:nvGrpSpPr>
      <p:grpSpPr>
        <a:xfrm>
          <a:off x="0" y="0"/>
          <a:ext cx="0" cy="0"/>
          <a:chOff x="0" y="0"/>
          <a:chExt cx="0" cy="0"/>
        </a:xfrm>
      </p:grpSpPr>
      <p:sp>
        <p:nvSpPr>
          <p:cNvPr id="459" name="Shape 459"/>
          <p:cNvSpPr/>
          <p:nvPr/>
        </p:nvSpPr>
        <p:spPr>
          <a:xfrm>
            <a:off x="428300" y="1630650"/>
            <a:ext cx="1545600" cy="857100"/>
          </a:xfrm>
          <a:prstGeom prst="ellipse">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1" lang="en" sz="1200"/>
              <a:t>Otlet, Paul, 1868-1944</a:t>
            </a:r>
            <a:endParaRPr b="1" sz="1200"/>
          </a:p>
        </p:txBody>
      </p:sp>
      <p:sp>
        <p:nvSpPr>
          <p:cNvPr id="460" name="Shape 460"/>
          <p:cNvSpPr/>
          <p:nvPr/>
        </p:nvSpPr>
        <p:spPr>
          <a:xfrm>
            <a:off x="1717925" y="770513"/>
            <a:ext cx="1872000" cy="850500"/>
          </a:xfrm>
          <a:prstGeom prst="ellipse">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1" lang="en" sz="1200"/>
              <a:t>Traité de Documentation</a:t>
            </a:r>
            <a:endParaRPr b="1" sz="1200"/>
          </a:p>
        </p:txBody>
      </p:sp>
      <p:cxnSp>
        <p:nvCxnSpPr>
          <p:cNvPr id="461" name="Shape 461"/>
          <p:cNvCxnSpPr>
            <a:stCxn id="459" idx="0"/>
            <a:endCxn id="460" idx="2"/>
          </p:cNvCxnSpPr>
          <p:nvPr/>
        </p:nvCxnSpPr>
        <p:spPr>
          <a:xfrm flipH="1" rot="10800000">
            <a:off x="1201100" y="1195650"/>
            <a:ext cx="516900" cy="435000"/>
          </a:xfrm>
          <a:prstGeom prst="straightConnector1">
            <a:avLst/>
          </a:prstGeom>
          <a:noFill/>
          <a:ln cap="flat" cmpd="sng" w="19050">
            <a:solidFill>
              <a:schemeClr val="dk2"/>
            </a:solidFill>
            <a:prstDash val="solid"/>
            <a:round/>
            <a:headEnd len="sm" w="sm" type="none"/>
            <a:tailEnd len="lg" w="lg" type="triangle"/>
          </a:ln>
        </p:spPr>
      </p:cxnSp>
      <p:sp>
        <p:nvSpPr>
          <p:cNvPr id="462" name="Shape 462"/>
          <p:cNvSpPr/>
          <p:nvPr/>
        </p:nvSpPr>
        <p:spPr>
          <a:xfrm>
            <a:off x="3817438" y="1621013"/>
            <a:ext cx="1545600" cy="850500"/>
          </a:xfrm>
          <a:prstGeom prst="ellipse">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1" lang="en"/>
              <a:t>Library Science</a:t>
            </a:r>
            <a:endParaRPr b="1"/>
          </a:p>
        </p:txBody>
      </p:sp>
      <p:cxnSp>
        <p:nvCxnSpPr>
          <p:cNvPr id="463" name="Shape 463"/>
          <p:cNvCxnSpPr>
            <a:stCxn id="460" idx="6"/>
            <a:endCxn id="462" idx="1"/>
          </p:cNvCxnSpPr>
          <p:nvPr/>
        </p:nvCxnSpPr>
        <p:spPr>
          <a:xfrm>
            <a:off x="3589925" y="1195763"/>
            <a:ext cx="453900" cy="549900"/>
          </a:xfrm>
          <a:prstGeom prst="straightConnector1">
            <a:avLst/>
          </a:prstGeom>
          <a:noFill/>
          <a:ln cap="flat" cmpd="sng" w="19050">
            <a:solidFill>
              <a:schemeClr val="dk2"/>
            </a:solidFill>
            <a:prstDash val="solid"/>
            <a:round/>
            <a:headEnd len="sm" w="sm" type="none"/>
            <a:tailEnd len="lg" w="lg" type="triangle"/>
          </a:ln>
        </p:spPr>
      </p:cxnSp>
      <p:sp>
        <p:nvSpPr>
          <p:cNvPr id="464" name="Shape 464"/>
          <p:cNvSpPr/>
          <p:nvPr/>
        </p:nvSpPr>
        <p:spPr>
          <a:xfrm>
            <a:off x="5953500" y="701094"/>
            <a:ext cx="1545600" cy="850500"/>
          </a:xfrm>
          <a:prstGeom prst="ellipse">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200"/>
              </a:spcAft>
              <a:buClr>
                <a:schemeClr val="dk1"/>
              </a:buClr>
              <a:buSzPts val="1100"/>
              <a:buFont typeface="Arial"/>
              <a:buNone/>
            </a:pPr>
            <a:r>
              <a:rPr b="1" lang="en" sz="1200"/>
              <a:t>The five laws of library science</a:t>
            </a:r>
            <a:endParaRPr b="1" sz="1200">
              <a:latin typeface="Calibri"/>
              <a:ea typeface="Calibri"/>
              <a:cs typeface="Calibri"/>
              <a:sym typeface="Calibri"/>
            </a:endParaRPr>
          </a:p>
        </p:txBody>
      </p:sp>
      <p:sp>
        <p:nvSpPr>
          <p:cNvPr id="465" name="Shape 465"/>
          <p:cNvSpPr/>
          <p:nvPr/>
        </p:nvSpPr>
        <p:spPr>
          <a:xfrm>
            <a:off x="7304525" y="1621013"/>
            <a:ext cx="1545600" cy="850500"/>
          </a:xfrm>
          <a:prstGeom prst="ellipse">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Font typeface="Arial"/>
              <a:buNone/>
            </a:pPr>
            <a:r>
              <a:rPr b="1" lang="en" sz="1200"/>
              <a:t>Ranganathan, S. R. (Shiyali Ramamrita), 1892-1972</a:t>
            </a:r>
            <a:endParaRPr b="1" sz="1200"/>
          </a:p>
        </p:txBody>
      </p:sp>
      <p:cxnSp>
        <p:nvCxnSpPr>
          <p:cNvPr id="466" name="Shape 466"/>
          <p:cNvCxnSpPr>
            <a:stCxn id="464" idx="2"/>
            <a:endCxn id="462" idx="7"/>
          </p:cNvCxnSpPr>
          <p:nvPr/>
        </p:nvCxnSpPr>
        <p:spPr>
          <a:xfrm flipH="1">
            <a:off x="5136600" y="1126344"/>
            <a:ext cx="816900" cy="619200"/>
          </a:xfrm>
          <a:prstGeom prst="straightConnector1">
            <a:avLst/>
          </a:prstGeom>
          <a:noFill/>
          <a:ln cap="flat" cmpd="sng" w="19050">
            <a:solidFill>
              <a:schemeClr val="dk2"/>
            </a:solidFill>
            <a:prstDash val="solid"/>
            <a:round/>
            <a:headEnd len="sm" w="sm" type="none"/>
            <a:tailEnd len="lg" w="lg" type="triangle"/>
          </a:ln>
        </p:spPr>
      </p:cxnSp>
      <p:cxnSp>
        <p:nvCxnSpPr>
          <p:cNvPr id="467" name="Shape 467"/>
          <p:cNvCxnSpPr>
            <a:stCxn id="465" idx="0"/>
            <a:endCxn id="464" idx="6"/>
          </p:cNvCxnSpPr>
          <p:nvPr/>
        </p:nvCxnSpPr>
        <p:spPr>
          <a:xfrm rot="10800000">
            <a:off x="7499225" y="1126313"/>
            <a:ext cx="578100" cy="494700"/>
          </a:xfrm>
          <a:prstGeom prst="straightConnector1">
            <a:avLst/>
          </a:prstGeom>
          <a:noFill/>
          <a:ln cap="flat" cmpd="sng" w="19050">
            <a:solidFill>
              <a:schemeClr val="dk2"/>
            </a:solidFill>
            <a:prstDash val="solid"/>
            <a:round/>
            <a:headEnd len="sm" w="sm" type="none"/>
            <a:tailEnd len="lg" w="lg" type="triangle"/>
          </a:ln>
        </p:spPr>
      </p:cxnSp>
      <p:sp>
        <p:nvSpPr>
          <p:cNvPr id="468" name="Shape 468"/>
          <p:cNvSpPr txBox="1"/>
          <p:nvPr/>
        </p:nvSpPr>
        <p:spPr>
          <a:xfrm>
            <a:off x="0" y="0"/>
            <a:ext cx="9144000" cy="701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Calibri"/>
              <a:buNone/>
            </a:pPr>
            <a:r>
              <a:rPr b="1" lang="en" sz="3600">
                <a:latin typeface="Questrial"/>
                <a:ea typeface="Questrial"/>
                <a:cs typeface="Questrial"/>
                <a:sym typeface="Questrial"/>
              </a:rPr>
              <a:t>Linked Data links all the relationships!</a:t>
            </a:r>
            <a:endParaRPr b="1" sz="3600">
              <a:latin typeface="Questrial"/>
              <a:ea typeface="Questrial"/>
              <a:cs typeface="Questrial"/>
              <a:sym typeface="Questrial"/>
            </a:endParaRPr>
          </a:p>
        </p:txBody>
      </p:sp>
      <p:sp>
        <p:nvSpPr>
          <p:cNvPr id="469" name="Shape 469"/>
          <p:cNvSpPr/>
          <p:nvPr/>
        </p:nvSpPr>
        <p:spPr>
          <a:xfrm>
            <a:off x="183575" y="3364200"/>
            <a:ext cx="20352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birthplace:Brussels (Belgium)</a:t>
            </a:r>
            <a:endParaRPr sz="1100"/>
          </a:p>
        </p:txBody>
      </p:sp>
      <p:sp>
        <p:nvSpPr>
          <p:cNvPr id="470" name="Shape 470"/>
          <p:cNvSpPr/>
          <p:nvPr/>
        </p:nvSpPr>
        <p:spPr>
          <a:xfrm>
            <a:off x="475175" y="3882750"/>
            <a:ext cx="14520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occupation:Author</a:t>
            </a:r>
            <a:endParaRPr sz="1100"/>
          </a:p>
        </p:txBody>
      </p:sp>
      <p:sp>
        <p:nvSpPr>
          <p:cNvPr id="471" name="Shape 471"/>
          <p:cNvSpPr/>
          <p:nvPr/>
        </p:nvSpPr>
        <p:spPr>
          <a:xfrm>
            <a:off x="365225" y="4342678"/>
            <a:ext cx="16719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solidFill>
                  <a:schemeClr val="dk1"/>
                </a:solidFill>
              </a:rPr>
              <a:t>flieldOfActivity</a:t>
            </a:r>
            <a:r>
              <a:rPr lang="en" sz="1100"/>
              <a:t>:Pacifists</a:t>
            </a:r>
            <a:endParaRPr sz="1100"/>
          </a:p>
        </p:txBody>
      </p:sp>
      <p:cxnSp>
        <p:nvCxnSpPr>
          <p:cNvPr id="472" name="Shape 472"/>
          <p:cNvCxnSpPr>
            <a:stCxn id="473" idx="2"/>
            <a:endCxn id="469" idx="0"/>
          </p:cNvCxnSpPr>
          <p:nvPr/>
        </p:nvCxnSpPr>
        <p:spPr>
          <a:xfrm>
            <a:off x="1201100" y="3098250"/>
            <a:ext cx="0" cy="266100"/>
          </a:xfrm>
          <a:prstGeom prst="straightConnector1">
            <a:avLst/>
          </a:prstGeom>
          <a:noFill/>
          <a:ln cap="flat" cmpd="sng" w="9525">
            <a:solidFill>
              <a:schemeClr val="dk2"/>
            </a:solidFill>
            <a:prstDash val="solid"/>
            <a:round/>
            <a:headEnd len="med" w="med" type="none"/>
            <a:tailEnd len="med" w="med" type="none"/>
          </a:ln>
        </p:spPr>
      </p:cxnSp>
      <p:cxnSp>
        <p:nvCxnSpPr>
          <p:cNvPr id="474" name="Shape 474"/>
          <p:cNvCxnSpPr>
            <a:stCxn id="470" idx="0"/>
            <a:endCxn id="470" idx="0"/>
          </p:cNvCxnSpPr>
          <p:nvPr/>
        </p:nvCxnSpPr>
        <p:spPr>
          <a:xfrm>
            <a:off x="1201175" y="3882750"/>
            <a:ext cx="0" cy="0"/>
          </a:xfrm>
          <a:prstGeom prst="straightConnector1">
            <a:avLst/>
          </a:prstGeom>
          <a:noFill/>
          <a:ln cap="flat" cmpd="sng" w="9525">
            <a:solidFill>
              <a:schemeClr val="dk2"/>
            </a:solidFill>
            <a:prstDash val="solid"/>
            <a:round/>
            <a:headEnd len="med" w="med" type="none"/>
            <a:tailEnd len="med" w="med" type="none"/>
          </a:ln>
        </p:spPr>
      </p:cxnSp>
      <p:cxnSp>
        <p:nvCxnSpPr>
          <p:cNvPr id="475" name="Shape 475"/>
          <p:cNvCxnSpPr>
            <a:stCxn id="469" idx="2"/>
            <a:endCxn id="470" idx="0"/>
          </p:cNvCxnSpPr>
          <p:nvPr/>
        </p:nvCxnSpPr>
        <p:spPr>
          <a:xfrm>
            <a:off x="1201175" y="3655800"/>
            <a:ext cx="0" cy="227100"/>
          </a:xfrm>
          <a:prstGeom prst="straightConnector1">
            <a:avLst/>
          </a:prstGeom>
          <a:noFill/>
          <a:ln cap="flat" cmpd="sng" w="9525">
            <a:solidFill>
              <a:schemeClr val="dk2"/>
            </a:solidFill>
            <a:prstDash val="solid"/>
            <a:round/>
            <a:headEnd len="med" w="med" type="none"/>
            <a:tailEnd len="med" w="med" type="none"/>
          </a:ln>
        </p:spPr>
      </p:cxnSp>
      <p:cxnSp>
        <p:nvCxnSpPr>
          <p:cNvPr id="476" name="Shape 476"/>
          <p:cNvCxnSpPr>
            <a:stCxn id="470" idx="2"/>
            <a:endCxn id="471" idx="0"/>
          </p:cNvCxnSpPr>
          <p:nvPr/>
        </p:nvCxnSpPr>
        <p:spPr>
          <a:xfrm>
            <a:off x="1201175" y="4174350"/>
            <a:ext cx="0" cy="168300"/>
          </a:xfrm>
          <a:prstGeom prst="straightConnector1">
            <a:avLst/>
          </a:prstGeom>
          <a:noFill/>
          <a:ln cap="flat" cmpd="sng" w="9525">
            <a:solidFill>
              <a:schemeClr val="dk2"/>
            </a:solidFill>
            <a:prstDash val="solid"/>
            <a:round/>
            <a:headEnd len="med" w="med" type="none"/>
            <a:tailEnd len="med" w="med" type="none"/>
          </a:ln>
        </p:spPr>
      </p:cxnSp>
      <p:sp>
        <p:nvSpPr>
          <p:cNvPr id="477" name="Shape 477"/>
          <p:cNvSpPr/>
          <p:nvPr/>
        </p:nvSpPr>
        <p:spPr>
          <a:xfrm>
            <a:off x="7059725" y="3341278"/>
            <a:ext cx="20352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birthplace:Sīrkāzhi (India)</a:t>
            </a:r>
            <a:endParaRPr sz="1100"/>
          </a:p>
        </p:txBody>
      </p:sp>
      <p:sp>
        <p:nvSpPr>
          <p:cNvPr id="478" name="Shape 478"/>
          <p:cNvSpPr/>
          <p:nvPr/>
        </p:nvSpPr>
        <p:spPr>
          <a:xfrm>
            <a:off x="7304525" y="3803316"/>
            <a:ext cx="15456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occupation:Librarian</a:t>
            </a:r>
            <a:endParaRPr sz="1100"/>
          </a:p>
        </p:txBody>
      </p:sp>
      <p:sp>
        <p:nvSpPr>
          <p:cNvPr id="479" name="Shape 479"/>
          <p:cNvSpPr/>
          <p:nvPr/>
        </p:nvSpPr>
        <p:spPr>
          <a:xfrm>
            <a:off x="7059725" y="4294125"/>
            <a:ext cx="20352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solidFill>
                  <a:schemeClr val="dk1"/>
                </a:solidFill>
              </a:rPr>
              <a:t>flieldOfActivity</a:t>
            </a:r>
            <a:r>
              <a:rPr lang="en" sz="1100"/>
              <a:t>:Mathematics</a:t>
            </a:r>
            <a:endParaRPr sz="1100"/>
          </a:p>
        </p:txBody>
      </p:sp>
      <p:cxnSp>
        <p:nvCxnSpPr>
          <p:cNvPr id="480" name="Shape 480"/>
          <p:cNvCxnSpPr>
            <a:stCxn id="481" idx="2"/>
            <a:endCxn id="477" idx="0"/>
          </p:cNvCxnSpPr>
          <p:nvPr/>
        </p:nvCxnSpPr>
        <p:spPr>
          <a:xfrm>
            <a:off x="8077325" y="3088978"/>
            <a:ext cx="0" cy="252300"/>
          </a:xfrm>
          <a:prstGeom prst="straightConnector1">
            <a:avLst/>
          </a:prstGeom>
          <a:noFill/>
          <a:ln cap="flat" cmpd="sng" w="9525">
            <a:solidFill>
              <a:schemeClr val="dk2"/>
            </a:solidFill>
            <a:prstDash val="solid"/>
            <a:round/>
            <a:headEnd len="med" w="med" type="none"/>
            <a:tailEnd len="med" w="med" type="none"/>
          </a:ln>
        </p:spPr>
      </p:cxnSp>
      <p:cxnSp>
        <p:nvCxnSpPr>
          <p:cNvPr id="482" name="Shape 482"/>
          <p:cNvCxnSpPr>
            <a:stCxn id="477" idx="2"/>
            <a:endCxn id="478" idx="0"/>
          </p:cNvCxnSpPr>
          <p:nvPr/>
        </p:nvCxnSpPr>
        <p:spPr>
          <a:xfrm>
            <a:off x="8077325" y="3632878"/>
            <a:ext cx="0" cy="170400"/>
          </a:xfrm>
          <a:prstGeom prst="straightConnector1">
            <a:avLst/>
          </a:prstGeom>
          <a:noFill/>
          <a:ln cap="flat" cmpd="sng" w="9525">
            <a:solidFill>
              <a:schemeClr val="dk2"/>
            </a:solidFill>
            <a:prstDash val="solid"/>
            <a:round/>
            <a:headEnd len="med" w="med" type="none"/>
            <a:tailEnd len="med" w="med" type="none"/>
          </a:ln>
        </p:spPr>
      </p:cxnSp>
      <p:cxnSp>
        <p:nvCxnSpPr>
          <p:cNvPr id="483" name="Shape 483"/>
          <p:cNvCxnSpPr>
            <a:stCxn id="478" idx="2"/>
            <a:endCxn id="479" idx="0"/>
          </p:cNvCxnSpPr>
          <p:nvPr/>
        </p:nvCxnSpPr>
        <p:spPr>
          <a:xfrm>
            <a:off x="8077325" y="4094916"/>
            <a:ext cx="0" cy="199200"/>
          </a:xfrm>
          <a:prstGeom prst="straightConnector1">
            <a:avLst/>
          </a:prstGeom>
          <a:noFill/>
          <a:ln cap="flat" cmpd="sng" w="9525">
            <a:solidFill>
              <a:schemeClr val="dk2"/>
            </a:solidFill>
            <a:prstDash val="solid"/>
            <a:round/>
            <a:headEnd len="med" w="med" type="none"/>
            <a:tailEnd len="med" w="med" type="none"/>
          </a:ln>
        </p:spPr>
      </p:cxnSp>
      <p:sp>
        <p:nvSpPr>
          <p:cNvPr id="473" name="Shape 473"/>
          <p:cNvSpPr/>
          <p:nvPr/>
        </p:nvSpPr>
        <p:spPr>
          <a:xfrm>
            <a:off x="428300" y="2806650"/>
            <a:ext cx="15456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lifespan:1898-1944</a:t>
            </a:r>
            <a:endParaRPr sz="1100"/>
          </a:p>
        </p:txBody>
      </p:sp>
      <p:sp>
        <p:nvSpPr>
          <p:cNvPr id="481" name="Shape 481"/>
          <p:cNvSpPr/>
          <p:nvPr/>
        </p:nvSpPr>
        <p:spPr>
          <a:xfrm>
            <a:off x="7304525" y="2797378"/>
            <a:ext cx="15456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lifespan:1892-1972</a:t>
            </a:r>
            <a:endParaRPr sz="1100"/>
          </a:p>
        </p:txBody>
      </p:sp>
      <p:cxnSp>
        <p:nvCxnSpPr>
          <p:cNvPr id="484" name="Shape 484"/>
          <p:cNvCxnSpPr>
            <a:stCxn id="459" idx="4"/>
            <a:endCxn id="473" idx="0"/>
          </p:cNvCxnSpPr>
          <p:nvPr/>
        </p:nvCxnSpPr>
        <p:spPr>
          <a:xfrm>
            <a:off x="1201100" y="2487750"/>
            <a:ext cx="0" cy="318900"/>
          </a:xfrm>
          <a:prstGeom prst="straightConnector1">
            <a:avLst/>
          </a:prstGeom>
          <a:noFill/>
          <a:ln cap="flat" cmpd="sng" w="9525">
            <a:solidFill>
              <a:schemeClr val="dk2"/>
            </a:solidFill>
            <a:prstDash val="solid"/>
            <a:round/>
            <a:headEnd len="med" w="med" type="none"/>
            <a:tailEnd len="med" w="med" type="none"/>
          </a:ln>
        </p:spPr>
      </p:cxnSp>
      <p:cxnSp>
        <p:nvCxnSpPr>
          <p:cNvPr id="485" name="Shape 485"/>
          <p:cNvCxnSpPr>
            <a:stCxn id="465" idx="4"/>
            <a:endCxn id="481" idx="0"/>
          </p:cNvCxnSpPr>
          <p:nvPr/>
        </p:nvCxnSpPr>
        <p:spPr>
          <a:xfrm>
            <a:off x="8077325" y="2471513"/>
            <a:ext cx="0" cy="325800"/>
          </a:xfrm>
          <a:prstGeom prst="straightConnector1">
            <a:avLst/>
          </a:prstGeom>
          <a:noFill/>
          <a:ln cap="flat" cmpd="sng" w="9525">
            <a:solidFill>
              <a:schemeClr val="dk2"/>
            </a:solidFill>
            <a:prstDash val="solid"/>
            <a:round/>
            <a:headEnd len="med" w="med" type="none"/>
            <a:tailEnd len="med" w="med" type="none"/>
          </a:ln>
        </p:spPr>
      </p:cxnSp>
      <p:sp>
        <p:nvSpPr>
          <p:cNvPr id="486" name="Shape 486"/>
          <p:cNvSpPr/>
          <p:nvPr/>
        </p:nvSpPr>
        <p:spPr>
          <a:xfrm>
            <a:off x="3846000" y="2785725"/>
            <a:ext cx="1452000" cy="33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Twentieth Century</a:t>
            </a:r>
            <a:endParaRPr sz="1100"/>
          </a:p>
        </p:txBody>
      </p:sp>
      <p:cxnSp>
        <p:nvCxnSpPr>
          <p:cNvPr id="487" name="Shape 487"/>
          <p:cNvCxnSpPr>
            <a:stCxn id="473" idx="3"/>
            <a:endCxn id="486" idx="1"/>
          </p:cNvCxnSpPr>
          <p:nvPr/>
        </p:nvCxnSpPr>
        <p:spPr>
          <a:xfrm>
            <a:off x="1973900" y="2952450"/>
            <a:ext cx="1872000" cy="0"/>
          </a:xfrm>
          <a:prstGeom prst="straightConnector1">
            <a:avLst/>
          </a:prstGeom>
          <a:noFill/>
          <a:ln cap="flat" cmpd="sng" w="9525">
            <a:solidFill>
              <a:schemeClr val="dk2"/>
            </a:solidFill>
            <a:prstDash val="solid"/>
            <a:round/>
            <a:headEnd len="med" w="med" type="none"/>
            <a:tailEnd len="med" w="med" type="none"/>
          </a:ln>
        </p:spPr>
      </p:cxnSp>
      <p:cxnSp>
        <p:nvCxnSpPr>
          <p:cNvPr id="488" name="Shape 488"/>
          <p:cNvCxnSpPr>
            <a:stCxn id="481" idx="1"/>
            <a:endCxn id="486" idx="3"/>
          </p:cNvCxnSpPr>
          <p:nvPr/>
        </p:nvCxnSpPr>
        <p:spPr>
          <a:xfrm flipH="1">
            <a:off x="5298125" y="2943178"/>
            <a:ext cx="2006400" cy="9300"/>
          </a:xfrm>
          <a:prstGeom prst="straightConnector1">
            <a:avLst/>
          </a:prstGeom>
          <a:noFill/>
          <a:ln cap="flat" cmpd="sng" w="9525">
            <a:solidFill>
              <a:schemeClr val="dk2"/>
            </a:solidFill>
            <a:prstDash val="solid"/>
            <a:round/>
            <a:headEnd len="med" w="med" type="none"/>
            <a:tailEnd len="med" w="med" type="none"/>
          </a:ln>
        </p:spPr>
      </p:cxnSp>
      <p:sp>
        <p:nvSpPr>
          <p:cNvPr id="489" name="Shape 489"/>
          <p:cNvSpPr/>
          <p:nvPr/>
        </p:nvSpPr>
        <p:spPr>
          <a:xfrm>
            <a:off x="684425" y="4802625"/>
            <a:ext cx="10335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gender:male</a:t>
            </a:r>
            <a:endParaRPr sz="1100"/>
          </a:p>
        </p:txBody>
      </p:sp>
      <p:sp>
        <p:nvSpPr>
          <p:cNvPr id="490" name="Shape 490"/>
          <p:cNvSpPr/>
          <p:nvPr/>
        </p:nvSpPr>
        <p:spPr>
          <a:xfrm>
            <a:off x="7560575" y="4784925"/>
            <a:ext cx="10335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gender:male</a:t>
            </a:r>
            <a:endParaRPr sz="1100"/>
          </a:p>
        </p:txBody>
      </p:sp>
      <p:cxnSp>
        <p:nvCxnSpPr>
          <p:cNvPr id="491" name="Shape 491"/>
          <p:cNvCxnSpPr>
            <a:stCxn id="489" idx="0"/>
            <a:endCxn id="489" idx="0"/>
          </p:cNvCxnSpPr>
          <p:nvPr/>
        </p:nvCxnSpPr>
        <p:spPr>
          <a:xfrm>
            <a:off x="1201175" y="4802625"/>
            <a:ext cx="0" cy="0"/>
          </a:xfrm>
          <a:prstGeom prst="straightConnector1">
            <a:avLst/>
          </a:prstGeom>
          <a:noFill/>
          <a:ln cap="flat" cmpd="sng" w="9525">
            <a:solidFill>
              <a:schemeClr val="dk2"/>
            </a:solidFill>
            <a:prstDash val="solid"/>
            <a:round/>
            <a:headEnd len="med" w="med" type="none"/>
            <a:tailEnd len="med" w="med" type="none"/>
          </a:ln>
        </p:spPr>
      </p:cxnSp>
      <p:cxnSp>
        <p:nvCxnSpPr>
          <p:cNvPr id="492" name="Shape 492"/>
          <p:cNvCxnSpPr>
            <a:stCxn id="471" idx="2"/>
            <a:endCxn id="489" idx="0"/>
          </p:cNvCxnSpPr>
          <p:nvPr/>
        </p:nvCxnSpPr>
        <p:spPr>
          <a:xfrm>
            <a:off x="1201175" y="4634278"/>
            <a:ext cx="0" cy="168300"/>
          </a:xfrm>
          <a:prstGeom prst="straightConnector1">
            <a:avLst/>
          </a:prstGeom>
          <a:noFill/>
          <a:ln cap="flat" cmpd="sng" w="9525">
            <a:solidFill>
              <a:schemeClr val="dk2"/>
            </a:solidFill>
            <a:prstDash val="solid"/>
            <a:round/>
            <a:headEnd len="med" w="med" type="none"/>
            <a:tailEnd len="med" w="med" type="none"/>
          </a:ln>
        </p:spPr>
      </p:cxnSp>
      <p:cxnSp>
        <p:nvCxnSpPr>
          <p:cNvPr id="493" name="Shape 493"/>
          <p:cNvCxnSpPr>
            <a:stCxn id="479" idx="2"/>
            <a:endCxn id="490" idx="0"/>
          </p:cNvCxnSpPr>
          <p:nvPr/>
        </p:nvCxnSpPr>
        <p:spPr>
          <a:xfrm>
            <a:off x="8077325" y="4585725"/>
            <a:ext cx="0" cy="199200"/>
          </a:xfrm>
          <a:prstGeom prst="straightConnector1">
            <a:avLst/>
          </a:prstGeom>
          <a:noFill/>
          <a:ln cap="flat" cmpd="sng" w="9525">
            <a:solidFill>
              <a:schemeClr val="dk2"/>
            </a:solidFill>
            <a:prstDash val="solid"/>
            <a:round/>
            <a:headEnd len="med" w="med" type="none"/>
            <a:tailEnd len="med" w="med" type="none"/>
          </a:ln>
        </p:spPr>
      </p:cxnSp>
      <p:sp>
        <p:nvSpPr>
          <p:cNvPr id="494" name="Shape 494"/>
          <p:cNvSpPr/>
          <p:nvPr/>
        </p:nvSpPr>
        <p:spPr>
          <a:xfrm>
            <a:off x="4269550" y="4802625"/>
            <a:ext cx="641400" cy="29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100"/>
              <a:t>Men</a:t>
            </a:r>
            <a:endParaRPr sz="1100"/>
          </a:p>
        </p:txBody>
      </p:sp>
      <p:cxnSp>
        <p:nvCxnSpPr>
          <p:cNvPr id="495" name="Shape 495"/>
          <p:cNvCxnSpPr>
            <a:stCxn id="489" idx="3"/>
            <a:endCxn id="494" idx="1"/>
          </p:cNvCxnSpPr>
          <p:nvPr/>
        </p:nvCxnSpPr>
        <p:spPr>
          <a:xfrm>
            <a:off x="1717925" y="4948425"/>
            <a:ext cx="2551500" cy="0"/>
          </a:xfrm>
          <a:prstGeom prst="straightConnector1">
            <a:avLst/>
          </a:prstGeom>
          <a:noFill/>
          <a:ln cap="flat" cmpd="sng" w="9525">
            <a:solidFill>
              <a:schemeClr val="dk2"/>
            </a:solidFill>
            <a:prstDash val="solid"/>
            <a:round/>
            <a:headEnd len="med" w="med" type="none"/>
            <a:tailEnd len="med" w="med" type="none"/>
          </a:ln>
        </p:spPr>
      </p:cxnSp>
      <p:cxnSp>
        <p:nvCxnSpPr>
          <p:cNvPr id="496" name="Shape 496"/>
          <p:cNvCxnSpPr>
            <a:stCxn id="490" idx="1"/>
            <a:endCxn id="494" idx="3"/>
          </p:cNvCxnSpPr>
          <p:nvPr/>
        </p:nvCxnSpPr>
        <p:spPr>
          <a:xfrm flipH="1">
            <a:off x="4910975" y="4930725"/>
            <a:ext cx="2649600" cy="17700"/>
          </a:xfrm>
          <a:prstGeom prst="straightConnector1">
            <a:avLst/>
          </a:prstGeom>
          <a:noFill/>
          <a:ln cap="flat" cmpd="sng" w="9525">
            <a:solidFill>
              <a:schemeClr val="dk2"/>
            </a:solidFill>
            <a:prstDash val="solid"/>
            <a:round/>
            <a:headEnd len="med" w="med" type="none"/>
            <a:tailEnd len="med" w="med" type="none"/>
          </a:ln>
        </p:spPr>
      </p:cxnSp>
      <p:sp>
        <p:nvSpPr>
          <p:cNvPr id="497" name="Shape 497"/>
          <p:cNvSpPr txBox="1"/>
          <p:nvPr/>
        </p:nvSpPr>
        <p:spPr>
          <a:xfrm rot="-2246065">
            <a:off x="944134" y="1258715"/>
            <a:ext cx="718595" cy="22981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created</a:t>
            </a:r>
            <a:endParaRPr/>
          </a:p>
        </p:txBody>
      </p:sp>
      <p:sp>
        <p:nvSpPr>
          <p:cNvPr id="498" name="Shape 498"/>
          <p:cNvSpPr txBox="1"/>
          <p:nvPr/>
        </p:nvSpPr>
        <p:spPr>
          <a:xfrm rot="2371043">
            <a:off x="7577003" y="1200288"/>
            <a:ext cx="694942" cy="232072"/>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created</a:t>
            </a:r>
            <a:endParaRPr/>
          </a:p>
        </p:txBody>
      </p:sp>
      <p:sp>
        <p:nvSpPr>
          <p:cNvPr id="499" name="Shape 499"/>
          <p:cNvSpPr txBox="1"/>
          <p:nvPr/>
        </p:nvSpPr>
        <p:spPr>
          <a:xfrm rot="3204595">
            <a:off x="3650407" y="1255062"/>
            <a:ext cx="626587" cy="237069"/>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subject</a:t>
            </a:r>
            <a:endParaRPr/>
          </a:p>
        </p:txBody>
      </p:sp>
      <p:sp>
        <p:nvSpPr>
          <p:cNvPr id="500" name="Shape 500"/>
          <p:cNvSpPr txBox="1"/>
          <p:nvPr/>
        </p:nvSpPr>
        <p:spPr>
          <a:xfrm rot="-2076390">
            <a:off x="5131953" y="1147240"/>
            <a:ext cx="686696" cy="218995"/>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subject</a:t>
            </a:r>
            <a:endParaRPr/>
          </a:p>
        </p:txBody>
      </p:sp>
      <p:sp>
        <p:nvSpPr>
          <p:cNvPr id="501" name="Shape 501"/>
          <p:cNvSpPr txBox="1"/>
          <p:nvPr/>
        </p:nvSpPr>
        <p:spPr>
          <a:xfrm>
            <a:off x="3371710" y="3066013"/>
            <a:ext cx="2290200" cy="29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3"/>
              </a:rPr>
              <a:t>http://id.worldcat.org/fast/1159810</a:t>
            </a:r>
            <a:endParaRPr sz="1100">
              <a:solidFill>
                <a:srgbClr val="0000FF"/>
              </a:solidFill>
            </a:endParaRPr>
          </a:p>
        </p:txBody>
      </p:sp>
      <p:sp>
        <p:nvSpPr>
          <p:cNvPr id="502" name="Shape 502"/>
          <p:cNvSpPr txBox="1"/>
          <p:nvPr/>
        </p:nvSpPr>
        <p:spPr>
          <a:xfrm>
            <a:off x="197900" y="2139525"/>
            <a:ext cx="2006400" cy="33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4"/>
              </a:rPr>
              <a:t>http://id.loc.gov/authorities/names/n90646362</a:t>
            </a:r>
            <a:endParaRPr>
              <a:solidFill>
                <a:srgbClr val="0000FF"/>
              </a:solidFill>
            </a:endParaRPr>
          </a:p>
          <a:p>
            <a:pPr indent="0" lvl="0" marL="0" rtl="0">
              <a:spcBef>
                <a:spcPts val="0"/>
              </a:spcBef>
              <a:spcAft>
                <a:spcPts val="0"/>
              </a:spcAft>
              <a:buNone/>
            </a:pPr>
            <a:r>
              <a:t/>
            </a:r>
            <a:endParaRPr/>
          </a:p>
        </p:txBody>
      </p:sp>
      <p:sp>
        <p:nvSpPr>
          <p:cNvPr id="503" name="Shape 503"/>
          <p:cNvSpPr txBox="1"/>
          <p:nvPr/>
        </p:nvSpPr>
        <p:spPr>
          <a:xfrm>
            <a:off x="3463650" y="2132719"/>
            <a:ext cx="2216700" cy="26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5"/>
              </a:rPr>
              <a:t>http://id.worldcat.org/fast/997916</a:t>
            </a:r>
            <a:endParaRPr sz="1100">
              <a:solidFill>
                <a:srgbClr val="0000FF"/>
              </a:solidFill>
            </a:endParaRPr>
          </a:p>
        </p:txBody>
      </p:sp>
      <p:sp>
        <p:nvSpPr>
          <p:cNvPr id="504" name="Shape 504"/>
          <p:cNvSpPr txBox="1"/>
          <p:nvPr/>
        </p:nvSpPr>
        <p:spPr>
          <a:xfrm>
            <a:off x="7030325" y="2245425"/>
            <a:ext cx="2094000" cy="33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u="sng">
                <a:solidFill>
                  <a:schemeClr val="hlink"/>
                </a:solidFill>
                <a:latin typeface="Calibri"/>
                <a:ea typeface="Calibri"/>
                <a:cs typeface="Calibri"/>
                <a:sym typeface="Calibri"/>
                <a:hlinkClick r:id="rId6"/>
              </a:rPr>
              <a:t>http://id.loc.gov/authorities/names/n50053919</a:t>
            </a:r>
            <a:endParaRPr>
              <a:solidFill>
                <a:srgbClr val="0000FF"/>
              </a:solidFill>
            </a:endParaRPr>
          </a:p>
          <a:p>
            <a:pPr indent="0" lvl="0" marL="0" rtl="0">
              <a:spcBef>
                <a:spcPts val="0"/>
              </a:spcBef>
              <a:spcAft>
                <a:spcPts val="0"/>
              </a:spcAft>
              <a:buNone/>
            </a:pPr>
            <a:r>
              <a:t/>
            </a:r>
            <a:endParaRPr/>
          </a:p>
        </p:txBody>
      </p:sp>
      <p:sp>
        <p:nvSpPr>
          <p:cNvPr id="505" name="Shape 505"/>
          <p:cNvSpPr txBox="1"/>
          <p:nvPr/>
        </p:nvSpPr>
        <p:spPr>
          <a:xfrm>
            <a:off x="1077975" y="3456750"/>
            <a:ext cx="2290200" cy="33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7"/>
              </a:rPr>
              <a:t>http://id.loc.gov/authorities/names/n79013830</a:t>
            </a:r>
            <a:endParaRPr sz="1100">
              <a:solidFill>
                <a:srgbClr val="0000FF"/>
              </a:solidFill>
            </a:endParaRPr>
          </a:p>
        </p:txBody>
      </p:sp>
      <p:sp>
        <p:nvSpPr>
          <p:cNvPr id="506" name="Shape 506"/>
          <p:cNvSpPr txBox="1"/>
          <p:nvPr/>
        </p:nvSpPr>
        <p:spPr>
          <a:xfrm>
            <a:off x="5953500" y="3232069"/>
            <a:ext cx="2216700" cy="29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8"/>
              </a:rPr>
              <a:t>http://id.loc.gov/authorities/names/n80072712</a:t>
            </a:r>
            <a:endParaRPr sz="1100">
              <a:solidFill>
                <a:srgbClr val="0000FF"/>
              </a:solidFill>
            </a:endParaRPr>
          </a:p>
        </p:txBody>
      </p:sp>
      <p:sp>
        <p:nvSpPr>
          <p:cNvPr id="507" name="Shape 507"/>
          <p:cNvSpPr txBox="1"/>
          <p:nvPr/>
        </p:nvSpPr>
        <p:spPr>
          <a:xfrm>
            <a:off x="1077975" y="4024106"/>
            <a:ext cx="2436900" cy="29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9"/>
              </a:rPr>
              <a:t>http://id.worldcat.org/fast/821688</a:t>
            </a:r>
            <a:endParaRPr sz="1100">
              <a:solidFill>
                <a:srgbClr val="0000FF"/>
              </a:solidFill>
            </a:endParaRPr>
          </a:p>
        </p:txBody>
      </p:sp>
      <p:sp>
        <p:nvSpPr>
          <p:cNvPr id="508" name="Shape 508"/>
          <p:cNvSpPr txBox="1"/>
          <p:nvPr/>
        </p:nvSpPr>
        <p:spPr>
          <a:xfrm>
            <a:off x="5953500" y="3935156"/>
            <a:ext cx="2649600" cy="22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0"/>
              </a:rPr>
              <a:t>http://id.worldcat.org/fast/997301</a:t>
            </a:r>
            <a:endParaRPr sz="1100">
              <a:solidFill>
                <a:srgbClr val="0000FF"/>
              </a:solidFill>
            </a:endParaRPr>
          </a:p>
        </p:txBody>
      </p:sp>
      <p:sp>
        <p:nvSpPr>
          <p:cNvPr id="509" name="Shape 509"/>
          <p:cNvSpPr txBox="1"/>
          <p:nvPr/>
        </p:nvSpPr>
        <p:spPr>
          <a:xfrm>
            <a:off x="1047225" y="4473075"/>
            <a:ext cx="2498400" cy="19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1"/>
              </a:rPr>
              <a:t>http://id.worldcat.org/fast/1050133</a:t>
            </a:r>
            <a:endParaRPr sz="1100">
              <a:solidFill>
                <a:srgbClr val="0000FF"/>
              </a:solidFill>
            </a:endParaRPr>
          </a:p>
        </p:txBody>
      </p:sp>
      <p:sp>
        <p:nvSpPr>
          <p:cNvPr id="510" name="Shape 510"/>
          <p:cNvSpPr txBox="1"/>
          <p:nvPr/>
        </p:nvSpPr>
        <p:spPr>
          <a:xfrm>
            <a:off x="5953500" y="4406513"/>
            <a:ext cx="2841300" cy="26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2"/>
              </a:rPr>
              <a:t>http://id.worldcat.org/fast/1012163</a:t>
            </a:r>
            <a:endParaRPr sz="1100">
              <a:solidFill>
                <a:srgbClr val="0000FF"/>
              </a:solidFill>
            </a:endParaRPr>
          </a:p>
        </p:txBody>
      </p:sp>
      <p:sp>
        <p:nvSpPr>
          <p:cNvPr id="511" name="Shape 511"/>
          <p:cNvSpPr txBox="1"/>
          <p:nvPr/>
        </p:nvSpPr>
        <p:spPr>
          <a:xfrm>
            <a:off x="3352500" y="4701900"/>
            <a:ext cx="2328600" cy="19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3"/>
              </a:rPr>
              <a:t>http://id.worldcat.org/fast/1015978</a:t>
            </a:r>
            <a:endParaRPr sz="1100">
              <a:solidFill>
                <a:srgbClr val="0000FF"/>
              </a:solidFill>
            </a:endParaRPr>
          </a:p>
        </p:txBody>
      </p:sp>
      <p:sp>
        <p:nvSpPr>
          <p:cNvPr id="512" name="Shape 512"/>
          <p:cNvSpPr txBox="1"/>
          <p:nvPr/>
        </p:nvSpPr>
        <p:spPr>
          <a:xfrm>
            <a:off x="0" y="4933050"/>
            <a:ext cx="3091800" cy="22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4"/>
              </a:rPr>
              <a:t>http://rdaregistry.info/termList/gender/1002</a:t>
            </a:r>
            <a:endParaRPr sz="1100">
              <a:solidFill>
                <a:srgbClr val="0000FF"/>
              </a:solidFill>
            </a:endParaRPr>
          </a:p>
        </p:txBody>
      </p:sp>
      <p:sp>
        <p:nvSpPr>
          <p:cNvPr id="513" name="Shape 513"/>
          <p:cNvSpPr txBox="1"/>
          <p:nvPr/>
        </p:nvSpPr>
        <p:spPr>
          <a:xfrm>
            <a:off x="6302700" y="4916794"/>
            <a:ext cx="2841300" cy="22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5"/>
              </a:rPr>
              <a:t>http://rdaregistry.info/termList/gender/1002</a:t>
            </a:r>
            <a:endParaRPr sz="1100">
              <a:solidFill>
                <a:srgbClr val="0000FF"/>
              </a:solidFill>
            </a:endParaRPr>
          </a:p>
        </p:txBody>
      </p:sp>
      <p:sp>
        <p:nvSpPr>
          <p:cNvPr id="514" name="Shape 514"/>
          <p:cNvSpPr txBox="1"/>
          <p:nvPr/>
        </p:nvSpPr>
        <p:spPr>
          <a:xfrm rot="-2244925">
            <a:off x="605783" y="853830"/>
            <a:ext cx="718413" cy="624029"/>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6"/>
              </a:rPr>
              <a:t>http://purl.org/dc/elements/1.1/creator</a:t>
            </a:r>
            <a:endParaRPr sz="1100">
              <a:solidFill>
                <a:srgbClr val="0000FF"/>
              </a:solidFill>
            </a:endParaRPr>
          </a:p>
        </p:txBody>
      </p:sp>
      <p:sp>
        <p:nvSpPr>
          <p:cNvPr id="515" name="Shape 515"/>
          <p:cNvSpPr txBox="1"/>
          <p:nvPr/>
        </p:nvSpPr>
        <p:spPr>
          <a:xfrm rot="2315304">
            <a:off x="7957335" y="847174"/>
            <a:ext cx="714261" cy="627749"/>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7"/>
              </a:rPr>
              <a:t>http://purl.org/dc/elements/1.1/creator</a:t>
            </a:r>
            <a:endParaRPr sz="1100">
              <a:solidFill>
                <a:srgbClr val="0000FF"/>
              </a:solidFill>
            </a:endParaRPr>
          </a:p>
        </p:txBody>
      </p:sp>
      <p:sp>
        <p:nvSpPr>
          <p:cNvPr id="516" name="Shape 516"/>
          <p:cNvSpPr txBox="1"/>
          <p:nvPr/>
        </p:nvSpPr>
        <p:spPr>
          <a:xfrm rot="2918925">
            <a:off x="3918267" y="1044441"/>
            <a:ext cx="890001" cy="233313"/>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8"/>
              </a:rPr>
              <a:t>http://purl.org/dc/elements/1.1/subject</a:t>
            </a:r>
            <a:endParaRPr sz="1100">
              <a:solidFill>
                <a:srgbClr val="0000FF"/>
              </a:solidFill>
            </a:endParaRPr>
          </a:p>
        </p:txBody>
      </p:sp>
      <p:sp>
        <p:nvSpPr>
          <p:cNvPr id="517" name="Shape 517"/>
          <p:cNvSpPr txBox="1"/>
          <p:nvPr/>
        </p:nvSpPr>
        <p:spPr>
          <a:xfrm rot="-2108577">
            <a:off x="4711165" y="854609"/>
            <a:ext cx="951672" cy="219643"/>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chemeClr val="hlink"/>
                </a:solidFill>
                <a:hlinkClick r:id="rId19"/>
              </a:rPr>
              <a:t>http://purl.org/dc/elements/1.1/subject</a:t>
            </a:r>
            <a:endParaRPr sz="110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0" y="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RDF Triple in XML</a:t>
            </a:r>
            <a:endParaRPr/>
          </a:p>
        </p:txBody>
      </p:sp>
      <p:pic>
        <p:nvPicPr>
          <p:cNvPr descr="Screen Shot 2016-11-11 at 6.15.48 PM.png" id="523" name="Shape 523"/>
          <p:cNvPicPr preferRelativeResize="0"/>
          <p:nvPr/>
        </p:nvPicPr>
        <p:blipFill>
          <a:blip r:embed="rId3">
            <a:alphaModFix/>
          </a:blip>
          <a:stretch>
            <a:fillRect/>
          </a:stretch>
        </p:blipFill>
        <p:spPr>
          <a:xfrm>
            <a:off x="497950" y="762000"/>
            <a:ext cx="8255679" cy="4381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28" name="Shape 528"/>
        <p:cNvGrpSpPr/>
        <p:nvPr/>
      </p:nvGrpSpPr>
      <p:grpSpPr>
        <a:xfrm>
          <a:off x="0" y="0"/>
          <a:ext cx="0" cy="0"/>
          <a:chOff x="0" y="0"/>
          <a:chExt cx="0" cy="0"/>
        </a:xfrm>
      </p:grpSpPr>
      <p:pic>
        <p:nvPicPr>
          <p:cNvPr id="529" name="Shape 529"/>
          <p:cNvPicPr preferRelativeResize="0"/>
          <p:nvPr/>
        </p:nvPicPr>
        <p:blipFill>
          <a:blip r:embed="rId3">
            <a:alphaModFix/>
          </a:blip>
          <a:stretch>
            <a:fillRect/>
          </a:stretch>
        </p:blipFill>
        <p:spPr>
          <a:xfrm>
            <a:off x="1143000" y="151098"/>
            <a:ext cx="6857999" cy="4841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Linked Data 101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Linked Data Lexicon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De-Referencing URIs</a:t>
            </a:r>
            <a:endParaRPr/>
          </a:p>
        </p:txBody>
      </p:sp>
      <p:sp>
        <p:nvSpPr>
          <p:cNvPr id="540" name="Shape 54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“Dereferencing means you can get a lookup on the Web for the description of the reference concept resource.”*</a:t>
            </a:r>
            <a:endParaRPr/>
          </a:p>
          <a:p>
            <a:pPr indent="0" lvl="0" marL="0">
              <a:spcBef>
                <a:spcPts val="1600"/>
              </a:spcBef>
              <a:spcAft>
                <a:spcPts val="0"/>
              </a:spcAft>
              <a:buNone/>
            </a:pPr>
            <a:r>
              <a:rPr lang="en" u="sng">
                <a:solidFill>
                  <a:schemeClr val="hlink"/>
                </a:solidFill>
                <a:hlinkClick r:id="rId3"/>
              </a:rPr>
              <a:t>http://id.loc.gov/ontologies/bibframe/Work.rdf</a:t>
            </a:r>
            <a:r>
              <a:rPr lang="en"/>
              <a:t> </a:t>
            </a:r>
            <a:endParaRPr/>
          </a:p>
          <a:p>
            <a:pPr indent="0" lvl="0" marL="0">
              <a:spcBef>
                <a:spcPts val="1600"/>
              </a:spcBef>
              <a:spcAft>
                <a:spcPts val="0"/>
              </a:spcAft>
              <a:buNone/>
            </a:pPr>
            <a:r>
              <a:rPr lang="en"/>
              <a:t>NOT </a:t>
            </a:r>
            <a:r>
              <a:rPr lang="en" u="sng">
                <a:solidFill>
                  <a:schemeClr val="hlink"/>
                </a:solidFill>
                <a:hlinkClick r:id="rId4"/>
              </a:rPr>
              <a:t>http://id.loc.gov/ontologies/bibframe.html#c_Work</a:t>
            </a:r>
            <a:r>
              <a:rPr lang="en"/>
              <a:t> </a:t>
            </a:r>
            <a:endParaRPr/>
          </a:p>
          <a:p>
            <a:pPr indent="0" lvl="0" marL="0">
              <a:spcBef>
                <a:spcPts val="1600"/>
              </a:spcBef>
              <a:spcAft>
                <a:spcPts val="0"/>
              </a:spcAft>
              <a:buNone/>
            </a:pPr>
            <a:r>
              <a:rPr lang="en"/>
              <a:t>Utilizes the http protocol and RDF data to provide meaningful information when a URI is looked up by a machine. Puts the link in linked data!</a:t>
            </a:r>
            <a:endParaRPr/>
          </a:p>
          <a:p>
            <a:pPr indent="0" lvl="0" marL="0" algn="r">
              <a:spcBef>
                <a:spcPts val="1600"/>
              </a:spcBef>
              <a:spcAft>
                <a:spcPts val="1600"/>
              </a:spcAft>
              <a:buNone/>
            </a:pPr>
            <a:r>
              <a:rPr lang="en"/>
              <a:t>*</a:t>
            </a:r>
            <a:r>
              <a:rPr lang="en" u="sng">
                <a:solidFill>
                  <a:schemeClr val="hlink"/>
                </a:solidFill>
                <a:hlinkClick r:id="rId5"/>
              </a:rPr>
              <a:t>http://umbel.org/web-services/uri-dereferencing/</a:t>
            </a:r>
            <a:r>
              <a:rPr lang="en"/>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a:t>
            </a:r>
            <a:endParaRPr/>
          </a:p>
        </p:txBody>
      </p:sp>
      <p:sp>
        <p:nvSpPr>
          <p:cNvPr id="546" name="Shape 54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kind of thing.</a:t>
            </a:r>
            <a:endParaRPr/>
          </a:p>
          <a:p>
            <a:pPr indent="0" lvl="0" marL="0">
              <a:spcBef>
                <a:spcPts val="1600"/>
              </a:spcBef>
              <a:spcAft>
                <a:spcPts val="0"/>
              </a:spcAft>
              <a:buNone/>
            </a:pPr>
            <a:r>
              <a:rPr lang="en"/>
              <a:t>Subjects and Objects belong to Classes.</a:t>
            </a:r>
            <a:endParaRPr/>
          </a:p>
          <a:p>
            <a:pPr indent="0" lvl="0" marL="0">
              <a:spcBef>
                <a:spcPts val="1600"/>
              </a:spcBef>
              <a:spcAft>
                <a:spcPts val="0"/>
              </a:spcAft>
              <a:buNone/>
            </a:pPr>
            <a:r>
              <a:rPr lang="en"/>
              <a:t>You will usually see classes with the first letter in Uppercase. </a:t>
            </a:r>
            <a:endParaRPr/>
          </a:p>
          <a:p>
            <a:pPr indent="0" lvl="0" marL="0">
              <a:spcBef>
                <a:spcPts val="1600"/>
              </a:spcBef>
              <a:spcAft>
                <a:spcPts val="0"/>
              </a:spcAft>
              <a:buNone/>
            </a:pPr>
            <a:r>
              <a:rPr b="1" lang="en"/>
              <a:t>bf:Work			</a:t>
            </a:r>
            <a:endParaRPr b="1"/>
          </a:p>
          <a:p>
            <a:pPr indent="0" lvl="0" marL="0">
              <a:spcBef>
                <a:spcPts val="1600"/>
              </a:spcBef>
              <a:spcAft>
                <a:spcPts val="0"/>
              </a:spcAft>
              <a:buNone/>
            </a:pPr>
            <a:r>
              <a:rPr b="1" lang="en"/>
              <a:t>bf:Instance</a:t>
            </a:r>
            <a:endParaRPr b="1"/>
          </a:p>
          <a:p>
            <a:pPr indent="0" lvl="0" marL="0">
              <a:spcBef>
                <a:spcPts val="1600"/>
              </a:spcBef>
              <a:spcAft>
                <a:spcPts val="0"/>
              </a:spcAft>
              <a:buNone/>
            </a:pPr>
            <a:r>
              <a:rPr b="1" lang="en"/>
              <a:t>bf:Item</a:t>
            </a:r>
            <a:endParaRPr b="1"/>
          </a:p>
          <a:p>
            <a:pPr indent="0" lvl="0" marL="0">
              <a:spcBef>
                <a:spcPts val="1600"/>
              </a:spcBef>
              <a:spcAft>
                <a:spcPts val="1600"/>
              </a:spcAft>
              <a:buNone/>
            </a:pPr>
            <a:r>
              <a:rPr b="1" lang="en"/>
              <a:t>bf:Identifier</a:t>
            </a:r>
            <a:endParaRPr b="1"/>
          </a:p>
        </p:txBody>
      </p:sp>
      <p:sp>
        <p:nvSpPr>
          <p:cNvPr id="547" name="Shape 547"/>
          <p:cNvSpPr txBox="1"/>
          <p:nvPr/>
        </p:nvSpPr>
        <p:spPr>
          <a:xfrm rot="550766">
            <a:off x="4167376" y="3488676"/>
            <a:ext cx="3685903" cy="903154"/>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u="sng">
                <a:solidFill>
                  <a:schemeClr val="hlink"/>
                </a:solidFill>
                <a:latin typeface="Source Code Pro"/>
                <a:ea typeface="Source Code Pro"/>
                <a:cs typeface="Source Code Pro"/>
                <a:sym typeface="Source Code Pro"/>
                <a:hlinkClick r:id="rId3"/>
              </a:rPr>
              <a:t>BIBFRAME CLASSES! </a:t>
            </a:r>
            <a:endParaRPr b="1" sz="2400">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Shape 55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Sub-Class</a:t>
            </a:r>
            <a:endParaRPr/>
          </a:p>
        </p:txBody>
      </p:sp>
      <p:sp>
        <p:nvSpPr>
          <p:cNvPr id="553" name="Shape 55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kind of thing that is a “sub-type” of a kind of thing. </a:t>
            </a:r>
            <a:endParaRPr/>
          </a:p>
          <a:p>
            <a:pPr indent="0" lvl="0" marL="0">
              <a:spcBef>
                <a:spcPts val="1600"/>
              </a:spcBef>
              <a:spcAft>
                <a:spcPts val="0"/>
              </a:spcAft>
              <a:buNone/>
            </a:pPr>
            <a:r>
              <a:rPr lang="en"/>
              <a:t>Chihuahua is a kind of Dog. </a:t>
            </a:r>
            <a:endParaRPr/>
          </a:p>
          <a:p>
            <a:pPr indent="0" lvl="0" marL="0">
              <a:spcBef>
                <a:spcPts val="1600"/>
              </a:spcBef>
              <a:spcAft>
                <a:spcPts val="0"/>
              </a:spcAft>
              <a:buNone/>
            </a:pPr>
            <a:r>
              <a:rPr lang="en"/>
              <a:t>ISBN is a kind of Identifier.</a:t>
            </a:r>
            <a:endParaRPr/>
          </a:p>
          <a:p>
            <a:pPr indent="0" lvl="0" marL="0">
              <a:spcBef>
                <a:spcPts val="1600"/>
              </a:spcBef>
              <a:spcAft>
                <a:spcPts val="0"/>
              </a:spcAft>
              <a:buNone/>
            </a:pPr>
            <a:r>
              <a:rPr b="1" lang="en"/>
              <a:t>bf:Isbn</a:t>
            </a:r>
            <a:endParaRPr b="1"/>
          </a:p>
          <a:p>
            <a:pPr indent="0" lvl="0" marL="0">
              <a:spcBef>
                <a:spcPts val="1600"/>
              </a:spcBef>
              <a:spcAft>
                <a:spcPts val="1600"/>
              </a:spcAft>
              <a:buNone/>
            </a:pPr>
            <a:r>
              <a:rPr lang="en" u="sng">
                <a:solidFill>
                  <a:schemeClr val="hlink"/>
                </a:solidFill>
                <a:hlinkClick r:id="rId3"/>
              </a:rPr>
              <a:t>http://id.loc.gov/ontologies/bibframe.html#c_Identifier</a:t>
            </a:r>
            <a:r>
              <a:rPr lang="en"/>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Property</a:t>
            </a:r>
            <a:endParaRPr/>
          </a:p>
        </p:txBody>
      </p:sp>
      <p:sp>
        <p:nvSpPr>
          <p:cNvPr id="559" name="Shape 55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relationships between Classes (or things/objects).</a:t>
            </a:r>
            <a:endParaRPr/>
          </a:p>
          <a:p>
            <a:pPr indent="0" lvl="0" marL="0">
              <a:spcBef>
                <a:spcPts val="1600"/>
              </a:spcBef>
              <a:spcAft>
                <a:spcPts val="0"/>
              </a:spcAft>
              <a:buNone/>
            </a:pPr>
            <a:r>
              <a:rPr lang="en"/>
              <a:t>The “predicate.” </a:t>
            </a:r>
            <a:endParaRPr/>
          </a:p>
          <a:p>
            <a:pPr indent="0" lvl="0" marL="0">
              <a:spcBef>
                <a:spcPts val="1600"/>
              </a:spcBef>
              <a:spcAft>
                <a:spcPts val="0"/>
              </a:spcAft>
              <a:buNone/>
            </a:pPr>
            <a:r>
              <a:rPr lang="en"/>
              <a:t>Usually listed with lower-case. </a:t>
            </a:r>
            <a:endParaRPr/>
          </a:p>
          <a:p>
            <a:pPr indent="0" lvl="0" marL="0">
              <a:spcBef>
                <a:spcPts val="1600"/>
              </a:spcBef>
              <a:spcAft>
                <a:spcPts val="0"/>
              </a:spcAft>
              <a:buNone/>
            </a:pPr>
            <a:r>
              <a:rPr b="1" lang="en"/>
              <a:t>bf:title</a:t>
            </a:r>
            <a:endParaRPr b="1"/>
          </a:p>
          <a:p>
            <a:pPr indent="0" lvl="0" marL="0">
              <a:spcBef>
                <a:spcPts val="1600"/>
              </a:spcBef>
              <a:spcAft>
                <a:spcPts val="0"/>
              </a:spcAft>
              <a:buNone/>
            </a:pPr>
            <a:r>
              <a:rPr b="1" lang="en"/>
              <a:t>b</a:t>
            </a:r>
            <a:r>
              <a:rPr b="1" lang="en"/>
              <a:t>f:identifiedBy</a:t>
            </a:r>
            <a:endParaRPr b="1"/>
          </a:p>
          <a:p>
            <a:pPr indent="0" lvl="0" marL="0">
              <a:spcBef>
                <a:spcPts val="1600"/>
              </a:spcBef>
              <a:spcAft>
                <a:spcPts val="0"/>
              </a:spcAft>
              <a:buNone/>
            </a:pPr>
            <a:r>
              <a:rPr b="1" lang="en"/>
              <a:t>bf:date</a:t>
            </a:r>
            <a:endParaRPr b="1"/>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Shape 56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Sub-Property</a:t>
            </a:r>
            <a:endParaRPr/>
          </a:p>
        </p:txBody>
      </p:sp>
      <p:sp>
        <p:nvSpPr>
          <p:cNvPr id="565" name="Shape 56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sub-type of a property. </a:t>
            </a:r>
            <a:endParaRPr/>
          </a:p>
          <a:p>
            <a:pPr indent="0" lvl="0" marL="0">
              <a:spcBef>
                <a:spcPts val="1600"/>
              </a:spcBef>
              <a:spcAft>
                <a:spcPts val="0"/>
              </a:spcAft>
              <a:buNone/>
            </a:pPr>
            <a:r>
              <a:rPr b="1" lang="en"/>
              <a:t>b</a:t>
            </a:r>
            <a:r>
              <a:rPr b="1" lang="en"/>
              <a:t>f:date</a:t>
            </a:r>
            <a:endParaRPr b="1"/>
          </a:p>
          <a:p>
            <a:pPr indent="0" lvl="0" marL="0">
              <a:spcBef>
                <a:spcPts val="1600"/>
              </a:spcBef>
              <a:spcAft>
                <a:spcPts val="0"/>
              </a:spcAft>
              <a:buNone/>
            </a:pPr>
            <a:r>
              <a:rPr b="1" lang="en"/>
              <a:t>	bf:originDate</a:t>
            </a:r>
            <a:endParaRPr b="1"/>
          </a:p>
          <a:p>
            <a:pPr indent="0" lvl="0" marL="0">
              <a:spcBef>
                <a:spcPts val="1600"/>
              </a:spcBef>
              <a:spcAft>
                <a:spcPts val="0"/>
              </a:spcAft>
              <a:buNone/>
            </a:pPr>
            <a:r>
              <a:rPr b="1" lang="en"/>
              <a:t>	bf:copyrightDate</a:t>
            </a:r>
            <a:endParaRPr b="1"/>
          </a:p>
          <a:p>
            <a:pPr indent="0" lvl="0" marL="0">
              <a:spcBef>
                <a:spcPts val="1600"/>
              </a:spcBef>
              <a:spcAft>
                <a:spcPts val="0"/>
              </a:spcAft>
              <a:buNone/>
            </a:pPr>
            <a:r>
              <a:rPr b="1" lang="en"/>
              <a:t>	bf:creationDate</a:t>
            </a:r>
            <a:endParaRPr b="1"/>
          </a:p>
          <a:p>
            <a:pPr indent="0" lvl="0" marL="0">
              <a:spcBef>
                <a:spcPts val="1600"/>
              </a:spcBef>
              <a:spcAft>
                <a:spcPts val="0"/>
              </a:spcAft>
              <a:buNone/>
            </a:pPr>
            <a:r>
              <a:t/>
            </a:r>
            <a:endParaRPr/>
          </a:p>
          <a:p>
            <a:pPr indent="0" lvl="0" marL="0">
              <a:spcBef>
                <a:spcPts val="1600"/>
              </a:spcBef>
              <a:spcAft>
                <a:spcPts val="1600"/>
              </a:spcAft>
              <a:buNone/>
            </a:pPr>
            <a:r>
              <a:rPr lang="en" u="sng">
                <a:solidFill>
                  <a:schemeClr val="hlink"/>
                </a:solidFill>
                <a:hlinkClick r:id="rId3"/>
              </a:rPr>
              <a:t>http://id.loc.gov/ontologies/bibframe.html#p_date</a:t>
            </a: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Domain</a:t>
            </a:r>
            <a:endParaRPr/>
          </a:p>
        </p:txBody>
      </p:sp>
      <p:sp>
        <p:nvSpPr>
          <p:cNvPr id="571" name="Shape 57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606060"/>
                </a:solidFill>
                <a:highlight>
                  <a:srgbClr val="FFFFFF"/>
                </a:highlight>
              </a:rPr>
              <a:t>The </a:t>
            </a:r>
            <a:r>
              <a:rPr b="1" lang="en">
                <a:solidFill>
                  <a:srgbClr val="606060"/>
                </a:solidFill>
                <a:highlight>
                  <a:srgbClr val="FFFFFF"/>
                </a:highlight>
              </a:rPr>
              <a:t>domain</a:t>
            </a:r>
            <a:r>
              <a:rPr lang="en">
                <a:solidFill>
                  <a:srgbClr val="606060"/>
                </a:solidFill>
                <a:highlight>
                  <a:srgbClr val="FFFFFF"/>
                </a:highlight>
              </a:rPr>
              <a:t> tells us what </a:t>
            </a:r>
            <a:r>
              <a:rPr b="1" lang="en">
                <a:solidFill>
                  <a:srgbClr val="606060"/>
                </a:solidFill>
                <a:highlight>
                  <a:srgbClr val="FFFFFF"/>
                </a:highlight>
              </a:rPr>
              <a:t>individuals</a:t>
            </a:r>
            <a:r>
              <a:rPr lang="en">
                <a:solidFill>
                  <a:srgbClr val="606060"/>
                </a:solidFill>
                <a:highlight>
                  <a:srgbClr val="FFFFFF"/>
                </a:highlight>
              </a:rPr>
              <a:t> (of a given class) this property is allowed to be applied to. AKA “Used with”</a:t>
            </a:r>
            <a:endParaRPr>
              <a:solidFill>
                <a:srgbClr val="606060"/>
              </a:solidFill>
              <a:highlight>
                <a:srgbClr val="FFFFFF"/>
              </a:highlight>
            </a:endParaRPr>
          </a:p>
          <a:p>
            <a:pPr indent="0" lvl="0" marL="0">
              <a:spcBef>
                <a:spcPts val="1600"/>
              </a:spcBef>
              <a:spcAft>
                <a:spcPts val="0"/>
              </a:spcAft>
              <a:buNone/>
            </a:pPr>
            <a:r>
              <a:rPr lang="en">
                <a:solidFill>
                  <a:srgbClr val="606060"/>
                </a:solidFill>
                <a:highlight>
                  <a:srgbClr val="FFFFFF"/>
                </a:highlight>
              </a:rPr>
              <a:t>Concerns the Subjects of a predicate.</a:t>
            </a:r>
            <a:endParaRPr>
              <a:solidFill>
                <a:srgbClr val="606060"/>
              </a:solidFill>
              <a:highlight>
                <a:srgbClr val="FFFFFF"/>
              </a:highlight>
            </a:endParaRPr>
          </a:p>
          <a:p>
            <a:pPr indent="0" lvl="0" marL="0">
              <a:spcBef>
                <a:spcPts val="1600"/>
              </a:spcBef>
              <a:spcAft>
                <a:spcPts val="0"/>
              </a:spcAft>
              <a:buNone/>
            </a:pPr>
            <a:r>
              <a:t/>
            </a:r>
            <a:endParaRPr>
              <a:solidFill>
                <a:srgbClr val="606060"/>
              </a:solidFill>
              <a:highlight>
                <a:srgbClr val="FFFFFF"/>
              </a:highlight>
            </a:endParaRPr>
          </a:p>
          <a:p>
            <a:pPr indent="0" lvl="0" marL="0">
              <a:spcBef>
                <a:spcPts val="1600"/>
              </a:spcBef>
              <a:spcAft>
                <a:spcPts val="0"/>
              </a:spcAft>
              <a:buNone/>
            </a:pPr>
            <a:r>
              <a:rPr b="1" lang="en">
                <a:solidFill>
                  <a:srgbClr val="606060"/>
                </a:solidFill>
                <a:highlight>
                  <a:srgbClr val="FFFFFF"/>
                </a:highlight>
              </a:rPr>
              <a:t>bf:Work</a:t>
            </a:r>
            <a:endParaRPr b="1">
              <a:solidFill>
                <a:srgbClr val="606060"/>
              </a:solidFill>
              <a:highlight>
                <a:srgbClr val="FFFFFF"/>
              </a:highlight>
            </a:endParaRPr>
          </a:p>
          <a:p>
            <a:pPr indent="0" lvl="0" marL="0">
              <a:spcBef>
                <a:spcPts val="1600"/>
              </a:spcBef>
              <a:spcAft>
                <a:spcPts val="0"/>
              </a:spcAft>
              <a:buNone/>
            </a:pPr>
            <a:r>
              <a:rPr b="1" lang="en">
                <a:solidFill>
                  <a:srgbClr val="606060"/>
                </a:solidFill>
                <a:highlight>
                  <a:srgbClr val="FFFFFF"/>
                </a:highlight>
              </a:rPr>
              <a:t>bf:Instance</a:t>
            </a:r>
            <a:endParaRPr b="1">
              <a:solidFill>
                <a:srgbClr val="606060"/>
              </a:solidFill>
              <a:highlight>
                <a:srgbClr val="FFFFFF"/>
              </a:highlight>
            </a:endParaRPr>
          </a:p>
          <a:p>
            <a:pPr indent="0" lvl="0" marL="0">
              <a:spcBef>
                <a:spcPts val="1600"/>
              </a:spcBef>
              <a:spcAft>
                <a:spcPts val="1600"/>
              </a:spcAft>
              <a:buNone/>
            </a:pPr>
            <a:r>
              <a:rPr b="1" lang="en">
                <a:solidFill>
                  <a:srgbClr val="606060"/>
                </a:solidFill>
                <a:highlight>
                  <a:srgbClr val="FFFFFF"/>
                </a:highlight>
              </a:rPr>
              <a:t>bf:Item</a:t>
            </a:r>
            <a:endParaRPr b="1">
              <a:solidFill>
                <a:srgbClr val="606060"/>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Shape 57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Range</a:t>
            </a:r>
            <a:endParaRPr/>
          </a:p>
        </p:txBody>
      </p:sp>
      <p:sp>
        <p:nvSpPr>
          <p:cNvPr id="577" name="Shape 57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Range</a:t>
            </a:r>
            <a:r>
              <a:rPr lang="en"/>
              <a:t> </a:t>
            </a:r>
            <a:r>
              <a:rPr lang="en">
                <a:solidFill>
                  <a:srgbClr val="606060"/>
                </a:solidFill>
                <a:highlight>
                  <a:srgbClr val="FFFFFF"/>
                </a:highlight>
              </a:rPr>
              <a:t>indicates the range of valid values this property can hold. AKA “Expected value”</a:t>
            </a:r>
            <a:endParaRPr>
              <a:solidFill>
                <a:srgbClr val="606060"/>
              </a:solidFill>
              <a:highlight>
                <a:srgbClr val="FFFFFF"/>
              </a:highlight>
            </a:endParaRPr>
          </a:p>
          <a:p>
            <a:pPr indent="0" lvl="0" marL="0">
              <a:spcBef>
                <a:spcPts val="1600"/>
              </a:spcBef>
              <a:spcAft>
                <a:spcPts val="0"/>
              </a:spcAft>
              <a:buNone/>
            </a:pPr>
            <a:r>
              <a:rPr lang="en">
                <a:solidFill>
                  <a:srgbClr val="606060"/>
                </a:solidFill>
                <a:highlight>
                  <a:srgbClr val="FFFFFF"/>
                </a:highlight>
              </a:rPr>
              <a:t>Concerns the Objects of a predicate.</a:t>
            </a:r>
            <a:endParaRPr>
              <a:solidFill>
                <a:srgbClr val="606060"/>
              </a:solidFill>
              <a:highlight>
                <a:srgbClr val="FFFFFF"/>
              </a:highlight>
            </a:endParaRPr>
          </a:p>
          <a:p>
            <a:pPr indent="0" lvl="0" marL="0">
              <a:spcBef>
                <a:spcPts val="1600"/>
              </a:spcBef>
              <a:spcAft>
                <a:spcPts val="0"/>
              </a:spcAft>
              <a:buNone/>
            </a:pPr>
            <a:r>
              <a:t/>
            </a:r>
            <a:endParaRPr>
              <a:solidFill>
                <a:srgbClr val="606060"/>
              </a:solidFill>
              <a:highlight>
                <a:srgbClr val="FFFFFF"/>
              </a:highlight>
            </a:endParaRPr>
          </a:p>
          <a:p>
            <a:pPr indent="0" lvl="0" marL="0">
              <a:spcBef>
                <a:spcPts val="1600"/>
              </a:spcBef>
              <a:spcAft>
                <a:spcPts val="0"/>
              </a:spcAft>
              <a:buNone/>
            </a:pPr>
            <a:r>
              <a:rPr lang="en">
                <a:solidFill>
                  <a:srgbClr val="606060"/>
                </a:solidFill>
                <a:highlight>
                  <a:srgbClr val="FFFFFF"/>
                </a:highlight>
              </a:rPr>
              <a:t>Literals</a:t>
            </a:r>
            <a:endParaRPr>
              <a:solidFill>
                <a:srgbClr val="606060"/>
              </a:solidFill>
              <a:highlight>
                <a:srgbClr val="FFFFFF"/>
              </a:highlight>
            </a:endParaRPr>
          </a:p>
          <a:p>
            <a:pPr indent="0" lvl="0" marL="0">
              <a:spcBef>
                <a:spcPts val="1600"/>
              </a:spcBef>
              <a:spcAft>
                <a:spcPts val="0"/>
              </a:spcAft>
              <a:buNone/>
            </a:pPr>
            <a:r>
              <a:rPr lang="en">
                <a:solidFill>
                  <a:srgbClr val="606060"/>
                </a:solidFill>
                <a:highlight>
                  <a:srgbClr val="FFFFFF"/>
                </a:highlight>
              </a:rPr>
              <a:t>Objects/Individuals/URIs</a:t>
            </a:r>
            <a:endParaRPr>
              <a:solidFill>
                <a:srgbClr val="606060"/>
              </a:solidFill>
              <a:highlight>
                <a:srgbClr val="FFFFFF"/>
              </a:highlight>
            </a:endParaRPr>
          </a:p>
          <a:p>
            <a:pPr indent="0" lvl="0" marL="0">
              <a:spcBef>
                <a:spcPts val="1600"/>
              </a:spcBef>
              <a:spcAft>
                <a:spcPts val="1600"/>
              </a:spcAft>
              <a:buNone/>
            </a:pPr>
            <a:r>
              <a:t/>
            </a:r>
            <a:endParaRPr>
              <a:solidFill>
                <a:srgbClr val="606060"/>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Datatype Property</a:t>
            </a:r>
            <a:endParaRPr/>
          </a:p>
        </p:txBody>
      </p:sp>
      <p:sp>
        <p:nvSpPr>
          <p:cNvPr id="583" name="Shape 58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property </a:t>
            </a:r>
            <a:r>
              <a:rPr lang="en"/>
              <a:t>that can only relate to</a:t>
            </a:r>
            <a:r>
              <a:rPr lang="en"/>
              <a:t> data and literals. </a:t>
            </a:r>
            <a:endParaRPr/>
          </a:p>
          <a:p>
            <a:pPr indent="0" lvl="0" marL="0">
              <a:spcBef>
                <a:spcPts val="1600"/>
              </a:spcBef>
              <a:spcAft>
                <a:spcPts val="0"/>
              </a:spcAft>
              <a:buNone/>
            </a:pPr>
            <a:r>
              <a:t/>
            </a:r>
            <a:endParaRPr/>
          </a:p>
          <a:p>
            <a:pPr indent="0" lvl="0" marL="0">
              <a:spcBef>
                <a:spcPts val="1600"/>
              </a:spcBef>
              <a:spcAft>
                <a:spcPts val="0"/>
              </a:spcAft>
              <a:buNone/>
            </a:pPr>
            <a:r>
              <a:rPr lang="en"/>
              <a:t>r</a:t>
            </a:r>
            <a:r>
              <a:rPr lang="en"/>
              <a:t>dfs:label	 		“The Organization of Information” . </a:t>
            </a:r>
            <a:endParaRPr/>
          </a:p>
          <a:p>
            <a:pPr indent="0" lvl="0" marL="0">
              <a:spcBef>
                <a:spcPts val="1600"/>
              </a:spcBef>
              <a:spcAft>
                <a:spcPts val="0"/>
              </a:spcAft>
              <a:buNone/>
            </a:pPr>
            <a:r>
              <a:rPr lang="en"/>
              <a:t>r</a:t>
            </a:r>
            <a:r>
              <a:rPr lang="en"/>
              <a:t>dfs:label			“The Joy of Cataloging” . </a:t>
            </a:r>
            <a:endParaRPr/>
          </a:p>
          <a:p>
            <a:pPr indent="0" lvl="0" marL="0">
              <a:spcBef>
                <a:spcPts val="1600"/>
              </a:spcBef>
              <a:spcAft>
                <a:spcPts val="0"/>
              </a:spcAft>
              <a:buNone/>
            </a:pPr>
            <a:r>
              <a:rPr lang="en"/>
              <a:t>r</a:t>
            </a:r>
            <a:r>
              <a:rPr lang="en"/>
              <a:t>df:label 			“123 pages.” . </a:t>
            </a:r>
            <a:endParaRPr/>
          </a:p>
          <a:p>
            <a:pPr indent="0" lvl="0" marL="0">
              <a:spcBef>
                <a:spcPts val="1600"/>
              </a:spcBef>
              <a:spcAft>
                <a:spcPts val="0"/>
              </a:spcAft>
              <a:buNone/>
            </a:pPr>
            <a:r>
              <a:rPr lang="en"/>
              <a:t>bf:date "2007/2010"^^&lt;http://id.loc.gov/datatypes/edtf&gt; ;</a:t>
            </a:r>
            <a:endParaRPr/>
          </a:p>
          <a:p>
            <a:pPr indent="0" lvl="0" marL="0">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type property</a:t>
            </a:r>
            <a:endParaRPr/>
          </a:p>
        </p:txBody>
      </p:sp>
      <p:sp>
        <p:nvSpPr>
          <p:cNvPr id="589" name="Shape 58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property that can only relate to objects (URI things). </a:t>
            </a:r>
            <a:endParaRPr/>
          </a:p>
          <a:p>
            <a:pPr indent="0" lvl="0" marL="0">
              <a:spcBef>
                <a:spcPts val="1600"/>
              </a:spcBef>
              <a:spcAft>
                <a:spcPts val="0"/>
              </a:spcAft>
              <a:buNone/>
            </a:pPr>
            <a:r>
              <a:t/>
            </a:r>
            <a:endParaRPr/>
          </a:p>
          <a:p>
            <a:pPr indent="0" lvl="0" marL="0">
              <a:spcBef>
                <a:spcPts val="1600"/>
              </a:spcBef>
              <a:spcAft>
                <a:spcPts val="0"/>
              </a:spcAft>
              <a:buNone/>
            </a:pPr>
            <a:r>
              <a:rPr lang="en"/>
              <a:t>&lt;http://example.com/Work_1&gt; bf:contributor </a:t>
            </a:r>
            <a:endParaRPr/>
          </a:p>
          <a:p>
            <a:pPr indent="457200" lvl="0" marL="914400" rtl="0">
              <a:spcBef>
                <a:spcPts val="1600"/>
              </a:spcBef>
              <a:spcAft>
                <a:spcPts val="0"/>
              </a:spcAft>
              <a:buNone/>
            </a:pPr>
            <a:r>
              <a:rPr lang="en"/>
              <a:t>&lt;http://id.loc.gov/authorities/names/n80107118&gt;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Shape 227"/>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b="0" lang="en" sz="1800">
                <a:solidFill>
                  <a:schemeClr val="dk2"/>
                </a:solidFill>
                <a:highlight>
                  <a:srgbClr val="F3F3F3"/>
                </a:highlight>
                <a:latin typeface="Proxima Nova"/>
                <a:ea typeface="Proxima Nova"/>
                <a:cs typeface="Proxima Nova"/>
                <a:sym typeface="Proxima Nova"/>
              </a:rPr>
              <a:t>Tim Berners-Lee, 2006 </a:t>
            </a:r>
            <a:endParaRPr>
              <a:highlight>
                <a:srgbClr val="F3F3F3"/>
              </a:highlight>
              <a:latin typeface="Proxima Nova"/>
              <a:ea typeface="Proxima Nova"/>
              <a:cs typeface="Proxima Nova"/>
              <a:sym typeface="Proxima Nova"/>
            </a:endParaRPr>
          </a:p>
        </p:txBody>
      </p:sp>
      <p:sp>
        <p:nvSpPr>
          <p:cNvPr id="228" name="Shape 228"/>
          <p:cNvSpPr txBox="1"/>
          <p:nvPr/>
        </p:nvSpPr>
        <p:spPr>
          <a:xfrm>
            <a:off x="241100" y="206650"/>
            <a:ext cx="4259400" cy="3019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2"/>
                </a:solidFill>
                <a:highlight>
                  <a:srgbClr val="EFEFEF"/>
                </a:highlight>
                <a:latin typeface="Source Code Pro"/>
                <a:ea typeface="Source Code Pro"/>
                <a:cs typeface="Source Code Pro"/>
                <a:sym typeface="Source Code Pro"/>
              </a:rPr>
              <a:t>“The Semantic Web isn't just about putting data on the web. It is about making links, so that a person or machine can explore the web of data.  With linked data, when you have some of it, you can find other, related, data.”</a:t>
            </a:r>
            <a:endParaRPr>
              <a:solidFill>
                <a:schemeClr val="dk2"/>
              </a:solidFill>
              <a:highlight>
                <a:srgbClr val="EFEFEF"/>
              </a:highlight>
              <a:latin typeface="Source Code Pro"/>
              <a:ea typeface="Source Code Pro"/>
              <a:cs typeface="Source Code Pro"/>
              <a:sym typeface="Source Code Pro"/>
            </a:endParaRPr>
          </a:p>
          <a:p>
            <a:pPr indent="0" lvl="0" marL="0" rtl="0">
              <a:lnSpc>
                <a:spcPct val="115000"/>
              </a:lnSpc>
              <a:spcBef>
                <a:spcPts val="1000"/>
              </a:spcBef>
              <a:spcAft>
                <a:spcPts val="0"/>
              </a:spcAft>
              <a:buNone/>
            </a:pPr>
            <a:r>
              <a:t/>
            </a:r>
            <a:endParaRPr>
              <a:solidFill>
                <a:schemeClr val="dk2"/>
              </a:solidFill>
              <a:highlight>
                <a:srgbClr val="EFEFEF"/>
              </a:highlight>
              <a:latin typeface="Source Code Pro"/>
              <a:ea typeface="Source Code Pro"/>
              <a:cs typeface="Source Code Pro"/>
              <a:sym typeface="Source Code Pro"/>
            </a:endParaRPr>
          </a:p>
          <a:p>
            <a:pPr indent="0" lvl="0" marL="0" rtl="0">
              <a:lnSpc>
                <a:spcPct val="115000"/>
              </a:lnSpc>
              <a:spcBef>
                <a:spcPts val="1000"/>
              </a:spcBef>
              <a:spcAft>
                <a:spcPts val="0"/>
              </a:spcAft>
              <a:buNone/>
            </a:pPr>
            <a:r>
              <a:rPr lang="en" sz="1100" u="sng">
                <a:solidFill>
                  <a:schemeClr val="accent5"/>
                </a:solidFill>
                <a:hlinkClick r:id="rId4"/>
              </a:rPr>
              <a:t>https://www.w3.org/DesignIssues/LinkedData.html</a:t>
            </a:r>
            <a:endParaRPr>
              <a:solidFill>
                <a:schemeClr val="accent5"/>
              </a:solidFill>
              <a:latin typeface="Source Code Pro"/>
              <a:ea typeface="Source Code Pro"/>
              <a:cs typeface="Source Code Pro"/>
              <a:sym typeface="Source Code Pro"/>
            </a:endParaRPr>
          </a:p>
          <a:p>
            <a:pPr indent="0" lvl="0" marL="0" rtl="0">
              <a:lnSpc>
                <a:spcPct val="115000"/>
              </a:lnSpc>
              <a:spcBef>
                <a:spcPts val="0"/>
              </a:spcBef>
              <a:spcAft>
                <a:spcPts val="1000"/>
              </a:spcAft>
              <a:buNone/>
            </a:pPr>
            <a:r>
              <a:t/>
            </a:r>
            <a:endParaRPr>
              <a:solidFill>
                <a:schemeClr val="dk2"/>
              </a:solidFill>
              <a:highlight>
                <a:srgbClr val="EFEFEF"/>
              </a:highlight>
              <a:latin typeface="Source Code Pro"/>
              <a:ea typeface="Source Code Pro"/>
              <a:cs typeface="Source Code Pro"/>
              <a:sym typeface="Source Code Pr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Individual </a:t>
            </a:r>
            <a:endParaRPr/>
          </a:p>
        </p:txBody>
      </p:sp>
      <p:sp>
        <p:nvSpPr>
          <p:cNvPr id="595" name="Shape 59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Something with a URI or an IRI. A thing. A resource. A subject or an object. </a:t>
            </a:r>
            <a:endParaRPr/>
          </a:p>
          <a:p>
            <a:pPr indent="0" lvl="0" marL="0">
              <a:spcBef>
                <a:spcPts val="1600"/>
              </a:spcBef>
              <a:spcAft>
                <a:spcPts val="0"/>
              </a:spcAft>
              <a:buNone/>
            </a:pPr>
            <a:r>
              <a:rPr lang="en"/>
              <a:t>AKA: Named Individual</a:t>
            </a:r>
            <a:endParaRPr/>
          </a:p>
          <a:p>
            <a:pPr indent="0" lvl="0" marL="0">
              <a:spcBef>
                <a:spcPts val="1600"/>
              </a:spcBef>
              <a:spcAft>
                <a:spcPts val="0"/>
              </a:spcAft>
              <a:buNone/>
            </a:pPr>
            <a:r>
              <a:t/>
            </a:r>
            <a:endParaRPr/>
          </a:p>
          <a:p>
            <a:pPr indent="0" lvl="0" marL="0">
              <a:spcBef>
                <a:spcPts val="1600"/>
              </a:spcBef>
              <a:spcAft>
                <a:spcPts val="0"/>
              </a:spcAft>
              <a:buNone/>
            </a:pPr>
            <a:r>
              <a:rPr lang="en"/>
              <a:t>&lt;</a:t>
            </a:r>
            <a:r>
              <a:rPr lang="en" u="sng">
                <a:solidFill>
                  <a:schemeClr val="hlink"/>
                </a:solidFill>
                <a:hlinkClick r:id="rId3"/>
              </a:rPr>
              <a:t>http://example.com/Work_1</a:t>
            </a:r>
            <a:r>
              <a:rPr lang="en"/>
              <a:t>&gt; bf:contributor </a:t>
            </a:r>
            <a:endParaRPr/>
          </a:p>
          <a:p>
            <a:pPr indent="457200" lvl="0" marL="914400">
              <a:spcBef>
                <a:spcPts val="1600"/>
              </a:spcBef>
              <a:spcAft>
                <a:spcPts val="1600"/>
              </a:spcAft>
              <a:buNone/>
            </a:pPr>
            <a:r>
              <a:rPr lang="en"/>
              <a:t>&lt;</a:t>
            </a:r>
            <a:r>
              <a:rPr lang="en" u="sng">
                <a:solidFill>
                  <a:schemeClr val="hlink"/>
                </a:solidFill>
                <a:hlinkClick r:id="rId4"/>
              </a:rPr>
              <a:t>http://id.loc.gov/authorities/names/n80107118</a:t>
            </a:r>
            <a:r>
              <a:rPr lang="en"/>
              <a:t>&gt;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Shape 60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Blank Nodes</a:t>
            </a:r>
            <a:endParaRPr/>
          </a:p>
        </p:txBody>
      </p:sp>
      <p:sp>
        <p:nvSpPr>
          <p:cNvPr id="601" name="Shape 60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Ugh. blank nodes. </a:t>
            </a:r>
            <a:endParaRPr/>
          </a:p>
          <a:p>
            <a:pPr indent="0" lvl="0" marL="0">
              <a:spcBef>
                <a:spcPts val="1600"/>
              </a:spcBef>
              <a:spcAft>
                <a:spcPts val="0"/>
              </a:spcAft>
              <a:buNone/>
            </a:pPr>
            <a:r>
              <a:rPr lang="en"/>
              <a:t>“</a:t>
            </a:r>
            <a:r>
              <a:rPr lang="en">
                <a:solidFill>
                  <a:srgbClr val="252525"/>
                </a:solidFill>
                <a:highlight>
                  <a:srgbClr val="FFFFFF"/>
                </a:highlight>
              </a:rPr>
              <a:t>a </a:t>
            </a:r>
            <a:r>
              <a:rPr b="1" lang="en">
                <a:solidFill>
                  <a:srgbClr val="252525"/>
                </a:solidFill>
                <a:highlight>
                  <a:srgbClr val="FFFFFF"/>
                </a:highlight>
              </a:rPr>
              <a:t>blank node</a:t>
            </a:r>
            <a:r>
              <a:rPr lang="en">
                <a:solidFill>
                  <a:srgbClr val="252525"/>
                </a:solidFill>
                <a:highlight>
                  <a:srgbClr val="FFFFFF"/>
                </a:highlight>
              </a:rPr>
              <a:t> (also called </a:t>
            </a:r>
            <a:r>
              <a:rPr i="1" lang="en">
                <a:solidFill>
                  <a:srgbClr val="252525"/>
                </a:solidFill>
                <a:highlight>
                  <a:srgbClr val="FFFFFF"/>
                </a:highlight>
              </a:rPr>
              <a:t>bnode</a:t>
            </a:r>
            <a:r>
              <a:rPr lang="en">
                <a:solidFill>
                  <a:srgbClr val="252525"/>
                </a:solidFill>
                <a:highlight>
                  <a:srgbClr val="FFFFFF"/>
                </a:highlight>
              </a:rPr>
              <a:t>) is a node in an RDF graph representing a resource for which a </a:t>
            </a:r>
            <a:r>
              <a:rPr lang="en">
                <a:solidFill>
                  <a:srgbClr val="0B0080"/>
                </a:solidFill>
                <a:highlight>
                  <a:srgbClr val="FFFFFF"/>
                </a:highlight>
                <a:uFill>
                  <a:noFill/>
                </a:uFill>
                <a:hlinkClick r:id="rId3"/>
              </a:rPr>
              <a:t>URI</a:t>
            </a:r>
            <a:r>
              <a:rPr lang="en">
                <a:solidFill>
                  <a:srgbClr val="252525"/>
                </a:solidFill>
                <a:highlight>
                  <a:srgbClr val="FFFFFF"/>
                </a:highlight>
              </a:rPr>
              <a:t> or literal is not given.</a:t>
            </a:r>
            <a:r>
              <a:rPr baseline="30000" lang="en">
                <a:solidFill>
                  <a:srgbClr val="0B0080"/>
                </a:solidFill>
                <a:highlight>
                  <a:srgbClr val="FFFFFF"/>
                </a:highlight>
                <a:uFill>
                  <a:noFill/>
                </a:uFill>
                <a:hlinkClick r:id="rId4"/>
              </a:rPr>
              <a:t>[1]</a:t>
            </a:r>
            <a:r>
              <a:rPr lang="en">
                <a:solidFill>
                  <a:srgbClr val="252525"/>
                </a:solidFill>
                <a:highlight>
                  <a:srgbClr val="FFFFFF"/>
                </a:highlight>
              </a:rPr>
              <a:t> The resource represented by a blank node is also called an </a:t>
            </a:r>
            <a:r>
              <a:rPr b="1" lang="en">
                <a:solidFill>
                  <a:srgbClr val="252525"/>
                </a:solidFill>
                <a:highlight>
                  <a:srgbClr val="FFFFFF"/>
                </a:highlight>
              </a:rPr>
              <a:t>anonymous resource</a:t>
            </a:r>
            <a:r>
              <a:rPr lang="en">
                <a:solidFill>
                  <a:srgbClr val="252525"/>
                </a:solidFill>
                <a:highlight>
                  <a:srgbClr val="FFFFFF"/>
                </a:highlight>
              </a:rPr>
              <a:t>. According to the RDF standard a blank node can only be used as subject or object of an RDF triple.”</a:t>
            </a:r>
            <a:endParaRPr>
              <a:solidFill>
                <a:srgbClr val="252525"/>
              </a:solidFill>
              <a:highlight>
                <a:srgbClr val="FFFFFF"/>
              </a:highlight>
            </a:endParaRPr>
          </a:p>
          <a:p>
            <a:pPr indent="0" lvl="0" marL="0">
              <a:spcBef>
                <a:spcPts val="1600"/>
              </a:spcBef>
              <a:spcAft>
                <a:spcPts val="0"/>
              </a:spcAft>
              <a:buNone/>
            </a:pPr>
            <a:r>
              <a:rPr lang="en">
                <a:solidFill>
                  <a:srgbClr val="252525"/>
                </a:solidFill>
                <a:highlight>
                  <a:srgbClr val="FFFFFF"/>
                </a:highlight>
              </a:rPr>
              <a:t>Think of it as an alternative to link out to a URI as the object of a property.</a:t>
            </a:r>
            <a:endParaRPr>
              <a:solidFill>
                <a:srgbClr val="252525"/>
              </a:solidFill>
              <a:highlight>
                <a:srgbClr val="FFFFFF"/>
              </a:highlight>
            </a:endParaRPr>
          </a:p>
          <a:p>
            <a:pPr indent="0" lvl="0" marL="0" algn="r">
              <a:spcBef>
                <a:spcPts val="1600"/>
              </a:spcBef>
              <a:spcAft>
                <a:spcPts val="1600"/>
              </a:spcAft>
              <a:buNone/>
            </a:pPr>
            <a:r>
              <a:rPr lang="en" sz="1200" u="sng">
                <a:solidFill>
                  <a:schemeClr val="hlink"/>
                </a:solidFill>
                <a:highlight>
                  <a:srgbClr val="FFFFFF"/>
                </a:highlight>
                <a:hlinkClick r:id="rId5"/>
              </a:rPr>
              <a:t>https://en.wikipedia.org/wiki/Blank_node</a:t>
            </a:r>
            <a:r>
              <a:rPr lang="en" sz="1200">
                <a:solidFill>
                  <a:srgbClr val="252525"/>
                </a:solidFill>
                <a:highlight>
                  <a:srgbClr val="FFFFFF"/>
                </a:highlight>
              </a:rPr>
              <a:t> </a:t>
            </a:r>
            <a:endParaRPr sz="1200">
              <a:solidFill>
                <a:srgbClr val="252525"/>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Open World Assumption</a:t>
            </a:r>
            <a:endParaRPr/>
          </a:p>
        </p:txBody>
      </p:sp>
      <p:sp>
        <p:nvSpPr>
          <p:cNvPr id="607" name="Shape 60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r>
              <a:rPr lang="en">
                <a:solidFill>
                  <a:srgbClr val="252525"/>
                </a:solidFill>
                <a:highlight>
                  <a:srgbClr val="FFFFFF"/>
                </a:highlight>
              </a:rPr>
              <a:t>In a </a:t>
            </a:r>
            <a:r>
              <a:rPr lang="en">
                <a:solidFill>
                  <a:srgbClr val="0B0080"/>
                </a:solidFill>
                <a:highlight>
                  <a:srgbClr val="FFFFFF"/>
                </a:highlight>
                <a:uFill>
                  <a:noFill/>
                </a:uFill>
                <a:hlinkClick r:id="rId3"/>
              </a:rPr>
              <a:t>formal system of logic</a:t>
            </a:r>
            <a:r>
              <a:rPr lang="en">
                <a:solidFill>
                  <a:srgbClr val="252525"/>
                </a:solidFill>
                <a:highlight>
                  <a:srgbClr val="FFFFFF"/>
                </a:highlight>
              </a:rPr>
              <a:t> used for </a:t>
            </a:r>
            <a:r>
              <a:rPr lang="en">
                <a:solidFill>
                  <a:srgbClr val="0B0080"/>
                </a:solidFill>
                <a:highlight>
                  <a:srgbClr val="FFFFFF"/>
                </a:highlight>
                <a:uFill>
                  <a:noFill/>
                </a:uFill>
                <a:hlinkClick r:id="rId4"/>
              </a:rPr>
              <a:t>knowledge representation</a:t>
            </a:r>
            <a:r>
              <a:rPr lang="en">
                <a:solidFill>
                  <a:srgbClr val="252525"/>
                </a:solidFill>
                <a:highlight>
                  <a:srgbClr val="FFFFFF"/>
                </a:highlight>
              </a:rPr>
              <a:t>, the </a:t>
            </a:r>
            <a:r>
              <a:rPr b="1" lang="en">
                <a:solidFill>
                  <a:srgbClr val="252525"/>
                </a:solidFill>
                <a:highlight>
                  <a:srgbClr val="FFFFFF"/>
                </a:highlight>
              </a:rPr>
              <a:t>open-world assumption</a:t>
            </a:r>
            <a:r>
              <a:rPr lang="en">
                <a:solidFill>
                  <a:srgbClr val="252525"/>
                </a:solidFill>
                <a:highlight>
                  <a:srgbClr val="FFFFFF"/>
                </a:highlight>
              </a:rPr>
              <a:t> is the assumption that the </a:t>
            </a:r>
            <a:r>
              <a:rPr lang="en">
                <a:solidFill>
                  <a:srgbClr val="0B0080"/>
                </a:solidFill>
                <a:highlight>
                  <a:srgbClr val="FFFFFF"/>
                </a:highlight>
                <a:uFill>
                  <a:noFill/>
                </a:uFill>
                <a:hlinkClick r:id="rId5"/>
              </a:rPr>
              <a:t>truth value</a:t>
            </a:r>
            <a:r>
              <a:rPr lang="en">
                <a:solidFill>
                  <a:srgbClr val="252525"/>
                </a:solidFill>
                <a:highlight>
                  <a:srgbClr val="FFFFFF"/>
                </a:highlight>
              </a:rPr>
              <a:t> of a </a:t>
            </a:r>
            <a:r>
              <a:rPr lang="en">
                <a:solidFill>
                  <a:srgbClr val="0B0080"/>
                </a:solidFill>
                <a:highlight>
                  <a:srgbClr val="FFFFFF"/>
                </a:highlight>
                <a:uFill>
                  <a:noFill/>
                </a:uFill>
                <a:hlinkClick r:id="rId6"/>
              </a:rPr>
              <a:t>statement</a:t>
            </a:r>
            <a:r>
              <a:rPr lang="en">
                <a:solidFill>
                  <a:srgbClr val="252525"/>
                </a:solidFill>
                <a:highlight>
                  <a:srgbClr val="FFFFFF"/>
                </a:highlight>
              </a:rPr>
              <a:t> may be true irrespective of whether or not it is </a:t>
            </a:r>
            <a:r>
              <a:rPr i="1" lang="en">
                <a:solidFill>
                  <a:srgbClr val="252525"/>
                </a:solidFill>
                <a:highlight>
                  <a:srgbClr val="FFFFFF"/>
                </a:highlight>
              </a:rPr>
              <a:t>known</a:t>
            </a:r>
            <a:r>
              <a:rPr lang="en">
                <a:solidFill>
                  <a:srgbClr val="252525"/>
                </a:solidFill>
                <a:highlight>
                  <a:srgbClr val="FFFFFF"/>
                </a:highlight>
              </a:rPr>
              <a:t> to be true. It is the opposite of the </a:t>
            </a:r>
            <a:r>
              <a:rPr lang="en">
                <a:solidFill>
                  <a:srgbClr val="0B0080"/>
                </a:solidFill>
                <a:highlight>
                  <a:srgbClr val="FFFFFF"/>
                </a:highlight>
                <a:uFill>
                  <a:noFill/>
                </a:uFill>
                <a:hlinkClick r:id="rId7"/>
              </a:rPr>
              <a:t>closed-world assumption</a:t>
            </a:r>
            <a:r>
              <a:rPr lang="en">
                <a:solidFill>
                  <a:srgbClr val="252525"/>
                </a:solidFill>
                <a:highlight>
                  <a:srgbClr val="FFFFFF"/>
                </a:highlight>
              </a:rPr>
              <a:t>, which holds that any statement that is true is also known to be true.”</a:t>
            </a:r>
            <a:endParaRPr>
              <a:solidFill>
                <a:srgbClr val="252525"/>
              </a:solidFill>
              <a:highlight>
                <a:srgbClr val="FFFFFF"/>
              </a:highlight>
            </a:endParaRPr>
          </a:p>
          <a:p>
            <a:pPr indent="0" lvl="0" marL="0">
              <a:spcBef>
                <a:spcPts val="1600"/>
              </a:spcBef>
              <a:spcAft>
                <a:spcPts val="1600"/>
              </a:spcAft>
              <a:buNone/>
            </a:pPr>
            <a:r>
              <a:rPr lang="en">
                <a:solidFill>
                  <a:srgbClr val="252525"/>
                </a:solidFill>
                <a:highlight>
                  <a:srgbClr val="FFFFFF"/>
                </a:highlight>
              </a:rPr>
              <a:t>(</a:t>
            </a:r>
            <a:r>
              <a:rPr lang="en" u="sng">
                <a:solidFill>
                  <a:schemeClr val="hlink"/>
                </a:solidFill>
                <a:highlight>
                  <a:srgbClr val="FFFFFF"/>
                </a:highlight>
                <a:hlinkClick r:id="rId8"/>
              </a:rPr>
              <a:t>wikipedia</a:t>
            </a:r>
            <a:r>
              <a:rPr lang="en">
                <a:solidFill>
                  <a:srgbClr val="252525"/>
                </a:solidFill>
                <a:highlight>
                  <a:srgbClr val="FFFFFF"/>
                </a:highlight>
              </a:rPr>
              <a:t>)</a:t>
            </a:r>
            <a:endParaRPr>
              <a:solidFill>
                <a:srgbClr val="252525"/>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Assertion </a:t>
            </a:r>
            <a:endParaRPr/>
          </a:p>
        </p:txBody>
      </p:sp>
      <p:sp>
        <p:nvSpPr>
          <p:cNvPr id="613" name="Shape 61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Saying something about a thing and expecting it to be true. </a:t>
            </a:r>
            <a:endParaRPr/>
          </a:p>
          <a:p>
            <a:pPr indent="0" lvl="0" marL="0">
              <a:spcBef>
                <a:spcPts val="1600"/>
              </a:spcBef>
              <a:spcAft>
                <a:spcPts val="0"/>
              </a:spcAft>
              <a:buNone/>
            </a:pPr>
            <a:r>
              <a:rPr lang="en"/>
              <a:t>“</a:t>
            </a:r>
            <a:r>
              <a:rPr lang="en">
                <a:solidFill>
                  <a:srgbClr val="252525"/>
                </a:solidFill>
                <a:highlight>
                  <a:srgbClr val="FFFFFF"/>
                </a:highlight>
              </a:rPr>
              <a:t>In </a:t>
            </a:r>
            <a:r>
              <a:rPr lang="en">
                <a:solidFill>
                  <a:srgbClr val="0B0080"/>
                </a:solidFill>
                <a:highlight>
                  <a:srgbClr val="FFFFFF"/>
                </a:highlight>
                <a:uFill>
                  <a:noFill/>
                </a:uFill>
                <a:hlinkClick r:id="rId3"/>
              </a:rPr>
              <a:t>computer programming</a:t>
            </a:r>
            <a:r>
              <a:rPr lang="en">
                <a:solidFill>
                  <a:srgbClr val="252525"/>
                </a:solidFill>
                <a:highlight>
                  <a:srgbClr val="FFFFFF"/>
                </a:highlight>
              </a:rPr>
              <a:t>, an </a:t>
            </a:r>
            <a:r>
              <a:rPr b="1" lang="en">
                <a:solidFill>
                  <a:srgbClr val="252525"/>
                </a:solidFill>
                <a:highlight>
                  <a:srgbClr val="FFFFFF"/>
                </a:highlight>
              </a:rPr>
              <a:t>assertion</a:t>
            </a:r>
            <a:r>
              <a:rPr lang="en">
                <a:solidFill>
                  <a:srgbClr val="252525"/>
                </a:solidFill>
                <a:highlight>
                  <a:srgbClr val="FFFFFF"/>
                </a:highlight>
              </a:rPr>
              <a:t> is a </a:t>
            </a:r>
            <a:r>
              <a:rPr lang="en">
                <a:solidFill>
                  <a:srgbClr val="0B0080"/>
                </a:solidFill>
                <a:highlight>
                  <a:srgbClr val="FFFFFF"/>
                </a:highlight>
                <a:uFill>
                  <a:noFill/>
                </a:uFill>
                <a:hlinkClick r:id="rId4"/>
              </a:rPr>
              <a:t>statement</a:t>
            </a:r>
            <a:r>
              <a:rPr lang="en">
                <a:solidFill>
                  <a:srgbClr val="252525"/>
                </a:solidFill>
                <a:highlight>
                  <a:srgbClr val="FFFFFF"/>
                </a:highlight>
              </a:rPr>
              <a:t> that a </a:t>
            </a:r>
            <a:r>
              <a:rPr lang="en">
                <a:solidFill>
                  <a:srgbClr val="0B0080"/>
                </a:solidFill>
                <a:highlight>
                  <a:srgbClr val="FFFFFF"/>
                </a:highlight>
                <a:uFill>
                  <a:noFill/>
                </a:uFill>
                <a:hlinkClick r:id="rId5"/>
              </a:rPr>
              <a:t>predicate</a:t>
            </a:r>
            <a:r>
              <a:rPr lang="en">
                <a:solidFill>
                  <a:srgbClr val="252525"/>
                </a:solidFill>
                <a:highlight>
                  <a:srgbClr val="FFFFFF"/>
                </a:highlight>
              </a:rPr>
              <a:t> … is expected to always be true at that point in the code.” (</a:t>
            </a:r>
            <a:r>
              <a:rPr lang="en" u="sng">
                <a:solidFill>
                  <a:schemeClr val="hlink"/>
                </a:solidFill>
                <a:highlight>
                  <a:srgbClr val="FFFFFF"/>
                </a:highlight>
                <a:hlinkClick r:id="rId6"/>
              </a:rPr>
              <a:t>wikipedia</a:t>
            </a:r>
            <a:r>
              <a:rPr lang="en">
                <a:solidFill>
                  <a:srgbClr val="252525"/>
                </a:solidFill>
                <a:highlight>
                  <a:srgbClr val="FFFFFF"/>
                </a:highlight>
              </a:rPr>
              <a:t>)</a:t>
            </a:r>
            <a:endParaRPr>
              <a:solidFill>
                <a:srgbClr val="252525"/>
              </a:solidFill>
              <a:highlight>
                <a:srgbClr val="FFFFFF"/>
              </a:highlight>
            </a:endParaRPr>
          </a:p>
          <a:p>
            <a:pPr indent="0" lvl="0" marL="0">
              <a:spcBef>
                <a:spcPts val="1600"/>
              </a:spcBef>
              <a:spcAft>
                <a:spcPts val="0"/>
              </a:spcAft>
              <a:buNone/>
            </a:pPr>
            <a:r>
              <a:t/>
            </a:r>
            <a:endParaRPr>
              <a:solidFill>
                <a:srgbClr val="252525"/>
              </a:solidFill>
              <a:highlight>
                <a:srgbClr val="FFFFFF"/>
              </a:highlight>
            </a:endParaRPr>
          </a:p>
          <a:p>
            <a:pPr indent="0" lvl="0" marL="0">
              <a:spcBef>
                <a:spcPts val="1600"/>
              </a:spcBef>
              <a:spcAft>
                <a:spcPts val="1600"/>
              </a:spcAft>
              <a:buNone/>
            </a:pPr>
            <a:r>
              <a:t/>
            </a:r>
            <a:endParaRPr>
              <a:solidFill>
                <a:srgbClr val="252525"/>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Shape 6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Inference </a:t>
            </a:r>
            <a:endParaRPr/>
          </a:p>
        </p:txBody>
      </p:sp>
      <p:sp>
        <p:nvSpPr>
          <p:cNvPr id="619" name="Shape 6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r>
              <a:rPr lang="en">
                <a:solidFill>
                  <a:srgbClr val="000000"/>
                </a:solidFill>
                <a:highlight>
                  <a:srgbClr val="FFFFFF"/>
                </a:highlight>
              </a:rPr>
              <a:t>Inference is the process of deriving logical conclusions from a set of starting assumptions. Using Linked Data, existing relationships are modeled as a set of (named) relationships between resources. Linked Data helps humans and machines to find new relationships through automatic procedures that generate new relationships based on the data and based on some additional information in the form of a vocabulary.”</a:t>
            </a:r>
            <a:endParaRPr>
              <a:solidFill>
                <a:srgbClr val="000000"/>
              </a:solidFill>
              <a:highlight>
                <a:srgbClr val="FFFFFF"/>
              </a:highlight>
            </a:endParaRPr>
          </a:p>
          <a:p>
            <a:pPr indent="0" lvl="0" marL="0">
              <a:spcBef>
                <a:spcPts val="1600"/>
              </a:spcBef>
              <a:spcAft>
                <a:spcPts val="1600"/>
              </a:spcAft>
              <a:buNone/>
            </a:pPr>
            <a:r>
              <a:rPr lang="en" u="sng">
                <a:solidFill>
                  <a:schemeClr val="hlink"/>
                </a:solidFill>
                <a:highlight>
                  <a:srgbClr val="FFFFFF"/>
                </a:highlight>
                <a:hlinkClick r:id="rId3"/>
              </a:rPr>
              <a:t>https://www.w3.org/TR/ld-glossary/#inference</a:t>
            </a:r>
            <a:r>
              <a:rPr lang="en">
                <a:solidFill>
                  <a:srgbClr val="000000"/>
                </a:solidFill>
                <a:highlight>
                  <a:srgbClr val="FFFFFF"/>
                </a:highlight>
              </a:rPr>
              <a:t> </a:t>
            </a:r>
            <a:endParaRPr>
              <a:solidFill>
                <a:srgbClr val="000000"/>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Entailment </a:t>
            </a:r>
            <a:endParaRPr/>
          </a:p>
        </p:txBody>
      </p:sp>
      <p:sp>
        <p:nvSpPr>
          <p:cNvPr id="625" name="Shape 6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r>
              <a:rPr lang="en">
                <a:solidFill>
                  <a:srgbClr val="252525"/>
                </a:solidFill>
                <a:highlight>
                  <a:srgbClr val="FFFFFF"/>
                </a:highlight>
              </a:rPr>
              <a:t>In </a:t>
            </a:r>
            <a:r>
              <a:rPr lang="en">
                <a:solidFill>
                  <a:srgbClr val="0B0080"/>
                </a:solidFill>
                <a:highlight>
                  <a:srgbClr val="FFFFFF"/>
                </a:highlight>
                <a:uFill>
                  <a:noFill/>
                </a:uFill>
                <a:hlinkClick r:id="rId3"/>
              </a:rPr>
              <a:t>pragmatics</a:t>
            </a:r>
            <a:r>
              <a:rPr lang="en">
                <a:solidFill>
                  <a:srgbClr val="252525"/>
                </a:solidFill>
                <a:highlight>
                  <a:srgbClr val="FFFFFF"/>
                </a:highlight>
              </a:rPr>
              <a:t> (</a:t>
            </a:r>
            <a:r>
              <a:rPr lang="en">
                <a:solidFill>
                  <a:srgbClr val="0B0080"/>
                </a:solidFill>
                <a:highlight>
                  <a:srgbClr val="FFFFFF"/>
                </a:highlight>
                <a:uFill>
                  <a:noFill/>
                </a:uFill>
                <a:hlinkClick r:id="rId4"/>
              </a:rPr>
              <a:t>linguistics</a:t>
            </a:r>
            <a:r>
              <a:rPr lang="en">
                <a:solidFill>
                  <a:srgbClr val="252525"/>
                </a:solidFill>
                <a:highlight>
                  <a:srgbClr val="FFFFFF"/>
                </a:highlight>
              </a:rPr>
              <a:t>), </a:t>
            </a:r>
            <a:r>
              <a:rPr b="1" lang="en">
                <a:solidFill>
                  <a:srgbClr val="252525"/>
                </a:solidFill>
                <a:highlight>
                  <a:srgbClr val="FFFFFF"/>
                </a:highlight>
              </a:rPr>
              <a:t>entailment</a:t>
            </a:r>
            <a:r>
              <a:rPr lang="en">
                <a:solidFill>
                  <a:srgbClr val="252525"/>
                </a:solidFill>
                <a:highlight>
                  <a:srgbClr val="FFFFFF"/>
                </a:highlight>
              </a:rPr>
              <a:t> is the relationship between two sentences where the truth of one (A) requires the truth of the other (B).”</a:t>
            </a:r>
            <a:endParaRPr>
              <a:solidFill>
                <a:srgbClr val="252525"/>
              </a:solidFill>
              <a:highlight>
                <a:srgbClr val="FFFFFF"/>
              </a:highlight>
            </a:endParaRPr>
          </a:p>
          <a:p>
            <a:pPr indent="0" lvl="0" marL="0">
              <a:spcBef>
                <a:spcPts val="1600"/>
              </a:spcBef>
              <a:spcAft>
                <a:spcPts val="0"/>
              </a:spcAft>
              <a:buNone/>
            </a:pPr>
            <a:r>
              <a:rPr lang="en">
                <a:solidFill>
                  <a:srgbClr val="252525"/>
                </a:solidFill>
                <a:highlight>
                  <a:srgbClr val="FFFFFF"/>
                </a:highlight>
              </a:rPr>
              <a:t>(</a:t>
            </a:r>
            <a:r>
              <a:rPr lang="en" u="sng">
                <a:solidFill>
                  <a:schemeClr val="hlink"/>
                </a:solidFill>
                <a:highlight>
                  <a:srgbClr val="FFFFFF"/>
                </a:highlight>
                <a:hlinkClick r:id="rId5"/>
              </a:rPr>
              <a:t>wikipedia</a:t>
            </a:r>
            <a:r>
              <a:rPr lang="en">
                <a:solidFill>
                  <a:srgbClr val="252525"/>
                </a:solidFill>
                <a:highlight>
                  <a:srgbClr val="FFFFFF"/>
                </a:highlight>
              </a:rPr>
              <a:t>)</a:t>
            </a:r>
            <a:endParaRPr>
              <a:solidFill>
                <a:srgbClr val="252525"/>
              </a:solidFill>
              <a:highlight>
                <a:srgbClr val="FFFFFF"/>
              </a:highlight>
            </a:endParaRPr>
          </a:p>
          <a:p>
            <a:pPr indent="0" lvl="0" marL="0">
              <a:spcBef>
                <a:spcPts val="1600"/>
              </a:spcBef>
              <a:spcAft>
                <a:spcPts val="0"/>
              </a:spcAft>
              <a:buNone/>
            </a:pPr>
            <a:r>
              <a:t/>
            </a:r>
            <a:endParaRPr>
              <a:solidFill>
                <a:srgbClr val="252525"/>
              </a:solidFill>
              <a:highlight>
                <a:srgbClr val="FFFFFF"/>
              </a:highlight>
            </a:endParaRPr>
          </a:p>
          <a:p>
            <a:pPr indent="0" lvl="0" marL="0">
              <a:spcBef>
                <a:spcPts val="1600"/>
              </a:spcBef>
              <a:spcAft>
                <a:spcPts val="1600"/>
              </a:spcAft>
              <a:buNone/>
            </a:pPr>
            <a:r>
              <a:rPr lang="en">
                <a:solidFill>
                  <a:srgbClr val="252525"/>
                </a:solidFill>
                <a:highlight>
                  <a:srgbClr val="FFFFFF"/>
                </a:highlight>
              </a:rPr>
              <a:t>SKOS:Concept and LCNAF example. </a:t>
            </a:r>
            <a:endParaRPr>
              <a:solidFill>
                <a:srgbClr val="252525"/>
              </a:solidFill>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Are there other terms that are new to you?</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Protege Demo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pic>
        <p:nvPicPr>
          <p:cNvPr descr="Splash.gif" id="640" name="Shape 640"/>
          <p:cNvPicPr preferRelativeResize="0"/>
          <p:nvPr/>
        </p:nvPicPr>
        <p:blipFill>
          <a:blip r:embed="rId3">
            <a:alphaModFix/>
          </a:blip>
          <a:stretch>
            <a:fillRect/>
          </a:stretch>
        </p:blipFill>
        <p:spPr>
          <a:xfrm>
            <a:off x="4171950" y="2600325"/>
            <a:ext cx="4762500" cy="2381250"/>
          </a:xfrm>
          <a:prstGeom prst="rect">
            <a:avLst/>
          </a:prstGeom>
          <a:noFill/>
          <a:ln>
            <a:noFill/>
          </a:ln>
        </p:spPr>
      </p:pic>
      <p:sp>
        <p:nvSpPr>
          <p:cNvPr id="641" name="Shape 64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Software for ontology modeling and development. </a:t>
            </a:r>
            <a:endParaRPr/>
          </a:p>
          <a:p>
            <a:pPr indent="0" lvl="0" marL="0">
              <a:spcBef>
                <a:spcPts val="1600"/>
              </a:spcBef>
              <a:spcAft>
                <a:spcPts val="0"/>
              </a:spcAft>
              <a:buNone/>
            </a:pPr>
            <a:r>
              <a:rPr lang="en" u="sng">
                <a:solidFill>
                  <a:schemeClr val="hlink"/>
                </a:solidFill>
                <a:hlinkClick r:id="rId4"/>
              </a:rPr>
              <a:t>http://protege.stanford.edu/</a:t>
            </a:r>
            <a:r>
              <a:rPr lang="en"/>
              <a:t> </a:t>
            </a:r>
            <a:endParaRPr/>
          </a:p>
          <a:p>
            <a:pPr indent="0" lvl="0" marL="0">
              <a:spcBef>
                <a:spcPts val="1600"/>
              </a:spcBef>
              <a:spcAft>
                <a:spcPts val="0"/>
              </a:spcAft>
              <a:buNone/>
            </a:pPr>
            <a:r>
              <a:t/>
            </a:r>
            <a:endParaRPr/>
          </a:p>
          <a:p>
            <a:pPr indent="0" lvl="0" marL="0" rtl="0">
              <a:spcBef>
                <a:spcPts val="1600"/>
              </a:spcBef>
              <a:spcAft>
                <a:spcPts val="1600"/>
              </a:spcAft>
              <a:buNone/>
            </a:pPr>
            <a:r>
              <a:rPr lang="en" u="sng">
                <a:solidFill>
                  <a:schemeClr val="hlink"/>
                </a:solidFill>
                <a:hlinkClick r:id="rId5"/>
              </a:rPr>
              <a:t>https://webprotege.stanford.edu/</a:t>
            </a:r>
            <a:r>
              <a:rPr lang="en"/>
              <a:t> </a:t>
            </a:r>
            <a:endParaRPr/>
          </a:p>
        </p:txBody>
      </p:sp>
      <p:sp>
        <p:nvSpPr>
          <p:cNvPr id="642" name="Shape 64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Protege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Shape 64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Explore BIBFRAME Ontology</a:t>
            </a:r>
            <a:endParaRPr/>
          </a:p>
        </p:txBody>
      </p:sp>
      <p:sp>
        <p:nvSpPr>
          <p:cNvPr id="648" name="Shape 64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Open Protege</a:t>
            </a:r>
            <a:endParaRPr/>
          </a:p>
          <a:p>
            <a:pPr indent="-342900" lvl="0" marL="457200" rtl="0">
              <a:spcBef>
                <a:spcPts val="0"/>
              </a:spcBef>
              <a:spcAft>
                <a:spcPts val="0"/>
              </a:spcAft>
              <a:buSzPts val="1800"/>
              <a:buChar char="●"/>
            </a:pPr>
            <a:r>
              <a:rPr lang="en"/>
              <a:t>Click File &gt; Open from URL</a:t>
            </a:r>
            <a:endParaRPr/>
          </a:p>
          <a:p>
            <a:pPr indent="-342900" lvl="0" marL="457200" rtl="0">
              <a:spcBef>
                <a:spcPts val="0"/>
              </a:spcBef>
              <a:spcAft>
                <a:spcPts val="0"/>
              </a:spcAft>
              <a:buSzPts val="1800"/>
              <a:buChar char="●"/>
            </a:pPr>
            <a:r>
              <a:rPr lang="en"/>
              <a:t>Enter the BIBFRAME ontology URL</a:t>
            </a:r>
            <a:endParaRPr/>
          </a:p>
          <a:p>
            <a:pPr indent="-317500" lvl="1" marL="914400">
              <a:spcBef>
                <a:spcPts val="0"/>
              </a:spcBef>
              <a:spcAft>
                <a:spcPts val="0"/>
              </a:spcAft>
              <a:buSzPts val="1400"/>
              <a:buChar char="○"/>
            </a:pPr>
            <a:r>
              <a:rPr lang="en" u="sng">
                <a:solidFill>
                  <a:schemeClr val="hlink"/>
                </a:solidFill>
                <a:hlinkClick r:id="rId3"/>
              </a:rPr>
              <a:t>http://id.loc.gov/ontologies/bibframe.rdf</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Rules of Linked Data</a:t>
            </a:r>
            <a:r>
              <a:rPr lang="en"/>
              <a:t> </a:t>
            </a:r>
            <a:endParaRPr/>
          </a:p>
        </p:txBody>
      </p:sp>
      <p:sp>
        <p:nvSpPr>
          <p:cNvPr id="234" name="Shape 2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2"/>
              </a:buClr>
              <a:buSzPts val="1400"/>
              <a:buFont typeface="Source Code Pro"/>
              <a:buChar char="●"/>
            </a:pPr>
            <a:r>
              <a:rPr lang="en" sz="1400"/>
              <a:t>Use URIs as names for things</a:t>
            </a:r>
            <a:endParaRPr sz="1400"/>
          </a:p>
          <a:p>
            <a:pPr indent="-317500" lvl="0" marL="457200" rtl="0">
              <a:spcBef>
                <a:spcPts val="0"/>
              </a:spcBef>
              <a:spcAft>
                <a:spcPts val="0"/>
              </a:spcAft>
              <a:buClr>
                <a:schemeClr val="dk2"/>
              </a:buClr>
              <a:buSzPts val="1400"/>
              <a:buFont typeface="Source Code Pro"/>
              <a:buChar char="●"/>
            </a:pPr>
            <a:r>
              <a:rPr lang="en" sz="1400"/>
              <a:t>Use HTTP URIs so that people can look up those names.</a:t>
            </a:r>
            <a:endParaRPr sz="1400"/>
          </a:p>
          <a:p>
            <a:pPr indent="-317500" lvl="0" marL="457200" rtl="0">
              <a:spcBef>
                <a:spcPts val="0"/>
              </a:spcBef>
              <a:spcAft>
                <a:spcPts val="0"/>
              </a:spcAft>
              <a:buClr>
                <a:schemeClr val="dk2"/>
              </a:buClr>
              <a:buSzPts val="1400"/>
              <a:buFont typeface="Source Code Pro"/>
              <a:buChar char="●"/>
            </a:pPr>
            <a:r>
              <a:rPr lang="en" sz="1400"/>
              <a:t>When someone looks up a URI, provide useful information.</a:t>
            </a:r>
            <a:endParaRPr sz="1400"/>
          </a:p>
          <a:p>
            <a:pPr indent="-317500" lvl="0" marL="457200" rtl="0">
              <a:spcBef>
                <a:spcPts val="0"/>
              </a:spcBef>
              <a:spcAft>
                <a:spcPts val="0"/>
              </a:spcAft>
              <a:buClr>
                <a:schemeClr val="dk2"/>
              </a:buClr>
              <a:buSzPts val="1400"/>
              <a:buFont typeface="Source Code Pro"/>
              <a:buChar char="●"/>
            </a:pPr>
            <a:r>
              <a:rPr lang="en" sz="1400"/>
              <a:t>Include links to other URIs so that they can discover more things.</a:t>
            </a:r>
            <a:endParaRPr sz="1400"/>
          </a:p>
          <a:p>
            <a:pPr indent="0" lvl="0" marL="0" rtl="0">
              <a:spcBef>
                <a:spcPts val="100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sz="1100" u="sng">
                <a:solidFill>
                  <a:schemeClr val="accent5"/>
                </a:solidFill>
                <a:latin typeface="Arial"/>
                <a:ea typeface="Arial"/>
                <a:cs typeface="Arial"/>
                <a:sym typeface="Arial"/>
                <a:hlinkClick r:id="rId3"/>
              </a:rPr>
              <a:t>https://www.w3.org/DesignIssues/LinkedData.html</a:t>
            </a:r>
            <a:endParaRPr>
              <a:solidFill>
                <a:schemeClr val="accent5"/>
              </a:solidFill>
            </a:endParaRPr>
          </a:p>
          <a:p>
            <a:pPr indent="0" lvl="0" marL="0" rtl="0">
              <a:spcBef>
                <a:spcPts val="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pic>
        <p:nvPicPr>
          <p:cNvPr descr="Screen Shot 2017-06-06 at 4.12.03 PM.png" id="653" name="Shape 653"/>
          <p:cNvPicPr preferRelativeResize="0"/>
          <p:nvPr/>
        </p:nvPicPr>
        <p:blipFill>
          <a:blip r:embed="rId3">
            <a:alphaModFix/>
          </a:blip>
          <a:stretch>
            <a:fillRect/>
          </a:stretch>
        </p:blipFill>
        <p:spPr>
          <a:xfrm>
            <a:off x="757907" y="0"/>
            <a:ext cx="7628185" cy="5143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Shape 65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RDF Syntax</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type="title"/>
          </p:nvPr>
        </p:nvSpPr>
        <p:spPr>
          <a:xfrm>
            <a:off x="340800" y="56500"/>
            <a:ext cx="8537700" cy="748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RDF-XML</a:t>
            </a:r>
            <a:endParaRPr/>
          </a:p>
        </p:txBody>
      </p:sp>
      <p:pic>
        <p:nvPicPr>
          <p:cNvPr descr="Screen Shot 2017-06-06 at 1.15.10 PM.png" id="664" name="Shape 664"/>
          <p:cNvPicPr preferRelativeResize="0"/>
          <p:nvPr/>
        </p:nvPicPr>
        <p:blipFill>
          <a:blip r:embed="rId3">
            <a:alphaModFix/>
          </a:blip>
          <a:stretch>
            <a:fillRect/>
          </a:stretch>
        </p:blipFill>
        <p:spPr>
          <a:xfrm>
            <a:off x="1" y="756051"/>
            <a:ext cx="9144000" cy="436681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JSON-LD</a:t>
            </a:r>
            <a:endParaRPr/>
          </a:p>
        </p:txBody>
      </p:sp>
      <p:pic>
        <p:nvPicPr>
          <p:cNvPr descr="Screen Shot 2017-06-06 at 1.19.06 PM.png" id="670" name="Shape 670"/>
          <p:cNvPicPr preferRelativeResize="0"/>
          <p:nvPr/>
        </p:nvPicPr>
        <p:blipFill>
          <a:blip r:embed="rId3">
            <a:alphaModFix/>
          </a:blip>
          <a:stretch>
            <a:fillRect/>
          </a:stretch>
        </p:blipFill>
        <p:spPr>
          <a:xfrm>
            <a:off x="3128950" y="-923"/>
            <a:ext cx="5354773" cy="52206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ph type="title"/>
          </p:nvPr>
        </p:nvSpPr>
        <p:spPr>
          <a:xfrm>
            <a:off x="311700" y="642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N-Triples</a:t>
            </a:r>
            <a:endParaRPr/>
          </a:p>
        </p:txBody>
      </p:sp>
      <p:sp>
        <p:nvSpPr>
          <p:cNvPr id="676" name="Shape 676"/>
          <p:cNvSpPr txBox="1"/>
          <p:nvPr>
            <p:ph idx="1" type="body"/>
          </p:nvPr>
        </p:nvSpPr>
        <p:spPr>
          <a:xfrm>
            <a:off x="311700" y="10000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solidFill>
                  <a:srgbClr val="000000"/>
                </a:solidFill>
                <a:latin typeface="Consolas"/>
                <a:ea typeface="Consolas"/>
                <a:cs typeface="Consolas"/>
                <a:sym typeface="Consolas"/>
              </a:rPr>
              <a:t>&lt;https://ejournals.lib.vt.edu/valib/index&gt; &lt;http://purl.org/dc/elements/1.1/title&gt; "Virginia Libraries" .</a:t>
            </a:r>
            <a:endParaRPr sz="1100">
              <a:solidFill>
                <a:srgbClr val="000000"/>
              </a:solidFill>
              <a:latin typeface="Consolas"/>
              <a:ea typeface="Consolas"/>
              <a:cs typeface="Consolas"/>
              <a:sym typeface="Consolas"/>
            </a:endParaRPr>
          </a:p>
          <a:p>
            <a:pPr indent="0" lvl="0" marL="0">
              <a:spcBef>
                <a:spcPts val="1600"/>
              </a:spcBef>
              <a:spcAft>
                <a:spcPts val="0"/>
              </a:spcAft>
              <a:buNone/>
            </a:pPr>
            <a:r>
              <a:rPr lang="en" sz="1100">
                <a:solidFill>
                  <a:srgbClr val="000000"/>
                </a:solidFill>
                <a:latin typeface="Consolas"/>
                <a:ea typeface="Consolas"/>
                <a:cs typeface="Consolas"/>
                <a:sym typeface="Consolas"/>
              </a:rPr>
              <a:t>&lt;https://ejournals.lib.vt.edu/valib/index&gt; &lt;http://purl.org/dc/elements/1.1/publisher&gt; &lt;http://id.loc.gov/authorities/names/n80023576&gt; .</a:t>
            </a:r>
            <a:endParaRPr sz="1100">
              <a:solidFill>
                <a:srgbClr val="000000"/>
              </a:solidFill>
              <a:latin typeface="Consolas"/>
              <a:ea typeface="Consolas"/>
              <a:cs typeface="Consolas"/>
              <a:sym typeface="Consolas"/>
            </a:endParaRPr>
          </a:p>
          <a:p>
            <a:pPr indent="0" lvl="0" marL="0">
              <a:spcBef>
                <a:spcPts val="1600"/>
              </a:spcBef>
              <a:spcAft>
                <a:spcPts val="0"/>
              </a:spcAft>
              <a:buNone/>
            </a:pPr>
            <a:r>
              <a:rPr lang="en" sz="1100">
                <a:solidFill>
                  <a:srgbClr val="000000"/>
                </a:solidFill>
                <a:latin typeface="Consolas"/>
                <a:ea typeface="Consolas"/>
                <a:cs typeface="Consolas"/>
                <a:sym typeface="Consolas"/>
              </a:rPr>
              <a:t>&lt;https://ejournals.lib.vt.edu/valib/index&gt; &lt;http://purl.org/dc/elements/1.1/identifier&gt; "ISSN 1086-9751" .</a:t>
            </a:r>
            <a:endParaRPr sz="1100">
              <a:solidFill>
                <a:srgbClr val="000000"/>
              </a:solidFill>
              <a:latin typeface="Consolas"/>
              <a:ea typeface="Consolas"/>
              <a:cs typeface="Consolas"/>
              <a:sym typeface="Consolas"/>
            </a:endParaRPr>
          </a:p>
          <a:p>
            <a:pPr indent="0" lvl="0" marL="0">
              <a:spcBef>
                <a:spcPts val="1600"/>
              </a:spcBef>
              <a:spcAft>
                <a:spcPts val="0"/>
              </a:spcAft>
              <a:buNone/>
            </a:pPr>
            <a:r>
              <a:rPr lang="en" sz="1100">
                <a:solidFill>
                  <a:srgbClr val="000000"/>
                </a:solidFill>
                <a:latin typeface="Consolas"/>
                <a:ea typeface="Consolas"/>
                <a:cs typeface="Consolas"/>
                <a:sym typeface="Consolas"/>
              </a:rPr>
              <a:t>&lt;https://ejournals.lib.vt.edu/valib/index&gt; &lt;http://purl.org/dc/elements/1.1/subject&gt; &lt;http://id.loc.gov/authorities/subjects/sh85076502&gt; .</a:t>
            </a:r>
            <a:endParaRPr sz="1100">
              <a:solidFill>
                <a:srgbClr val="000000"/>
              </a:solidFill>
              <a:latin typeface="Consolas"/>
              <a:ea typeface="Consolas"/>
              <a:cs typeface="Consolas"/>
              <a:sym typeface="Consolas"/>
            </a:endParaRPr>
          </a:p>
          <a:p>
            <a:pPr indent="0" lvl="0" marL="0">
              <a:spcBef>
                <a:spcPts val="1600"/>
              </a:spcBef>
              <a:spcAft>
                <a:spcPts val="0"/>
              </a:spcAft>
              <a:buNone/>
            </a:pPr>
            <a:r>
              <a:rPr lang="en" sz="1100">
                <a:solidFill>
                  <a:srgbClr val="000000"/>
                </a:solidFill>
                <a:latin typeface="Consolas"/>
                <a:ea typeface="Consolas"/>
                <a:cs typeface="Consolas"/>
                <a:sym typeface="Consolas"/>
              </a:rPr>
              <a:t>&lt;https://ejournals.lib.vt.edu/valib/index&gt; &lt;http://purl.org/dc/elements/1.1/subject&gt; &lt;http://id.loc.gov/authorities/names/n79022909&gt; .</a:t>
            </a:r>
            <a:endParaRPr sz="1100">
              <a:solidFill>
                <a:srgbClr val="000000"/>
              </a:solidFill>
              <a:latin typeface="Consolas"/>
              <a:ea typeface="Consolas"/>
              <a:cs typeface="Consolas"/>
              <a:sym typeface="Consolas"/>
            </a:endParaRPr>
          </a:p>
          <a:p>
            <a:pPr indent="0" lvl="0" marL="0">
              <a:spcBef>
                <a:spcPts val="1600"/>
              </a:spcBef>
              <a:spcAft>
                <a:spcPts val="0"/>
              </a:spcAft>
              <a:buNone/>
            </a:pPr>
            <a:r>
              <a:rPr lang="en" sz="1100">
                <a:solidFill>
                  <a:srgbClr val="000000"/>
                </a:solidFill>
                <a:latin typeface="Consolas"/>
                <a:ea typeface="Consolas"/>
                <a:cs typeface="Consolas"/>
                <a:sym typeface="Consolas"/>
              </a:rPr>
              <a:t>&lt;https://ejournals.lib.vt.edu/valib/index&gt; &lt;http://purl.org/dc/elements/1.1/format&gt; &lt;http://id.loc.gov/vocabulary/marcgt/per&gt; .</a:t>
            </a:r>
            <a:endParaRPr sz="1100">
              <a:solidFill>
                <a:srgbClr val="000000"/>
              </a:solidFill>
              <a:latin typeface="Consolas"/>
              <a:ea typeface="Consolas"/>
              <a:cs typeface="Consolas"/>
              <a:sym typeface="Consolas"/>
            </a:endParaRPr>
          </a:p>
          <a:p>
            <a:pPr indent="0" lvl="0" marL="0">
              <a:spcBef>
                <a:spcPts val="1600"/>
              </a:spcBef>
              <a:spcAft>
                <a:spcPts val="1600"/>
              </a:spcAft>
              <a:buNone/>
            </a:pPr>
            <a:r>
              <a:rPr lang="en" sz="1100">
                <a:solidFill>
                  <a:srgbClr val="000000"/>
                </a:solidFill>
                <a:latin typeface="Consolas"/>
                <a:ea typeface="Consolas"/>
                <a:cs typeface="Consolas"/>
                <a:sym typeface="Consolas"/>
              </a:rPr>
              <a:t>&lt;https://ejournals.lib.vt.edu/valib/index&gt; &lt;http://purl.org/dc/elements/1.1/type&gt; &lt;http://purl.org/dc/dcmitype/Text&gt; .</a:t>
            </a:r>
            <a:endParaRPr sz="1100">
              <a:solidFill>
                <a:srgbClr val="000000"/>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Shape 681"/>
          <p:cNvSpPr txBox="1"/>
          <p:nvPr>
            <p:ph type="title"/>
          </p:nvPr>
        </p:nvSpPr>
        <p:spPr>
          <a:xfrm>
            <a:off x="311700" y="1404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N3</a:t>
            </a:r>
            <a:endParaRPr/>
          </a:p>
        </p:txBody>
      </p:sp>
      <p:sp>
        <p:nvSpPr>
          <p:cNvPr id="682" name="Shape 682"/>
          <p:cNvSpPr txBox="1"/>
          <p:nvPr/>
        </p:nvSpPr>
        <p:spPr>
          <a:xfrm>
            <a:off x="413325" y="998850"/>
            <a:ext cx="8174400" cy="400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@prefix dc11: &lt;http://purl.org/dc/elements/1.1/&gt; .</a:t>
            </a:r>
            <a:endParaRPr>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&lt;https://ejournals.lib.vt.edu/valib/index&gt;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dc11:title "Virginia Libraries"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dc11:publisher &lt;http://id.loc.gov/authorities/names/n80023576&gt;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dc11:identifier "ISSN 1086-9751"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dc11:subject &lt;http://id.loc.gov/authorities/subjects/sh85076502&gt;, &lt;http://id.loc.gov/authorities/names/n79022909&gt;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dc11:format &lt;http://id.loc.gov/vocabulary/marcgt/per&gt;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dc11:type &lt;http://purl.org/dc/dcmitype/Text&gt; .</a:t>
            </a:r>
            <a:endParaRPr>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&lt;http://www.vermontlibraries.org/vlanews/&gt;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dc11:title "VLA News"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dc11:publisher &lt;http://id.loc.gov/authorities/names/n85375613&gt;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dc11:subject &lt;http://id.loc.gov/authorities/subjects/sh85076502&gt;, &lt;http://id.loc.gov/authorities/names/n79007067&gt;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dc11:format &lt;http://id.loc.gov/vocabulary/marcgt/per&gt;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dc11:type &lt;http://purl.org/dc/dcmitype/Text&gt; .</a:t>
            </a:r>
            <a:endParaRPr>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311700" y="642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Turtle</a:t>
            </a:r>
            <a:endParaRPr/>
          </a:p>
        </p:txBody>
      </p:sp>
      <p:sp>
        <p:nvSpPr>
          <p:cNvPr id="688" name="Shape 688"/>
          <p:cNvSpPr txBox="1"/>
          <p:nvPr/>
        </p:nvSpPr>
        <p:spPr>
          <a:xfrm>
            <a:off x="311775" y="941450"/>
            <a:ext cx="8520600" cy="412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@prefix dc11: &lt;http://purl.org/dc/elements/1.1/&gt; .</a:t>
            </a:r>
            <a:endParaRPr>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&lt;https://ejournals.lib.vt.edu/valib/index&gt;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dc11:title "Virginia Libraries"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dc11:publisher &lt;http://id.loc.gov/authorities/names/n80023576&gt;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dc11:identifier "ISSN 1086-9751"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dc11:subject &lt;http://id.loc.gov/authorities/subjects/sh85076502&gt;, &lt;http://id.loc.gov/authorities/names/n79022909&gt;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dc11:format &lt;http://id.loc.gov/vocabulary/marcgt/per&gt;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dc11:type &lt;http://purl.org/dc/dcmitype/Text&gt; .</a:t>
            </a:r>
            <a:endParaRPr>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&lt;http://www.vermontlibraries.org/vlanews/&gt;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dc11:title "VLA News"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dc11:publisher &lt;http://id.loc.gov/authorities/names/n85375613&gt;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dc11:subject &lt;http://id.loc.gov/authorities/subjects/sh85076502&gt;, &lt;http://id.loc.gov/authorities/names/n79007067&gt;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dc11:format &lt;http://id.loc.gov/vocabulary/marcgt/per&gt;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dc11:type &lt;http://purl.org/dc/dcmitype/Text&gt; .</a:t>
            </a:r>
            <a:endParaRPr>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92" name="Shape 692"/>
        <p:cNvGrpSpPr/>
        <p:nvPr/>
      </p:nvGrpSpPr>
      <p:grpSpPr>
        <a:xfrm>
          <a:off x="0" y="0"/>
          <a:ext cx="0" cy="0"/>
          <a:chOff x="0" y="0"/>
          <a:chExt cx="0" cy="0"/>
        </a:xfrm>
      </p:grpSpPr>
      <p:sp>
        <p:nvSpPr>
          <p:cNvPr id="693" name="Shape 693"/>
          <p:cNvSpPr txBox="1"/>
          <p:nvPr>
            <p:ph idx="1" type="body"/>
          </p:nvPr>
        </p:nvSpPr>
        <p:spPr>
          <a:xfrm>
            <a:off x="301150" y="2272350"/>
            <a:ext cx="61014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solidFill>
                  <a:srgbClr val="F3F3F3"/>
                </a:solidFill>
              </a:rPr>
              <a:t>TURTLE!!!</a:t>
            </a:r>
            <a:endParaRPr sz="3600">
              <a:solidFill>
                <a:srgbClr val="F3F3F3"/>
              </a:solidFill>
            </a:endParaRPr>
          </a:p>
        </p:txBody>
      </p:sp>
      <p:pic>
        <p:nvPicPr>
          <p:cNvPr descr="tumblr_nq9eluuUnt1sodvexo1_r1_500.gif" id="694" name="Shape 694"/>
          <p:cNvPicPr preferRelativeResize="0"/>
          <p:nvPr/>
        </p:nvPicPr>
        <p:blipFill>
          <a:blip r:embed="rId3">
            <a:alphaModFix/>
          </a:blip>
          <a:stretch>
            <a:fillRect/>
          </a:stretch>
        </p:blipFill>
        <p:spPr>
          <a:xfrm>
            <a:off x="1788115" y="652324"/>
            <a:ext cx="6898160" cy="3838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pic>
        <p:nvPicPr>
          <p:cNvPr descr="latest" id="699" name="Shape 699"/>
          <p:cNvPicPr preferRelativeResize="0"/>
          <p:nvPr/>
        </p:nvPicPr>
        <p:blipFill>
          <a:blip r:embed="rId3">
            <a:alphaModFix/>
          </a:blip>
          <a:stretch>
            <a:fillRect/>
          </a:stretch>
        </p:blipFill>
        <p:spPr>
          <a:xfrm>
            <a:off x="3145750" y="0"/>
            <a:ext cx="5998250" cy="5143499"/>
          </a:xfrm>
          <a:prstGeom prst="rect">
            <a:avLst/>
          </a:prstGeom>
          <a:noFill/>
          <a:ln>
            <a:noFill/>
          </a:ln>
        </p:spPr>
      </p:pic>
      <p:sp>
        <p:nvSpPr>
          <p:cNvPr id="700" name="Shape 700"/>
          <p:cNvSpPr txBox="1"/>
          <p:nvPr>
            <p:ph type="title"/>
          </p:nvPr>
        </p:nvSpPr>
        <p:spPr>
          <a:xfrm>
            <a:off x="36975"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Turtle </a:t>
            </a:r>
            <a:endParaRPr/>
          </a:p>
          <a:p>
            <a:pPr indent="0" lvl="0" marL="0">
              <a:spcBef>
                <a:spcPts val="0"/>
              </a:spcBef>
              <a:spcAft>
                <a:spcPts val="0"/>
              </a:spcAft>
              <a:buNone/>
            </a:pPr>
            <a:r>
              <a:rPr lang="en"/>
              <a:t>Language</a:t>
            </a:r>
            <a:endParaRPr/>
          </a:p>
        </p:txBody>
      </p:sp>
      <p:sp>
        <p:nvSpPr>
          <p:cNvPr id="701" name="Shape 701"/>
          <p:cNvSpPr txBox="1"/>
          <p:nvPr/>
        </p:nvSpPr>
        <p:spPr>
          <a:xfrm>
            <a:off x="3170600" y="4758050"/>
            <a:ext cx="5618700" cy="28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u="sng">
                <a:solidFill>
                  <a:schemeClr val="hlink"/>
                </a:solidFill>
                <a:hlinkClick r:id="rId4"/>
              </a:rPr>
              <a:t>http://vignette3.wikia.nocookie.net/tmnt/images/3/34/Cowabunga.jpg/revision/latest?cb=20130828015956</a:t>
            </a:r>
            <a:r>
              <a:rPr lang="en" sz="900"/>
              <a:t> </a:t>
            </a:r>
            <a:endParaRPr sz="9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Simple Triples</a:t>
            </a:r>
            <a:endParaRPr/>
          </a:p>
        </p:txBody>
      </p:sp>
      <p:sp>
        <p:nvSpPr>
          <p:cNvPr id="707" name="Shape 70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&lt;subject&gt; &lt;predicate&gt; &lt;object&gt; .</a:t>
            </a:r>
            <a:endParaRPr/>
          </a:p>
          <a:p>
            <a:pPr indent="0" lvl="0" marL="0">
              <a:spcBef>
                <a:spcPts val="1600"/>
              </a:spcBef>
              <a:spcAft>
                <a:spcPts val="0"/>
              </a:spcAft>
              <a:buNone/>
            </a:pPr>
            <a:r>
              <a:rPr lang="en"/>
              <a:t>&lt;Class&gt; &lt;property&gt; &lt;Class&gt; .</a:t>
            </a:r>
            <a:endParaRPr/>
          </a:p>
          <a:p>
            <a:pPr indent="0" lvl="0" marL="0">
              <a:spcBef>
                <a:spcPts val="1600"/>
              </a:spcBef>
              <a:spcAft>
                <a:spcPts val="0"/>
              </a:spcAft>
              <a:buNone/>
            </a:pPr>
            <a:r>
              <a:rPr lang="en"/>
              <a:t>&lt;</a:t>
            </a:r>
            <a:r>
              <a:rPr lang="en" u="sng">
                <a:solidFill>
                  <a:schemeClr val="hlink"/>
                </a:solidFill>
                <a:hlinkClick r:id="rId3"/>
              </a:rPr>
              <a:t>http://www.worldcat.org/oclc/6626957</a:t>
            </a:r>
            <a:r>
              <a:rPr lang="en"/>
              <a:t>&gt; &lt;</a:t>
            </a:r>
            <a:r>
              <a:rPr lang="en" u="sng">
                <a:solidFill>
                  <a:schemeClr val="hlink"/>
                </a:solidFill>
                <a:hlinkClick r:id="rId4"/>
              </a:rPr>
              <a:t>http://id.loc.gov/ontologies/bibframe.html#subject</a:t>
            </a:r>
            <a:r>
              <a:rPr lang="en"/>
              <a:t>&gt; 	 		&lt;</a:t>
            </a:r>
            <a:r>
              <a:rPr lang="en" u="sng">
                <a:solidFill>
                  <a:schemeClr val="hlink"/>
                </a:solidFill>
                <a:hlinkClick r:id="rId5"/>
              </a:rPr>
              <a:t>http://id.loc.gov/authorities/subjects/sh85020816</a:t>
            </a:r>
            <a:r>
              <a:rPr lang="en"/>
              <a:t>&gt;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5-Star Linked Open Data</a:t>
            </a:r>
            <a:r>
              <a:rPr lang="en"/>
              <a:t> </a:t>
            </a:r>
            <a:endParaRPr/>
          </a:p>
        </p:txBody>
      </p:sp>
      <p:sp>
        <p:nvSpPr>
          <p:cNvPr id="240" name="Shape 24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a:p>
            <a:pPr indent="0" lvl="0" marL="0" rtl="0">
              <a:spcBef>
                <a:spcPts val="0"/>
              </a:spcBef>
              <a:spcAft>
                <a:spcPts val="0"/>
              </a:spcAft>
              <a:buNone/>
            </a:pPr>
            <a:r>
              <a:rPr lang="en" sz="1200"/>
              <a:t>Available on the web (whatever format) </a:t>
            </a:r>
            <a:r>
              <a:rPr i="1" lang="en" sz="1200"/>
              <a:t>but with an open licence, to be Open Data</a:t>
            </a:r>
            <a:endParaRPr i="1" sz="1200"/>
          </a:p>
          <a:p>
            <a:pPr indent="0" lvl="0" marL="0" rtl="0">
              <a:spcBef>
                <a:spcPts val="0"/>
              </a:spcBef>
              <a:spcAft>
                <a:spcPts val="0"/>
              </a:spcAft>
              <a:buNone/>
            </a:pPr>
            <a:r>
              <a:rPr lang="en" sz="1200"/>
              <a:t>★★</a:t>
            </a:r>
            <a:endParaRPr sz="1200"/>
          </a:p>
          <a:p>
            <a:pPr indent="0" lvl="0" marL="0" rtl="0">
              <a:spcBef>
                <a:spcPts val="0"/>
              </a:spcBef>
              <a:spcAft>
                <a:spcPts val="0"/>
              </a:spcAft>
              <a:buNone/>
            </a:pPr>
            <a:r>
              <a:rPr lang="en" sz="1200"/>
              <a:t>Available as machine-readable structured data (e.g. excel instead of image scan of a table)</a:t>
            </a:r>
            <a:endParaRPr sz="1200"/>
          </a:p>
          <a:p>
            <a:pPr indent="0" lvl="0" marL="0" rtl="0">
              <a:spcBef>
                <a:spcPts val="0"/>
              </a:spcBef>
              <a:spcAft>
                <a:spcPts val="0"/>
              </a:spcAft>
              <a:buNone/>
            </a:pPr>
            <a:r>
              <a:rPr lang="en" sz="1200"/>
              <a:t>★★★</a:t>
            </a:r>
            <a:endParaRPr sz="1200"/>
          </a:p>
          <a:p>
            <a:pPr indent="0" lvl="0" marL="0" rtl="0">
              <a:spcBef>
                <a:spcPts val="0"/>
              </a:spcBef>
              <a:spcAft>
                <a:spcPts val="0"/>
              </a:spcAft>
              <a:buNone/>
            </a:pPr>
            <a:r>
              <a:rPr lang="en" sz="1200"/>
              <a:t>as (2) plus non-proprietary format (e.g. CSV instead of excel)</a:t>
            </a:r>
            <a:endParaRPr sz="1200"/>
          </a:p>
          <a:p>
            <a:pPr indent="0" lvl="0" marL="0" rtl="0">
              <a:spcBef>
                <a:spcPts val="0"/>
              </a:spcBef>
              <a:spcAft>
                <a:spcPts val="0"/>
              </a:spcAft>
              <a:buNone/>
            </a:pPr>
            <a:r>
              <a:rPr lang="en" sz="1200"/>
              <a:t>★★★★</a:t>
            </a:r>
            <a:endParaRPr sz="1200"/>
          </a:p>
          <a:p>
            <a:pPr indent="0" lvl="0" marL="0" rtl="0">
              <a:spcBef>
                <a:spcPts val="0"/>
              </a:spcBef>
              <a:spcAft>
                <a:spcPts val="0"/>
              </a:spcAft>
              <a:buNone/>
            </a:pPr>
            <a:r>
              <a:rPr lang="en" sz="1200"/>
              <a:t>All the above plus, Use open standards from W3C (RDF and SPARQL) to identify things, so that people can point at your stuff</a:t>
            </a:r>
            <a:endParaRPr sz="1200"/>
          </a:p>
          <a:p>
            <a:pPr indent="0" lvl="0" marL="0" rtl="0">
              <a:spcBef>
                <a:spcPts val="0"/>
              </a:spcBef>
              <a:spcAft>
                <a:spcPts val="0"/>
              </a:spcAft>
              <a:buNone/>
            </a:pPr>
            <a:r>
              <a:rPr lang="en" sz="1200"/>
              <a:t>★★★★★</a:t>
            </a:r>
            <a:endParaRPr sz="1200"/>
          </a:p>
          <a:p>
            <a:pPr indent="0" lvl="0" marL="0" rtl="0">
              <a:spcBef>
                <a:spcPts val="0"/>
              </a:spcBef>
              <a:spcAft>
                <a:spcPts val="0"/>
              </a:spcAft>
              <a:buNone/>
            </a:pPr>
            <a:r>
              <a:rPr lang="en" sz="1200"/>
              <a:t>All the above, plus: Link your data to other people’s data to provide context</a:t>
            </a:r>
            <a:endParaRPr sz="1200"/>
          </a:p>
          <a:p>
            <a:pPr indent="0" lvl="0" marL="0" rtl="0">
              <a:lnSpc>
                <a:spcPct val="100000"/>
              </a:lnSpc>
              <a:spcBef>
                <a:spcPts val="1000"/>
              </a:spcBef>
              <a:spcAft>
                <a:spcPts val="0"/>
              </a:spcAft>
              <a:buNone/>
            </a:pPr>
            <a:r>
              <a:rPr lang="en" sz="1100" u="sng">
                <a:solidFill>
                  <a:schemeClr val="accent5"/>
                </a:solidFill>
                <a:latin typeface="Arial"/>
                <a:ea typeface="Arial"/>
                <a:cs typeface="Arial"/>
                <a:sym typeface="Arial"/>
                <a:hlinkClick r:id="rId3"/>
              </a:rPr>
              <a:t>https://www.w3.org/DesignIssues/LinkedData.html</a:t>
            </a:r>
            <a:endParaRPr sz="1400">
              <a:solidFill>
                <a:schemeClr val="accent5"/>
              </a:solidFill>
              <a:latin typeface="Arial"/>
              <a:ea typeface="Arial"/>
              <a:cs typeface="Arial"/>
              <a:sym typeface="Arial"/>
            </a:endParaRPr>
          </a:p>
          <a:p>
            <a:pPr indent="0" lvl="0" marL="0" rtl="0">
              <a:spcBef>
                <a:spcPts val="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Shape 712"/>
          <p:cNvSpPr txBox="1"/>
          <p:nvPr>
            <p:ph type="title"/>
          </p:nvPr>
        </p:nvSpPr>
        <p:spPr>
          <a:xfrm>
            <a:off x="311700" y="-119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Predicate Lists</a:t>
            </a:r>
            <a:endParaRPr/>
          </a:p>
        </p:txBody>
      </p:sp>
      <p:sp>
        <p:nvSpPr>
          <p:cNvPr id="713" name="Shape 713"/>
          <p:cNvSpPr txBox="1"/>
          <p:nvPr>
            <p:ph idx="1" type="body"/>
          </p:nvPr>
        </p:nvSpPr>
        <p:spPr>
          <a:xfrm>
            <a:off x="311700" y="7714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Proxima Nova"/>
                <a:ea typeface="Proxima Nova"/>
                <a:cs typeface="Proxima Nova"/>
                <a:sym typeface="Proxima Nova"/>
              </a:rPr>
              <a:t>When you have to say more than one things about a subject. </a:t>
            </a:r>
            <a:endParaRPr>
              <a:latin typeface="Proxima Nova"/>
              <a:ea typeface="Proxima Nova"/>
              <a:cs typeface="Proxima Nova"/>
              <a:sym typeface="Proxima Nova"/>
            </a:endParaRPr>
          </a:p>
          <a:p>
            <a:pPr indent="0" lvl="0" marL="0" rtl="0">
              <a:lnSpc>
                <a:spcPct val="100000"/>
              </a:lnSpc>
              <a:spcBef>
                <a:spcPts val="1600"/>
              </a:spcBef>
              <a:spcAft>
                <a:spcPts val="0"/>
              </a:spcAft>
              <a:buNone/>
            </a:pPr>
            <a:r>
              <a:rPr lang="en" sz="1400"/>
              <a:t>&lt;subject&gt;	&lt;predicate&gt; &lt;object&gt; ; </a:t>
            </a:r>
            <a:endParaRPr sz="1400"/>
          </a:p>
          <a:p>
            <a:pPr indent="457200" lvl="0" marL="914400">
              <a:lnSpc>
                <a:spcPct val="100000"/>
              </a:lnSpc>
              <a:spcBef>
                <a:spcPts val="1600"/>
              </a:spcBef>
              <a:spcAft>
                <a:spcPts val="0"/>
              </a:spcAft>
              <a:buNone/>
            </a:pPr>
            <a:r>
              <a:rPr lang="en" sz="1400"/>
              <a:t>&lt;predicate&gt; &lt;object&gt; ;</a:t>
            </a:r>
            <a:endParaRPr sz="1400"/>
          </a:p>
          <a:p>
            <a:pPr indent="0" lvl="0" marL="0">
              <a:lnSpc>
                <a:spcPct val="100000"/>
              </a:lnSpc>
              <a:spcBef>
                <a:spcPts val="1600"/>
              </a:spcBef>
              <a:spcAft>
                <a:spcPts val="0"/>
              </a:spcAft>
              <a:buNone/>
            </a:pPr>
            <a:r>
              <a:rPr lang="en" sz="1400"/>
              <a:t>			&lt;predicate&gt; &lt;object&gt; .</a:t>
            </a:r>
            <a:endParaRPr sz="1400"/>
          </a:p>
          <a:p>
            <a:pPr indent="0" lvl="0" marL="0" rtl="0">
              <a:spcBef>
                <a:spcPts val="1600"/>
              </a:spcBef>
              <a:spcAft>
                <a:spcPts val="0"/>
              </a:spcAft>
              <a:buNone/>
            </a:pPr>
            <a:r>
              <a:rPr lang="en" sz="1400"/>
              <a:t>&lt;</a:t>
            </a:r>
            <a:r>
              <a:rPr lang="en" sz="1400" u="sng">
                <a:solidFill>
                  <a:schemeClr val="accent5"/>
                </a:solidFill>
                <a:hlinkClick r:id="rId3"/>
              </a:rPr>
              <a:t>http://www.worldcat.org/oclc/6626957</a:t>
            </a:r>
            <a:r>
              <a:rPr lang="en" sz="1400"/>
              <a:t>&gt; </a:t>
            </a:r>
            <a:endParaRPr sz="1400"/>
          </a:p>
          <a:p>
            <a:pPr indent="0" lvl="0" marL="457200" rtl="0">
              <a:spcBef>
                <a:spcPts val="1600"/>
              </a:spcBef>
              <a:spcAft>
                <a:spcPts val="0"/>
              </a:spcAft>
              <a:buNone/>
            </a:pPr>
            <a:r>
              <a:rPr lang="en" sz="1400"/>
              <a:t>&lt;</a:t>
            </a:r>
            <a:r>
              <a:rPr lang="en" sz="1400" u="sng">
                <a:solidFill>
                  <a:schemeClr val="accent5"/>
                </a:solidFill>
                <a:hlinkClick r:id="rId4"/>
              </a:rPr>
              <a:t>http://id.loc.gov/ontologies/bibframe.html#subject</a:t>
            </a:r>
            <a:r>
              <a:rPr lang="en" sz="1400"/>
              <a:t>&gt; 				&lt;</a:t>
            </a:r>
            <a:r>
              <a:rPr lang="en" sz="1400" u="sng">
                <a:solidFill>
                  <a:schemeClr val="hlink"/>
                </a:solidFill>
                <a:hlinkClick r:id="rId5"/>
              </a:rPr>
              <a:t>http://id.loc.gov/authorities/subjects/sh85020816</a:t>
            </a:r>
            <a:r>
              <a:rPr lang="en" sz="1400"/>
              <a:t>&gt; ; </a:t>
            </a:r>
            <a:endParaRPr sz="1400"/>
          </a:p>
          <a:p>
            <a:pPr indent="0" lvl="0" marL="457200" rtl="0">
              <a:spcBef>
                <a:spcPts val="1600"/>
              </a:spcBef>
              <a:spcAft>
                <a:spcPts val="0"/>
              </a:spcAft>
              <a:buNone/>
            </a:pPr>
            <a:r>
              <a:rPr lang="en" sz="1400"/>
              <a:t>&lt;</a:t>
            </a:r>
            <a:r>
              <a:rPr lang="en" sz="1400" u="sng">
                <a:solidFill>
                  <a:schemeClr val="accent5"/>
                </a:solidFill>
                <a:hlinkClick r:id="rId6"/>
              </a:rPr>
              <a:t>http://id.loc.gov/ontologies/bibframe.html#subject</a:t>
            </a:r>
            <a:r>
              <a:rPr lang="en" sz="1400"/>
              <a:t>&gt; &lt;</a:t>
            </a:r>
            <a:r>
              <a:rPr lang="en" sz="1400" u="sng">
                <a:solidFill>
                  <a:schemeClr val="hlink"/>
                </a:solidFill>
                <a:hlinkClick r:id="rId7"/>
              </a:rPr>
              <a:t>http://id.loc.gov/authorities/subjects/sh85129425</a:t>
            </a:r>
            <a:r>
              <a:rPr lang="en" sz="1400"/>
              <a:t>&gt; ; </a:t>
            </a:r>
            <a:endParaRPr sz="1400"/>
          </a:p>
          <a:p>
            <a:pPr indent="0" lvl="0" marL="457200" rtl="0">
              <a:spcBef>
                <a:spcPts val="1600"/>
              </a:spcBef>
              <a:spcAft>
                <a:spcPts val="0"/>
              </a:spcAft>
              <a:buNone/>
            </a:pPr>
            <a:r>
              <a:rPr lang="en" sz="1400"/>
              <a:t>&lt;</a:t>
            </a:r>
            <a:r>
              <a:rPr lang="en" sz="1400" u="sng">
                <a:solidFill>
                  <a:schemeClr val="hlink"/>
                </a:solidFill>
                <a:hlinkClick r:id="rId8"/>
              </a:rPr>
              <a:t>http://id.loc.gov/ontologies/bibframe.html#classification</a:t>
            </a:r>
            <a:r>
              <a:rPr lang="en" sz="1400"/>
              <a:t>&gt;  		&lt;</a:t>
            </a:r>
            <a:r>
              <a:rPr lang="en" sz="1400" u="sng">
                <a:solidFill>
                  <a:schemeClr val="hlink"/>
                </a:solidFill>
                <a:hlinkClick r:id="rId9"/>
              </a:rPr>
              <a:t>http://id.loc.gov/authorities/classification/Z693.A3-Z693.Z</a:t>
            </a:r>
            <a:r>
              <a:rPr lang="en" sz="1400"/>
              <a:t>&gt; .</a:t>
            </a:r>
            <a:endParaRPr sz="1400"/>
          </a:p>
          <a:p>
            <a:pPr indent="0" lvl="0" marL="0">
              <a:spcBef>
                <a:spcPts val="160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Shape 7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Lists</a:t>
            </a:r>
            <a:endParaRPr/>
          </a:p>
        </p:txBody>
      </p:sp>
      <p:sp>
        <p:nvSpPr>
          <p:cNvPr id="719" name="Shape 7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Proxima Nova"/>
                <a:ea typeface="Proxima Nova"/>
                <a:cs typeface="Proxima Nova"/>
                <a:sym typeface="Proxima Nova"/>
              </a:rPr>
              <a:t>When you have more than one object for a subject on the same predicate -- separate them with a comma</a:t>
            </a:r>
            <a:endParaRPr>
              <a:latin typeface="Proxima Nova"/>
              <a:ea typeface="Proxima Nova"/>
              <a:cs typeface="Proxima Nova"/>
              <a:sym typeface="Proxima Nova"/>
            </a:endParaRPr>
          </a:p>
          <a:p>
            <a:pPr indent="0" lvl="0" marL="0">
              <a:spcBef>
                <a:spcPts val="1600"/>
              </a:spcBef>
              <a:spcAft>
                <a:spcPts val="0"/>
              </a:spcAft>
              <a:buNone/>
            </a:pPr>
            <a:r>
              <a:t/>
            </a:r>
            <a:endParaRPr/>
          </a:p>
          <a:p>
            <a:pPr indent="0" lvl="0" marL="0">
              <a:spcBef>
                <a:spcPts val="1600"/>
              </a:spcBef>
              <a:spcAft>
                <a:spcPts val="0"/>
              </a:spcAft>
              <a:buNone/>
            </a:pPr>
            <a:r>
              <a:rPr lang="en"/>
              <a:t>&lt;subject&gt;      &lt;predicate&gt;  &lt;object&gt;, &lt;object&gt; .</a:t>
            </a:r>
            <a:endParaRPr/>
          </a:p>
          <a:p>
            <a:pPr indent="0" lvl="0" marL="0">
              <a:spcBef>
                <a:spcPts val="1600"/>
              </a:spcBef>
              <a:spcAft>
                <a:spcPts val="0"/>
              </a:spcAft>
              <a:buNone/>
            </a:pPr>
            <a:r>
              <a:rPr lang="en"/>
              <a:t>&lt;some_book&gt;    bf:heldBy	 "DLC", "NNC" .</a:t>
            </a:r>
            <a:endParaRPr/>
          </a:p>
          <a:p>
            <a:pPr indent="0" lvl="0" marL="0">
              <a:spcBef>
                <a:spcPts val="1600"/>
              </a:spcBef>
              <a:spcAft>
                <a:spcPts val="0"/>
              </a:spcAft>
              <a:buNone/>
            </a:pPr>
            <a:r>
              <a:rPr lang="en"/>
              <a:t>b</a:t>
            </a:r>
            <a:r>
              <a:rPr lang="en"/>
              <a:t>f:title 		      [ a 	bf:Title, bf:VariantTitle ]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Shape 7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URIs (aka IRIs)</a:t>
            </a:r>
            <a:endParaRPr/>
          </a:p>
        </p:txBody>
      </p:sp>
      <p:sp>
        <p:nvSpPr>
          <p:cNvPr id="725" name="Shape 7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Proxima Nova"/>
              <a:buChar char="●"/>
            </a:pPr>
            <a:r>
              <a:rPr lang="en">
                <a:latin typeface="Proxima Nova"/>
                <a:ea typeface="Proxima Nova"/>
                <a:cs typeface="Proxima Nova"/>
                <a:sym typeface="Proxima Nova"/>
              </a:rPr>
              <a:t>URIs can be relative or absolute, or prefixed names. </a:t>
            </a:r>
            <a:endParaRPr>
              <a:latin typeface="Proxima Nova"/>
              <a:ea typeface="Proxima Nova"/>
              <a:cs typeface="Proxima Nova"/>
              <a:sym typeface="Proxima Nova"/>
            </a:endParaRPr>
          </a:p>
          <a:p>
            <a:pPr indent="-342900" lvl="0" marL="457200" rtl="0">
              <a:spcBef>
                <a:spcPts val="0"/>
              </a:spcBef>
              <a:spcAft>
                <a:spcPts val="0"/>
              </a:spcAft>
              <a:buSzPts val="1800"/>
              <a:buFont typeface="Proxima Nova"/>
              <a:buChar char="●"/>
            </a:pPr>
            <a:r>
              <a:rPr lang="en">
                <a:latin typeface="Proxima Nova"/>
                <a:ea typeface="Proxima Nova"/>
                <a:cs typeface="Proxima Nova"/>
                <a:sym typeface="Proxima Nova"/>
              </a:rPr>
              <a:t>Relative and absolute URIs are enclosed in angled brackets &lt;URI&gt;</a:t>
            </a:r>
            <a:endParaRPr>
              <a:latin typeface="Proxima Nova"/>
              <a:ea typeface="Proxima Nova"/>
              <a:cs typeface="Proxima Nova"/>
              <a:sym typeface="Proxima Nova"/>
            </a:endParaRPr>
          </a:p>
          <a:p>
            <a:pPr indent="-342900" lvl="0" marL="457200" rtl="0">
              <a:spcBef>
                <a:spcPts val="0"/>
              </a:spcBef>
              <a:spcAft>
                <a:spcPts val="0"/>
              </a:spcAft>
              <a:buSzPts val="1800"/>
              <a:buFont typeface="Proxima Nova"/>
              <a:buChar char="●"/>
            </a:pPr>
            <a:r>
              <a:rPr lang="en">
                <a:latin typeface="Proxima Nova"/>
                <a:ea typeface="Proxima Nova"/>
                <a:cs typeface="Proxima Nova"/>
                <a:sym typeface="Proxima Nova"/>
              </a:rPr>
              <a:t>Relative URIs like &lt;#example&gt; are resolved to the base URI that is declared as the @base or BASE</a:t>
            </a:r>
            <a:endParaRPr>
              <a:latin typeface="Proxima Nova"/>
              <a:ea typeface="Proxima Nova"/>
              <a:cs typeface="Proxima Nova"/>
              <a:sym typeface="Proxima Nova"/>
            </a:endParaRPr>
          </a:p>
          <a:p>
            <a:pPr indent="0" lvl="0" marL="0" rtl="0">
              <a:spcBef>
                <a:spcPts val="1600"/>
              </a:spcBef>
              <a:spcAft>
                <a:spcPts val="0"/>
              </a:spcAft>
              <a:buNone/>
            </a:pPr>
            <a:r>
              <a:t/>
            </a:r>
            <a:endParaRPr/>
          </a:p>
          <a:p>
            <a:pPr indent="0" lvl="0" marL="0" rtl="0">
              <a:spcBef>
                <a:spcPts val="1600"/>
              </a:spcBef>
              <a:spcAft>
                <a:spcPts val="0"/>
              </a:spcAft>
              <a:buNone/>
            </a:pPr>
            <a:r>
              <a:rPr lang="en"/>
              <a:t>@base &lt;</a:t>
            </a:r>
            <a:r>
              <a:rPr lang="en" u="sng">
                <a:solidFill>
                  <a:schemeClr val="hlink"/>
                </a:solidFill>
                <a:hlinkClick r:id="rId3"/>
              </a:rPr>
              <a:t>http://library.edu/</a:t>
            </a:r>
            <a:r>
              <a:rPr lang="en"/>
              <a:t>&gt;</a:t>
            </a:r>
            <a:endParaRPr/>
          </a:p>
          <a:p>
            <a:pPr indent="0" lvl="0" marL="0" rtl="0">
              <a:spcBef>
                <a:spcPts val="1600"/>
              </a:spcBef>
              <a:spcAft>
                <a:spcPts val="0"/>
              </a:spcAft>
              <a:buNone/>
            </a:pPr>
            <a:r>
              <a:rPr lang="en"/>
              <a:t>	&lt;#book_0912700513&gt; = http://library.edu/#book_0912700513</a:t>
            </a:r>
            <a:endParaRPr/>
          </a:p>
          <a:p>
            <a:pPr indent="0" lvl="0" marL="0">
              <a:spcBef>
                <a:spcPts val="1600"/>
              </a:spcBef>
              <a:spcAft>
                <a:spcPts val="1600"/>
              </a:spcAft>
              <a:buNone/>
            </a:pPr>
            <a:r>
              <a:rPr lang="en"/>
              <a:t>	</a:t>
            </a:r>
            <a:endParaRPr/>
          </a:p>
        </p:txBody>
      </p:sp>
      <p:sp>
        <p:nvSpPr>
          <p:cNvPr id="726" name="Shape 726"/>
          <p:cNvSpPr/>
          <p:nvPr/>
        </p:nvSpPr>
        <p:spPr>
          <a:xfrm>
            <a:off x="311700" y="3119550"/>
            <a:ext cx="8520600" cy="13011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Shape 7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Prefixes</a:t>
            </a:r>
            <a:endParaRPr/>
          </a:p>
        </p:txBody>
      </p:sp>
      <p:sp>
        <p:nvSpPr>
          <p:cNvPr id="732" name="Shape 7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Proxima Nova"/>
                <a:ea typeface="Proxima Nova"/>
                <a:cs typeface="Proxima Nova"/>
                <a:sym typeface="Proxima Nova"/>
              </a:rPr>
              <a:t>Prefixes allow for shorthand references to ontology domains.</a:t>
            </a:r>
            <a:endParaRPr>
              <a:latin typeface="Proxima Nova"/>
              <a:ea typeface="Proxima Nova"/>
              <a:cs typeface="Proxima Nova"/>
              <a:sym typeface="Proxima Nova"/>
            </a:endParaRPr>
          </a:p>
          <a:p>
            <a:pPr indent="0" lvl="0" marL="0">
              <a:spcBef>
                <a:spcPts val="1600"/>
              </a:spcBef>
              <a:spcAft>
                <a:spcPts val="0"/>
              </a:spcAft>
              <a:buNone/>
            </a:pPr>
            <a:r>
              <a:t/>
            </a:r>
            <a:endParaRPr/>
          </a:p>
          <a:p>
            <a:pPr indent="0" lvl="0" marL="0">
              <a:spcBef>
                <a:spcPts val="1600"/>
              </a:spcBef>
              <a:spcAft>
                <a:spcPts val="0"/>
              </a:spcAft>
              <a:buNone/>
            </a:pPr>
            <a:r>
              <a:rPr lang="en"/>
              <a:t>@base &lt;http://library.edu/&gt; .</a:t>
            </a:r>
            <a:endParaRPr/>
          </a:p>
          <a:p>
            <a:pPr indent="0" lvl="0" marL="0">
              <a:spcBef>
                <a:spcPts val="1600"/>
              </a:spcBef>
              <a:spcAft>
                <a:spcPts val="0"/>
              </a:spcAft>
              <a:buNone/>
            </a:pPr>
            <a:r>
              <a:rPr lang="en"/>
              <a:t>@prefix rdf: &lt;http://www.w3.org/1999/02/22-rdf-syntax-ns#&gt; .</a:t>
            </a:r>
            <a:endParaRPr/>
          </a:p>
          <a:p>
            <a:pPr indent="0" lvl="0" marL="0">
              <a:spcBef>
                <a:spcPts val="1600"/>
              </a:spcBef>
              <a:spcAft>
                <a:spcPts val="0"/>
              </a:spcAft>
              <a:buNone/>
            </a:pPr>
            <a:r>
              <a:rPr lang="en"/>
              <a:t>@prefix rdfs: &lt;http://www.w3.org/2000/01/rdf-schema#&gt; .</a:t>
            </a:r>
            <a:endParaRPr/>
          </a:p>
          <a:p>
            <a:pPr indent="0" lvl="0" marL="0">
              <a:spcBef>
                <a:spcPts val="1600"/>
              </a:spcBef>
              <a:spcAft>
                <a:spcPts val="0"/>
              </a:spcAft>
              <a:buNone/>
            </a:pPr>
            <a:r>
              <a:rPr lang="en"/>
              <a:t>@prefix bf: &lt;http://id.loc.gov/ontologies/bibframe/&gt;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733" name="Shape 733"/>
          <p:cNvSpPr/>
          <p:nvPr/>
        </p:nvSpPr>
        <p:spPr>
          <a:xfrm>
            <a:off x="235500" y="2063550"/>
            <a:ext cx="8520600" cy="23007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Shape 738"/>
          <p:cNvSpPr txBox="1"/>
          <p:nvPr>
            <p:ph type="title"/>
          </p:nvPr>
        </p:nvSpPr>
        <p:spPr>
          <a:xfrm>
            <a:off x="311700" y="642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Prefixes Continued</a:t>
            </a:r>
            <a:endParaRPr/>
          </a:p>
        </p:txBody>
      </p:sp>
      <p:sp>
        <p:nvSpPr>
          <p:cNvPr id="739" name="Shape 739"/>
          <p:cNvSpPr txBox="1"/>
          <p:nvPr>
            <p:ph idx="1" type="body"/>
          </p:nvPr>
        </p:nvSpPr>
        <p:spPr>
          <a:xfrm>
            <a:off x="311700" y="847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&lt;Berman_work1&gt; </a:t>
            </a:r>
            <a:endParaRPr sz="1400"/>
          </a:p>
          <a:p>
            <a:pPr indent="0" lvl="0" marL="0">
              <a:spcBef>
                <a:spcPts val="1600"/>
              </a:spcBef>
              <a:spcAft>
                <a:spcPts val="0"/>
              </a:spcAft>
              <a:buNone/>
            </a:pPr>
            <a:r>
              <a:rPr lang="en" sz="1400"/>
              <a:t>	a bf:Work ;</a:t>
            </a:r>
            <a:endParaRPr sz="1400"/>
          </a:p>
          <a:p>
            <a:pPr indent="0" lvl="0" marL="0">
              <a:spcBef>
                <a:spcPts val="1600"/>
              </a:spcBef>
              <a:spcAft>
                <a:spcPts val="0"/>
              </a:spcAft>
              <a:buNone/>
            </a:pPr>
            <a:r>
              <a:rPr lang="en" sz="1400"/>
              <a:t>	bf:hasInstance		&lt;Berman_inst1&gt; ;</a:t>
            </a:r>
            <a:endParaRPr sz="1400"/>
          </a:p>
          <a:p>
            <a:pPr indent="0" lvl="0" marL="0">
              <a:spcBef>
                <a:spcPts val="1600"/>
              </a:spcBef>
              <a:spcAft>
                <a:spcPts val="0"/>
              </a:spcAft>
              <a:buNone/>
            </a:pPr>
            <a:r>
              <a:rPr lang="en" sz="1400"/>
              <a:t>	bf:adminMetadata	&lt;Berman_admin1&gt; ;</a:t>
            </a:r>
            <a:endParaRPr sz="1400"/>
          </a:p>
          <a:p>
            <a:pPr indent="0" lvl="0" marL="0">
              <a:spcBef>
                <a:spcPts val="1600"/>
              </a:spcBef>
              <a:spcAft>
                <a:spcPts val="0"/>
              </a:spcAft>
              <a:buNone/>
            </a:pPr>
            <a:r>
              <a:rPr lang="en" sz="1400"/>
              <a:t>	bf:title [</a:t>
            </a:r>
            <a:endParaRPr sz="1400"/>
          </a:p>
          <a:p>
            <a:pPr indent="0" lvl="0" marL="0">
              <a:spcBef>
                <a:spcPts val="1600"/>
              </a:spcBef>
              <a:spcAft>
                <a:spcPts val="0"/>
              </a:spcAft>
              <a:buNone/>
            </a:pPr>
            <a:r>
              <a:rPr lang="en" sz="1400"/>
              <a:t>		a 				bf:Title, bf:WorkTitle ;</a:t>
            </a:r>
            <a:endParaRPr sz="1400"/>
          </a:p>
          <a:p>
            <a:pPr indent="0" lvl="0" marL="0">
              <a:spcBef>
                <a:spcPts val="1600"/>
              </a:spcBef>
              <a:spcAft>
                <a:spcPts val="0"/>
              </a:spcAft>
              <a:buNone/>
            </a:pPr>
            <a:r>
              <a:rPr lang="en" sz="1400"/>
              <a:t>		bf:mainTitle 	"Joy of cataloging" ;</a:t>
            </a:r>
            <a:endParaRPr sz="1400"/>
          </a:p>
          <a:p>
            <a:pPr indent="0" lvl="0" marL="0">
              <a:spcBef>
                <a:spcPts val="1600"/>
              </a:spcBef>
              <a:spcAft>
                <a:spcPts val="0"/>
              </a:spcAft>
              <a:buNone/>
            </a:pPr>
            <a:r>
              <a:rPr lang="en" sz="1400"/>
              <a:t>		bf:subTitle		"essays, letters, and other explosions" ;</a:t>
            </a:r>
            <a:endParaRPr sz="1400"/>
          </a:p>
          <a:p>
            <a:pPr indent="0" lvl="0" marL="0">
              <a:spcBef>
                <a:spcPts val="1600"/>
              </a:spcBef>
              <a:spcAft>
                <a:spcPts val="0"/>
              </a:spcAft>
              <a:buNone/>
            </a:pPr>
            <a:r>
              <a:rPr lang="en" sz="1400"/>
              <a:t>	] ;</a:t>
            </a:r>
            <a:endParaRPr sz="1400"/>
          </a:p>
          <a:p>
            <a:pPr indent="0" lvl="0" marL="0">
              <a:spcBef>
                <a:spcPts val="1600"/>
              </a:spcBef>
              <a:spcAft>
                <a:spcPts val="1600"/>
              </a:spcAft>
              <a:buNone/>
            </a:pPr>
            <a:r>
              <a:t/>
            </a:r>
            <a:endParaRPr sz="1400"/>
          </a:p>
        </p:txBody>
      </p:sp>
      <p:sp>
        <p:nvSpPr>
          <p:cNvPr id="740" name="Shape 740"/>
          <p:cNvSpPr txBox="1"/>
          <p:nvPr/>
        </p:nvSpPr>
        <p:spPr>
          <a:xfrm>
            <a:off x="3782350" y="216825"/>
            <a:ext cx="5050200" cy="1072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@base &lt;http://library.edu/&gt; .</a:t>
            </a:r>
            <a:endParaRPr/>
          </a:p>
          <a:p>
            <a:pPr indent="0" lvl="0" marL="0">
              <a:spcBef>
                <a:spcPts val="0"/>
              </a:spcBef>
              <a:spcAft>
                <a:spcPts val="0"/>
              </a:spcAft>
              <a:buNone/>
            </a:pPr>
            <a:r>
              <a:rPr lang="en"/>
              <a:t>@prefix rdf: &lt;http://www.w3.org/1999/02/22-rdf-syntax-ns#&gt; .</a:t>
            </a:r>
            <a:endParaRPr/>
          </a:p>
          <a:p>
            <a:pPr indent="0" lvl="0" marL="0">
              <a:spcBef>
                <a:spcPts val="0"/>
              </a:spcBef>
              <a:spcAft>
                <a:spcPts val="0"/>
              </a:spcAft>
              <a:buNone/>
            </a:pPr>
            <a:r>
              <a:rPr lang="en"/>
              <a:t>@prefix rdfs: &lt;http://www.w3.org/2000/01/rdf-schema#&gt; .</a:t>
            </a:r>
            <a:endParaRPr/>
          </a:p>
          <a:p>
            <a:pPr indent="0" lvl="0" marL="0">
              <a:spcBef>
                <a:spcPts val="0"/>
              </a:spcBef>
              <a:spcAft>
                <a:spcPts val="0"/>
              </a:spcAft>
              <a:buNone/>
            </a:pPr>
            <a:r>
              <a:rPr lang="en"/>
              <a:t>@prefix bf: &lt;http://id.loc.gov/ontologies/bibframe/&gt;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Shape 745"/>
          <p:cNvSpPr txBox="1"/>
          <p:nvPr>
            <p:ph type="title"/>
          </p:nvPr>
        </p:nvSpPr>
        <p:spPr>
          <a:xfrm>
            <a:off x="311700" y="642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Prefixes Continued</a:t>
            </a:r>
            <a:endParaRPr/>
          </a:p>
        </p:txBody>
      </p:sp>
      <p:sp>
        <p:nvSpPr>
          <p:cNvPr id="746" name="Shape 746"/>
          <p:cNvSpPr txBox="1"/>
          <p:nvPr>
            <p:ph idx="1" type="body"/>
          </p:nvPr>
        </p:nvSpPr>
        <p:spPr>
          <a:xfrm>
            <a:off x="311700" y="847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&lt;Berman_work1&gt; </a:t>
            </a:r>
            <a:endParaRPr sz="1400"/>
          </a:p>
          <a:p>
            <a:pPr indent="0" lvl="0" marL="0" rtl="0">
              <a:spcBef>
                <a:spcPts val="1600"/>
              </a:spcBef>
              <a:spcAft>
                <a:spcPts val="0"/>
              </a:spcAft>
              <a:buNone/>
            </a:pPr>
            <a:r>
              <a:rPr lang="en" sz="1400"/>
              <a:t>	a bf:Work ;</a:t>
            </a:r>
            <a:endParaRPr sz="1400"/>
          </a:p>
          <a:p>
            <a:pPr indent="0" lvl="0" marL="0" rtl="0">
              <a:spcBef>
                <a:spcPts val="1600"/>
              </a:spcBef>
              <a:spcAft>
                <a:spcPts val="0"/>
              </a:spcAft>
              <a:buNone/>
            </a:pPr>
            <a:r>
              <a:rPr lang="en" sz="1400"/>
              <a:t>	bf:hasInstance		&lt;Berman_inst1&gt; ;</a:t>
            </a:r>
            <a:endParaRPr sz="1400"/>
          </a:p>
          <a:p>
            <a:pPr indent="0" lvl="0" marL="0" rtl="0">
              <a:spcBef>
                <a:spcPts val="1600"/>
              </a:spcBef>
              <a:spcAft>
                <a:spcPts val="0"/>
              </a:spcAft>
              <a:buNone/>
            </a:pPr>
            <a:r>
              <a:rPr lang="en" sz="1400"/>
              <a:t>	bf:adminMetadata	&lt;Berman_admin1&gt; ;</a:t>
            </a:r>
            <a:endParaRPr sz="1400"/>
          </a:p>
          <a:p>
            <a:pPr indent="0" lvl="0" marL="0" rtl="0">
              <a:spcBef>
                <a:spcPts val="1600"/>
              </a:spcBef>
              <a:spcAft>
                <a:spcPts val="0"/>
              </a:spcAft>
              <a:buNone/>
            </a:pPr>
            <a:r>
              <a:rPr lang="en" sz="1400"/>
              <a:t>	bf:title [</a:t>
            </a:r>
            <a:endParaRPr sz="1400"/>
          </a:p>
          <a:p>
            <a:pPr indent="0" lvl="0" marL="0" rtl="0">
              <a:spcBef>
                <a:spcPts val="1600"/>
              </a:spcBef>
              <a:spcAft>
                <a:spcPts val="0"/>
              </a:spcAft>
              <a:buNone/>
            </a:pPr>
            <a:r>
              <a:rPr lang="en" sz="1400"/>
              <a:t>		a 				bf:Title, bf:WorkTitle ;</a:t>
            </a:r>
            <a:endParaRPr sz="1400"/>
          </a:p>
          <a:p>
            <a:pPr indent="0" lvl="0" marL="0" rtl="0">
              <a:spcBef>
                <a:spcPts val="1600"/>
              </a:spcBef>
              <a:spcAft>
                <a:spcPts val="0"/>
              </a:spcAft>
              <a:buNone/>
            </a:pPr>
            <a:r>
              <a:rPr lang="en" sz="1400"/>
              <a:t>		bf:mainTitle 	"Joy of cataloging" ;</a:t>
            </a:r>
            <a:endParaRPr sz="1400"/>
          </a:p>
          <a:p>
            <a:pPr indent="0" lvl="0" marL="0" rtl="0">
              <a:spcBef>
                <a:spcPts val="1600"/>
              </a:spcBef>
              <a:spcAft>
                <a:spcPts val="0"/>
              </a:spcAft>
              <a:buNone/>
            </a:pPr>
            <a:r>
              <a:rPr lang="en" sz="1400"/>
              <a:t>		bf:subTitle		"essays, letters, and other explosions" ;</a:t>
            </a:r>
            <a:endParaRPr sz="1400"/>
          </a:p>
          <a:p>
            <a:pPr indent="0" lvl="0" marL="0" rtl="0">
              <a:spcBef>
                <a:spcPts val="1600"/>
              </a:spcBef>
              <a:spcAft>
                <a:spcPts val="0"/>
              </a:spcAft>
              <a:buNone/>
            </a:pPr>
            <a:r>
              <a:rPr lang="en" sz="1400"/>
              <a:t>	] ;</a:t>
            </a:r>
            <a:endParaRPr sz="1400"/>
          </a:p>
          <a:p>
            <a:pPr indent="0" lvl="0" marL="0" rtl="0">
              <a:spcBef>
                <a:spcPts val="1600"/>
              </a:spcBef>
              <a:spcAft>
                <a:spcPts val="1600"/>
              </a:spcAft>
              <a:buNone/>
            </a:pPr>
            <a:r>
              <a:t/>
            </a:r>
            <a:endParaRPr sz="1400"/>
          </a:p>
        </p:txBody>
      </p:sp>
      <p:sp>
        <p:nvSpPr>
          <p:cNvPr id="747" name="Shape 747"/>
          <p:cNvSpPr/>
          <p:nvPr/>
        </p:nvSpPr>
        <p:spPr>
          <a:xfrm>
            <a:off x="554100" y="2593725"/>
            <a:ext cx="7649100" cy="2373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8" name="Shape 748"/>
          <p:cNvSpPr txBox="1"/>
          <p:nvPr/>
        </p:nvSpPr>
        <p:spPr>
          <a:xfrm>
            <a:off x="3782350" y="216825"/>
            <a:ext cx="5050200" cy="1072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@base &lt;http://library.edu/&gt; .</a:t>
            </a:r>
            <a:endParaRPr/>
          </a:p>
          <a:p>
            <a:pPr indent="0" lvl="0" marL="0" rtl="0">
              <a:spcBef>
                <a:spcPts val="0"/>
              </a:spcBef>
              <a:spcAft>
                <a:spcPts val="0"/>
              </a:spcAft>
              <a:buNone/>
            </a:pPr>
            <a:r>
              <a:rPr lang="en"/>
              <a:t>@prefix rdf: &lt;http://www.w3.org/1999/02/22-rdf-syntax-ns#&gt; .</a:t>
            </a:r>
            <a:endParaRPr/>
          </a:p>
          <a:p>
            <a:pPr indent="0" lvl="0" marL="0" rtl="0">
              <a:spcBef>
                <a:spcPts val="0"/>
              </a:spcBef>
              <a:spcAft>
                <a:spcPts val="0"/>
              </a:spcAft>
              <a:buNone/>
            </a:pPr>
            <a:r>
              <a:rPr lang="en"/>
              <a:t>@prefix rdfs: &lt;http://www.w3.org/2000/01/rdf-schema#&gt; .</a:t>
            </a:r>
            <a:endParaRPr/>
          </a:p>
          <a:p>
            <a:pPr indent="0" lvl="0" marL="0" rtl="0">
              <a:spcBef>
                <a:spcPts val="0"/>
              </a:spcBef>
              <a:spcAft>
                <a:spcPts val="0"/>
              </a:spcAft>
              <a:buNone/>
            </a:pPr>
            <a:r>
              <a:rPr lang="en"/>
              <a:t>@prefix bf: &lt;http://id.loc.gov/ontologies/bibframe.rdf&gt; .</a:t>
            </a:r>
            <a:endParaRPr/>
          </a:p>
        </p:txBody>
      </p:sp>
      <p:sp>
        <p:nvSpPr>
          <p:cNvPr id="749" name="Shape 749"/>
          <p:cNvSpPr/>
          <p:nvPr/>
        </p:nvSpPr>
        <p:spPr>
          <a:xfrm>
            <a:off x="1056100" y="3071650"/>
            <a:ext cx="614304" cy="493830"/>
          </a:xfrm>
          <a:prstGeom prst="irregularSeal1">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Shape 75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type of Thing</a:t>
            </a:r>
            <a:endParaRPr/>
          </a:p>
        </p:txBody>
      </p:sp>
      <p:sp>
        <p:nvSpPr>
          <p:cNvPr id="755" name="Shape 75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Proxima Nova"/>
                <a:ea typeface="Proxima Nova"/>
                <a:cs typeface="Proxima Nova"/>
                <a:sym typeface="Proxima Nova"/>
              </a:rPr>
              <a:t>The token 'a' in the predicate position of a Turtle triple represents the URI </a:t>
            </a:r>
            <a:r>
              <a:rPr lang="en" u="sng">
                <a:solidFill>
                  <a:schemeClr val="hlink"/>
                </a:solidFill>
                <a:hlinkClick r:id="rId3"/>
              </a:rPr>
              <a:t>http://www.w3.org/1999/02/22-rdf-syntax-ns#type</a:t>
            </a:r>
            <a:r>
              <a:rPr lang="en"/>
              <a:t>.     </a:t>
            </a:r>
            <a:endParaRPr/>
          </a:p>
          <a:p>
            <a:pPr indent="0" lvl="0" marL="0">
              <a:spcBef>
                <a:spcPts val="1600"/>
              </a:spcBef>
              <a:spcAft>
                <a:spcPts val="1600"/>
              </a:spcAft>
              <a:buNone/>
            </a:pPr>
            <a:r>
              <a:t/>
            </a:r>
            <a:endParaRPr/>
          </a:p>
        </p:txBody>
      </p:sp>
      <p:sp>
        <p:nvSpPr>
          <p:cNvPr id="756" name="Shape 756"/>
          <p:cNvSpPr txBox="1"/>
          <p:nvPr>
            <p:ph idx="1" type="body"/>
          </p:nvPr>
        </p:nvSpPr>
        <p:spPr>
          <a:xfrm>
            <a:off x="444200" y="2775000"/>
            <a:ext cx="8520600" cy="2115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&lt;Berman_work1&gt; </a:t>
            </a:r>
            <a:endParaRPr/>
          </a:p>
          <a:p>
            <a:pPr indent="0" lvl="0" marL="0">
              <a:spcBef>
                <a:spcPts val="1600"/>
              </a:spcBef>
              <a:spcAft>
                <a:spcPts val="0"/>
              </a:spcAft>
              <a:buNone/>
            </a:pPr>
            <a:r>
              <a:rPr lang="en"/>
              <a:t>	a bf:Work ;</a:t>
            </a:r>
            <a:endParaRPr/>
          </a:p>
          <a:p>
            <a:pPr indent="0" lvl="0" marL="0" rtl="0">
              <a:spcBef>
                <a:spcPts val="1600"/>
              </a:spcBef>
              <a:spcAft>
                <a:spcPts val="1600"/>
              </a:spcAft>
              <a:buNone/>
            </a:pPr>
            <a:r>
              <a:rPr lang="en"/>
              <a:t>	bf:title [ a bf:Title, bf:VariantTitle ] .</a:t>
            </a:r>
            <a:endParaRPr/>
          </a:p>
        </p:txBody>
      </p:sp>
      <p:sp>
        <p:nvSpPr>
          <p:cNvPr id="757" name="Shape 757"/>
          <p:cNvSpPr/>
          <p:nvPr/>
        </p:nvSpPr>
        <p:spPr>
          <a:xfrm>
            <a:off x="444200" y="2691000"/>
            <a:ext cx="7661100" cy="17466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Literally Literals</a:t>
            </a:r>
            <a:endParaRPr/>
          </a:p>
        </p:txBody>
      </p:sp>
      <p:sp>
        <p:nvSpPr>
          <p:cNvPr id="763" name="Shape 76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Proxima Nova"/>
                <a:ea typeface="Proxima Nova"/>
                <a:cs typeface="Proxima Nova"/>
                <a:sym typeface="Proxima Nova"/>
              </a:rPr>
              <a:t>Datatype properties require a literal value for their object. Enclose all literals with quotes -- “literal.”</a:t>
            </a:r>
            <a:r>
              <a:rPr lang="en">
                <a:solidFill>
                  <a:schemeClr val="accent2"/>
                </a:solidFill>
                <a:latin typeface="Proxima Nova"/>
                <a:ea typeface="Proxima Nova"/>
                <a:cs typeface="Proxima Nova"/>
                <a:sym typeface="Proxima Nova"/>
              </a:rPr>
              <a:t> Literals are used to identify values such as strings, numbers, dates.</a:t>
            </a:r>
            <a:endParaRPr>
              <a:solidFill>
                <a:schemeClr val="accent2"/>
              </a:solidFill>
              <a:latin typeface="Proxima Nova"/>
              <a:ea typeface="Proxima Nova"/>
              <a:cs typeface="Proxima Nova"/>
              <a:sym typeface="Proxima Nova"/>
            </a:endParaRPr>
          </a:p>
          <a:p>
            <a:pPr indent="0" lvl="0" marL="0">
              <a:spcBef>
                <a:spcPts val="1600"/>
              </a:spcBef>
              <a:spcAft>
                <a:spcPts val="0"/>
              </a:spcAft>
              <a:buNone/>
            </a:pPr>
            <a:r>
              <a:t/>
            </a:r>
            <a:endParaRPr/>
          </a:p>
          <a:p>
            <a:pPr indent="0" lvl="0" marL="0">
              <a:spcBef>
                <a:spcPts val="1600"/>
              </a:spcBef>
              <a:spcAft>
                <a:spcPts val="0"/>
              </a:spcAft>
              <a:buNone/>
            </a:pPr>
            <a:r>
              <a:rPr lang="en"/>
              <a:t>bf:supplementaryContent			"Includes index." ;</a:t>
            </a:r>
            <a:endParaRPr/>
          </a:p>
          <a:p>
            <a:pPr indent="0" lvl="0" marL="0">
              <a:spcBef>
                <a:spcPts val="1600"/>
              </a:spcBef>
              <a:spcAft>
                <a:spcPts val="0"/>
              </a:spcAft>
              <a:buNone/>
            </a:pPr>
            <a:r>
              <a:rPr lang="en"/>
              <a:t>bf:responsibilityStatement		"by Sanford Berman" ;</a:t>
            </a:r>
            <a:endParaRPr/>
          </a:p>
          <a:p>
            <a:pPr indent="0" lvl="0" marL="0">
              <a:spcBef>
                <a:spcPts val="1600"/>
              </a:spcBef>
              <a:spcAft>
                <a:spcPts val="0"/>
              </a:spcAft>
              <a:buNone/>
            </a:pPr>
            <a:r>
              <a:rPr lang="en"/>
              <a:t>bf:shelfmark						"Z693 .B47 1981" .</a:t>
            </a:r>
            <a:endParaRPr/>
          </a:p>
          <a:p>
            <a:pPr indent="0" lvl="0" marL="0">
              <a:spcBef>
                <a:spcPts val="1600"/>
              </a:spcBef>
              <a:spcAft>
                <a:spcPts val="0"/>
              </a:spcAft>
              <a:buNone/>
            </a:pPr>
            <a:r>
              <a:rPr lang="en"/>
              <a:t>bf:mainTitle 						“Joie du catalogage”@fr</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764" name="Shape 764"/>
          <p:cNvSpPr/>
          <p:nvPr/>
        </p:nvSpPr>
        <p:spPr>
          <a:xfrm>
            <a:off x="228875" y="2746075"/>
            <a:ext cx="7661100" cy="23031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Datatype IRI</a:t>
            </a:r>
            <a:endParaRPr/>
          </a:p>
        </p:txBody>
      </p:sp>
      <p:sp>
        <p:nvSpPr>
          <p:cNvPr id="770" name="Shape 770"/>
          <p:cNvSpPr txBox="1"/>
          <p:nvPr>
            <p:ph idx="1" type="body"/>
          </p:nvPr>
        </p:nvSpPr>
        <p:spPr>
          <a:xfrm>
            <a:off x="57400" y="1000075"/>
            <a:ext cx="90012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Proxima Nova"/>
                <a:ea typeface="Proxima Nova"/>
                <a:cs typeface="Proxima Nova"/>
                <a:sym typeface="Proxima Nova"/>
              </a:rPr>
              <a:t>You can </a:t>
            </a:r>
            <a:r>
              <a:rPr lang="en">
                <a:latin typeface="Proxima Nova"/>
                <a:ea typeface="Proxima Nova"/>
                <a:cs typeface="Proxima Nova"/>
                <a:sym typeface="Proxima Nova"/>
              </a:rPr>
              <a:t>specify</a:t>
            </a:r>
            <a:r>
              <a:rPr lang="en">
                <a:latin typeface="Proxima Nova"/>
                <a:ea typeface="Proxima Nova"/>
                <a:cs typeface="Proxima Nova"/>
                <a:sym typeface="Proxima Nova"/>
              </a:rPr>
              <a:t> a datatype for a literal using an IRI with a ^^ notation.</a:t>
            </a:r>
            <a:endParaRPr>
              <a:latin typeface="Proxima Nova"/>
              <a:ea typeface="Proxima Nova"/>
              <a:cs typeface="Proxima Nova"/>
              <a:sym typeface="Proxima Nova"/>
            </a:endParaRPr>
          </a:p>
          <a:p>
            <a:pPr indent="0" lvl="0" marL="0">
              <a:spcBef>
                <a:spcPts val="1600"/>
              </a:spcBef>
              <a:spcAft>
                <a:spcPts val="0"/>
              </a:spcAft>
              <a:buNone/>
            </a:pPr>
            <a:r>
              <a:rPr lang="en"/>
              <a:t>&lt;http://bibframe.example.org/XXX#Instance</a:t>
            </a:r>
            <a:endParaRPr/>
          </a:p>
          <a:p>
            <a:pPr indent="0" lvl="0" marL="0">
              <a:spcBef>
                <a:spcPts val="1600"/>
              </a:spcBef>
              <a:spcAft>
                <a:spcPts val="0"/>
              </a:spcAft>
              <a:buNone/>
            </a:pPr>
            <a:r>
              <a:rPr lang="en"/>
              <a:t>	bf:provisionActivity</a:t>
            </a:r>
            <a:endParaRPr/>
          </a:p>
          <a:p>
            <a:pPr indent="0" lvl="0" marL="0">
              <a:spcBef>
                <a:spcPts val="1600"/>
              </a:spcBef>
              <a:spcAft>
                <a:spcPts val="0"/>
              </a:spcAft>
              <a:buNone/>
            </a:pPr>
            <a:r>
              <a:rPr lang="en"/>
              <a:t>    	[ a bf:ProvisionActivity, bf:Publication ;</a:t>
            </a:r>
            <a:endParaRPr/>
          </a:p>
          <a:p>
            <a:pPr indent="0" lvl="0" marL="0">
              <a:spcBef>
                <a:spcPts val="1600"/>
              </a:spcBef>
              <a:spcAft>
                <a:spcPts val="0"/>
              </a:spcAft>
              <a:buNone/>
            </a:pPr>
            <a:r>
              <a:rPr lang="en"/>
              <a:t>        	bf:date "2007/2010"</a:t>
            </a:r>
            <a:r>
              <a:rPr b="1" lang="en">
                <a:solidFill>
                  <a:schemeClr val="accent5"/>
                </a:solidFill>
              </a:rPr>
              <a:t>^^</a:t>
            </a:r>
            <a:r>
              <a:rPr lang="en"/>
              <a:t>&lt;http://id.loc.gov/datatypes/edtf&gt; ;</a:t>
            </a:r>
            <a:endParaRPr/>
          </a:p>
          <a:p>
            <a:pPr indent="0" lvl="0" marL="0">
              <a:spcBef>
                <a:spcPts val="1600"/>
              </a:spcBef>
              <a:spcAft>
                <a:spcPts val="1600"/>
              </a:spcAft>
              <a:buNone/>
            </a:pPr>
            <a:r>
              <a:rPr lang="en"/>
              <a:t>        bf:place &lt;http://id.loc.gov/vocabulary/countries/ko&gt; ] .</a:t>
            </a:r>
            <a:endParaRPr/>
          </a:p>
        </p:txBody>
      </p:sp>
      <p:sp>
        <p:nvSpPr>
          <p:cNvPr id="771" name="Shape 771"/>
          <p:cNvSpPr/>
          <p:nvPr/>
        </p:nvSpPr>
        <p:spPr>
          <a:xfrm>
            <a:off x="0" y="1549700"/>
            <a:ext cx="9144000" cy="33402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2" name="Shape 772"/>
          <p:cNvSpPr/>
          <p:nvPr/>
        </p:nvSpPr>
        <p:spPr>
          <a:xfrm>
            <a:off x="1505025" y="3290900"/>
            <a:ext cx="631476" cy="677376"/>
          </a:xfrm>
          <a:prstGeom prst="irregularSeal1">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Shape 777"/>
          <p:cNvSpPr txBox="1"/>
          <p:nvPr>
            <p:ph type="title"/>
          </p:nvPr>
        </p:nvSpPr>
        <p:spPr>
          <a:xfrm>
            <a:off x="311700" y="642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Nesting Blank Nodes </a:t>
            </a:r>
            <a:endParaRPr/>
          </a:p>
        </p:txBody>
      </p:sp>
      <p:sp>
        <p:nvSpPr>
          <p:cNvPr id="778" name="Shape 778"/>
          <p:cNvSpPr/>
          <p:nvPr/>
        </p:nvSpPr>
        <p:spPr>
          <a:xfrm>
            <a:off x="166625" y="1238825"/>
            <a:ext cx="8023800" cy="3806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9" name="Shape 779"/>
          <p:cNvSpPr txBox="1"/>
          <p:nvPr/>
        </p:nvSpPr>
        <p:spPr>
          <a:xfrm>
            <a:off x="283800" y="796375"/>
            <a:ext cx="8576400" cy="414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Proxima Nova"/>
                <a:ea typeface="Proxima Nova"/>
                <a:cs typeface="Proxima Nova"/>
                <a:sym typeface="Proxima Nova"/>
              </a:rPr>
              <a:t>Super common in BIBFRAME when you need to provide legacy literal information. </a:t>
            </a:r>
            <a:endParaRPr sz="1800">
              <a:latin typeface="Proxima Nova"/>
              <a:ea typeface="Proxima Nova"/>
              <a:cs typeface="Proxima Nova"/>
              <a:sym typeface="Proxima Nova"/>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&lt;Berman_inst1&gt;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bf:provisionActivity</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t>
            </a:r>
            <a:r>
              <a:rPr b="1" lang="en">
                <a:latin typeface="Consolas"/>
                <a:ea typeface="Consolas"/>
                <a:cs typeface="Consolas"/>
                <a:sym typeface="Consolas"/>
              </a:rPr>
              <a:t>[</a:t>
            </a:r>
            <a:endParaRPr b="1">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 bf:ProvisionActivity, bf:Publication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bf:agent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t>
            </a:r>
            <a:r>
              <a:rPr b="1" lang="en">
                <a:latin typeface="Consolas"/>
                <a:ea typeface="Consolas"/>
                <a:cs typeface="Consolas"/>
                <a:sym typeface="Consolas"/>
              </a:rPr>
              <a:t>[</a:t>
            </a:r>
            <a:endParaRPr b="1">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 bf:Agent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rdfs:label "Oryx Press"</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t>
            </a:r>
            <a:r>
              <a:rPr b="1" lang="en">
                <a:latin typeface="Consolas"/>
                <a:ea typeface="Consolas"/>
                <a:cs typeface="Consolas"/>
                <a:sym typeface="Consolas"/>
              </a:rPr>
              <a:t>]</a:t>
            </a:r>
            <a:r>
              <a:rPr lang="en">
                <a:latin typeface="Consolas"/>
                <a:ea typeface="Consolas"/>
                <a:cs typeface="Consolas"/>
                <a:sym typeface="Consolas"/>
              </a:rPr>
              <a:t> ;</a:t>
            </a:r>
            <a:endParaRPr>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bf:place</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t>
            </a:r>
            <a:r>
              <a:rPr b="1" lang="en">
                <a:latin typeface="Consolas"/>
                <a:ea typeface="Consolas"/>
                <a:cs typeface="Consolas"/>
                <a:sym typeface="Consolas"/>
              </a:rPr>
              <a:t>[</a:t>
            </a:r>
            <a:endParaRPr b="1">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 bf:Place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rdfs:label "Phoenix, AZ"</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t>
            </a:r>
            <a:r>
              <a:rPr b="1" lang="en">
                <a:latin typeface="Consolas"/>
                <a:ea typeface="Consolas"/>
                <a:cs typeface="Consolas"/>
                <a:sym typeface="Consolas"/>
              </a:rPr>
              <a:t>]</a:t>
            </a:r>
            <a:r>
              <a:rPr lang="en">
                <a:latin typeface="Consolas"/>
                <a:ea typeface="Consolas"/>
                <a:cs typeface="Consolas"/>
                <a:sym typeface="Consolas"/>
              </a:rPr>
              <a: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bf:date "1981"</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t>
            </a:r>
            <a:r>
              <a:rPr b="1" lang="en">
                <a:latin typeface="Consolas"/>
                <a:ea typeface="Consolas"/>
                <a:cs typeface="Consolas"/>
                <a:sym typeface="Consolas"/>
              </a:rPr>
              <a:t>]</a:t>
            </a:r>
            <a:r>
              <a:rPr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Linked Data Technology Stack</a:t>
            </a:r>
            <a:r>
              <a:rPr lang="en"/>
              <a:t> </a:t>
            </a:r>
            <a:endParaRPr/>
          </a:p>
        </p:txBody>
      </p:sp>
      <p:sp>
        <p:nvSpPr>
          <p:cNvPr id="246" name="Shape 24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URI (Uniform Resource Identifier)</a:t>
            </a:r>
            <a:endParaRPr/>
          </a:p>
          <a:p>
            <a:pPr indent="0" lvl="0" marL="0" rtl="0">
              <a:spcBef>
                <a:spcPts val="0"/>
              </a:spcBef>
              <a:spcAft>
                <a:spcPts val="0"/>
              </a:spcAft>
              <a:buNone/>
            </a:pPr>
            <a:r>
              <a:rPr lang="en"/>
              <a:t>HTTP (HyperText Transfer Protocol)</a:t>
            </a:r>
            <a:endParaRPr/>
          </a:p>
          <a:p>
            <a:pPr indent="0" lvl="0" marL="0" rtl="0">
              <a:spcBef>
                <a:spcPts val="0"/>
              </a:spcBef>
              <a:spcAft>
                <a:spcPts val="0"/>
              </a:spcAft>
              <a:buNone/>
            </a:pPr>
            <a:r>
              <a:t/>
            </a:r>
            <a:endParaRPr/>
          </a:p>
          <a:p>
            <a:pPr indent="0" lvl="0" marL="0" rtl="0">
              <a:spcBef>
                <a:spcPts val="1600"/>
              </a:spcBef>
              <a:spcAft>
                <a:spcPts val="1600"/>
              </a:spcAft>
              <a:buNone/>
            </a:pPr>
            <a:r>
              <a:rPr lang="en" sz="1400" u="sng">
                <a:solidFill>
                  <a:schemeClr val="hlink"/>
                </a:solidFill>
                <a:hlinkClick r:id="rId3"/>
              </a:rPr>
              <a:t>http://id.loc.gov/vocabulary/issuance/serl</a:t>
            </a:r>
            <a:endParaRPr sz="1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type="title"/>
          </p:nvPr>
        </p:nvSpPr>
        <p:spPr>
          <a:xfrm>
            <a:off x="0" y="598625"/>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Turtle</a:t>
            </a:r>
            <a:endParaRPr/>
          </a:p>
          <a:p>
            <a:pPr indent="0" lvl="0" marL="0">
              <a:spcBef>
                <a:spcPts val="0"/>
              </a:spcBef>
              <a:spcAft>
                <a:spcPts val="0"/>
              </a:spcAft>
              <a:buNone/>
            </a:pPr>
            <a:r>
              <a:rPr lang="en" strike="sngStrike"/>
              <a:t>(Power!) </a:t>
            </a:r>
            <a:endParaRPr strike="sngStrike"/>
          </a:p>
          <a:p>
            <a:pPr indent="0" lvl="0" marL="0">
              <a:spcBef>
                <a:spcPts val="0"/>
              </a:spcBef>
              <a:spcAft>
                <a:spcPts val="0"/>
              </a:spcAft>
              <a:buNone/>
            </a:pPr>
            <a:r>
              <a:rPr lang="en"/>
              <a:t>Grammar</a:t>
            </a:r>
            <a:endParaRPr/>
          </a:p>
        </p:txBody>
      </p:sp>
      <p:pic>
        <p:nvPicPr>
          <p:cNvPr descr="latest" id="785" name="Shape 785"/>
          <p:cNvPicPr preferRelativeResize="0"/>
          <p:nvPr/>
        </p:nvPicPr>
        <p:blipFill>
          <a:blip r:embed="rId3">
            <a:alphaModFix/>
          </a:blip>
          <a:stretch>
            <a:fillRect/>
          </a:stretch>
        </p:blipFill>
        <p:spPr>
          <a:xfrm>
            <a:off x="2286000" y="0"/>
            <a:ext cx="6857999" cy="5143500"/>
          </a:xfrm>
          <a:prstGeom prst="rect">
            <a:avLst/>
          </a:prstGeom>
          <a:noFill/>
          <a:ln>
            <a:noFill/>
          </a:ln>
        </p:spPr>
      </p:pic>
      <p:sp>
        <p:nvSpPr>
          <p:cNvPr id="786" name="Shape 786"/>
          <p:cNvSpPr txBox="1"/>
          <p:nvPr/>
        </p:nvSpPr>
        <p:spPr>
          <a:xfrm>
            <a:off x="2806650" y="4862525"/>
            <a:ext cx="6292200" cy="40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u="sng">
                <a:solidFill>
                  <a:schemeClr val="hlink"/>
                </a:solidFill>
                <a:hlinkClick r:id="rId4"/>
              </a:rPr>
              <a:t>http://vignette3.wikia.nocookie.net/fictionalcrossover/images/0/03/TMNT.jpg/revision/latest?cb=20131107221430</a:t>
            </a:r>
            <a:r>
              <a:rPr lang="en" sz="900"/>
              <a:t> </a:t>
            </a:r>
            <a:endParaRPr sz="9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White Space</a:t>
            </a:r>
            <a:endParaRPr/>
          </a:p>
        </p:txBody>
      </p:sp>
      <p:sp>
        <p:nvSpPr>
          <p:cNvPr id="792" name="Shape 792"/>
          <p:cNvSpPr txBox="1"/>
          <p:nvPr>
            <p:ph idx="1" type="body"/>
          </p:nvPr>
        </p:nvSpPr>
        <p:spPr>
          <a:xfrm>
            <a:off x="311700" y="1228675"/>
            <a:ext cx="86985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Proxima Nova"/>
                <a:ea typeface="Proxima Nova"/>
                <a:cs typeface="Proxima Nova"/>
                <a:sym typeface="Proxima Nova"/>
              </a:rPr>
              <a:t>White space is largely ignored in Turtle, except for literals.</a:t>
            </a:r>
            <a:r>
              <a:rPr lang="en"/>
              <a:t> </a:t>
            </a:r>
            <a:endParaRPr/>
          </a:p>
          <a:p>
            <a:pPr indent="0" lvl="0" marL="0">
              <a:spcBef>
                <a:spcPts val="1600"/>
              </a:spcBef>
              <a:spcAft>
                <a:spcPts val="0"/>
              </a:spcAft>
              <a:buNone/>
            </a:pPr>
            <a:r>
              <a:rPr lang="en"/>
              <a:t>bf:summary			"A collection of essays and letters on cataloging, classification, and indexing." ;</a:t>
            </a:r>
            <a:endParaRPr/>
          </a:p>
          <a:p>
            <a:pPr indent="0" lvl="0" marL="0" rtl="0">
              <a:spcBef>
                <a:spcPts val="1600"/>
              </a:spcBef>
              <a:spcAft>
                <a:spcPts val="0"/>
              </a:spcAft>
              <a:buNone/>
            </a:pPr>
            <a:r>
              <a:t/>
            </a:r>
            <a:endParaRPr/>
          </a:p>
          <a:p>
            <a:pPr indent="0" lvl="0" marL="0" rtl="0">
              <a:spcBef>
                <a:spcPts val="1600"/>
              </a:spcBef>
              <a:spcAft>
                <a:spcPts val="0"/>
              </a:spcAft>
              <a:buNone/>
            </a:pPr>
            <a:r>
              <a:rPr lang="en">
                <a:latin typeface="Proxima Nova"/>
                <a:ea typeface="Proxima Nova"/>
                <a:cs typeface="Proxima Nova"/>
                <a:sym typeface="Proxima Nova"/>
              </a:rPr>
              <a:t>Use ''' to escape quotes within a literal.</a:t>
            </a:r>
            <a:endParaRPr>
              <a:latin typeface="Proxima Nova"/>
              <a:ea typeface="Proxima Nova"/>
              <a:cs typeface="Proxima Nova"/>
              <a:sym typeface="Proxima Nova"/>
            </a:endParaRPr>
          </a:p>
          <a:p>
            <a:pPr indent="0" lvl="0" marL="0">
              <a:spcBef>
                <a:spcPts val="1600"/>
              </a:spcBef>
              <a:spcAft>
                <a:spcPts val="1600"/>
              </a:spcAft>
              <a:buNone/>
            </a:pPr>
            <a:r>
              <a:rPr lang="en"/>
              <a:t>b</a:t>
            </a:r>
            <a:r>
              <a:rPr lang="en"/>
              <a:t>f:summary	 '''"A fantastic read!" says Maurice Freedman.''' ;</a:t>
            </a:r>
            <a:endParaRPr/>
          </a:p>
        </p:txBody>
      </p:sp>
      <p:sp>
        <p:nvSpPr>
          <p:cNvPr id="793" name="Shape 793"/>
          <p:cNvSpPr/>
          <p:nvPr/>
        </p:nvSpPr>
        <p:spPr>
          <a:xfrm>
            <a:off x="276900" y="3681775"/>
            <a:ext cx="8590200" cy="626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94" name="Shape 794"/>
          <p:cNvSpPr/>
          <p:nvPr/>
        </p:nvSpPr>
        <p:spPr>
          <a:xfrm>
            <a:off x="235500" y="1762600"/>
            <a:ext cx="8590200" cy="801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Comments</a:t>
            </a:r>
            <a:endParaRPr/>
          </a:p>
        </p:txBody>
      </p:sp>
      <p:sp>
        <p:nvSpPr>
          <p:cNvPr id="800" name="Shape 80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Proxima Nova"/>
                <a:ea typeface="Proxima Nova"/>
                <a:cs typeface="Proxima Nova"/>
                <a:sym typeface="Proxima Nova"/>
              </a:rPr>
              <a:t>Add comments to your code by using the hash # sign.</a:t>
            </a:r>
            <a:endParaRPr>
              <a:latin typeface="Proxima Nova"/>
              <a:ea typeface="Proxima Nova"/>
              <a:cs typeface="Proxima Nova"/>
              <a:sym typeface="Proxima Nova"/>
            </a:endParaRPr>
          </a:p>
          <a:p>
            <a:pPr indent="0" lvl="0" marL="0">
              <a:spcBef>
                <a:spcPts val="1600"/>
              </a:spcBef>
              <a:spcAft>
                <a:spcPts val="0"/>
              </a:spcAft>
              <a:buNone/>
            </a:pPr>
            <a:r>
              <a:t/>
            </a:r>
            <a:endParaRPr>
              <a:latin typeface="Proxima Nova"/>
              <a:ea typeface="Proxima Nova"/>
              <a:cs typeface="Proxima Nova"/>
              <a:sym typeface="Proxima Nova"/>
            </a:endParaRPr>
          </a:p>
          <a:p>
            <a:pPr indent="0" lvl="0" marL="0">
              <a:spcBef>
                <a:spcPts val="1600"/>
              </a:spcBef>
              <a:spcAft>
                <a:spcPts val="0"/>
              </a:spcAft>
              <a:buNone/>
            </a:pPr>
            <a:r>
              <a:rPr lang="en" sz="1400"/>
              <a:t>@base &lt;http://library.edu/&gt; .</a:t>
            </a:r>
            <a:endParaRPr sz="1400"/>
          </a:p>
          <a:p>
            <a:pPr indent="0" lvl="0" marL="0">
              <a:spcBef>
                <a:spcPts val="1600"/>
              </a:spcBef>
              <a:spcAft>
                <a:spcPts val="0"/>
              </a:spcAft>
              <a:buNone/>
            </a:pPr>
            <a:r>
              <a:rPr lang="en" sz="1400"/>
              <a:t>@prefix rdf: &lt;http://www.w3.org/1999/02/22-rdf-syntax-ns#&gt; .</a:t>
            </a:r>
            <a:endParaRPr sz="1400"/>
          </a:p>
          <a:p>
            <a:pPr indent="0" lvl="0" marL="0">
              <a:spcBef>
                <a:spcPts val="1600"/>
              </a:spcBef>
              <a:spcAft>
                <a:spcPts val="0"/>
              </a:spcAft>
              <a:buNone/>
            </a:pPr>
            <a:r>
              <a:rPr lang="en" sz="1400"/>
              <a:t>@prefix rdfs: &lt;http://www.w3.org/2000/01/rdf-schema#&gt; .</a:t>
            </a:r>
            <a:endParaRPr sz="1400"/>
          </a:p>
          <a:p>
            <a:pPr indent="0" lvl="0" marL="0">
              <a:spcBef>
                <a:spcPts val="1600"/>
              </a:spcBef>
              <a:spcAft>
                <a:spcPts val="0"/>
              </a:spcAft>
              <a:buNone/>
            </a:pPr>
            <a:r>
              <a:rPr lang="en" sz="1400"/>
              <a:t>@prefix bf: &lt;http://id.loc.gov/ontologies/bibframe.rdf&gt; .</a:t>
            </a:r>
            <a:endParaRPr sz="1400"/>
          </a:p>
          <a:p>
            <a:pPr indent="0" lvl="0" marL="0">
              <a:spcBef>
                <a:spcPts val="1600"/>
              </a:spcBef>
              <a:spcAft>
                <a:spcPts val="0"/>
              </a:spcAft>
              <a:buNone/>
            </a:pPr>
            <a:r>
              <a:rPr b="1" lang="en" sz="1400"/>
              <a:t>#This is a test record for the PCC BIBFRAME TG</a:t>
            </a:r>
            <a:endParaRPr b="1" sz="1400"/>
          </a:p>
          <a:p>
            <a:pPr indent="0" lvl="0" marL="0">
              <a:spcBef>
                <a:spcPts val="1600"/>
              </a:spcBef>
              <a:spcAft>
                <a:spcPts val="0"/>
              </a:spcAft>
              <a:buNone/>
            </a:pPr>
            <a:r>
              <a:rPr lang="en" sz="1400"/>
              <a:t>&lt;Berman_work1&gt; </a:t>
            </a:r>
            <a:endParaRPr sz="1400"/>
          </a:p>
          <a:p>
            <a:pPr indent="0" lvl="0" marL="0">
              <a:spcBef>
                <a:spcPts val="1600"/>
              </a:spcBef>
              <a:spcAft>
                <a:spcPts val="1600"/>
              </a:spcAft>
              <a:buNone/>
            </a:pPr>
            <a:r>
              <a:t/>
            </a:r>
            <a:endParaRPr/>
          </a:p>
        </p:txBody>
      </p:sp>
      <p:sp>
        <p:nvSpPr>
          <p:cNvPr id="801" name="Shape 801"/>
          <p:cNvSpPr/>
          <p:nvPr/>
        </p:nvSpPr>
        <p:spPr>
          <a:xfrm>
            <a:off x="242100" y="2192300"/>
            <a:ext cx="8590200" cy="28548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05" name="Shape 805"/>
        <p:cNvGrpSpPr/>
        <p:nvPr/>
      </p:nvGrpSpPr>
      <p:grpSpPr>
        <a:xfrm>
          <a:off x="0" y="0"/>
          <a:ext cx="0" cy="0"/>
          <a:chOff x="0" y="0"/>
          <a:chExt cx="0" cy="0"/>
        </a:xfrm>
      </p:grpSpPr>
      <p:sp>
        <p:nvSpPr>
          <p:cNvPr id="806" name="Shape 80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Putting it all together</a:t>
            </a:r>
            <a:endParaRPr>
              <a:solidFill>
                <a:srgbClr val="FFFFFF"/>
              </a:solidFill>
            </a:endParaRPr>
          </a:p>
        </p:txBody>
      </p:sp>
      <p:sp>
        <p:nvSpPr>
          <p:cNvPr id="807" name="Shape 807"/>
          <p:cNvSpPr txBox="1"/>
          <p:nvPr>
            <p:ph idx="1" type="body"/>
          </p:nvPr>
        </p:nvSpPr>
        <p:spPr>
          <a:xfrm>
            <a:off x="311700" y="1228675"/>
            <a:ext cx="4241700" cy="334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u="sng">
                <a:solidFill>
                  <a:schemeClr val="hlink"/>
                </a:solidFill>
                <a:hlinkClick r:id="rId3"/>
              </a:rPr>
              <a:t>https://github.com/amberbilley/PCC_BIBFRAME/blob/master/BF_Berman_Example.ttl</a:t>
            </a:r>
            <a:r>
              <a:rPr lang="en"/>
              <a:t> </a:t>
            </a:r>
            <a:endParaRPr/>
          </a:p>
        </p:txBody>
      </p:sp>
      <p:pic>
        <p:nvPicPr>
          <p:cNvPr descr="latest" id="808" name="Shape 808"/>
          <p:cNvPicPr preferRelativeResize="0"/>
          <p:nvPr/>
        </p:nvPicPr>
        <p:blipFill>
          <a:blip r:embed="rId4">
            <a:alphaModFix/>
          </a:blip>
          <a:stretch>
            <a:fillRect/>
          </a:stretch>
        </p:blipFill>
        <p:spPr>
          <a:xfrm>
            <a:off x="4324350" y="190500"/>
            <a:ext cx="4762500" cy="4762500"/>
          </a:xfrm>
          <a:prstGeom prst="rect">
            <a:avLst/>
          </a:prstGeom>
          <a:noFill/>
          <a:ln>
            <a:noFill/>
          </a:ln>
        </p:spPr>
      </p:pic>
      <p:sp>
        <p:nvSpPr>
          <p:cNvPr id="809" name="Shape 809"/>
          <p:cNvSpPr txBox="1"/>
          <p:nvPr/>
        </p:nvSpPr>
        <p:spPr>
          <a:xfrm>
            <a:off x="4902300" y="4693800"/>
            <a:ext cx="4241700" cy="37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u="sng">
                <a:solidFill>
                  <a:schemeClr val="hlink"/>
                </a:solidFill>
                <a:hlinkClick r:id="rId5"/>
              </a:rPr>
              <a:t>http://vignette4.wikia.nocookie.net/tmnt/images/3/31/T_U_R_T_L_E_POWER!.jpg/revision/latest?cb=20130825150401</a:t>
            </a:r>
            <a:r>
              <a:rPr lang="en" sz="900">
                <a:solidFill>
                  <a:srgbClr val="FFFFFF"/>
                </a:solidFill>
              </a:rPr>
              <a:t> </a:t>
            </a:r>
            <a:endParaRPr sz="900">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Shape 81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Linked Data</a:t>
            </a:r>
            <a:endParaRPr/>
          </a:p>
          <a:p>
            <a:pPr indent="0" lvl="0" marL="0">
              <a:spcBef>
                <a:spcPts val="0"/>
              </a:spcBef>
              <a:spcAft>
                <a:spcPts val="0"/>
              </a:spcAft>
              <a:buNone/>
            </a:pPr>
            <a:r>
              <a:rPr lang="en"/>
              <a:t>Tools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Text Editor (your best friend)</a:t>
            </a:r>
            <a:endParaRPr/>
          </a:p>
        </p:txBody>
      </p:sp>
      <p:sp>
        <p:nvSpPr>
          <p:cNvPr id="820" name="Shape 8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MACS</a:t>
            </a:r>
            <a:endParaRPr/>
          </a:p>
          <a:p>
            <a:pPr indent="-317500" lvl="1" marL="914400" rtl="0">
              <a:spcBef>
                <a:spcPts val="0"/>
              </a:spcBef>
              <a:spcAft>
                <a:spcPts val="0"/>
              </a:spcAft>
              <a:buSzPts val="1400"/>
              <a:buChar char="○"/>
            </a:pPr>
            <a:r>
              <a:rPr lang="en" u="sng">
                <a:solidFill>
                  <a:schemeClr val="hlink"/>
                </a:solidFill>
                <a:hlinkClick r:id="rId3"/>
              </a:rPr>
              <a:t>Text Wrangler</a:t>
            </a:r>
            <a:r>
              <a:rPr lang="en"/>
              <a:t> (Free and open source)</a:t>
            </a:r>
            <a:endParaRPr/>
          </a:p>
          <a:p>
            <a:pPr indent="-342900" lvl="0" marL="457200" rtl="0">
              <a:spcBef>
                <a:spcPts val="0"/>
              </a:spcBef>
              <a:spcAft>
                <a:spcPts val="0"/>
              </a:spcAft>
              <a:buSzPts val="1800"/>
              <a:buChar char="●"/>
            </a:pPr>
            <a:r>
              <a:rPr lang="en"/>
              <a:t>PCs</a:t>
            </a:r>
            <a:endParaRPr/>
          </a:p>
          <a:p>
            <a:pPr indent="-317500" lvl="1" marL="914400" rtl="0">
              <a:spcBef>
                <a:spcPts val="0"/>
              </a:spcBef>
              <a:spcAft>
                <a:spcPts val="0"/>
              </a:spcAft>
              <a:buSzPts val="1400"/>
              <a:buChar char="○"/>
            </a:pPr>
            <a:r>
              <a:rPr lang="en" u="sng">
                <a:solidFill>
                  <a:schemeClr val="hlink"/>
                </a:solidFill>
                <a:hlinkClick r:id="rId4"/>
              </a:rPr>
              <a:t>Notepad++</a:t>
            </a:r>
            <a:r>
              <a:rPr lang="en"/>
              <a:t> (Free and open source)</a:t>
            </a:r>
            <a:endParaRPr/>
          </a:p>
          <a:p>
            <a:pPr indent="-342900" lvl="0" marL="457200" rtl="0">
              <a:spcBef>
                <a:spcPts val="0"/>
              </a:spcBef>
              <a:spcAft>
                <a:spcPts val="0"/>
              </a:spcAft>
              <a:buSzPts val="1800"/>
              <a:buChar char="●"/>
            </a:pPr>
            <a:r>
              <a:rPr lang="en"/>
              <a:t>Either</a:t>
            </a:r>
            <a:endParaRPr/>
          </a:p>
          <a:p>
            <a:pPr indent="-317500" lvl="1" marL="914400" rtl="0">
              <a:spcBef>
                <a:spcPts val="0"/>
              </a:spcBef>
              <a:spcAft>
                <a:spcPts val="0"/>
              </a:spcAft>
              <a:buSzPts val="1400"/>
              <a:buChar char="○"/>
            </a:pPr>
            <a:r>
              <a:rPr lang="en" u="sng">
                <a:solidFill>
                  <a:schemeClr val="accent5"/>
                </a:solidFill>
                <a:hlinkClick r:id="rId5"/>
              </a:rPr>
              <a:t>Sublime Text</a:t>
            </a:r>
            <a:r>
              <a:rPr lang="en"/>
              <a:t>  (Open source, free trial, paid license)</a:t>
            </a:r>
            <a:endParaRPr/>
          </a:p>
          <a:p>
            <a:pPr indent="-317500" lvl="1" marL="914400">
              <a:spcBef>
                <a:spcPts val="0"/>
              </a:spcBef>
              <a:spcAft>
                <a:spcPts val="0"/>
              </a:spcAft>
              <a:buSzPts val="1400"/>
              <a:buChar char="○"/>
            </a:pPr>
            <a:r>
              <a:rPr lang="en" u="sng">
                <a:solidFill>
                  <a:schemeClr val="hlink"/>
                </a:solidFill>
                <a:hlinkClick r:id="rId6"/>
              </a:rPr>
              <a:t>Atom</a:t>
            </a:r>
            <a:r>
              <a:rPr lang="en"/>
              <a:t> (Open source, free)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validators and Converters</a:t>
            </a:r>
            <a:endParaRPr/>
          </a:p>
        </p:txBody>
      </p:sp>
      <p:sp>
        <p:nvSpPr>
          <p:cNvPr id="826" name="Shape 8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W3C RDF Validator (parses and builds graphs)</a:t>
            </a:r>
            <a:endParaRPr/>
          </a:p>
          <a:p>
            <a:pPr indent="-317500" lvl="1" marL="914400" rtl="0">
              <a:spcBef>
                <a:spcPts val="0"/>
              </a:spcBef>
              <a:spcAft>
                <a:spcPts val="0"/>
              </a:spcAft>
              <a:buSzPts val="1400"/>
              <a:buChar char="○"/>
            </a:pPr>
            <a:r>
              <a:rPr lang="en" u="sng">
                <a:solidFill>
                  <a:schemeClr val="hlink"/>
                </a:solidFill>
                <a:hlinkClick r:id="rId3"/>
              </a:rPr>
              <a:t>https://www.w3.org/RDF/Validator/</a:t>
            </a:r>
            <a:r>
              <a:rPr lang="en"/>
              <a:t> </a:t>
            </a:r>
            <a:endParaRPr/>
          </a:p>
          <a:p>
            <a:pPr indent="-342900" lvl="0" marL="457200" rtl="0">
              <a:spcBef>
                <a:spcPts val="0"/>
              </a:spcBef>
              <a:spcAft>
                <a:spcPts val="0"/>
              </a:spcAft>
              <a:buSzPts val="1800"/>
              <a:buChar char="●"/>
            </a:pPr>
            <a:r>
              <a:rPr lang="en"/>
              <a:t>EasyRDF Converter</a:t>
            </a:r>
            <a:endParaRPr/>
          </a:p>
          <a:p>
            <a:pPr indent="-317500" lvl="1" marL="914400" rtl="0">
              <a:spcBef>
                <a:spcPts val="0"/>
              </a:spcBef>
              <a:spcAft>
                <a:spcPts val="0"/>
              </a:spcAft>
              <a:buSzPts val="1400"/>
              <a:buChar char="○"/>
            </a:pPr>
            <a:r>
              <a:rPr lang="en" u="sng">
                <a:solidFill>
                  <a:schemeClr val="hlink"/>
                </a:solidFill>
                <a:hlinkClick r:id="rId4"/>
              </a:rPr>
              <a:t>http://www.easyrdf.org/converter</a:t>
            </a:r>
            <a:r>
              <a:rPr lang="en"/>
              <a:t> </a:t>
            </a:r>
            <a:endParaRPr/>
          </a:p>
          <a:p>
            <a:pPr indent="-342900" lvl="0" marL="457200" rtl="0">
              <a:spcBef>
                <a:spcPts val="0"/>
              </a:spcBef>
              <a:spcAft>
                <a:spcPts val="0"/>
              </a:spcAft>
              <a:buSzPts val="1800"/>
              <a:buChar char="●"/>
            </a:pPr>
            <a:r>
              <a:rPr lang="en"/>
              <a:t>JSON-LD</a:t>
            </a:r>
            <a:endParaRPr/>
          </a:p>
          <a:p>
            <a:pPr indent="-317500" lvl="1" marL="914400" rtl="0">
              <a:spcBef>
                <a:spcPts val="0"/>
              </a:spcBef>
              <a:spcAft>
                <a:spcPts val="0"/>
              </a:spcAft>
              <a:buSzPts val="1400"/>
              <a:buChar char="○"/>
            </a:pPr>
            <a:r>
              <a:rPr lang="en" u="sng">
                <a:solidFill>
                  <a:schemeClr val="hlink"/>
                </a:solidFill>
                <a:hlinkClick r:id="rId5"/>
              </a:rPr>
              <a:t>http://json-ld.org/playground/</a:t>
            </a:r>
            <a:r>
              <a:rPr lang="en"/>
              <a:t> </a:t>
            </a:r>
            <a:endParaRPr/>
          </a:p>
          <a:p>
            <a:pPr indent="-342900" lvl="0" marL="457200" rtl="0">
              <a:spcBef>
                <a:spcPts val="0"/>
              </a:spcBef>
              <a:spcAft>
                <a:spcPts val="0"/>
              </a:spcAft>
              <a:buSzPts val="1800"/>
              <a:buChar char="●"/>
            </a:pPr>
            <a:r>
              <a:rPr lang="en"/>
              <a:t>Turtle</a:t>
            </a:r>
            <a:endParaRPr/>
          </a:p>
          <a:p>
            <a:pPr indent="-317500" lvl="1" marL="914400" rtl="0">
              <a:spcBef>
                <a:spcPts val="0"/>
              </a:spcBef>
              <a:spcAft>
                <a:spcPts val="0"/>
              </a:spcAft>
              <a:buSzPts val="1400"/>
              <a:buChar char="○"/>
            </a:pPr>
            <a:r>
              <a:rPr lang="en" u="sng">
                <a:solidFill>
                  <a:schemeClr val="hlink"/>
                </a:solidFill>
                <a:hlinkClick r:id="rId6"/>
              </a:rPr>
              <a:t>http://ttl.summerofcode.be/</a:t>
            </a:r>
            <a:r>
              <a:rPr lang="en"/>
              <a:t>  </a:t>
            </a:r>
            <a:endParaRPr/>
          </a:p>
          <a:p>
            <a:pPr indent="0" lvl="0" marL="0" rtl="0">
              <a:spcBef>
                <a:spcPts val="1600"/>
              </a:spcBef>
              <a:spcAft>
                <a:spcPts val="0"/>
              </a:spcAft>
              <a:buNone/>
            </a:pPr>
            <a:r>
              <a:t/>
            </a:r>
            <a:endParaRPr/>
          </a:p>
          <a:p>
            <a:pPr indent="0" lvl="0" marL="0">
              <a:spcBef>
                <a:spcPts val="1600"/>
              </a:spcBef>
              <a:spcAft>
                <a:spcPts val="1600"/>
              </a:spcAft>
              <a:buNone/>
            </a:pPr>
            <a:r>
              <a:rPr lang="en"/>
              <a:t>Or seriously...just Google it.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Shape 8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Custom Editor</a:t>
            </a:r>
            <a:endParaRPr/>
          </a:p>
          <a:p>
            <a:pPr indent="0" lvl="0" marL="0">
              <a:spcBef>
                <a:spcPts val="0"/>
              </a:spcBef>
              <a:spcAft>
                <a:spcPts val="0"/>
              </a:spcAft>
              <a:buNone/>
            </a:pPr>
            <a:r>
              <a:t/>
            </a:r>
            <a:endParaRPr/>
          </a:p>
        </p:txBody>
      </p:sp>
      <p:sp>
        <p:nvSpPr>
          <p:cNvPr id="832" name="Shape 832"/>
          <p:cNvSpPr txBox="1"/>
          <p:nvPr>
            <p:ph idx="1" type="body"/>
          </p:nvPr>
        </p:nvSpPr>
        <p:spPr>
          <a:xfrm>
            <a:off x="311700" y="1228675"/>
            <a:ext cx="3999900" cy="356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Library Linked Data Projects</a:t>
            </a:r>
            <a:endParaRPr sz="1800"/>
          </a:p>
          <a:p>
            <a:pPr indent="-317500" lvl="0" marL="457200" rtl="0">
              <a:spcBef>
                <a:spcPts val="1600"/>
              </a:spcBef>
              <a:spcAft>
                <a:spcPts val="0"/>
              </a:spcAft>
              <a:buSzPts val="1400"/>
              <a:buChar char="●"/>
            </a:pPr>
            <a:r>
              <a:rPr lang="en"/>
              <a:t>BIBFRAME Editor</a:t>
            </a:r>
            <a:endParaRPr/>
          </a:p>
          <a:p>
            <a:pPr indent="-317500" lvl="0" marL="457200" rtl="0">
              <a:spcBef>
                <a:spcPts val="0"/>
              </a:spcBef>
              <a:spcAft>
                <a:spcPts val="0"/>
              </a:spcAft>
              <a:buSzPts val="1400"/>
              <a:buChar char="●"/>
            </a:pPr>
            <a:r>
              <a:rPr lang="en"/>
              <a:t>VitroLib Editor</a:t>
            </a:r>
            <a:endParaRPr/>
          </a:p>
          <a:p>
            <a:pPr indent="-317500" lvl="0" marL="457200" rtl="0">
              <a:spcBef>
                <a:spcPts val="0"/>
              </a:spcBef>
              <a:spcAft>
                <a:spcPts val="0"/>
              </a:spcAft>
              <a:buSzPts val="1400"/>
              <a:buChar char="●"/>
            </a:pPr>
            <a:r>
              <a:rPr lang="en"/>
              <a:t>Cedar Editor and BiblioPortal </a:t>
            </a:r>
            <a:endParaRPr/>
          </a:p>
          <a:p>
            <a:pPr indent="-317500" lvl="0" marL="457200" rtl="0">
              <a:spcBef>
                <a:spcPts val="0"/>
              </a:spcBef>
              <a:spcAft>
                <a:spcPts val="0"/>
              </a:spcAft>
              <a:buSzPts val="1400"/>
              <a:buChar char="●"/>
            </a:pPr>
            <a:r>
              <a:rPr lang="en"/>
              <a:t>BIBFLOW Editor</a:t>
            </a:r>
            <a:endParaRPr/>
          </a:p>
          <a:p>
            <a:pPr indent="0" lvl="0" marL="0" rtl="0">
              <a:spcBef>
                <a:spcPts val="1600"/>
              </a:spcBef>
              <a:spcAft>
                <a:spcPts val="0"/>
              </a:spcAft>
              <a:buNone/>
            </a:pPr>
            <a:r>
              <a:t/>
            </a:r>
            <a:endParaRPr/>
          </a:p>
          <a:p>
            <a:pPr indent="0" lvl="0" marL="0" rtl="0">
              <a:spcBef>
                <a:spcPts val="1600"/>
              </a:spcBef>
              <a:spcAft>
                <a:spcPts val="0"/>
              </a:spcAft>
              <a:buNone/>
            </a:pPr>
            <a:r>
              <a:rPr lang="en" sz="1800"/>
              <a:t>Local development</a:t>
            </a:r>
            <a:endParaRPr sz="1800"/>
          </a:p>
          <a:p>
            <a:pPr indent="-317500" lvl="0" marL="457200" rtl="0">
              <a:spcBef>
                <a:spcPts val="1600"/>
              </a:spcBef>
              <a:spcAft>
                <a:spcPts val="0"/>
              </a:spcAft>
              <a:buSzPts val="1400"/>
              <a:buChar char="●"/>
            </a:pPr>
            <a:r>
              <a:rPr lang="en"/>
              <a:t>Fedora 4</a:t>
            </a:r>
            <a:endParaRPr/>
          </a:p>
          <a:p>
            <a:pPr indent="-317500" lvl="1" marL="914400" rtl="0">
              <a:spcBef>
                <a:spcPts val="0"/>
              </a:spcBef>
              <a:spcAft>
                <a:spcPts val="0"/>
              </a:spcAft>
              <a:buSzPts val="1400"/>
              <a:buChar char="○"/>
            </a:pPr>
            <a:r>
              <a:rPr lang="en"/>
              <a:t>Samvera </a:t>
            </a:r>
            <a:endParaRPr/>
          </a:p>
          <a:p>
            <a:pPr indent="-317500" lvl="1" marL="914400" rtl="0">
              <a:spcBef>
                <a:spcPts val="0"/>
              </a:spcBef>
              <a:spcAft>
                <a:spcPts val="0"/>
              </a:spcAft>
              <a:buSzPts val="1400"/>
              <a:buChar char="○"/>
            </a:pPr>
            <a:r>
              <a:rPr lang="en"/>
              <a:t>Islandora</a:t>
            </a:r>
            <a:endParaRPr/>
          </a:p>
          <a:p>
            <a:pPr indent="0" lvl="0" marL="0" rtl="0">
              <a:spcBef>
                <a:spcPts val="1600"/>
              </a:spcBef>
              <a:spcAft>
                <a:spcPts val="1600"/>
              </a:spcAft>
              <a:buNone/>
            </a:pPr>
            <a:r>
              <a:t/>
            </a:r>
            <a:endParaRPr sz="1800"/>
          </a:p>
        </p:txBody>
      </p:sp>
      <p:sp>
        <p:nvSpPr>
          <p:cNvPr id="833" name="Shape 833"/>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Library Vendors</a:t>
            </a:r>
            <a:endParaRPr sz="1800"/>
          </a:p>
          <a:p>
            <a:pPr indent="-317500" lvl="0" marL="457200" rtl="0">
              <a:spcBef>
                <a:spcPts val="1600"/>
              </a:spcBef>
              <a:spcAft>
                <a:spcPts val="0"/>
              </a:spcAft>
              <a:buSzPts val="1400"/>
              <a:buChar char="●"/>
            </a:pPr>
            <a:r>
              <a:rPr lang="en"/>
              <a:t>Casalini</a:t>
            </a:r>
            <a:endParaRPr/>
          </a:p>
          <a:p>
            <a:pPr indent="-317500" lvl="0" marL="457200" rtl="0">
              <a:spcBef>
                <a:spcPts val="0"/>
              </a:spcBef>
              <a:spcAft>
                <a:spcPts val="0"/>
              </a:spcAft>
              <a:buSzPts val="1400"/>
              <a:buChar char="●"/>
            </a:pPr>
            <a:r>
              <a:rPr lang="en"/>
              <a:t>Ex Libris</a:t>
            </a:r>
            <a:endParaRPr/>
          </a:p>
          <a:p>
            <a:pPr indent="-317500" lvl="0" marL="457200" rtl="0">
              <a:spcBef>
                <a:spcPts val="0"/>
              </a:spcBef>
              <a:spcAft>
                <a:spcPts val="0"/>
              </a:spcAft>
              <a:buSzPts val="1400"/>
              <a:buChar char="●"/>
            </a:pPr>
            <a:r>
              <a:rPr lang="en"/>
              <a:t>Innovative</a:t>
            </a:r>
            <a:endParaRPr/>
          </a:p>
          <a:p>
            <a:pPr indent="-317500" lvl="0" marL="457200" rtl="0">
              <a:spcBef>
                <a:spcPts val="0"/>
              </a:spcBef>
              <a:spcAft>
                <a:spcPts val="0"/>
              </a:spcAft>
              <a:buSzPts val="1400"/>
              <a:buChar char="●"/>
            </a:pPr>
            <a:r>
              <a:rPr lang="en"/>
              <a:t>Folio</a:t>
            </a:r>
            <a:endParaRPr/>
          </a:p>
          <a:p>
            <a:pPr indent="-317500" lvl="0" marL="457200">
              <a:spcBef>
                <a:spcPts val="0"/>
              </a:spcBef>
              <a:spcAft>
                <a:spcPts val="0"/>
              </a:spcAft>
              <a:buSzPts val="1400"/>
              <a:buChar char="●"/>
            </a:pPr>
            <a:r>
              <a:rPr lang="en"/>
              <a:t>OCLC Worldshare Management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Shape 8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Protege</a:t>
            </a:r>
            <a:endParaRPr/>
          </a:p>
        </p:txBody>
      </p:sp>
      <p:sp>
        <p:nvSpPr>
          <p:cNvPr id="839" name="Shape 83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Software for ontology modeling and development. </a:t>
            </a:r>
            <a:endParaRPr/>
          </a:p>
          <a:p>
            <a:pPr indent="0" lvl="0" marL="0">
              <a:spcBef>
                <a:spcPts val="1600"/>
              </a:spcBef>
              <a:spcAft>
                <a:spcPts val="0"/>
              </a:spcAft>
              <a:buNone/>
            </a:pPr>
            <a:r>
              <a:rPr lang="en" u="sng">
                <a:solidFill>
                  <a:schemeClr val="hlink"/>
                </a:solidFill>
                <a:hlinkClick r:id="rId3"/>
              </a:rPr>
              <a:t>http://protege.stanford.edu/</a:t>
            </a:r>
            <a:endParaRPr/>
          </a:p>
          <a:p>
            <a:pPr indent="0" lvl="0" marL="0">
              <a:spcBef>
                <a:spcPts val="1600"/>
              </a:spcBef>
              <a:spcAft>
                <a:spcPts val="0"/>
              </a:spcAft>
              <a:buNone/>
            </a:pPr>
            <a:r>
              <a:t/>
            </a:r>
            <a:endParaRPr/>
          </a:p>
          <a:p>
            <a:pPr indent="0" lvl="0" marL="0">
              <a:spcBef>
                <a:spcPts val="1600"/>
              </a:spcBef>
              <a:spcAft>
                <a:spcPts val="0"/>
              </a:spcAft>
              <a:buNone/>
            </a:pPr>
            <a:r>
              <a:rPr lang="en"/>
              <a:t>We already </a:t>
            </a:r>
            <a:endParaRPr/>
          </a:p>
          <a:p>
            <a:pPr indent="0" lvl="0" marL="0">
              <a:spcBef>
                <a:spcPts val="1600"/>
              </a:spcBef>
              <a:spcAft>
                <a:spcPts val="1600"/>
              </a:spcAft>
              <a:buNone/>
            </a:pPr>
            <a:r>
              <a:rPr lang="en"/>
              <a:t>talked about this</a:t>
            </a:r>
            <a:r>
              <a:rPr lang="en"/>
              <a:t>  :-)</a:t>
            </a:r>
            <a:endParaRPr/>
          </a:p>
        </p:txBody>
      </p:sp>
      <p:pic>
        <p:nvPicPr>
          <p:cNvPr descr="Splash.gif" id="840" name="Shape 840"/>
          <p:cNvPicPr preferRelativeResize="0"/>
          <p:nvPr/>
        </p:nvPicPr>
        <p:blipFill>
          <a:blip r:embed="rId4">
            <a:alphaModFix/>
          </a:blip>
          <a:stretch>
            <a:fillRect/>
          </a:stretch>
        </p:blipFill>
        <p:spPr>
          <a:xfrm>
            <a:off x="3790950" y="2295525"/>
            <a:ext cx="4762500" cy="23812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Karma</a:t>
            </a:r>
            <a:endParaRPr/>
          </a:p>
        </p:txBody>
      </p:sp>
      <p:sp>
        <p:nvSpPr>
          <p:cNvPr id="846" name="Shape 84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 ontology modeling and visualization tool.</a:t>
            </a:r>
            <a:endParaRPr/>
          </a:p>
          <a:p>
            <a:pPr indent="0" lvl="0" marL="0">
              <a:spcBef>
                <a:spcPts val="1600"/>
              </a:spcBef>
              <a:spcAft>
                <a:spcPts val="0"/>
              </a:spcAft>
              <a:buNone/>
            </a:pPr>
            <a:r>
              <a:rPr lang="en"/>
              <a:t>“A data integration tool.”</a:t>
            </a:r>
            <a:endParaRPr/>
          </a:p>
          <a:p>
            <a:pPr indent="0" lvl="0" marL="0">
              <a:spcBef>
                <a:spcPts val="1600"/>
              </a:spcBef>
              <a:spcAft>
                <a:spcPts val="1600"/>
              </a:spcAft>
              <a:buNone/>
            </a:pPr>
            <a:r>
              <a:rPr lang="en" u="sng">
                <a:solidFill>
                  <a:schemeClr val="hlink"/>
                </a:solidFill>
                <a:hlinkClick r:id="rId3"/>
              </a:rPr>
              <a:t>http://usc-isi-i2.github.io/karma/</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Linked Data Technology Stack </a:t>
            </a:r>
            <a:endParaRPr/>
          </a:p>
          <a:p>
            <a:pPr indent="0" lvl="0" marL="0" rtl="0">
              <a:spcBef>
                <a:spcPts val="0"/>
              </a:spcBef>
              <a:spcAft>
                <a:spcPts val="0"/>
              </a:spcAft>
              <a:buNone/>
            </a:pPr>
            <a:r>
              <a:t/>
            </a:r>
            <a:endParaRPr/>
          </a:p>
        </p:txBody>
      </p:sp>
      <p:sp>
        <p:nvSpPr>
          <p:cNvPr id="252" name="Shape 25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RDF (Resource Description Framework)</a:t>
            </a:r>
            <a:endParaRPr/>
          </a:p>
          <a:p>
            <a:pPr indent="0" lvl="0" marL="0" rtl="0">
              <a:spcBef>
                <a:spcPts val="1600"/>
              </a:spcBef>
              <a:spcAft>
                <a:spcPts val="0"/>
              </a:spcAft>
              <a:buNone/>
            </a:pPr>
            <a:r>
              <a:t/>
            </a:r>
            <a:endParaRPr/>
          </a:p>
          <a:p>
            <a:pPr indent="0" lvl="0" marL="0" rtl="0">
              <a:spcBef>
                <a:spcPts val="1600"/>
              </a:spcBef>
              <a:spcAft>
                <a:spcPts val="1600"/>
              </a:spcAft>
              <a:buNone/>
            </a:pPr>
            <a:r>
              <a:rPr lang="en" sz="1400"/>
              <a:t>&lt;http://bibframe.example.org/instance/instanceY&gt; &lt;http://bibframe.org/vocab/instanceOf&gt; &lt;http://bibframe.example.org/work/workX&gt;  .</a:t>
            </a:r>
            <a:endParaRPr sz="14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Open Refine</a:t>
            </a:r>
            <a:endParaRPr/>
          </a:p>
        </p:txBody>
      </p:sp>
      <p:pic>
        <p:nvPicPr>
          <p:cNvPr descr="refine-logo-3.png" id="852" name="Shape 852"/>
          <p:cNvPicPr preferRelativeResize="0"/>
          <p:nvPr/>
        </p:nvPicPr>
        <p:blipFill>
          <a:blip r:embed="rId3">
            <a:alphaModFix/>
          </a:blip>
          <a:stretch>
            <a:fillRect/>
          </a:stretch>
        </p:blipFill>
        <p:spPr>
          <a:xfrm>
            <a:off x="3305175" y="1023938"/>
            <a:ext cx="5429250" cy="3552825"/>
          </a:xfrm>
          <a:prstGeom prst="rect">
            <a:avLst/>
          </a:prstGeom>
          <a:noFill/>
          <a:ln>
            <a:noFill/>
          </a:ln>
        </p:spPr>
      </p:pic>
      <p:sp>
        <p:nvSpPr>
          <p:cNvPr id="853" name="Shape 853"/>
          <p:cNvSpPr txBox="1"/>
          <p:nvPr>
            <p:ph idx="1" type="body"/>
          </p:nvPr>
        </p:nvSpPr>
        <p:spPr>
          <a:xfrm>
            <a:off x="311700" y="1228675"/>
            <a:ext cx="49041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data munging, modeling, reconciling, power tool. </a:t>
            </a:r>
            <a:endParaRPr/>
          </a:p>
          <a:p>
            <a:pPr indent="0" lvl="0" marL="0">
              <a:spcBef>
                <a:spcPts val="1600"/>
              </a:spcBef>
              <a:spcAft>
                <a:spcPts val="1600"/>
              </a:spcAft>
              <a:buNone/>
            </a:pPr>
            <a:r>
              <a:rPr lang="en" u="sng">
                <a:solidFill>
                  <a:schemeClr val="hlink"/>
                </a:solidFill>
                <a:hlinkClick r:id="rId4"/>
              </a:rPr>
              <a:t>http://openrefine.org/</a:t>
            </a:r>
            <a:r>
              <a:rPr lang="en"/>
              <a: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Shape 85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Text Editor Demo</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Shape 86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Serials in BIBFRAME!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Shape 86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3600"/>
              <a:t>Serials RDA Elements in BIBFRAME</a:t>
            </a:r>
            <a:endParaRPr sz="3600"/>
          </a:p>
        </p:txBody>
      </p:sp>
      <p:sp>
        <p:nvSpPr>
          <p:cNvPr id="870" name="Shape 87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 sz="2000"/>
              <a:t>Mappings:</a:t>
            </a:r>
            <a:endParaRPr sz="2000"/>
          </a:p>
          <a:p>
            <a:pPr indent="-355600" lvl="0" marL="457200" rtl="0">
              <a:spcBef>
                <a:spcPts val="640"/>
              </a:spcBef>
              <a:spcAft>
                <a:spcPts val="0"/>
              </a:spcAft>
              <a:buSzPts val="2000"/>
              <a:buChar char="•"/>
            </a:pPr>
            <a:r>
              <a:rPr lang="en" sz="2000"/>
              <a:t>LC: MARC 21 to BIBFRAME 2.0 Conversion Specifications </a:t>
            </a:r>
            <a:r>
              <a:rPr lang="en" sz="2000" u="sng">
                <a:solidFill>
                  <a:schemeClr val="hlink"/>
                </a:solidFill>
                <a:hlinkClick r:id="rId3"/>
              </a:rPr>
              <a:t>https://www.loc.gov/bibframe/mtbf/</a:t>
            </a:r>
            <a:endParaRPr sz="2000"/>
          </a:p>
          <a:p>
            <a:pPr indent="0" lvl="0" marL="0" rtl="0">
              <a:spcBef>
                <a:spcPts val="640"/>
              </a:spcBef>
              <a:spcAft>
                <a:spcPts val="0"/>
              </a:spcAft>
              <a:buNone/>
            </a:pPr>
            <a:r>
              <a:t/>
            </a:r>
            <a:endParaRPr sz="600"/>
          </a:p>
          <a:p>
            <a:pPr indent="-355600" lvl="0" marL="457200" rtl="0">
              <a:spcBef>
                <a:spcPts val="640"/>
              </a:spcBef>
              <a:spcAft>
                <a:spcPts val="0"/>
              </a:spcAft>
              <a:buSzPts val="2000"/>
              <a:buChar char="•"/>
            </a:pPr>
            <a:r>
              <a:rPr lang="en" sz="2000"/>
              <a:t>CONSER: BIBFRAME 2.0 CSR Mapping (coming soon; watch this space: </a:t>
            </a:r>
            <a:r>
              <a:rPr lang="en" sz="2000" u="sng">
                <a:solidFill>
                  <a:schemeClr val="hlink"/>
                </a:solidFill>
                <a:hlinkClick r:id="rId4"/>
              </a:rPr>
              <a:t>http://www.loc.gov/aba/pcc/conser/index.html</a:t>
            </a:r>
            <a:r>
              <a:rPr lang="en" sz="2000"/>
              <a:t>)</a:t>
            </a:r>
            <a:endParaRPr sz="20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Shape 87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3600"/>
              <a:t>BIBFRAME 2.0 ontology</a:t>
            </a:r>
            <a:endParaRPr sz="3600"/>
          </a:p>
        </p:txBody>
      </p:sp>
      <p:sp>
        <p:nvSpPr>
          <p:cNvPr id="877" name="Shape 877"/>
          <p:cNvSpPr txBox="1"/>
          <p:nvPr>
            <p:ph idx="1" type="body"/>
          </p:nvPr>
        </p:nvSpPr>
        <p:spPr>
          <a:xfrm>
            <a:off x="457188" y="927913"/>
            <a:ext cx="8229600" cy="33945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 sz="1600" u="sng">
                <a:solidFill>
                  <a:schemeClr val="hlink"/>
                </a:solidFill>
                <a:hlinkClick r:id="rId3"/>
              </a:rPr>
              <a:t>http://id.loc.gov/ontologies/bibframe.html</a:t>
            </a:r>
            <a:r>
              <a:rPr lang="en" sz="2200"/>
              <a:t> </a:t>
            </a:r>
            <a:endParaRPr sz="2200"/>
          </a:p>
          <a:p>
            <a:pPr indent="-139700" lvl="0" marL="342900" rtl="0">
              <a:spcBef>
                <a:spcPts val="640"/>
              </a:spcBef>
              <a:spcAft>
                <a:spcPts val="0"/>
              </a:spcAft>
              <a:buNone/>
            </a:pPr>
            <a:r>
              <a:t/>
            </a:r>
            <a:endParaRPr sz="2200"/>
          </a:p>
          <a:p>
            <a:pPr indent="-139700" lvl="0" marL="342900" rtl="0">
              <a:spcBef>
                <a:spcPts val="640"/>
              </a:spcBef>
              <a:spcAft>
                <a:spcPts val="0"/>
              </a:spcAft>
              <a:buNone/>
            </a:pPr>
            <a:r>
              <a:t/>
            </a:r>
            <a:endParaRPr sz="2200"/>
          </a:p>
        </p:txBody>
      </p:sp>
      <p:pic>
        <p:nvPicPr>
          <p:cNvPr id="878" name="Shape 878"/>
          <p:cNvPicPr preferRelativeResize="0"/>
          <p:nvPr/>
        </p:nvPicPr>
        <p:blipFill>
          <a:blip r:embed="rId4">
            <a:alphaModFix/>
          </a:blip>
          <a:stretch>
            <a:fillRect/>
          </a:stretch>
        </p:blipFill>
        <p:spPr>
          <a:xfrm>
            <a:off x="928388" y="1527241"/>
            <a:ext cx="6136481" cy="1635919"/>
          </a:xfrm>
          <a:prstGeom prst="rect">
            <a:avLst/>
          </a:prstGeom>
          <a:noFill/>
          <a:ln>
            <a:noFill/>
          </a:ln>
        </p:spPr>
      </p:pic>
      <p:pic>
        <p:nvPicPr>
          <p:cNvPr id="879" name="Shape 879"/>
          <p:cNvPicPr preferRelativeResize="0"/>
          <p:nvPr/>
        </p:nvPicPr>
        <p:blipFill>
          <a:blip r:embed="rId5">
            <a:alphaModFix/>
          </a:blip>
          <a:stretch>
            <a:fillRect/>
          </a:stretch>
        </p:blipFill>
        <p:spPr>
          <a:xfrm>
            <a:off x="1454925" y="2841825"/>
            <a:ext cx="6143625" cy="19145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Shape 88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Instances</a:t>
            </a:r>
            <a:endParaRPr b="0" i="0" sz="3600" u="none" cap="none" strike="noStrike">
              <a:solidFill>
                <a:schemeClr val="dk1"/>
              </a:solidFill>
              <a:latin typeface="Calibri"/>
              <a:ea typeface="Calibri"/>
              <a:cs typeface="Calibri"/>
              <a:sym typeface="Calibri"/>
            </a:endParaRPr>
          </a:p>
        </p:txBody>
      </p:sp>
      <p:sp>
        <p:nvSpPr>
          <p:cNvPr id="886" name="Shape 88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a</a:t>
            </a:r>
            <a:r>
              <a:rPr b="0" i="0" lang="en" sz="2000" u="none" cap="none" strike="noStrike">
                <a:solidFill>
                  <a:schemeClr val="dk1"/>
                </a:solidFill>
                <a:latin typeface="Calibri"/>
                <a:ea typeface="Calibri"/>
                <a:cs typeface="Calibri"/>
                <a:sym typeface="Calibri"/>
              </a:rPr>
              <a:t> bf:Instance</a:t>
            </a:r>
            <a:endParaRPr b="0" i="0" sz="20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1" name="Shape 891"/>
        <p:cNvGrpSpPr/>
        <p:nvPr/>
      </p:nvGrpSpPr>
      <p:grpSpPr>
        <a:xfrm>
          <a:off x="0" y="0"/>
          <a:ext cx="0" cy="0"/>
          <a:chOff x="0" y="0"/>
          <a:chExt cx="0" cy="0"/>
        </a:xfrm>
      </p:grpSpPr>
      <p:sp>
        <p:nvSpPr>
          <p:cNvPr id="892" name="Shape 89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Title (for display)</a:t>
            </a:r>
            <a:endParaRPr b="0" i="0" sz="3600" u="none" cap="none" strike="noStrike">
              <a:solidFill>
                <a:schemeClr val="dk1"/>
              </a:solidFill>
              <a:latin typeface="Calibri"/>
              <a:ea typeface="Calibri"/>
              <a:cs typeface="Calibri"/>
              <a:sym typeface="Calibri"/>
            </a:endParaRPr>
          </a:p>
        </p:txBody>
      </p:sp>
      <p:sp>
        <p:nvSpPr>
          <p:cNvPr id="893" name="Shape 89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bf:title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bf:Title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rdfs:label</a:t>
            </a:r>
            <a:r>
              <a:rPr b="0" i="0" lang="en" sz="2000" u="none" cap="none" strike="noStrike">
                <a:solidFill>
                  <a:schemeClr val="dk1"/>
                </a:solidFill>
                <a:latin typeface="Calibri"/>
                <a:ea typeface="Calibri"/>
                <a:cs typeface="Calibri"/>
                <a:sym typeface="Calibri"/>
              </a:rPr>
              <a:t> "The international journal of Korean art and archaeology." ] </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sp>
        <p:nvSpPr>
          <p:cNvPr id="898" name="Shape 89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Title (for sorting)</a:t>
            </a:r>
            <a:endParaRPr b="0" i="0" sz="3600" u="none" cap="none" strike="noStrike">
              <a:solidFill>
                <a:schemeClr val="dk1"/>
              </a:solidFill>
              <a:latin typeface="Calibri"/>
              <a:ea typeface="Calibri"/>
              <a:cs typeface="Calibri"/>
              <a:sym typeface="Calibri"/>
            </a:endParaRPr>
          </a:p>
        </p:txBody>
      </p:sp>
      <p:sp>
        <p:nvSpPr>
          <p:cNvPr id="899" name="Shape 89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bf:title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bf:Title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rdfs:label "The international journal of Korean art and archaeology."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bflc:titleSortKey</a:t>
            </a:r>
            <a:r>
              <a:rPr b="0" i="0" lang="en" sz="2000" u="none" cap="none" strike="noStrike">
                <a:solidFill>
                  <a:schemeClr val="dk1"/>
                </a:solidFill>
                <a:latin typeface="Calibri"/>
                <a:ea typeface="Calibri"/>
                <a:cs typeface="Calibri"/>
                <a:sym typeface="Calibri"/>
              </a:rPr>
              <a:t> "international journal of Korean art and archaeology." ]</a:t>
            </a:r>
            <a:r>
              <a:rPr b="0" i="0" lang="en"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4" name="Shape 904"/>
        <p:cNvGrpSpPr/>
        <p:nvPr/>
      </p:nvGrpSpPr>
      <p:grpSpPr>
        <a:xfrm>
          <a:off x="0" y="0"/>
          <a:ext cx="0" cy="0"/>
          <a:chOff x="0" y="0"/>
          <a:chExt cx="0" cy="0"/>
        </a:xfrm>
      </p:grpSpPr>
      <p:sp>
        <p:nvSpPr>
          <p:cNvPr id="905" name="Shape 90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Title proper</a:t>
            </a:r>
            <a:endParaRPr b="0" i="0" sz="3600" u="none" cap="none" strike="noStrike">
              <a:solidFill>
                <a:schemeClr val="dk1"/>
              </a:solidFill>
              <a:latin typeface="Calibri"/>
              <a:ea typeface="Calibri"/>
              <a:cs typeface="Calibri"/>
              <a:sym typeface="Calibri"/>
            </a:endParaRPr>
          </a:p>
        </p:txBody>
      </p:sp>
      <p:sp>
        <p:nvSpPr>
          <p:cNvPr id="906" name="Shape 90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bf:title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bf:Title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rdfs:label "The international journal of Korean art and archaeology."  </a:t>
            </a:r>
            <a:r>
              <a:rPr lang="en" sz="2000"/>
              <a:t>;</a:t>
            </a:r>
            <a:br>
              <a:rPr lang="en" sz="2000"/>
            </a:br>
            <a:r>
              <a:rPr lang="en" sz="2000"/>
              <a:t>               bflc:titleSortKey "international journal of Korean art and archaeology." ;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bf:mainTitle</a:t>
            </a:r>
            <a:r>
              <a:rPr b="0" i="0" lang="en" sz="2000" u="none" cap="none" strike="noStrike">
                <a:solidFill>
                  <a:schemeClr val="dk1"/>
                </a:solidFill>
                <a:latin typeface="Calibri"/>
                <a:ea typeface="Calibri"/>
                <a:cs typeface="Calibri"/>
                <a:sym typeface="Calibri"/>
              </a:rPr>
              <a:t> "The international journal of Korean art and archaeology" ] </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Shape 9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Title proper (part number, name)</a:t>
            </a:r>
            <a:endParaRPr b="0" i="0" sz="3600" u="none" cap="none" strike="noStrike">
              <a:solidFill>
                <a:schemeClr val="dk1"/>
              </a:solidFill>
              <a:latin typeface="Calibri"/>
              <a:ea typeface="Calibri"/>
              <a:cs typeface="Calibri"/>
              <a:sym typeface="Calibri"/>
            </a:endParaRPr>
          </a:p>
        </p:txBody>
      </p:sp>
      <p:sp>
        <p:nvSpPr>
          <p:cNvPr id="912" name="Shape 91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&lt;http://bibframe.example.org/11315714#Instance&gt;</a:t>
            </a:r>
            <a:endParaRPr sz="2000"/>
          </a:p>
          <a:p>
            <a:pPr indent="0" lvl="0" marL="0" marR="0" rtl="0" algn="l">
              <a:lnSpc>
                <a:spcPct val="80000"/>
              </a:lnSpc>
              <a:spcBef>
                <a:spcPts val="544"/>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bf:title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bf:Title ;</a:t>
            </a:r>
            <a:endParaRPr sz="2000"/>
          </a:p>
          <a:p>
            <a:pPr indent="0" lvl="0" marL="0" marR="0" rtl="0" algn="l">
              <a:lnSpc>
                <a:spcPct val="80000"/>
              </a:lnSpc>
              <a:spcBef>
                <a:spcPts val="544"/>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rdfs:label "Philosophical transactions of the Royal Society of London. Series A, Containing papers of a mathematical or physical character."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544"/>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bf:mainTitle</a:t>
            </a:r>
            <a:r>
              <a:rPr b="0" i="0" lang="en" sz="2000" u="none" cap="none" strike="noStrike">
                <a:solidFill>
                  <a:schemeClr val="dk1"/>
                </a:solidFill>
                <a:latin typeface="Calibri"/>
                <a:ea typeface="Calibri"/>
                <a:cs typeface="Calibri"/>
                <a:sym typeface="Calibri"/>
              </a:rPr>
              <a:t> "Philosophical transactions of the Royal Society of London" ;</a:t>
            </a:r>
            <a:endParaRPr sz="2000"/>
          </a:p>
          <a:p>
            <a:pPr indent="0" lvl="0" marL="0" marR="0" rtl="0" algn="l">
              <a:lnSpc>
                <a:spcPct val="80000"/>
              </a:lnSpc>
              <a:spcBef>
                <a:spcPts val="544"/>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bf:partName</a:t>
            </a:r>
            <a:r>
              <a:rPr b="0" i="0" lang="en" sz="2000" u="none" cap="none" strike="noStrike">
                <a:solidFill>
                  <a:schemeClr val="dk1"/>
                </a:solidFill>
                <a:latin typeface="Calibri"/>
                <a:ea typeface="Calibri"/>
                <a:cs typeface="Calibri"/>
                <a:sym typeface="Calibri"/>
              </a:rPr>
              <a:t> "Containing papers of a mathematical or physical character" ;</a:t>
            </a:r>
            <a:endParaRPr sz="2000"/>
          </a:p>
          <a:p>
            <a:pPr indent="0" lvl="0" marL="0" marR="0" rtl="0" algn="l">
              <a:lnSpc>
                <a:spcPct val="80000"/>
              </a:lnSpc>
              <a:spcBef>
                <a:spcPts val="544"/>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bf:partNumber</a:t>
            </a:r>
            <a:r>
              <a:rPr b="0" i="0" lang="en" sz="2000" u="none" cap="none" strike="noStrike">
                <a:solidFill>
                  <a:schemeClr val="dk1"/>
                </a:solidFill>
                <a:latin typeface="Calibri"/>
                <a:ea typeface="Calibri"/>
                <a:cs typeface="Calibri"/>
                <a:sym typeface="Calibri"/>
              </a:rPr>
              <a:t> "Series A"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Linked Data Technology Stack </a:t>
            </a:r>
            <a:endParaRPr/>
          </a:p>
          <a:p>
            <a:pPr indent="0" lvl="0" marL="0" rtl="0">
              <a:spcBef>
                <a:spcPts val="0"/>
              </a:spcBef>
              <a:spcAft>
                <a:spcPts val="0"/>
              </a:spcAft>
              <a:buNone/>
            </a:pPr>
            <a:r>
              <a:t/>
            </a:r>
            <a:endParaRPr/>
          </a:p>
        </p:txBody>
      </p:sp>
      <p:sp>
        <p:nvSpPr>
          <p:cNvPr id="258" name="Shape 25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RDFS (RDF Vocabulary Definition Language)</a:t>
            </a:r>
            <a:endParaRPr/>
          </a:p>
          <a:p>
            <a:pPr indent="0" lvl="0" marL="0" rtl="0">
              <a:spcBef>
                <a:spcPts val="0"/>
              </a:spcBef>
              <a:spcAft>
                <a:spcPts val="0"/>
              </a:spcAft>
              <a:buNone/>
            </a:pPr>
            <a:r>
              <a:rPr lang="en"/>
              <a:t>OWL (Web Ontology Language)</a:t>
            </a:r>
            <a:endParaRPr/>
          </a:p>
          <a:p>
            <a:pPr indent="0" lvl="0" marL="0" rtl="0">
              <a:spcBef>
                <a:spcPts val="0"/>
              </a:spcBef>
              <a:spcAft>
                <a:spcPts val="0"/>
              </a:spcAft>
              <a:buNone/>
            </a:pPr>
            <a:r>
              <a:t/>
            </a:r>
            <a:endParaRPr/>
          </a:p>
          <a:p>
            <a:pPr indent="0" lvl="0" marL="0" rtl="0">
              <a:spcBef>
                <a:spcPts val="0"/>
              </a:spcBef>
              <a:spcAft>
                <a:spcPts val="0"/>
              </a:spcAft>
              <a:buNone/>
            </a:pPr>
            <a:r>
              <a:rPr lang="en" sz="1300">
                <a:solidFill>
                  <a:srgbClr val="000000"/>
                </a:solidFill>
                <a:latin typeface="Calibri"/>
                <a:ea typeface="Calibri"/>
                <a:cs typeface="Calibri"/>
                <a:sym typeface="Calibri"/>
              </a:rPr>
              <a:t>&lt;owl:DatatypeProperty rdf:about="http://id.loc.gov/ontologies/bibframe/firstIssue"&gt;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   &lt;rdfs:range rdf:resource="http://www.w3.org/2000/01/rdf-schema#Literal"/&gt;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   &lt;skos:definition&gt;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      Beginning date of a resource and/or the sequential designations.</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   &lt;/skos:definition&gt;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   &lt;rdfs:comment&gt;Used with Work or Instance&lt;/rdfs:comment&gt;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   &lt;rdfs:label&gt;Multipart first issue&lt;/rdfs:label&gt;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   &lt;dcterms:modified&gt;2016-04-21 (New)</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   &lt;/dcterms:modified&gt;</a:t>
            </a:r>
            <a:endParaRPr sz="1300">
              <a:solidFill>
                <a:srgbClr val="000000"/>
              </a:solidFill>
              <a:latin typeface="Calibri"/>
              <a:ea typeface="Calibri"/>
              <a:cs typeface="Calibri"/>
              <a:sym typeface="Calibri"/>
            </a:endParaRPr>
          </a:p>
          <a:p>
            <a:pPr indent="0" lvl="0" marL="0" rtl="0">
              <a:spcBef>
                <a:spcPts val="0"/>
              </a:spcBef>
              <a:spcAft>
                <a:spcPts val="0"/>
              </a:spcAft>
              <a:buNone/>
            </a:pPr>
            <a:r>
              <a:rPr lang="en" sz="1300">
                <a:solidFill>
                  <a:srgbClr val="000000"/>
                </a:solidFill>
                <a:latin typeface="Calibri"/>
                <a:ea typeface="Calibri"/>
                <a:cs typeface="Calibri"/>
                <a:sym typeface="Calibri"/>
              </a:rPr>
              <a:t>&lt;/owl:DatatypeProperty&gt;</a:t>
            </a:r>
            <a:endParaRPr sz="1300">
              <a:solidFill>
                <a:srgbClr val="000000"/>
              </a:solidFill>
              <a:latin typeface="Calibri"/>
              <a:ea typeface="Calibri"/>
              <a:cs typeface="Calibri"/>
              <a:sym typeface="Calibri"/>
            </a:endParaRPr>
          </a:p>
          <a:p>
            <a:pPr indent="0" lvl="0" marL="0" rtl="0">
              <a:spcBef>
                <a:spcPts val="0"/>
              </a:spcBef>
              <a:spcAft>
                <a:spcPts val="1600"/>
              </a:spcAft>
              <a:buNone/>
            </a:pPr>
            <a:r>
              <a:t/>
            </a:r>
            <a:endParaRPr sz="1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Shape 9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Title proper </a:t>
            </a:r>
            <a:r>
              <a:rPr lang="en" sz="3600"/>
              <a:t>and </a:t>
            </a:r>
            <a:r>
              <a:rPr b="0" i="0" lang="en" sz="3600" u="none" cap="none" strike="noStrike">
                <a:solidFill>
                  <a:schemeClr val="dk1"/>
                </a:solidFill>
                <a:latin typeface="Calibri"/>
                <a:ea typeface="Calibri"/>
                <a:cs typeface="Calibri"/>
                <a:sym typeface="Calibri"/>
              </a:rPr>
              <a:t>subtitle</a:t>
            </a:r>
            <a:endParaRPr b="0" i="0" sz="3600" u="none" cap="none" strike="noStrike">
              <a:solidFill>
                <a:schemeClr val="dk1"/>
              </a:solidFill>
              <a:latin typeface="Calibri"/>
              <a:ea typeface="Calibri"/>
              <a:cs typeface="Calibri"/>
              <a:sym typeface="Calibri"/>
            </a:endParaRPr>
          </a:p>
        </p:txBody>
      </p:sp>
      <p:sp>
        <p:nvSpPr>
          <p:cNvPr id="919" name="Shape 91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&lt;http://bibframe.example.org/12382624#Instance&gt;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bf:title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bf:Title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"Gastronomica : the journal of food and culture."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bflc:titleSortKey "Gastronomica : the journal of food and culture."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bf:mainTitle</a:t>
            </a:r>
            <a:r>
              <a:rPr b="0" i="0" lang="en" sz="2000" u="none" cap="none" strike="noStrike">
                <a:solidFill>
                  <a:schemeClr val="dk1"/>
                </a:solidFill>
                <a:latin typeface="Calibri"/>
                <a:ea typeface="Calibri"/>
                <a:cs typeface="Calibri"/>
                <a:sym typeface="Calibri"/>
              </a:rPr>
              <a:t> "Gastronomica"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bf:subtitle</a:t>
            </a:r>
            <a:r>
              <a:rPr b="0" i="0" lang="en" sz="2000" u="none" cap="none" strike="noStrike">
                <a:solidFill>
                  <a:schemeClr val="dk1"/>
                </a:solidFill>
                <a:latin typeface="Calibri"/>
                <a:ea typeface="Calibri"/>
                <a:cs typeface="Calibri"/>
                <a:sym typeface="Calibri"/>
              </a:rPr>
              <a:t> "the journal of food and culture" ]</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Shape 9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Variant title</a:t>
            </a:r>
            <a:endParaRPr b="0" i="0" sz="3600" u="none" cap="none" strike="noStrike">
              <a:solidFill>
                <a:schemeClr val="dk1"/>
              </a:solidFill>
              <a:latin typeface="Calibri"/>
              <a:ea typeface="Calibri"/>
              <a:cs typeface="Calibri"/>
              <a:sym typeface="Calibri"/>
            </a:endParaRPr>
          </a:p>
        </p:txBody>
      </p:sp>
      <p:sp>
        <p:nvSpPr>
          <p:cNvPr id="926" name="Shape 92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bf:title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bf:Title, </a:t>
            </a:r>
            <a:r>
              <a:rPr b="0" i="0" lang="en" sz="2000" u="none" cap="none" strike="noStrike">
                <a:solidFill>
                  <a:srgbClr val="FF0000"/>
                </a:solidFill>
                <a:latin typeface="Calibri"/>
                <a:ea typeface="Calibri"/>
                <a:cs typeface="Calibri"/>
                <a:sym typeface="Calibri"/>
              </a:rPr>
              <a:t>bf:VariantTitle</a:t>
            </a:r>
            <a:r>
              <a:rPr b="0" i="0" lang="en" sz="2000" u="none" cap="none" strike="noStrike">
                <a:solidFill>
                  <a:schemeClr val="dk1"/>
                </a:solidFill>
                <a:latin typeface="Calibri"/>
                <a:ea typeface="Calibri"/>
                <a:cs typeface="Calibri"/>
                <a:sym typeface="Calibri"/>
              </a:rPr>
              <a:t> </a:t>
            </a:r>
            <a:r>
              <a:rPr lang="en" sz="2000"/>
              <a:t>;</a:t>
            </a:r>
            <a:br>
              <a:rPr lang="en" sz="2000"/>
            </a:br>
            <a:r>
              <a:rPr lang="en" sz="2000"/>
              <a:t>               r</a:t>
            </a:r>
            <a:r>
              <a:rPr b="0" i="0" lang="en" sz="2000" u="none" cap="none" strike="noStrike">
                <a:solidFill>
                  <a:schemeClr val="dk1"/>
                </a:solidFill>
                <a:latin typeface="Calibri"/>
                <a:ea typeface="Calibri"/>
                <a:cs typeface="Calibri"/>
                <a:sym typeface="Calibri"/>
              </a:rPr>
              <a:t>dfs:label "Korean art and archaeology"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bflc:titleSortKey "Korean art and archaeology"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bf:mainTitle "Korean art and archaeology" ]</a:t>
            </a:r>
            <a:r>
              <a:rPr lang="en" sz="2000"/>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Shape 9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Parallel</a:t>
            </a:r>
            <a:r>
              <a:rPr b="0" i="0" lang="en" sz="3600" u="none" cap="none" strike="noStrike">
                <a:solidFill>
                  <a:schemeClr val="dk1"/>
                </a:solidFill>
                <a:latin typeface="Calibri"/>
                <a:ea typeface="Calibri"/>
                <a:cs typeface="Calibri"/>
                <a:sym typeface="Calibri"/>
              </a:rPr>
              <a:t> title</a:t>
            </a:r>
            <a:endParaRPr b="0" i="0" sz="3600" u="none" cap="none" strike="noStrike">
              <a:solidFill>
                <a:schemeClr val="dk1"/>
              </a:solidFill>
              <a:latin typeface="Calibri"/>
              <a:ea typeface="Calibri"/>
              <a:cs typeface="Calibri"/>
              <a:sym typeface="Calibri"/>
            </a:endParaRPr>
          </a:p>
        </p:txBody>
      </p:sp>
      <p:sp>
        <p:nvSpPr>
          <p:cNvPr id="933" name="Shape 93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 sz="2000"/>
              <a:t>&lt;http://bibframe.example.org/11273268#Instance</a:t>
            </a:r>
            <a:r>
              <a:rPr lang="en" sz="2000"/>
              <a:t>&gt;</a:t>
            </a:r>
            <a:endParaRPr sz="2000"/>
          </a:p>
          <a:p>
            <a:pPr indent="0" lvl="0" marL="0" rtl="0">
              <a:lnSpc>
                <a:spcPct val="115000"/>
              </a:lnSpc>
              <a:spcBef>
                <a:spcPts val="0"/>
              </a:spcBef>
              <a:spcAft>
                <a:spcPts val="0"/>
              </a:spcAft>
              <a:buNone/>
            </a:pPr>
            <a:r>
              <a:rPr lang="en" sz="2000"/>
              <a:t>     </a:t>
            </a:r>
            <a:r>
              <a:rPr lang="en" sz="2000">
                <a:solidFill>
                  <a:srgbClr val="FF0000"/>
                </a:solidFill>
              </a:rPr>
              <a:t>bf:title</a:t>
            </a:r>
            <a:br>
              <a:rPr lang="en" sz="2000"/>
            </a:br>
            <a:r>
              <a:rPr lang="en" sz="2000"/>
              <a:t>          [ a</a:t>
            </a:r>
            <a:r>
              <a:rPr lang="en" sz="2000"/>
              <a:t> </a:t>
            </a:r>
            <a:r>
              <a:rPr lang="en" sz="2000">
                <a:solidFill>
                  <a:srgbClr val="FF0000"/>
                </a:solidFill>
              </a:rPr>
              <a:t>bf:ParallelTitle</a:t>
            </a:r>
            <a:r>
              <a:rPr lang="en" sz="2000"/>
              <a:t>, bf:Title, bf:VariantTitle </a:t>
            </a:r>
            <a:r>
              <a:rPr lang="en" sz="2000"/>
              <a:t>;</a:t>
            </a:r>
            <a:br>
              <a:rPr lang="en" sz="2000"/>
            </a:br>
            <a:r>
              <a:rPr lang="en" sz="2000"/>
              <a:t>               r</a:t>
            </a:r>
            <a:r>
              <a:rPr lang="en" sz="2000"/>
              <a:t>dfs:label "Korea today" </a:t>
            </a:r>
            <a:r>
              <a:rPr lang="en" sz="2000"/>
              <a:t>;</a:t>
            </a:r>
            <a:br>
              <a:rPr lang="en" sz="2000"/>
            </a:br>
            <a:r>
              <a:rPr lang="en" sz="2000"/>
              <a:t>               b</a:t>
            </a:r>
            <a:r>
              <a:rPr lang="en" sz="2000"/>
              <a:t>flc:titleSortKey "Korea today" ;</a:t>
            </a:r>
            <a:endParaRPr sz="2000"/>
          </a:p>
          <a:p>
            <a:pPr indent="0" lvl="0" marL="0" rtl="0">
              <a:lnSpc>
                <a:spcPct val="115000"/>
              </a:lnSpc>
              <a:spcBef>
                <a:spcPts val="0"/>
              </a:spcBef>
              <a:spcAft>
                <a:spcPts val="1000"/>
              </a:spcAft>
              <a:buClr>
                <a:schemeClr val="dk1"/>
              </a:buClr>
              <a:buSzPts val="1100"/>
              <a:buFont typeface="Arial"/>
              <a:buNone/>
            </a:pPr>
            <a:r>
              <a:rPr lang="en" sz="2000"/>
              <a:t>               bf:mainTitle "Korea today" ] </a:t>
            </a:r>
            <a:endParaRPr sz="20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Shape 93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Abbreviated title</a:t>
            </a:r>
            <a:endParaRPr b="0" i="0" sz="3600" u="none" cap="none" strike="noStrike">
              <a:solidFill>
                <a:schemeClr val="dk1"/>
              </a:solidFill>
              <a:latin typeface="Calibri"/>
              <a:ea typeface="Calibri"/>
              <a:cs typeface="Calibri"/>
              <a:sym typeface="Calibri"/>
            </a:endParaRPr>
          </a:p>
        </p:txBody>
      </p:sp>
      <p:sp>
        <p:nvSpPr>
          <p:cNvPr id="940" name="Shape 94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&lt;http://bibframe.example.org/18270882#Instance&gt;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bf:title</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 a </a:t>
            </a:r>
            <a:r>
              <a:rPr b="0" i="0" lang="en" sz="2000" u="none" cap="none" strike="noStrike">
                <a:solidFill>
                  <a:srgbClr val="FF0000"/>
                </a:solidFill>
                <a:latin typeface="Calibri"/>
                <a:ea typeface="Calibri"/>
                <a:cs typeface="Calibri"/>
                <a:sym typeface="Calibri"/>
              </a:rPr>
              <a:t>bf:AbbreviatedTitle</a:t>
            </a:r>
            <a:r>
              <a:rPr b="0" i="0" lang="en" sz="2000" u="none" cap="none" strike="noStrike">
                <a:solidFill>
                  <a:schemeClr val="dk1"/>
                </a:solidFill>
                <a:latin typeface="Calibri"/>
                <a:ea typeface="Calibri"/>
                <a:cs typeface="Calibri"/>
                <a:sym typeface="Calibri"/>
              </a:rPr>
              <a:t>, bf:Title, bf:VariantTitle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"Physician leadersh. j."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bflc:titleSortKey "Physician leadersh. j."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bf:mainTitle "Physician leadersh. j."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bf:source [ a bf:Source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rdf:value "issnkey" ] ]</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Shape 94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Key title</a:t>
            </a:r>
            <a:endParaRPr b="0" i="0" sz="3600" u="none" cap="none" strike="noStrike">
              <a:solidFill>
                <a:schemeClr val="dk1"/>
              </a:solidFill>
              <a:latin typeface="Calibri"/>
              <a:ea typeface="Calibri"/>
              <a:cs typeface="Calibri"/>
              <a:sym typeface="Calibri"/>
            </a:endParaRPr>
          </a:p>
        </p:txBody>
      </p:sp>
      <p:sp>
        <p:nvSpPr>
          <p:cNvPr id="947" name="Shape 94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&lt;http://bibframe.example.org/18270882#Instance&gt;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bf:title</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 a </a:t>
            </a:r>
            <a:r>
              <a:rPr b="0" i="0" lang="en" sz="2000" u="none" cap="none" strike="noStrike">
                <a:solidFill>
                  <a:srgbClr val="FF0000"/>
                </a:solidFill>
                <a:latin typeface="Calibri"/>
                <a:ea typeface="Calibri"/>
                <a:cs typeface="Calibri"/>
                <a:sym typeface="Calibri"/>
              </a:rPr>
              <a:t>bf:KeyTitle</a:t>
            </a:r>
            <a:r>
              <a:rPr b="0" i="0" lang="en" sz="2000" u="none" cap="none" strike="noStrike">
                <a:solidFill>
                  <a:schemeClr val="dk1"/>
                </a:solidFill>
                <a:latin typeface="Calibri"/>
                <a:ea typeface="Calibri"/>
                <a:cs typeface="Calibri"/>
                <a:sym typeface="Calibri"/>
              </a:rPr>
              <a:t>, bf:Title, bf:VariantTitle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"Physician leadership journal"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bflc:titleSortKey "Physician leadership journal"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bf:mainTitle "Physician leadership journal" ]</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Shape 95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Statement of responsibility</a:t>
            </a:r>
            <a:endParaRPr b="0" i="0" sz="3600" u="none" cap="none" strike="noStrike">
              <a:solidFill>
                <a:schemeClr val="dk1"/>
              </a:solidFill>
              <a:latin typeface="Calibri"/>
              <a:ea typeface="Calibri"/>
              <a:cs typeface="Calibri"/>
              <a:sym typeface="Calibri"/>
            </a:endParaRPr>
          </a:p>
        </p:txBody>
      </p:sp>
      <p:sp>
        <p:nvSpPr>
          <p:cNvPr id="954" name="Shape 95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&lt;http://bibframe.example.org/17610810#Instance&gt;</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bf:responsibilityStatement </a:t>
            </a:r>
            <a:r>
              <a:rPr b="0" i="0" lang="en" sz="2000" u="none" cap="none" strike="noStrike">
                <a:solidFill>
                  <a:schemeClr val="dk1"/>
                </a:solidFill>
                <a:latin typeface="Calibri"/>
                <a:ea typeface="Calibri"/>
                <a:cs typeface="Calibri"/>
                <a:sym typeface="Calibri"/>
              </a:rPr>
              <a:t>"edited by Nigel G. Foster, FRSA"</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Shape 96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sz="3600"/>
              <a:t>Edition statement</a:t>
            </a:r>
            <a:endParaRPr b="0" i="0" sz="3600" u="none" cap="none" strike="noStrike">
              <a:solidFill>
                <a:schemeClr val="dk1"/>
              </a:solidFill>
              <a:latin typeface="Calibri"/>
              <a:ea typeface="Calibri"/>
              <a:cs typeface="Calibri"/>
              <a:sym typeface="Calibri"/>
            </a:endParaRPr>
          </a:p>
        </p:txBody>
      </p:sp>
      <p:sp>
        <p:nvSpPr>
          <p:cNvPr id="961" name="Shape 96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lang="en" sz="2000"/>
              <a:t>&lt;http://bibframe.example.org/8330771#Instance&gt;</a:t>
            </a:r>
            <a:endParaRPr sz="2000"/>
          </a:p>
          <a:p>
            <a:pPr indent="0" lvl="0" marL="0" rtl="0">
              <a:spcBef>
                <a:spcPts val="560"/>
              </a:spcBef>
              <a:spcAft>
                <a:spcPts val="0"/>
              </a:spcAft>
              <a:buClr>
                <a:schemeClr val="dk1"/>
              </a:buClr>
              <a:buSzPts val="1100"/>
              <a:buFont typeface="Arial"/>
              <a:buNone/>
            </a:pPr>
            <a:r>
              <a:rPr lang="en" sz="2000"/>
              <a:t>     </a:t>
            </a:r>
            <a:r>
              <a:rPr lang="en" sz="2000">
                <a:solidFill>
                  <a:srgbClr val="FF0000"/>
                </a:solidFill>
              </a:rPr>
              <a:t>bf:editionStatement</a:t>
            </a:r>
            <a:r>
              <a:rPr lang="en" sz="2000"/>
              <a:t> "Indiana ed."</a:t>
            </a:r>
            <a:endParaRPr sz="2000"/>
          </a:p>
          <a:p>
            <a:pPr indent="0" lvl="0" marL="0" marR="0" rtl="0" algn="l">
              <a:spcBef>
                <a:spcPts val="56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Shape 96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Numbering of serials (formatted)</a:t>
            </a:r>
            <a:endParaRPr b="0" i="0" sz="3600" u="none" cap="none" strike="noStrike">
              <a:solidFill>
                <a:schemeClr val="dk1"/>
              </a:solidFill>
              <a:latin typeface="Calibri"/>
              <a:ea typeface="Calibri"/>
              <a:cs typeface="Calibri"/>
              <a:sym typeface="Calibri"/>
            </a:endParaRPr>
          </a:p>
        </p:txBody>
      </p:sp>
      <p:sp>
        <p:nvSpPr>
          <p:cNvPr id="968" name="Shape 96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&lt;http://bibframe.example.org/11315714#Instance&gt;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bf:firstIssue</a:t>
            </a:r>
            <a:r>
              <a:rPr b="0" i="0" lang="en" sz="2000" u="none" cap="none" strike="noStrike">
                <a:solidFill>
                  <a:schemeClr val="dk1"/>
                </a:solidFill>
                <a:latin typeface="Calibri"/>
                <a:ea typeface="Calibri"/>
                <a:cs typeface="Calibri"/>
                <a:sym typeface="Calibri"/>
              </a:rPr>
              <a:t> "Vol. 187 (1896)"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bf:lastIssue</a:t>
            </a:r>
            <a:r>
              <a:rPr b="0" i="0" lang="en" sz="2000" u="none" cap="none" strike="noStrike">
                <a:solidFill>
                  <a:schemeClr val="dk1"/>
                </a:solidFill>
                <a:latin typeface="Calibri"/>
                <a:ea typeface="Calibri"/>
                <a:cs typeface="Calibri"/>
                <a:sym typeface="Calibri"/>
              </a:rPr>
              <a:t> "v. 233"</a:t>
            </a:r>
            <a:endParaRPr sz="20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Shape 97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Numbering of serials (note)</a:t>
            </a:r>
            <a:endParaRPr b="0" i="0" sz="3600" u="none" cap="none" strike="noStrike">
              <a:solidFill>
                <a:schemeClr val="dk1"/>
              </a:solidFill>
              <a:latin typeface="Calibri"/>
              <a:ea typeface="Calibri"/>
              <a:cs typeface="Calibri"/>
              <a:sym typeface="Calibri"/>
            </a:endParaRPr>
          </a:p>
        </p:txBody>
      </p:sp>
      <p:sp>
        <p:nvSpPr>
          <p:cNvPr id="975" name="Shape 97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bf:note</a:t>
            </a:r>
            <a:r>
              <a:rPr b="0" i="0" lang="e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 a bf:Note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rdfs:label "Began with v. 01 (2007); ceased with v. 04 (2010)." ;</a:t>
            </a:r>
            <a:br>
              <a:rPr b="0" i="0" lang="en" sz="2000" u="none" cap="none" strike="noStrike">
                <a:solidFill>
                  <a:schemeClr val="dk1"/>
                </a:solidFill>
                <a:latin typeface="Calibri"/>
                <a:ea typeface="Calibri"/>
                <a:cs typeface="Calibri"/>
                <a:sym typeface="Calibri"/>
              </a:rPr>
            </a:b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bf:noteType</a:t>
            </a:r>
            <a:r>
              <a:rPr b="0" i="0" lang="en" sz="2000" u="none" cap="none" strike="noStrike">
                <a:solidFill>
                  <a:schemeClr val="dk1"/>
                </a:solidFill>
                <a:latin typeface="Calibri"/>
                <a:ea typeface="Calibri"/>
                <a:cs typeface="Calibri"/>
                <a:sym typeface="Calibri"/>
              </a:rPr>
              <a:t> "Numbering" ] </a:t>
            </a:r>
            <a:r>
              <a:rPr b="0" i="0" lang="en" sz="28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Shape 98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Publication statement (transcribed)</a:t>
            </a:r>
            <a:endParaRPr b="0" i="0" sz="3600" u="none" cap="none" strike="noStrike">
              <a:solidFill>
                <a:schemeClr val="dk1"/>
              </a:solidFill>
              <a:latin typeface="Calibri"/>
              <a:ea typeface="Calibri"/>
              <a:cs typeface="Calibri"/>
              <a:sym typeface="Calibri"/>
            </a:endParaRPr>
          </a:p>
        </p:txBody>
      </p:sp>
      <p:sp>
        <p:nvSpPr>
          <p:cNvPr id="982" name="Shape 98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&lt;http://bibframe.example.org/15297773#Instance&gt; </a:t>
            </a:r>
            <a:endParaRPr sz="2000"/>
          </a:p>
          <a:p>
            <a:pPr indent="0" lvl="0" marL="0" marR="0" rtl="0" algn="l">
              <a:spcBef>
                <a:spcPts val="560"/>
              </a:spcBef>
              <a:spcAft>
                <a:spcPts val="0"/>
              </a:spcAft>
              <a:buClr>
                <a:schemeClr val="dk1"/>
              </a:buClr>
              <a:buFont typeface="Arial"/>
              <a:buNone/>
            </a:pPr>
            <a:r>
              <a:rPr b="0" i="0" lang="en" sz="2000" u="none" cap="none" strike="noStrike">
                <a:solidFill>
                  <a:schemeClr val="dk1"/>
                </a:solidFill>
                <a:latin typeface="Calibri"/>
                <a:ea typeface="Calibri"/>
                <a:cs typeface="Calibri"/>
                <a:sym typeface="Calibri"/>
              </a:rPr>
              <a:t>     </a:t>
            </a:r>
            <a:r>
              <a:rPr b="0" i="0" lang="en" sz="2000" u="none" cap="none" strike="noStrike">
                <a:solidFill>
                  <a:srgbClr val="FF0000"/>
                </a:solidFill>
                <a:latin typeface="Calibri"/>
                <a:ea typeface="Calibri"/>
                <a:cs typeface="Calibri"/>
                <a:sym typeface="Calibri"/>
              </a:rPr>
              <a:t>bf:provisionActivityStatement</a:t>
            </a:r>
            <a:r>
              <a:rPr b="0" i="0" lang="en" sz="2000" u="none" cap="none" strike="noStrike">
                <a:solidFill>
                  <a:schemeClr val="dk1"/>
                </a:solidFill>
                <a:latin typeface="Calibri"/>
                <a:ea typeface="Calibri"/>
                <a:cs typeface="Calibri"/>
                <a:sym typeface="Calibri"/>
              </a:rPr>
              <a:t> "Seoul : National Museum of Korea, 2007-©2010."</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