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D5BD-7D73-4F62-B94B-C67D4F304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Craft Beer observations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AB3281D-5016-394C-8615-2D81C92493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spcAft>
                <a:spcPts val="0"/>
              </a:spcAft>
            </a:pPr>
            <a:endParaRPr lang="en-US" dirty="0"/>
          </a:p>
          <a:p>
            <a:pPr algn="l">
              <a:spcAft>
                <a:spcPts val="0"/>
              </a:spcAft>
            </a:pPr>
            <a:r>
              <a:rPr lang="en-US" dirty="0"/>
              <a:t>Justin </a:t>
            </a:r>
            <a:r>
              <a:rPr lang="en-US" dirty="0" err="1"/>
              <a:t>howard</a:t>
            </a:r>
            <a:endParaRPr lang="en-US" dirty="0"/>
          </a:p>
          <a:p>
            <a:pPr algn="l">
              <a:spcAft>
                <a:spcPts val="0"/>
              </a:spcAft>
            </a:pPr>
            <a:r>
              <a:rPr lang="en-US" dirty="0" err="1"/>
              <a:t>Justinhoward@mail.smu.edu</a:t>
            </a:r>
            <a:endParaRPr lang="en-US" dirty="0"/>
          </a:p>
          <a:p>
            <a:pPr algn="l">
              <a:spcAft>
                <a:spcPts val="0"/>
              </a:spcAft>
            </a:pPr>
            <a:endParaRPr lang="en-US" dirty="0"/>
          </a:p>
          <a:p>
            <a:pPr algn="l">
              <a:spcAft>
                <a:spcPts val="0"/>
              </a:spcAft>
            </a:pPr>
            <a:r>
              <a:rPr lang="en-US" dirty="0"/>
              <a:t>Amber </a:t>
            </a:r>
            <a:r>
              <a:rPr lang="en-US" dirty="0" err="1"/>
              <a:t>burnett</a:t>
            </a:r>
            <a:endParaRPr lang="en-US" dirty="0"/>
          </a:p>
          <a:p>
            <a:pPr algn="l">
              <a:spcAft>
                <a:spcPts val="0"/>
              </a:spcAft>
            </a:pPr>
            <a:r>
              <a:rPr lang="en-US" dirty="0" err="1"/>
              <a:t>aburnett@mail.smu.edu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11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61"/>
    </mc:Choice>
    <mc:Fallback>
      <p:transition spd="slow" advTm="406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DC9E-778B-8D46-AD92-7A8A84F2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063" y="-157369"/>
            <a:ext cx="7259804" cy="1905000"/>
          </a:xfrm>
        </p:spPr>
        <p:txBody>
          <a:bodyPr/>
          <a:lstStyle/>
          <a:p>
            <a:pPr algn="ctr"/>
            <a:r>
              <a:rPr lang="en-US" dirty="0"/>
              <a:t>Maximum alcohol content 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9BF4C9-E394-5345-B9A5-C705EAD7373D}"/>
              </a:ext>
            </a:extLst>
          </p:cNvPr>
          <p:cNvSpPr txBox="1">
            <a:spLocks/>
          </p:cNvSpPr>
          <p:nvPr/>
        </p:nvSpPr>
        <p:spPr>
          <a:xfrm>
            <a:off x="7274807" y="2030260"/>
            <a:ext cx="4804871" cy="4321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b="1" u="sng" dirty="0"/>
              <a:t>MAXIMUM ABV</a:t>
            </a:r>
          </a:p>
          <a:p>
            <a:pPr>
              <a:lnSpc>
                <a:spcPct val="90000"/>
              </a:lnSpc>
            </a:pPr>
            <a:r>
              <a:rPr lang="en-US" dirty="0"/>
              <a:t>LOCATION: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BOULDER, COLORADO</a:t>
            </a:r>
          </a:p>
          <a:p>
            <a:pPr>
              <a:lnSpc>
                <a:spcPct val="90000"/>
              </a:lnSpc>
            </a:pPr>
            <a:r>
              <a:rPr lang="en-US" dirty="0"/>
              <a:t>ABV: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.128</a:t>
            </a:r>
          </a:p>
          <a:p>
            <a:pPr>
              <a:lnSpc>
                <a:spcPct val="90000"/>
              </a:lnSpc>
            </a:pPr>
            <a:r>
              <a:rPr lang="en-US" dirty="0"/>
              <a:t>BEER NAME: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effectLst/>
              </a:rPr>
              <a:t>	LEE HILL SERIES VOL. 5</a:t>
            </a:r>
          </a:p>
          <a:p>
            <a:pPr>
              <a:lnSpc>
                <a:spcPct val="90000"/>
              </a:lnSpc>
            </a:pPr>
            <a:r>
              <a:rPr lang="en-US" dirty="0"/>
              <a:t>BREWERY NAME: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UPSLOPE BREWING COMPANY</a:t>
            </a:r>
          </a:p>
          <a:p>
            <a:pPr>
              <a:lnSpc>
                <a:spcPct val="90000"/>
              </a:lnSpc>
            </a:pPr>
            <a:r>
              <a:rPr lang="en-US" dirty="0"/>
              <a:t>BEER STYLE: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BELGIAN STYLE QUADRUPEL ALE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D2894F-79A8-9A49-8D13-C4B4ED860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400" y="2267327"/>
            <a:ext cx="3454400" cy="32763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715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946"/>
    </mc:Choice>
    <mc:Fallback>
      <p:transition spd="slow" advTm="169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DC9E-778B-8D46-AD92-7A8A84F2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063" y="-157369"/>
            <a:ext cx="6530047" cy="1905000"/>
          </a:xfrm>
        </p:spPr>
        <p:txBody>
          <a:bodyPr/>
          <a:lstStyle/>
          <a:p>
            <a:pPr algn="ctr"/>
            <a:r>
              <a:rPr lang="en-US" dirty="0"/>
              <a:t>MAXIMUM BITTERNESS (IBU)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9BF4C9-E394-5345-B9A5-C705EAD7373D}"/>
              </a:ext>
            </a:extLst>
          </p:cNvPr>
          <p:cNvSpPr txBox="1">
            <a:spLocks/>
          </p:cNvSpPr>
          <p:nvPr/>
        </p:nvSpPr>
        <p:spPr>
          <a:xfrm>
            <a:off x="1490133" y="1722231"/>
            <a:ext cx="9763059" cy="4321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b="1" u="sng" dirty="0"/>
              <a:t>MAXIMUM IBU</a:t>
            </a:r>
          </a:p>
          <a:p>
            <a:pPr>
              <a:lnSpc>
                <a:spcPct val="90000"/>
              </a:lnSpc>
            </a:pPr>
            <a:r>
              <a:rPr lang="en-US" dirty="0"/>
              <a:t>LOCATION: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ASTORIA, OR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ibu</a:t>
            </a:r>
            <a:r>
              <a:rPr lang="en-US" dirty="0"/>
              <a:t>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138</a:t>
            </a:r>
          </a:p>
          <a:p>
            <a:pPr>
              <a:lnSpc>
                <a:spcPct val="90000"/>
              </a:lnSpc>
            </a:pPr>
            <a:r>
              <a:rPr lang="en-US" dirty="0"/>
              <a:t>BEER NAME: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effectLst/>
              </a:rPr>
              <a:t>	 BITTER BITCH IMPERIAL IPA</a:t>
            </a:r>
          </a:p>
          <a:p>
            <a:pPr>
              <a:lnSpc>
                <a:spcPct val="90000"/>
              </a:lnSpc>
            </a:pPr>
            <a:r>
              <a:rPr lang="en-US" dirty="0"/>
              <a:t>BREWERY NAME: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ASTORIA BREWING COMPANY</a:t>
            </a:r>
          </a:p>
          <a:p>
            <a:pPr>
              <a:lnSpc>
                <a:spcPct val="90000"/>
              </a:lnSpc>
            </a:pPr>
            <a:r>
              <a:rPr lang="en-US" dirty="0"/>
              <a:t>BEER STYLE: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</a:t>
            </a:r>
            <a:r>
              <a:rPr lang="en-US" dirty="0">
                <a:effectLst/>
              </a:rPr>
              <a:t> American Double / Imperial IPA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FEAF1-A010-CD42-883F-65DECE52E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108" y="2252133"/>
            <a:ext cx="3162184" cy="2997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2003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168"/>
    </mc:Choice>
    <mc:Fallback>
      <p:transition spd="slow" advTm="171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6D71-ACDB-954E-BA6C-17A0B4A3D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556" y="0"/>
            <a:ext cx="10059443" cy="1728592"/>
          </a:xfrm>
        </p:spPr>
        <p:txBody>
          <a:bodyPr/>
          <a:lstStyle/>
          <a:p>
            <a:pPr algn="ctr"/>
            <a:r>
              <a:rPr lang="en-US" dirty="0"/>
              <a:t>Possible Correlation between bitterness and alcohol content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C73247-052A-024E-85E5-F385D94D9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600" y="1567090"/>
            <a:ext cx="6625354" cy="4003336"/>
          </a:xfrm>
        </p:spPr>
      </p:pic>
    </p:spTree>
    <p:extLst>
      <p:ext uri="{BB962C8B-B14F-4D97-AF65-F5344CB8AC3E}">
        <p14:creationId xmlns:p14="http://schemas.microsoft.com/office/powerpoint/2010/main" val="3522627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834"/>
    </mc:Choice>
    <mc:Fallback>
      <p:transition spd="slow" advTm="1983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0B8D-BC05-4FED-B650-1448546B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23" y="57824"/>
            <a:ext cx="6669868" cy="1549750"/>
          </a:xfrm>
        </p:spPr>
        <p:txBody>
          <a:bodyPr/>
          <a:lstStyle/>
          <a:p>
            <a:r>
              <a:rPr lang="en-US" dirty="0"/>
              <a:t>Parallels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F493-3814-47F6-92C0-1B7D5BE9C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19721"/>
            <a:ext cx="6871791" cy="3971480"/>
          </a:xfrm>
        </p:spPr>
        <p:txBody>
          <a:bodyPr/>
          <a:lstStyle/>
          <a:p>
            <a:r>
              <a:rPr lang="en-US" dirty="0"/>
              <a:t>The maps also indicate a correlation between median bitterness and alcohol content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State laws limiting alcohol content have an impact on median bitterness from state to state</a:t>
            </a:r>
          </a:p>
          <a:p>
            <a:pPr lvl="1"/>
            <a:r>
              <a:rPr lang="en-US" dirty="0"/>
              <a:t>States that restrict alcohol content of beer will tend to  have lower median IBU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81C28-5D54-47EC-AEBB-E28838FF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792" y="795996"/>
            <a:ext cx="5118285" cy="245677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DE822-1F21-4B9E-B104-A4DB6B124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791" y="3464918"/>
            <a:ext cx="5118286" cy="2738284"/>
          </a:xfrm>
          <a:custGeom>
            <a:avLst/>
            <a:gdLst>
              <a:gd name="connsiteX0" fmla="*/ 120172 w 3416888"/>
              <a:gd name="connsiteY0" fmla="*/ 0 h 2057399"/>
              <a:gd name="connsiteX1" fmla="*/ 3296716 w 3416888"/>
              <a:gd name="connsiteY1" fmla="*/ 0 h 2057399"/>
              <a:gd name="connsiteX2" fmla="*/ 3416888 w 3416888"/>
              <a:gd name="connsiteY2" fmla="*/ 120172 h 2057399"/>
              <a:gd name="connsiteX3" fmla="*/ 3416888 w 3416888"/>
              <a:gd name="connsiteY3" fmla="*/ 2057399 h 2057399"/>
              <a:gd name="connsiteX4" fmla="*/ 0 w 3416888"/>
              <a:gd name="connsiteY4" fmla="*/ 2057399 h 2057399"/>
              <a:gd name="connsiteX5" fmla="*/ 0 w 3416888"/>
              <a:gd name="connsiteY5" fmla="*/ 120172 h 2057399"/>
              <a:gd name="connsiteX6" fmla="*/ 120172 w 3416888"/>
              <a:gd name="connsiteY6" fmla="*/ 0 h 205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1512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022"/>
    </mc:Choice>
    <mc:Fallback>
      <p:transition spd="slow" advTm="290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DAF9-C2C3-7347-91AD-02D3E853E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66191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Thank you.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DE6D5-2EA3-704A-922F-C9A622C59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993334"/>
            <a:ext cx="9905998" cy="8713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63879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94"/>
    </mc:Choice>
    <mc:Fallback>
      <p:transition spd="slow" advTm="469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CA34-211E-48A9-8962-65C1C0EE2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4327014" cy="865239"/>
          </a:xfrm>
        </p:spPr>
        <p:txBody>
          <a:bodyPr>
            <a:normAutofit/>
          </a:bodyPr>
          <a:lstStyle/>
          <a:p>
            <a:r>
              <a:rPr lang="en-US" sz="4800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66CA0-4DF5-47FA-890A-93DE2960D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5626"/>
            <a:ext cx="5963416" cy="51127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2,305 unique beers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 Alcohol by Volume (ABV) measurement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 International Bitterness Unit (IBU) measurement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100 styles of beer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50 states and territories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focused on those within the mainland U.S.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384 different cities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D44C3-8885-4D37-B5E8-FC463544EA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134" b="1"/>
          <a:stretch/>
        </p:blipFill>
        <p:spPr>
          <a:xfrm>
            <a:off x="5967669" y="899651"/>
            <a:ext cx="5963416" cy="452452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6665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236"/>
    </mc:Choice>
    <mc:Fallback>
      <p:transition spd="slow" advTm="252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FA-EF16-4BA2-838D-1C630CA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/>
              <a:t>Breweries per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B72E-C7E0-48B0-8774-5D66900D5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1799304"/>
            <a:ext cx="3643674" cy="4616244"/>
          </a:xfrm>
        </p:spPr>
        <p:txBody>
          <a:bodyPr>
            <a:normAutofit/>
          </a:bodyPr>
          <a:lstStyle/>
          <a:p>
            <a:r>
              <a:rPr lang="en-US" sz="1800" dirty="0"/>
              <a:t>Colorado clearly wins</a:t>
            </a:r>
          </a:p>
          <a:p>
            <a:r>
              <a:rPr lang="en-US" sz="1800" dirty="0"/>
              <a:t>Other states with large numbers of craft breweries:</a:t>
            </a:r>
          </a:p>
          <a:p>
            <a:pPr lvl="1"/>
            <a:r>
              <a:rPr lang="en-US" sz="1600" dirty="0"/>
              <a:t>California</a:t>
            </a:r>
          </a:p>
          <a:p>
            <a:pPr lvl="1"/>
            <a:r>
              <a:rPr lang="en-US" sz="1600" dirty="0"/>
              <a:t>Texas</a:t>
            </a:r>
          </a:p>
          <a:p>
            <a:pPr lvl="1"/>
            <a:r>
              <a:rPr lang="en-US" sz="1600" dirty="0"/>
              <a:t>Michigan</a:t>
            </a:r>
          </a:p>
          <a:p>
            <a:pPr lvl="1"/>
            <a:r>
              <a:rPr lang="en-US" sz="1600" dirty="0"/>
              <a:t>Indiana</a:t>
            </a:r>
          </a:p>
          <a:p>
            <a:r>
              <a:rPr lang="en-US" sz="1800" dirty="0"/>
              <a:t>These states may have large numbers of breweries because they have larger populations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89EB8-B263-455F-8A9C-48E3B61ED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238865"/>
            <a:ext cx="7538949" cy="375062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3195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472"/>
    </mc:Choice>
    <mc:Fallback>
      <p:transition spd="slow" advTm="254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FA-EF16-4BA2-838D-1C630CA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394" y="417871"/>
            <a:ext cx="5122606" cy="1905000"/>
          </a:xfrm>
        </p:spPr>
        <p:txBody>
          <a:bodyPr>
            <a:normAutofit/>
          </a:bodyPr>
          <a:lstStyle/>
          <a:p>
            <a:r>
              <a:rPr lang="en-US" dirty="0"/>
              <a:t>Where are craft breweries most competitive?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B72E-C7E0-48B0-8774-5D66900D5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9394" y="2514600"/>
            <a:ext cx="5122606" cy="32162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Colorado still leads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Colorado residents clearly support craft breweries!</a:t>
            </a:r>
          </a:p>
          <a:p>
            <a:pPr>
              <a:lnSpc>
                <a:spcPct val="90000"/>
              </a:lnSpc>
            </a:pPr>
            <a:r>
              <a:rPr lang="en-US" dirty="0"/>
              <a:t>Other states with large numbers of craft breweries: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Vermont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Montana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Oregon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Wyoming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F2405-460F-4F15-AB14-028C5F35E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70371"/>
            <a:ext cx="7069394" cy="348167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4228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488"/>
    </mc:Choice>
    <mc:Fallback>
      <p:transition spd="slow" advTm="224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44BD-4C8D-433F-B895-BFF206433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599"/>
            <a:ext cx="5435760" cy="2009775"/>
          </a:xfrm>
        </p:spPr>
        <p:txBody>
          <a:bodyPr>
            <a:normAutofit/>
          </a:bodyPr>
          <a:lstStyle/>
          <a:p>
            <a:pPr algn="ctr"/>
            <a:r>
              <a:rPr lang="en-US"/>
              <a:t>Alcohol Content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DA117C-35B0-4583-9159-452BD82D2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77" y="3536853"/>
            <a:ext cx="5118286" cy="2738284"/>
          </a:xfrm>
          <a:custGeom>
            <a:avLst/>
            <a:gdLst>
              <a:gd name="connsiteX0" fmla="*/ 120172 w 3416888"/>
              <a:gd name="connsiteY0" fmla="*/ 0 h 2057399"/>
              <a:gd name="connsiteX1" fmla="*/ 3296716 w 3416888"/>
              <a:gd name="connsiteY1" fmla="*/ 0 h 2057399"/>
              <a:gd name="connsiteX2" fmla="*/ 3416888 w 3416888"/>
              <a:gd name="connsiteY2" fmla="*/ 120172 h 2057399"/>
              <a:gd name="connsiteX3" fmla="*/ 3416888 w 3416888"/>
              <a:gd name="connsiteY3" fmla="*/ 2057399 h 2057399"/>
              <a:gd name="connsiteX4" fmla="*/ 0 w 3416888"/>
              <a:gd name="connsiteY4" fmla="*/ 2057399 h 2057399"/>
              <a:gd name="connsiteX5" fmla="*/ 0 w 3416888"/>
              <a:gd name="connsiteY5" fmla="*/ 120172 h 2057399"/>
              <a:gd name="connsiteX6" fmla="*/ 120172 w 3416888"/>
              <a:gd name="connsiteY6" fmla="*/ 0 h 205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074603-1EA5-432E-B4D8-82BE8C9CC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894" y="398053"/>
            <a:ext cx="4398851" cy="2738284"/>
          </a:xfrm>
          <a:custGeom>
            <a:avLst/>
            <a:gdLst>
              <a:gd name="connsiteX0" fmla="*/ 0 w 3416888"/>
              <a:gd name="connsiteY0" fmla="*/ 0 h 3240120"/>
              <a:gd name="connsiteX1" fmla="*/ 3416888 w 3416888"/>
              <a:gd name="connsiteY1" fmla="*/ 0 h 3240120"/>
              <a:gd name="connsiteX2" fmla="*/ 3416888 w 3416888"/>
              <a:gd name="connsiteY2" fmla="*/ 3119948 h 3240120"/>
              <a:gd name="connsiteX3" fmla="*/ 3296716 w 3416888"/>
              <a:gd name="connsiteY3" fmla="*/ 3240120 h 3240120"/>
              <a:gd name="connsiteX4" fmla="*/ 120172 w 3416888"/>
              <a:gd name="connsiteY4" fmla="*/ 3240120 h 3240120"/>
              <a:gd name="connsiteX5" fmla="*/ 0 w 3416888"/>
              <a:gd name="connsiteY5" fmla="*/ 3119948 h 324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3750-92E6-47F2-A2C5-DEE1F1738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74425"/>
            <a:ext cx="5435760" cy="32884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Highest alcohol content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Washington, DC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Kentucky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Michigan</a:t>
            </a:r>
          </a:p>
          <a:p>
            <a:pPr>
              <a:lnSpc>
                <a:spcPct val="90000"/>
              </a:lnSpc>
            </a:pPr>
            <a:r>
              <a:rPr lang="en-US" dirty="0"/>
              <a:t>Lowest alcohol content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Wyoming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New Jersey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Utah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8286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981"/>
    </mc:Choice>
    <mc:Fallback>
      <p:transition spd="slow" advTm="309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44BD-4C8D-433F-B895-BFF206433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599"/>
            <a:ext cx="5435760" cy="20097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Bitterness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AD3D0-62D1-45FA-BF26-4360B8A48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13" y="609600"/>
            <a:ext cx="4286248" cy="2057399"/>
          </a:xfrm>
          <a:custGeom>
            <a:avLst/>
            <a:gdLst>
              <a:gd name="connsiteX0" fmla="*/ 120172 w 3416888"/>
              <a:gd name="connsiteY0" fmla="*/ 0 h 2057399"/>
              <a:gd name="connsiteX1" fmla="*/ 3296716 w 3416888"/>
              <a:gd name="connsiteY1" fmla="*/ 0 h 2057399"/>
              <a:gd name="connsiteX2" fmla="*/ 3416888 w 3416888"/>
              <a:gd name="connsiteY2" fmla="*/ 120172 h 2057399"/>
              <a:gd name="connsiteX3" fmla="*/ 3416888 w 3416888"/>
              <a:gd name="connsiteY3" fmla="*/ 2057399 h 2057399"/>
              <a:gd name="connsiteX4" fmla="*/ 0 w 3416888"/>
              <a:gd name="connsiteY4" fmla="*/ 2057399 h 2057399"/>
              <a:gd name="connsiteX5" fmla="*/ 0 w 3416888"/>
              <a:gd name="connsiteY5" fmla="*/ 120172 h 2057399"/>
              <a:gd name="connsiteX6" fmla="*/ 120172 w 3416888"/>
              <a:gd name="connsiteY6" fmla="*/ 0 h 205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DA7BC4-5DBE-43CA-82F9-622B47EDC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39" y="2947481"/>
            <a:ext cx="4765597" cy="2954670"/>
          </a:xfrm>
          <a:custGeom>
            <a:avLst/>
            <a:gdLst>
              <a:gd name="connsiteX0" fmla="*/ 0 w 3416888"/>
              <a:gd name="connsiteY0" fmla="*/ 0 h 3240120"/>
              <a:gd name="connsiteX1" fmla="*/ 3416888 w 3416888"/>
              <a:gd name="connsiteY1" fmla="*/ 0 h 3240120"/>
              <a:gd name="connsiteX2" fmla="*/ 3416888 w 3416888"/>
              <a:gd name="connsiteY2" fmla="*/ 3119948 h 3240120"/>
              <a:gd name="connsiteX3" fmla="*/ 3296716 w 3416888"/>
              <a:gd name="connsiteY3" fmla="*/ 3240120 h 3240120"/>
              <a:gd name="connsiteX4" fmla="*/ 120172 w 3416888"/>
              <a:gd name="connsiteY4" fmla="*/ 3240120 h 3240120"/>
              <a:gd name="connsiteX5" fmla="*/ 0 w 3416888"/>
              <a:gd name="connsiteY5" fmla="*/ 3119948 h 324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3750-92E6-47F2-A2C5-DEE1F1738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81251"/>
            <a:ext cx="5435760" cy="32884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Most Bitter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Maine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West Virginia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Florida </a:t>
            </a:r>
          </a:p>
          <a:p>
            <a:pPr>
              <a:lnSpc>
                <a:spcPct val="90000"/>
              </a:lnSpc>
            </a:pPr>
            <a:r>
              <a:rPr lang="en-US" dirty="0"/>
              <a:t>Least Bitter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Wisconsin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Kansas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Arizona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4540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054"/>
    </mc:Choice>
    <mc:Fallback>
      <p:transition spd="slow" advTm="220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6747-D2BE-4B0A-976F-C1A0B9F6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130710"/>
          </a:xfrm>
        </p:spPr>
        <p:txBody>
          <a:bodyPr>
            <a:normAutofit/>
          </a:bodyPr>
          <a:lstStyle/>
          <a:p>
            <a:r>
              <a:rPr lang="en-US" sz="2800" dirty="0"/>
              <a:t>Regional taste preferences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497C-ADB4-46BD-B75B-2B783975C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6" y="1740310"/>
            <a:ext cx="4065640" cy="4142965"/>
          </a:xfrm>
        </p:spPr>
        <p:txBody>
          <a:bodyPr>
            <a:normAutofit fontScale="92500"/>
          </a:bodyPr>
          <a:lstStyle/>
          <a:p>
            <a:r>
              <a:rPr lang="en-US" sz="1800" dirty="0"/>
              <a:t>Midwestern states prefer lower median bitterness than other regions. </a:t>
            </a:r>
          </a:p>
          <a:p>
            <a:r>
              <a:rPr lang="en-US" sz="1800" dirty="0"/>
              <a:t>West Coast breweries appear to consistently produce beers in the medium bitterness range</a:t>
            </a:r>
          </a:p>
          <a:p>
            <a:r>
              <a:rPr lang="en-US" sz="1800" dirty="0"/>
              <a:t>Bitterness varies widely on the East Coast. </a:t>
            </a:r>
          </a:p>
          <a:p>
            <a:pPr lvl="1"/>
            <a:r>
              <a:rPr lang="en-US" sz="1600" dirty="0"/>
              <a:t>The East Coast does contain 3 of the states with the highest median bitterness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South Dakota is grey?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No bitterness ratings were available from breweries in that state.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C1E45-AEAD-4E2F-BAA0-7871DFB93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608988"/>
            <a:ext cx="6916633" cy="331998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9318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365"/>
    </mc:Choice>
    <mc:Fallback>
      <p:transition spd="slow" advTm="503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CC1E45-AEAD-4E2F-BAA0-7871DFB930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l="211" r="1445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006747-D2BE-4B0A-976F-C1A0B9F6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497C-ADB4-46BD-B75B-2B783975C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64" y="1932039"/>
            <a:ext cx="11577483" cy="385916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Hard to make definitive conclusions 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44% beers have no reported bitterness (1005 out of 2305)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breweries that have reported their bitterness ratings may have a significant influence on the available data. 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800" dirty="0"/>
              <a:t>wide variance among states (except for the West Coast)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breweries specializing in bitter beers make a significant impact on the dataset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could be significantly impacting the taste preferences of their entire state.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0070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597"/>
    </mc:Choice>
    <mc:Fallback>
      <p:transition spd="slow" advTm="385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0071-A29A-684B-A069-8F0DC785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399" y="87973"/>
            <a:ext cx="6450370" cy="1077818"/>
          </a:xfrm>
        </p:spPr>
        <p:txBody>
          <a:bodyPr/>
          <a:lstStyle/>
          <a:p>
            <a:pPr algn="ctr"/>
            <a:r>
              <a:rPr lang="en-US" dirty="0"/>
              <a:t>Summary Statistics for ABV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445A2F1-87E4-7F4E-8D4D-C60ED5096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176262"/>
              </p:ext>
            </p:extLst>
          </p:nvPr>
        </p:nvGraphicFramePr>
        <p:xfrm>
          <a:off x="1831583" y="987464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2342442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93519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00683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5344626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272178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3747559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6408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36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002802"/>
                  </a:ext>
                </a:extLst>
              </a:tr>
            </a:tbl>
          </a:graphicData>
        </a:graphic>
      </p:graphicFrame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1D3CB2-99B1-FB47-85D1-03572BE26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957" y="1958008"/>
            <a:ext cx="7021620" cy="4131365"/>
          </a:xfrm>
        </p:spPr>
      </p:pic>
    </p:spTree>
    <p:extLst>
      <p:ext uri="{BB962C8B-B14F-4D97-AF65-F5344CB8AC3E}">
        <p14:creationId xmlns:p14="http://schemas.microsoft.com/office/powerpoint/2010/main" val="2358877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1"/>
    </mc:Choice>
    <mc:Fallback>
      <p:transition spd="slow" advTm="1500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0.4|3.6|4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14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6|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5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8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8.5|7.2|15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7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384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Mesh</vt:lpstr>
      <vt:lpstr>Craft Beer observations </vt:lpstr>
      <vt:lpstr>the data</vt:lpstr>
      <vt:lpstr>Breweries per state</vt:lpstr>
      <vt:lpstr>Where are craft breweries most competitive?</vt:lpstr>
      <vt:lpstr>Alcohol Content</vt:lpstr>
      <vt:lpstr>Bitterness</vt:lpstr>
      <vt:lpstr>Regional taste preferences</vt:lpstr>
      <vt:lpstr>Conclusions</vt:lpstr>
      <vt:lpstr>Summary Statistics for ABV</vt:lpstr>
      <vt:lpstr>Maximum alcohol content  </vt:lpstr>
      <vt:lpstr>MAXIMUM BITTERNESS (IBU)</vt:lpstr>
      <vt:lpstr>Possible Correlation between bitterness and alcohol content</vt:lpstr>
      <vt:lpstr>Parallels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Craft Beer observations</dc:title>
  <dc:creator>Justin Howard</dc:creator>
  <cp:lastModifiedBy>Justin Howard</cp:lastModifiedBy>
  <cp:revision>7</cp:revision>
  <dcterms:created xsi:type="dcterms:W3CDTF">2019-06-29T14:08:46Z</dcterms:created>
  <dcterms:modified xsi:type="dcterms:W3CDTF">2019-06-29T16:23:11Z</dcterms:modified>
</cp:coreProperties>
</file>