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7" r:id="rId4"/>
    <p:sldId id="263" r:id="rId5"/>
    <p:sldId id="258" r:id="rId6"/>
    <p:sldId id="260" r:id="rId7"/>
    <p:sldId id="264" r:id="rId8"/>
    <p:sldId id="265" r:id="rId9"/>
    <p:sldId id="267" r:id="rId10"/>
    <p:sldId id="268" r:id="rId11"/>
    <p:sldId id="269" r:id="rId12"/>
    <p:sldId id="262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97" d="100"/>
          <a:sy n="97" d="100"/>
        </p:scale>
        <p:origin x="55" y="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2D5BD-7D73-4F62-B94B-C67D4F3046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Craft Beer observations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E1B1-8A8E-4432-BAB6-D9A45EE1F5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041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FDC9E-778B-8D46-AD92-7A8A84F28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6063" y="-157369"/>
            <a:ext cx="7259804" cy="1905000"/>
          </a:xfrm>
        </p:spPr>
        <p:txBody>
          <a:bodyPr/>
          <a:lstStyle/>
          <a:p>
            <a:pPr algn="ctr"/>
            <a:r>
              <a:rPr lang="en-US" dirty="0"/>
              <a:t>Maximum alcohol content 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9BF4C9-E394-5345-B9A5-C705EAD7373D}"/>
              </a:ext>
            </a:extLst>
          </p:cNvPr>
          <p:cNvSpPr txBox="1">
            <a:spLocks/>
          </p:cNvSpPr>
          <p:nvPr/>
        </p:nvSpPr>
        <p:spPr>
          <a:xfrm>
            <a:off x="7274807" y="2030260"/>
            <a:ext cx="4804871" cy="4321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b="1" u="sng" dirty="0"/>
              <a:t>MAXIMUM ABV</a:t>
            </a:r>
          </a:p>
          <a:p>
            <a:pPr>
              <a:lnSpc>
                <a:spcPct val="90000"/>
              </a:lnSpc>
            </a:pPr>
            <a:r>
              <a:rPr lang="en-US" dirty="0"/>
              <a:t>LOCATION: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	BOULDER, COLORADO</a:t>
            </a:r>
          </a:p>
          <a:p>
            <a:pPr>
              <a:lnSpc>
                <a:spcPct val="90000"/>
              </a:lnSpc>
            </a:pPr>
            <a:r>
              <a:rPr lang="en-US" dirty="0"/>
              <a:t>ABV: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	.128</a:t>
            </a:r>
          </a:p>
          <a:p>
            <a:pPr>
              <a:lnSpc>
                <a:spcPct val="90000"/>
              </a:lnSpc>
            </a:pPr>
            <a:r>
              <a:rPr lang="en-US" dirty="0"/>
              <a:t>BEER NAME: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effectLst/>
              </a:rPr>
              <a:t>	LEE HILL SERIES VOL. 5</a:t>
            </a:r>
          </a:p>
          <a:p>
            <a:pPr>
              <a:lnSpc>
                <a:spcPct val="90000"/>
              </a:lnSpc>
            </a:pPr>
            <a:r>
              <a:rPr lang="en-US" dirty="0"/>
              <a:t>BREWERY NAME: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	UPSLOPE BREWING COMPANY</a:t>
            </a:r>
          </a:p>
          <a:p>
            <a:pPr>
              <a:lnSpc>
                <a:spcPct val="90000"/>
              </a:lnSpc>
            </a:pPr>
            <a:r>
              <a:rPr lang="en-US" dirty="0"/>
              <a:t>BEER STYLE: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	BELGIAN STYLE QUADRUPEL ALE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D2894F-79A8-9A49-8D13-C4B4ED860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400" y="2267327"/>
            <a:ext cx="3454400" cy="327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507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FDC9E-778B-8D46-AD92-7A8A84F28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6063" y="-157369"/>
            <a:ext cx="6530047" cy="1905000"/>
          </a:xfrm>
        </p:spPr>
        <p:txBody>
          <a:bodyPr/>
          <a:lstStyle/>
          <a:p>
            <a:pPr algn="ctr"/>
            <a:r>
              <a:rPr lang="en-US" dirty="0"/>
              <a:t>MAXIMUM BITTERNESS (IBU)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9BF4C9-E394-5345-B9A5-C705EAD7373D}"/>
              </a:ext>
            </a:extLst>
          </p:cNvPr>
          <p:cNvSpPr txBox="1">
            <a:spLocks/>
          </p:cNvSpPr>
          <p:nvPr/>
        </p:nvSpPr>
        <p:spPr>
          <a:xfrm>
            <a:off x="1490133" y="1722231"/>
            <a:ext cx="9763059" cy="4321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b="1" u="sng" dirty="0"/>
              <a:t>MAXIMUM IBU</a:t>
            </a:r>
          </a:p>
          <a:p>
            <a:pPr>
              <a:lnSpc>
                <a:spcPct val="90000"/>
              </a:lnSpc>
            </a:pPr>
            <a:r>
              <a:rPr lang="en-US" dirty="0"/>
              <a:t>LOCATION: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	ASTORIA, OR</a:t>
            </a:r>
          </a:p>
          <a:p>
            <a:pPr>
              <a:lnSpc>
                <a:spcPct val="90000"/>
              </a:lnSpc>
            </a:pPr>
            <a:r>
              <a:rPr lang="en-US" dirty="0" err="1"/>
              <a:t>ibu</a:t>
            </a:r>
            <a:r>
              <a:rPr lang="en-US" dirty="0"/>
              <a:t>: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	138</a:t>
            </a:r>
          </a:p>
          <a:p>
            <a:pPr>
              <a:lnSpc>
                <a:spcPct val="90000"/>
              </a:lnSpc>
            </a:pPr>
            <a:r>
              <a:rPr lang="en-US" dirty="0"/>
              <a:t>BEER NAME: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effectLst/>
              </a:rPr>
              <a:t>	 BITTER BITCH IMPERIAL IPA</a:t>
            </a:r>
          </a:p>
          <a:p>
            <a:pPr>
              <a:lnSpc>
                <a:spcPct val="90000"/>
              </a:lnSpc>
            </a:pPr>
            <a:r>
              <a:rPr lang="en-US" dirty="0"/>
              <a:t>BREWERY NAME: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	ASTORIA BREWING COMPANY</a:t>
            </a:r>
          </a:p>
          <a:p>
            <a:pPr>
              <a:lnSpc>
                <a:spcPct val="90000"/>
              </a:lnSpc>
            </a:pPr>
            <a:r>
              <a:rPr lang="en-US" dirty="0"/>
              <a:t>BEER STYLE: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	</a:t>
            </a:r>
            <a:r>
              <a:rPr lang="en-US" dirty="0">
                <a:effectLst/>
              </a:rPr>
              <a:t> American Double / Imperial IPA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BFEAF1-A010-CD42-883F-65DECE52E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108" y="2252133"/>
            <a:ext cx="3162184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656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56D71-ACDB-954E-BA6C-17A0B4A3D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556" y="0"/>
            <a:ext cx="10059443" cy="1728592"/>
          </a:xfrm>
        </p:spPr>
        <p:txBody>
          <a:bodyPr/>
          <a:lstStyle/>
          <a:p>
            <a:pPr algn="ctr"/>
            <a:r>
              <a:rPr lang="en-US" dirty="0"/>
              <a:t>Positive Correlation between bitterness and alcohol content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C73247-052A-024E-85E5-F385D94D9D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6600" y="1567090"/>
            <a:ext cx="6625354" cy="4003336"/>
          </a:xfrm>
        </p:spPr>
      </p:pic>
    </p:spTree>
    <p:extLst>
      <p:ext uri="{BB962C8B-B14F-4D97-AF65-F5344CB8AC3E}">
        <p14:creationId xmlns:p14="http://schemas.microsoft.com/office/powerpoint/2010/main" val="2394935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40B8D-BC05-4FED-B650-1448546B8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23" y="57824"/>
            <a:ext cx="6669868" cy="1549750"/>
          </a:xfrm>
        </p:spPr>
        <p:txBody>
          <a:bodyPr/>
          <a:lstStyle/>
          <a:p>
            <a:r>
              <a:rPr lang="en-US" dirty="0"/>
              <a:t>Parallels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3F493-3814-47F6-92C0-1B7D5BE9C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19721"/>
            <a:ext cx="6871791" cy="3971480"/>
          </a:xfrm>
        </p:spPr>
        <p:txBody>
          <a:bodyPr/>
          <a:lstStyle/>
          <a:p>
            <a:r>
              <a:rPr lang="en-US" dirty="0"/>
              <a:t>The maps also indicate a correlation between median bitterness and alcohol content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State laws limiting alcohol content have an impact on median bitterness from state to state</a:t>
            </a:r>
          </a:p>
          <a:p>
            <a:pPr lvl="1"/>
            <a:r>
              <a:rPr lang="en-US" dirty="0"/>
              <a:t>States that restrict alcohol content of beer will tend to  have lower median IBU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C81C28-5D54-47EC-AEBB-E28838F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792" y="795996"/>
            <a:ext cx="5118285" cy="245677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3DE822-1F21-4B9E-B104-A4DB6B124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791" y="3464918"/>
            <a:ext cx="5118286" cy="2738284"/>
          </a:xfrm>
          <a:custGeom>
            <a:avLst/>
            <a:gdLst>
              <a:gd name="connsiteX0" fmla="*/ 120172 w 3416888"/>
              <a:gd name="connsiteY0" fmla="*/ 0 h 2057399"/>
              <a:gd name="connsiteX1" fmla="*/ 3296716 w 3416888"/>
              <a:gd name="connsiteY1" fmla="*/ 0 h 2057399"/>
              <a:gd name="connsiteX2" fmla="*/ 3416888 w 3416888"/>
              <a:gd name="connsiteY2" fmla="*/ 120172 h 2057399"/>
              <a:gd name="connsiteX3" fmla="*/ 3416888 w 3416888"/>
              <a:gd name="connsiteY3" fmla="*/ 2057399 h 2057399"/>
              <a:gd name="connsiteX4" fmla="*/ 0 w 3416888"/>
              <a:gd name="connsiteY4" fmla="*/ 2057399 h 2057399"/>
              <a:gd name="connsiteX5" fmla="*/ 0 w 3416888"/>
              <a:gd name="connsiteY5" fmla="*/ 120172 h 2057399"/>
              <a:gd name="connsiteX6" fmla="*/ 120172 w 3416888"/>
              <a:gd name="connsiteY6" fmla="*/ 0 h 2057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16888" h="2057399">
                <a:moveTo>
                  <a:pt x="120172" y="0"/>
                </a:moveTo>
                <a:lnTo>
                  <a:pt x="3296716" y="0"/>
                </a:lnTo>
                <a:cubicBezTo>
                  <a:pt x="3363085" y="0"/>
                  <a:pt x="3416888" y="53803"/>
                  <a:pt x="3416888" y="120172"/>
                </a:cubicBezTo>
                <a:lnTo>
                  <a:pt x="3416888" y="2057399"/>
                </a:lnTo>
                <a:lnTo>
                  <a:pt x="0" y="2057399"/>
                </a:lnTo>
                <a:lnTo>
                  <a:pt x="0" y="120172"/>
                </a:lnTo>
                <a:cubicBezTo>
                  <a:pt x="0" y="53803"/>
                  <a:pt x="53803" y="0"/>
                  <a:pt x="120172" y="0"/>
                </a:cubicBezTo>
                <a:close/>
              </a:path>
            </a:pathLst>
          </a:cu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09908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2D5BD-7D73-4F62-B94B-C67D4F3046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Craft Beer observations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AB3281D-5016-394C-8615-2D81C92493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spcAft>
                <a:spcPts val="0"/>
              </a:spcAft>
            </a:pPr>
            <a:endParaRPr lang="en-US" dirty="0"/>
          </a:p>
          <a:p>
            <a:pPr algn="l">
              <a:spcAft>
                <a:spcPts val="0"/>
              </a:spcAft>
            </a:pPr>
            <a:r>
              <a:rPr lang="en-US" dirty="0"/>
              <a:t>Justin </a:t>
            </a:r>
            <a:r>
              <a:rPr lang="en-US" dirty="0" err="1"/>
              <a:t>howard</a:t>
            </a:r>
            <a:endParaRPr lang="en-US" dirty="0"/>
          </a:p>
          <a:p>
            <a:pPr algn="l">
              <a:spcAft>
                <a:spcPts val="0"/>
              </a:spcAft>
            </a:pPr>
            <a:r>
              <a:rPr lang="en-US" dirty="0" err="1"/>
              <a:t>Justinhoward@mail.smu.edu</a:t>
            </a:r>
            <a:endParaRPr lang="en-US" dirty="0"/>
          </a:p>
          <a:p>
            <a:pPr algn="l">
              <a:spcAft>
                <a:spcPts val="0"/>
              </a:spcAft>
            </a:pPr>
            <a:endParaRPr lang="en-US" dirty="0"/>
          </a:p>
          <a:p>
            <a:pPr algn="l">
              <a:spcAft>
                <a:spcPts val="0"/>
              </a:spcAft>
            </a:pPr>
            <a:r>
              <a:rPr lang="en-US" dirty="0"/>
              <a:t>Amber </a:t>
            </a:r>
            <a:r>
              <a:rPr lang="en-US" dirty="0" err="1"/>
              <a:t>burnett</a:t>
            </a:r>
            <a:endParaRPr lang="en-US" dirty="0"/>
          </a:p>
          <a:p>
            <a:pPr algn="l">
              <a:spcAft>
                <a:spcPts val="0"/>
              </a:spcAft>
            </a:pPr>
            <a:r>
              <a:rPr lang="en-US" dirty="0" err="1"/>
              <a:t>aburnett@mail.smu.edu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711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ECA34-211E-48A9-8962-65C1C0EE2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4327014" cy="865239"/>
          </a:xfrm>
        </p:spPr>
        <p:txBody>
          <a:bodyPr>
            <a:normAutofit/>
          </a:bodyPr>
          <a:lstStyle/>
          <a:p>
            <a:r>
              <a:rPr lang="en-US" sz="4800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66CA0-4DF5-47FA-890A-93DE2960D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35626"/>
            <a:ext cx="5963416" cy="511277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2,305 unique beers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an Alcohol by Volume (ABV) measurement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An International Bitterness Unit (IBU) measurement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100 styles of beer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50 states and territories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We focused on those within the mainland U.S.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384 different cities</a:t>
            </a:r>
          </a:p>
          <a:p>
            <a:pPr>
              <a:lnSpc>
                <a:spcPct val="90000"/>
              </a:lnSpc>
            </a:pPr>
            <a:endParaRPr lang="en-US" sz="1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3D44C3-8885-4D37-B5E8-FC463544EA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134" b="1"/>
          <a:stretch/>
        </p:blipFill>
        <p:spPr>
          <a:xfrm>
            <a:off x="5967669" y="899651"/>
            <a:ext cx="5963416" cy="452452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427666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3FFA-EF16-4BA2-838D-1C630CA2D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 dirty="0"/>
              <a:t>Breweries per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6B72E-C7E0-48B0-8774-5D66900D5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1799304"/>
            <a:ext cx="3643674" cy="4616244"/>
          </a:xfrm>
        </p:spPr>
        <p:txBody>
          <a:bodyPr>
            <a:normAutofit/>
          </a:bodyPr>
          <a:lstStyle/>
          <a:p>
            <a:r>
              <a:rPr lang="en-US" sz="1800" dirty="0"/>
              <a:t>Colorado clearly wins</a:t>
            </a:r>
          </a:p>
          <a:p>
            <a:r>
              <a:rPr lang="en-US" sz="1800" dirty="0"/>
              <a:t>Other states with large numbers of craft breweries:</a:t>
            </a:r>
          </a:p>
          <a:p>
            <a:pPr lvl="1"/>
            <a:r>
              <a:rPr lang="en-US" sz="1600" dirty="0"/>
              <a:t>California</a:t>
            </a:r>
          </a:p>
          <a:p>
            <a:pPr lvl="1"/>
            <a:r>
              <a:rPr lang="en-US" sz="1600" dirty="0"/>
              <a:t>Texas</a:t>
            </a:r>
          </a:p>
          <a:p>
            <a:pPr lvl="1"/>
            <a:r>
              <a:rPr lang="en-US" sz="1600" dirty="0"/>
              <a:t>Michigan</a:t>
            </a:r>
          </a:p>
          <a:p>
            <a:pPr lvl="1"/>
            <a:r>
              <a:rPr lang="en-US" sz="1600" dirty="0"/>
              <a:t>Indiana</a:t>
            </a:r>
          </a:p>
          <a:p>
            <a:r>
              <a:rPr lang="en-US" sz="1800" dirty="0"/>
              <a:t>These states may have large numbers of breweries because they have larger populations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489EB8-B263-455F-8A9C-48E3B61ED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994" y="1238865"/>
            <a:ext cx="7538949" cy="375062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51319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3FFA-EF16-4BA2-838D-1C630CA2D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270387"/>
            <a:ext cx="11026877" cy="1905000"/>
          </a:xfrm>
        </p:spPr>
        <p:txBody>
          <a:bodyPr>
            <a:normAutofit/>
          </a:bodyPr>
          <a:lstStyle/>
          <a:p>
            <a:r>
              <a:rPr lang="en-US" dirty="0"/>
              <a:t>Where are craft breweries most competitive?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6B72E-C7E0-48B0-8774-5D66900D5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7880" y="1667860"/>
            <a:ext cx="5268541" cy="32162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Colorado still leads</a:t>
            </a:r>
          </a:p>
          <a:p>
            <a:pPr lvl="1"/>
            <a:r>
              <a:rPr lang="en-US" dirty="0"/>
              <a:t>Colorado residents clearly support craft breweries!</a:t>
            </a:r>
          </a:p>
          <a:p>
            <a:r>
              <a:rPr lang="en-US" dirty="0"/>
              <a:t>Other states with large numbers of craft breweries:</a:t>
            </a:r>
          </a:p>
          <a:p>
            <a:pPr lvl="1"/>
            <a:r>
              <a:rPr lang="en-US" dirty="0"/>
              <a:t>Vermont</a:t>
            </a:r>
          </a:p>
          <a:p>
            <a:pPr lvl="1"/>
            <a:r>
              <a:rPr lang="en-US" dirty="0"/>
              <a:t>Montana</a:t>
            </a:r>
          </a:p>
          <a:p>
            <a:pPr lvl="1"/>
            <a:r>
              <a:rPr lang="en-US" dirty="0"/>
              <a:t>Oregon</a:t>
            </a:r>
          </a:p>
          <a:p>
            <a:pPr lvl="1"/>
            <a:r>
              <a:rPr lang="en-US" dirty="0"/>
              <a:t>Wyoming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BE3349-1354-42DF-85E4-1903CB123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6" y="1933331"/>
            <a:ext cx="6980274" cy="3420334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39422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44BD-4C8D-433F-B895-BFF206433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09599"/>
            <a:ext cx="5435760" cy="2009775"/>
          </a:xfrm>
        </p:spPr>
        <p:txBody>
          <a:bodyPr>
            <a:normAutofit/>
          </a:bodyPr>
          <a:lstStyle/>
          <a:p>
            <a:pPr algn="ctr"/>
            <a:r>
              <a:rPr lang="en-US"/>
              <a:t>Alcohol Content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DA117C-35B0-4583-9159-452BD82D2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77" y="3536853"/>
            <a:ext cx="5118286" cy="2738284"/>
          </a:xfrm>
          <a:custGeom>
            <a:avLst/>
            <a:gdLst>
              <a:gd name="connsiteX0" fmla="*/ 120172 w 3416888"/>
              <a:gd name="connsiteY0" fmla="*/ 0 h 2057399"/>
              <a:gd name="connsiteX1" fmla="*/ 3296716 w 3416888"/>
              <a:gd name="connsiteY1" fmla="*/ 0 h 2057399"/>
              <a:gd name="connsiteX2" fmla="*/ 3416888 w 3416888"/>
              <a:gd name="connsiteY2" fmla="*/ 120172 h 2057399"/>
              <a:gd name="connsiteX3" fmla="*/ 3416888 w 3416888"/>
              <a:gd name="connsiteY3" fmla="*/ 2057399 h 2057399"/>
              <a:gd name="connsiteX4" fmla="*/ 0 w 3416888"/>
              <a:gd name="connsiteY4" fmla="*/ 2057399 h 2057399"/>
              <a:gd name="connsiteX5" fmla="*/ 0 w 3416888"/>
              <a:gd name="connsiteY5" fmla="*/ 120172 h 2057399"/>
              <a:gd name="connsiteX6" fmla="*/ 120172 w 3416888"/>
              <a:gd name="connsiteY6" fmla="*/ 0 h 2057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16888" h="2057399">
                <a:moveTo>
                  <a:pt x="120172" y="0"/>
                </a:moveTo>
                <a:lnTo>
                  <a:pt x="3296716" y="0"/>
                </a:lnTo>
                <a:cubicBezTo>
                  <a:pt x="3363085" y="0"/>
                  <a:pt x="3416888" y="53803"/>
                  <a:pt x="3416888" y="120172"/>
                </a:cubicBezTo>
                <a:lnTo>
                  <a:pt x="3416888" y="2057399"/>
                </a:lnTo>
                <a:lnTo>
                  <a:pt x="0" y="2057399"/>
                </a:lnTo>
                <a:lnTo>
                  <a:pt x="0" y="120172"/>
                </a:lnTo>
                <a:cubicBezTo>
                  <a:pt x="0" y="53803"/>
                  <a:pt x="53803" y="0"/>
                  <a:pt x="120172" y="0"/>
                </a:cubicBezTo>
                <a:close/>
              </a:path>
            </a:pathLst>
          </a:cu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074603-1EA5-432E-B4D8-82BE8C9CC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894" y="398053"/>
            <a:ext cx="4398851" cy="2738284"/>
          </a:xfrm>
          <a:custGeom>
            <a:avLst/>
            <a:gdLst>
              <a:gd name="connsiteX0" fmla="*/ 0 w 3416888"/>
              <a:gd name="connsiteY0" fmla="*/ 0 h 3240120"/>
              <a:gd name="connsiteX1" fmla="*/ 3416888 w 3416888"/>
              <a:gd name="connsiteY1" fmla="*/ 0 h 3240120"/>
              <a:gd name="connsiteX2" fmla="*/ 3416888 w 3416888"/>
              <a:gd name="connsiteY2" fmla="*/ 3119948 h 3240120"/>
              <a:gd name="connsiteX3" fmla="*/ 3296716 w 3416888"/>
              <a:gd name="connsiteY3" fmla="*/ 3240120 h 3240120"/>
              <a:gd name="connsiteX4" fmla="*/ 120172 w 3416888"/>
              <a:gd name="connsiteY4" fmla="*/ 3240120 h 3240120"/>
              <a:gd name="connsiteX5" fmla="*/ 0 w 3416888"/>
              <a:gd name="connsiteY5" fmla="*/ 3119948 h 324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16888" h="3240120">
                <a:moveTo>
                  <a:pt x="0" y="0"/>
                </a:moveTo>
                <a:lnTo>
                  <a:pt x="3416888" y="0"/>
                </a:lnTo>
                <a:lnTo>
                  <a:pt x="3416888" y="3119948"/>
                </a:lnTo>
                <a:cubicBezTo>
                  <a:pt x="3416888" y="3186317"/>
                  <a:pt x="3363085" y="3240120"/>
                  <a:pt x="3296716" y="3240120"/>
                </a:cubicBezTo>
                <a:lnTo>
                  <a:pt x="120172" y="3240120"/>
                </a:lnTo>
                <a:cubicBezTo>
                  <a:pt x="53803" y="3240120"/>
                  <a:pt x="0" y="3186317"/>
                  <a:pt x="0" y="3119948"/>
                </a:cubicBezTo>
                <a:close/>
              </a:path>
            </a:pathLst>
          </a:cu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83750-92E6-47F2-A2C5-DEE1F1738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774425"/>
            <a:ext cx="5435760" cy="328844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Highest alcohol content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Washington, DC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Kentucky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Michigan</a:t>
            </a:r>
          </a:p>
          <a:p>
            <a:pPr>
              <a:lnSpc>
                <a:spcPct val="90000"/>
              </a:lnSpc>
            </a:pPr>
            <a:r>
              <a:rPr lang="en-US" dirty="0"/>
              <a:t>Lowest alcohol content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Wyoming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New Jersey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Utah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28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44BD-4C8D-433F-B895-BFF206433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09599"/>
            <a:ext cx="5435760" cy="200977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Bitterness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9AD3D0-62D1-45FA-BF26-4360B8A48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413" y="609600"/>
            <a:ext cx="4286248" cy="2057399"/>
          </a:xfrm>
          <a:custGeom>
            <a:avLst/>
            <a:gdLst>
              <a:gd name="connsiteX0" fmla="*/ 120172 w 3416888"/>
              <a:gd name="connsiteY0" fmla="*/ 0 h 2057399"/>
              <a:gd name="connsiteX1" fmla="*/ 3296716 w 3416888"/>
              <a:gd name="connsiteY1" fmla="*/ 0 h 2057399"/>
              <a:gd name="connsiteX2" fmla="*/ 3416888 w 3416888"/>
              <a:gd name="connsiteY2" fmla="*/ 120172 h 2057399"/>
              <a:gd name="connsiteX3" fmla="*/ 3416888 w 3416888"/>
              <a:gd name="connsiteY3" fmla="*/ 2057399 h 2057399"/>
              <a:gd name="connsiteX4" fmla="*/ 0 w 3416888"/>
              <a:gd name="connsiteY4" fmla="*/ 2057399 h 2057399"/>
              <a:gd name="connsiteX5" fmla="*/ 0 w 3416888"/>
              <a:gd name="connsiteY5" fmla="*/ 120172 h 2057399"/>
              <a:gd name="connsiteX6" fmla="*/ 120172 w 3416888"/>
              <a:gd name="connsiteY6" fmla="*/ 0 h 2057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16888" h="2057399">
                <a:moveTo>
                  <a:pt x="120172" y="0"/>
                </a:moveTo>
                <a:lnTo>
                  <a:pt x="3296716" y="0"/>
                </a:lnTo>
                <a:cubicBezTo>
                  <a:pt x="3363085" y="0"/>
                  <a:pt x="3416888" y="53803"/>
                  <a:pt x="3416888" y="120172"/>
                </a:cubicBezTo>
                <a:lnTo>
                  <a:pt x="3416888" y="2057399"/>
                </a:lnTo>
                <a:lnTo>
                  <a:pt x="0" y="2057399"/>
                </a:lnTo>
                <a:lnTo>
                  <a:pt x="0" y="120172"/>
                </a:lnTo>
                <a:cubicBezTo>
                  <a:pt x="0" y="53803"/>
                  <a:pt x="53803" y="0"/>
                  <a:pt x="120172" y="0"/>
                </a:cubicBezTo>
                <a:close/>
              </a:path>
            </a:pathLst>
          </a:cu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DA7BC4-5DBE-43CA-82F9-622B47EDC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39" y="2947481"/>
            <a:ext cx="4765597" cy="2954670"/>
          </a:xfrm>
          <a:custGeom>
            <a:avLst/>
            <a:gdLst>
              <a:gd name="connsiteX0" fmla="*/ 0 w 3416888"/>
              <a:gd name="connsiteY0" fmla="*/ 0 h 3240120"/>
              <a:gd name="connsiteX1" fmla="*/ 3416888 w 3416888"/>
              <a:gd name="connsiteY1" fmla="*/ 0 h 3240120"/>
              <a:gd name="connsiteX2" fmla="*/ 3416888 w 3416888"/>
              <a:gd name="connsiteY2" fmla="*/ 3119948 h 3240120"/>
              <a:gd name="connsiteX3" fmla="*/ 3296716 w 3416888"/>
              <a:gd name="connsiteY3" fmla="*/ 3240120 h 3240120"/>
              <a:gd name="connsiteX4" fmla="*/ 120172 w 3416888"/>
              <a:gd name="connsiteY4" fmla="*/ 3240120 h 3240120"/>
              <a:gd name="connsiteX5" fmla="*/ 0 w 3416888"/>
              <a:gd name="connsiteY5" fmla="*/ 3119948 h 324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16888" h="3240120">
                <a:moveTo>
                  <a:pt x="0" y="0"/>
                </a:moveTo>
                <a:lnTo>
                  <a:pt x="3416888" y="0"/>
                </a:lnTo>
                <a:lnTo>
                  <a:pt x="3416888" y="3119948"/>
                </a:lnTo>
                <a:cubicBezTo>
                  <a:pt x="3416888" y="3186317"/>
                  <a:pt x="3363085" y="3240120"/>
                  <a:pt x="3296716" y="3240120"/>
                </a:cubicBezTo>
                <a:lnTo>
                  <a:pt x="120172" y="3240120"/>
                </a:lnTo>
                <a:cubicBezTo>
                  <a:pt x="53803" y="3240120"/>
                  <a:pt x="0" y="3186317"/>
                  <a:pt x="0" y="3119948"/>
                </a:cubicBezTo>
                <a:close/>
              </a:path>
            </a:pathLst>
          </a:cu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83750-92E6-47F2-A2C5-DEE1F1738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081251"/>
            <a:ext cx="5435760" cy="328844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Most Bitter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Maine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West Virginia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Florida </a:t>
            </a:r>
          </a:p>
          <a:p>
            <a:pPr>
              <a:lnSpc>
                <a:spcPct val="90000"/>
              </a:lnSpc>
            </a:pPr>
            <a:r>
              <a:rPr lang="en-US" dirty="0"/>
              <a:t>Least Bitter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Wisconsin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Kansas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Arizona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4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ECA34-211E-48A9-8962-65C1C0EE2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4327014" cy="865239"/>
          </a:xfrm>
        </p:spPr>
        <p:txBody>
          <a:bodyPr>
            <a:normAutofit/>
          </a:bodyPr>
          <a:lstStyle/>
          <a:p>
            <a:r>
              <a:rPr lang="en-US" sz="4800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66CA0-4DF5-47FA-890A-93DE2960D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35626"/>
            <a:ext cx="5963416" cy="511277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2,305 unique beers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an Alcohol by Volume (ABV) measurement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An International Bitterness Unit (IBU) measurement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100 styles of beer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50 states and territories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We focused on those within the mainland U.S.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384 different cities</a:t>
            </a:r>
          </a:p>
          <a:p>
            <a:pPr>
              <a:lnSpc>
                <a:spcPct val="90000"/>
              </a:lnSpc>
            </a:pPr>
            <a:endParaRPr lang="en-US" sz="1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3D44C3-8885-4D37-B5E8-FC463544EA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134" b="1"/>
          <a:stretch/>
        </p:blipFill>
        <p:spPr>
          <a:xfrm>
            <a:off x="5967669" y="899651"/>
            <a:ext cx="5963416" cy="452452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777514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06747-D2BE-4B0A-976F-C1A0B9F62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130710"/>
          </a:xfrm>
        </p:spPr>
        <p:txBody>
          <a:bodyPr>
            <a:normAutofit/>
          </a:bodyPr>
          <a:lstStyle/>
          <a:p>
            <a:r>
              <a:rPr lang="en-US" sz="2800" dirty="0"/>
              <a:t>Regional taste preferences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3497C-ADB4-46BD-B75B-2B783975C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226" y="1740310"/>
            <a:ext cx="4065640" cy="4142965"/>
          </a:xfrm>
        </p:spPr>
        <p:txBody>
          <a:bodyPr>
            <a:normAutofit fontScale="92500"/>
          </a:bodyPr>
          <a:lstStyle/>
          <a:p>
            <a:r>
              <a:rPr lang="en-US" sz="1800" dirty="0"/>
              <a:t>Midwestern states prefer lower median bitterness than other regions. </a:t>
            </a:r>
          </a:p>
          <a:p>
            <a:r>
              <a:rPr lang="en-US" sz="1800" dirty="0"/>
              <a:t>West Coast breweries appear to consistently produce beers in the medium bitterness range</a:t>
            </a:r>
          </a:p>
          <a:p>
            <a:r>
              <a:rPr lang="en-US" sz="1800" dirty="0"/>
              <a:t>Bitterness varies widely on the East Coast. </a:t>
            </a:r>
          </a:p>
          <a:p>
            <a:pPr lvl="1"/>
            <a:r>
              <a:rPr lang="en-US" sz="1600" dirty="0"/>
              <a:t>The East Coast does contain 3 of the states with the highest median bitterness</a:t>
            </a: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North Dakota is grey?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No bitterness ratings were available from breweries in that state.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CC1E45-AEAD-4E2F-BAA0-7871DFB93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994" y="1608988"/>
            <a:ext cx="6916633" cy="3319983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73931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CC1E45-AEAD-4E2F-BAA0-7871DFB930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</a:blip>
          <a:srcRect l="211" r="14456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006747-D2BE-4B0A-976F-C1A0B9F62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3497C-ADB4-46BD-B75B-2B783975C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464" y="1932039"/>
            <a:ext cx="11577483" cy="385916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Hard to make definitive conclusions 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44% beers have no reported bitterness (1005 out of 2305)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breweries that have reported their bitterness ratings may have a significant influence on the available data. </a:t>
            </a:r>
            <a:endParaRPr lang="en-US" sz="2600" dirty="0"/>
          </a:p>
          <a:p>
            <a:pPr>
              <a:lnSpc>
                <a:spcPct val="90000"/>
              </a:lnSpc>
            </a:pPr>
            <a:r>
              <a:rPr lang="en-US" sz="2800" dirty="0"/>
              <a:t>wide variance among states (except for the West Coast)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breweries specializing in bitter beers make a significant impact on the dataset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could be significantly impacting the taste preferences of their entire state.</a:t>
            </a:r>
          </a:p>
        </p:txBody>
      </p:sp>
    </p:spTree>
    <p:extLst>
      <p:ext uri="{BB962C8B-B14F-4D97-AF65-F5344CB8AC3E}">
        <p14:creationId xmlns:p14="http://schemas.microsoft.com/office/powerpoint/2010/main" val="750070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00071-A29A-684B-A069-8F0DC7855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0399" y="87973"/>
            <a:ext cx="6450370" cy="1077818"/>
          </a:xfrm>
        </p:spPr>
        <p:txBody>
          <a:bodyPr/>
          <a:lstStyle/>
          <a:p>
            <a:pPr algn="ctr"/>
            <a:r>
              <a:rPr lang="en-US" dirty="0"/>
              <a:t>Summary Statistics for ABV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445A2F1-87E4-7F4E-8D4D-C60ED50961AE}"/>
              </a:ext>
            </a:extLst>
          </p:cNvPr>
          <p:cNvGraphicFramePr>
            <a:graphicFrameLocks noGrp="1"/>
          </p:cNvGraphicFramePr>
          <p:nvPr/>
        </p:nvGraphicFramePr>
        <p:xfrm>
          <a:off x="1831584" y="5780181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23424429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4935199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006836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5344626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2721782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3747559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96408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Qu.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Qu.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369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002802"/>
                  </a:ext>
                </a:extLst>
              </a:tr>
            </a:tbl>
          </a:graphicData>
        </a:graphic>
      </p:graphicFrame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31D3CB2-99B1-FB47-85D1-03572BE269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4250" y="1165791"/>
            <a:ext cx="7021620" cy="4131365"/>
          </a:xfrm>
        </p:spPr>
      </p:pic>
    </p:spTree>
    <p:extLst>
      <p:ext uri="{BB962C8B-B14F-4D97-AF65-F5344CB8AC3E}">
        <p14:creationId xmlns:p14="http://schemas.microsoft.com/office/powerpoint/2010/main" val="2358877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FDC9E-778B-8D46-AD92-7A8A84F28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6063" y="-157369"/>
            <a:ext cx="7259804" cy="1905000"/>
          </a:xfrm>
        </p:spPr>
        <p:txBody>
          <a:bodyPr/>
          <a:lstStyle/>
          <a:p>
            <a:pPr algn="ctr"/>
            <a:r>
              <a:rPr lang="en-US" dirty="0"/>
              <a:t>Maximum alcohol content 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9BF4C9-E394-5345-B9A5-C705EAD7373D}"/>
              </a:ext>
            </a:extLst>
          </p:cNvPr>
          <p:cNvSpPr txBox="1">
            <a:spLocks/>
          </p:cNvSpPr>
          <p:nvPr/>
        </p:nvSpPr>
        <p:spPr>
          <a:xfrm>
            <a:off x="7274807" y="2030260"/>
            <a:ext cx="4804871" cy="4321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b="1" u="sng" dirty="0"/>
              <a:t>MAXIMUM ABV</a:t>
            </a:r>
          </a:p>
          <a:p>
            <a:pPr>
              <a:lnSpc>
                <a:spcPct val="90000"/>
              </a:lnSpc>
            </a:pPr>
            <a:r>
              <a:rPr lang="en-US" dirty="0"/>
              <a:t>LOCATION: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	BOULDER, COLORADO</a:t>
            </a:r>
          </a:p>
          <a:p>
            <a:pPr>
              <a:lnSpc>
                <a:spcPct val="90000"/>
              </a:lnSpc>
            </a:pPr>
            <a:r>
              <a:rPr lang="en-US" dirty="0"/>
              <a:t>ABV: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	.128</a:t>
            </a:r>
          </a:p>
          <a:p>
            <a:pPr>
              <a:lnSpc>
                <a:spcPct val="90000"/>
              </a:lnSpc>
            </a:pPr>
            <a:r>
              <a:rPr lang="en-US" dirty="0"/>
              <a:t>BEER NAME: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effectLst/>
              </a:rPr>
              <a:t>	LEE HILL SERIES VOL. 5</a:t>
            </a:r>
          </a:p>
          <a:p>
            <a:pPr>
              <a:lnSpc>
                <a:spcPct val="90000"/>
              </a:lnSpc>
            </a:pPr>
            <a:r>
              <a:rPr lang="en-US" dirty="0"/>
              <a:t>BREWERY NAME: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	UPSLOPE BREWING COMPANY</a:t>
            </a:r>
          </a:p>
          <a:p>
            <a:pPr>
              <a:lnSpc>
                <a:spcPct val="90000"/>
              </a:lnSpc>
            </a:pPr>
            <a:r>
              <a:rPr lang="en-US" dirty="0"/>
              <a:t>BEER STYLE: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	BELGIAN STYLE QUADRUPEL ALE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D2894F-79A8-9A49-8D13-C4B4ED860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400" y="2267327"/>
            <a:ext cx="3454400" cy="327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1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FDC9E-778B-8D46-AD92-7A8A84F28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6063" y="-157369"/>
            <a:ext cx="6530047" cy="1905000"/>
          </a:xfrm>
        </p:spPr>
        <p:txBody>
          <a:bodyPr/>
          <a:lstStyle/>
          <a:p>
            <a:pPr algn="ctr"/>
            <a:r>
              <a:rPr lang="en-US" dirty="0"/>
              <a:t>MAXIMUM BITTERNESS (IBU)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9BF4C9-E394-5345-B9A5-C705EAD7373D}"/>
              </a:ext>
            </a:extLst>
          </p:cNvPr>
          <p:cNvSpPr txBox="1">
            <a:spLocks/>
          </p:cNvSpPr>
          <p:nvPr/>
        </p:nvSpPr>
        <p:spPr>
          <a:xfrm>
            <a:off x="1490133" y="1722231"/>
            <a:ext cx="9763059" cy="4321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b="1" u="sng" dirty="0"/>
              <a:t>MAXIMUM IBU</a:t>
            </a:r>
          </a:p>
          <a:p>
            <a:pPr>
              <a:lnSpc>
                <a:spcPct val="90000"/>
              </a:lnSpc>
            </a:pPr>
            <a:r>
              <a:rPr lang="en-US" dirty="0"/>
              <a:t>LOCATION: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	ASTORIA, OR</a:t>
            </a:r>
          </a:p>
          <a:p>
            <a:pPr>
              <a:lnSpc>
                <a:spcPct val="90000"/>
              </a:lnSpc>
            </a:pPr>
            <a:r>
              <a:rPr lang="en-US" dirty="0" err="1"/>
              <a:t>ibu</a:t>
            </a:r>
            <a:r>
              <a:rPr lang="en-US" dirty="0"/>
              <a:t>: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	138</a:t>
            </a:r>
          </a:p>
          <a:p>
            <a:pPr>
              <a:lnSpc>
                <a:spcPct val="90000"/>
              </a:lnSpc>
            </a:pPr>
            <a:r>
              <a:rPr lang="en-US" dirty="0"/>
              <a:t>BEER NAME: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effectLst/>
              </a:rPr>
              <a:t>	 BITTER BITCH IMPERIAL IPA</a:t>
            </a:r>
          </a:p>
          <a:p>
            <a:pPr>
              <a:lnSpc>
                <a:spcPct val="90000"/>
              </a:lnSpc>
            </a:pPr>
            <a:r>
              <a:rPr lang="en-US" dirty="0"/>
              <a:t>BREWERY NAME: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	ASTORIA BREWING COMPANY</a:t>
            </a:r>
          </a:p>
          <a:p>
            <a:pPr>
              <a:lnSpc>
                <a:spcPct val="90000"/>
              </a:lnSpc>
            </a:pPr>
            <a:r>
              <a:rPr lang="en-US" dirty="0"/>
              <a:t>BEER STYLE: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	</a:t>
            </a:r>
            <a:r>
              <a:rPr lang="en-US" dirty="0">
                <a:effectLst/>
              </a:rPr>
              <a:t> American Double / Imperial IPA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BFEAF1-A010-CD42-883F-65DECE52E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108" y="2252133"/>
            <a:ext cx="3162184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00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56D71-ACDB-954E-BA6C-17A0B4A3D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556" y="0"/>
            <a:ext cx="10059443" cy="1728592"/>
          </a:xfrm>
        </p:spPr>
        <p:txBody>
          <a:bodyPr/>
          <a:lstStyle/>
          <a:p>
            <a:pPr algn="ctr"/>
            <a:r>
              <a:rPr lang="en-US" dirty="0"/>
              <a:t>Possible Correlation between bitterness and alcohol content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C73247-052A-024E-85E5-F385D94D9D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6600" y="1567090"/>
            <a:ext cx="6625354" cy="4003336"/>
          </a:xfrm>
        </p:spPr>
      </p:pic>
    </p:spTree>
    <p:extLst>
      <p:ext uri="{BB962C8B-B14F-4D97-AF65-F5344CB8AC3E}">
        <p14:creationId xmlns:p14="http://schemas.microsoft.com/office/powerpoint/2010/main" val="3522627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40B8D-BC05-4FED-B650-1448546B8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23" y="57824"/>
            <a:ext cx="6669868" cy="1549750"/>
          </a:xfrm>
        </p:spPr>
        <p:txBody>
          <a:bodyPr/>
          <a:lstStyle/>
          <a:p>
            <a:r>
              <a:rPr lang="en-US" dirty="0"/>
              <a:t>Parallels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3F493-3814-47F6-92C0-1B7D5BE9C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19721"/>
            <a:ext cx="6871791" cy="3971480"/>
          </a:xfrm>
        </p:spPr>
        <p:txBody>
          <a:bodyPr/>
          <a:lstStyle/>
          <a:p>
            <a:r>
              <a:rPr lang="en-US" dirty="0"/>
              <a:t>The maps also indicate a correlation between median bitterness and alcohol content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State laws limiting alcohol content have an impact on median bitterness from state to state</a:t>
            </a:r>
          </a:p>
          <a:p>
            <a:pPr lvl="1"/>
            <a:r>
              <a:rPr lang="en-US" dirty="0"/>
              <a:t>States that restrict alcohol content of beer will tend to  have lower median IBU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C81C28-5D54-47EC-AEBB-E28838F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792" y="795996"/>
            <a:ext cx="5118285" cy="245677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3DE822-1F21-4B9E-B104-A4DB6B124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791" y="3464918"/>
            <a:ext cx="5118286" cy="2738284"/>
          </a:xfrm>
          <a:custGeom>
            <a:avLst/>
            <a:gdLst>
              <a:gd name="connsiteX0" fmla="*/ 120172 w 3416888"/>
              <a:gd name="connsiteY0" fmla="*/ 0 h 2057399"/>
              <a:gd name="connsiteX1" fmla="*/ 3296716 w 3416888"/>
              <a:gd name="connsiteY1" fmla="*/ 0 h 2057399"/>
              <a:gd name="connsiteX2" fmla="*/ 3416888 w 3416888"/>
              <a:gd name="connsiteY2" fmla="*/ 120172 h 2057399"/>
              <a:gd name="connsiteX3" fmla="*/ 3416888 w 3416888"/>
              <a:gd name="connsiteY3" fmla="*/ 2057399 h 2057399"/>
              <a:gd name="connsiteX4" fmla="*/ 0 w 3416888"/>
              <a:gd name="connsiteY4" fmla="*/ 2057399 h 2057399"/>
              <a:gd name="connsiteX5" fmla="*/ 0 w 3416888"/>
              <a:gd name="connsiteY5" fmla="*/ 120172 h 2057399"/>
              <a:gd name="connsiteX6" fmla="*/ 120172 w 3416888"/>
              <a:gd name="connsiteY6" fmla="*/ 0 h 2057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16888" h="2057399">
                <a:moveTo>
                  <a:pt x="120172" y="0"/>
                </a:moveTo>
                <a:lnTo>
                  <a:pt x="3296716" y="0"/>
                </a:lnTo>
                <a:cubicBezTo>
                  <a:pt x="3363085" y="0"/>
                  <a:pt x="3416888" y="53803"/>
                  <a:pt x="3416888" y="120172"/>
                </a:cubicBezTo>
                <a:lnTo>
                  <a:pt x="3416888" y="2057399"/>
                </a:lnTo>
                <a:lnTo>
                  <a:pt x="0" y="2057399"/>
                </a:lnTo>
                <a:lnTo>
                  <a:pt x="0" y="120172"/>
                </a:lnTo>
                <a:cubicBezTo>
                  <a:pt x="0" y="53803"/>
                  <a:pt x="53803" y="0"/>
                  <a:pt x="120172" y="0"/>
                </a:cubicBezTo>
                <a:close/>
              </a:path>
            </a:pathLst>
          </a:cu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07151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9DAF9-C2C3-7347-91AD-02D3E853E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166191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Thank you.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DE6D5-2EA3-704A-922F-C9A622C59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993334"/>
            <a:ext cx="9905998" cy="8713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63879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3FFA-EF16-4BA2-838D-1C630CA2D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 dirty="0"/>
              <a:t>Breweries per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6B72E-C7E0-48B0-8774-5D66900D5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1799304"/>
            <a:ext cx="3643674" cy="4616244"/>
          </a:xfrm>
        </p:spPr>
        <p:txBody>
          <a:bodyPr>
            <a:normAutofit/>
          </a:bodyPr>
          <a:lstStyle/>
          <a:p>
            <a:r>
              <a:rPr lang="en-US" sz="1800" dirty="0"/>
              <a:t>Colorado clearly wins</a:t>
            </a:r>
          </a:p>
          <a:p>
            <a:r>
              <a:rPr lang="en-US" sz="1800" dirty="0"/>
              <a:t>Other states with large numbers of craft breweries:</a:t>
            </a:r>
          </a:p>
          <a:p>
            <a:pPr lvl="1"/>
            <a:r>
              <a:rPr lang="en-US" sz="1600" dirty="0"/>
              <a:t>California</a:t>
            </a:r>
          </a:p>
          <a:p>
            <a:pPr lvl="1"/>
            <a:r>
              <a:rPr lang="en-US" sz="1600" dirty="0"/>
              <a:t>Texas</a:t>
            </a:r>
          </a:p>
          <a:p>
            <a:pPr lvl="1"/>
            <a:r>
              <a:rPr lang="en-US" sz="1600" dirty="0"/>
              <a:t>Michigan</a:t>
            </a:r>
          </a:p>
          <a:p>
            <a:pPr lvl="1"/>
            <a:r>
              <a:rPr lang="en-US" sz="1600" dirty="0"/>
              <a:t>Indiana</a:t>
            </a:r>
          </a:p>
          <a:p>
            <a:r>
              <a:rPr lang="en-US" sz="1800" dirty="0"/>
              <a:t>These states may have large numbers of breweries because they have larger populations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489EB8-B263-455F-8A9C-48E3B61ED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994" y="1238865"/>
            <a:ext cx="7538949" cy="375062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734303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3FFA-EF16-4BA2-838D-1C630CA2D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270387"/>
            <a:ext cx="11026877" cy="1905000"/>
          </a:xfrm>
        </p:spPr>
        <p:txBody>
          <a:bodyPr>
            <a:normAutofit/>
          </a:bodyPr>
          <a:lstStyle/>
          <a:p>
            <a:r>
              <a:rPr lang="en-US" dirty="0"/>
              <a:t>Where are craft breweries most competitive?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6B72E-C7E0-48B0-8774-5D66900D5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7880" y="1667860"/>
            <a:ext cx="5268541" cy="32162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Colorado still leads</a:t>
            </a:r>
          </a:p>
          <a:p>
            <a:pPr lvl="1"/>
            <a:r>
              <a:rPr lang="en-US" dirty="0"/>
              <a:t>Colorado residents clearly support craft breweries!</a:t>
            </a:r>
          </a:p>
          <a:p>
            <a:r>
              <a:rPr lang="en-US" dirty="0"/>
              <a:t>Other states with large numbers of craft breweries:</a:t>
            </a:r>
          </a:p>
          <a:p>
            <a:pPr lvl="1"/>
            <a:r>
              <a:rPr lang="en-US" dirty="0"/>
              <a:t>Vermont</a:t>
            </a:r>
          </a:p>
          <a:p>
            <a:pPr lvl="1"/>
            <a:r>
              <a:rPr lang="en-US" dirty="0"/>
              <a:t>Montana</a:t>
            </a:r>
          </a:p>
          <a:p>
            <a:pPr lvl="1"/>
            <a:r>
              <a:rPr lang="en-US" dirty="0"/>
              <a:t>Oregon</a:t>
            </a:r>
          </a:p>
          <a:p>
            <a:pPr lvl="1"/>
            <a:r>
              <a:rPr lang="en-US" dirty="0"/>
              <a:t>Wyoming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BE3349-1354-42DF-85E4-1903CB123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6" y="1933331"/>
            <a:ext cx="6980274" cy="3420334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696077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44BD-4C8D-433F-B895-BFF206433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09599"/>
            <a:ext cx="5435760" cy="2009775"/>
          </a:xfrm>
        </p:spPr>
        <p:txBody>
          <a:bodyPr>
            <a:normAutofit/>
          </a:bodyPr>
          <a:lstStyle/>
          <a:p>
            <a:pPr algn="ctr"/>
            <a:r>
              <a:rPr lang="en-US"/>
              <a:t>Alcohol Content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DA117C-35B0-4583-9159-452BD82D2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77" y="3536853"/>
            <a:ext cx="5118286" cy="2738284"/>
          </a:xfrm>
          <a:custGeom>
            <a:avLst/>
            <a:gdLst>
              <a:gd name="connsiteX0" fmla="*/ 120172 w 3416888"/>
              <a:gd name="connsiteY0" fmla="*/ 0 h 2057399"/>
              <a:gd name="connsiteX1" fmla="*/ 3296716 w 3416888"/>
              <a:gd name="connsiteY1" fmla="*/ 0 h 2057399"/>
              <a:gd name="connsiteX2" fmla="*/ 3416888 w 3416888"/>
              <a:gd name="connsiteY2" fmla="*/ 120172 h 2057399"/>
              <a:gd name="connsiteX3" fmla="*/ 3416888 w 3416888"/>
              <a:gd name="connsiteY3" fmla="*/ 2057399 h 2057399"/>
              <a:gd name="connsiteX4" fmla="*/ 0 w 3416888"/>
              <a:gd name="connsiteY4" fmla="*/ 2057399 h 2057399"/>
              <a:gd name="connsiteX5" fmla="*/ 0 w 3416888"/>
              <a:gd name="connsiteY5" fmla="*/ 120172 h 2057399"/>
              <a:gd name="connsiteX6" fmla="*/ 120172 w 3416888"/>
              <a:gd name="connsiteY6" fmla="*/ 0 h 2057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16888" h="2057399">
                <a:moveTo>
                  <a:pt x="120172" y="0"/>
                </a:moveTo>
                <a:lnTo>
                  <a:pt x="3296716" y="0"/>
                </a:lnTo>
                <a:cubicBezTo>
                  <a:pt x="3363085" y="0"/>
                  <a:pt x="3416888" y="53803"/>
                  <a:pt x="3416888" y="120172"/>
                </a:cubicBezTo>
                <a:lnTo>
                  <a:pt x="3416888" y="2057399"/>
                </a:lnTo>
                <a:lnTo>
                  <a:pt x="0" y="2057399"/>
                </a:lnTo>
                <a:lnTo>
                  <a:pt x="0" y="120172"/>
                </a:lnTo>
                <a:cubicBezTo>
                  <a:pt x="0" y="53803"/>
                  <a:pt x="53803" y="0"/>
                  <a:pt x="120172" y="0"/>
                </a:cubicBezTo>
                <a:close/>
              </a:path>
            </a:pathLst>
          </a:cu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074603-1EA5-432E-B4D8-82BE8C9CC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894" y="398053"/>
            <a:ext cx="4398851" cy="2738284"/>
          </a:xfrm>
          <a:custGeom>
            <a:avLst/>
            <a:gdLst>
              <a:gd name="connsiteX0" fmla="*/ 0 w 3416888"/>
              <a:gd name="connsiteY0" fmla="*/ 0 h 3240120"/>
              <a:gd name="connsiteX1" fmla="*/ 3416888 w 3416888"/>
              <a:gd name="connsiteY1" fmla="*/ 0 h 3240120"/>
              <a:gd name="connsiteX2" fmla="*/ 3416888 w 3416888"/>
              <a:gd name="connsiteY2" fmla="*/ 3119948 h 3240120"/>
              <a:gd name="connsiteX3" fmla="*/ 3296716 w 3416888"/>
              <a:gd name="connsiteY3" fmla="*/ 3240120 h 3240120"/>
              <a:gd name="connsiteX4" fmla="*/ 120172 w 3416888"/>
              <a:gd name="connsiteY4" fmla="*/ 3240120 h 3240120"/>
              <a:gd name="connsiteX5" fmla="*/ 0 w 3416888"/>
              <a:gd name="connsiteY5" fmla="*/ 3119948 h 324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16888" h="3240120">
                <a:moveTo>
                  <a:pt x="0" y="0"/>
                </a:moveTo>
                <a:lnTo>
                  <a:pt x="3416888" y="0"/>
                </a:lnTo>
                <a:lnTo>
                  <a:pt x="3416888" y="3119948"/>
                </a:lnTo>
                <a:cubicBezTo>
                  <a:pt x="3416888" y="3186317"/>
                  <a:pt x="3363085" y="3240120"/>
                  <a:pt x="3296716" y="3240120"/>
                </a:cubicBezTo>
                <a:lnTo>
                  <a:pt x="120172" y="3240120"/>
                </a:lnTo>
                <a:cubicBezTo>
                  <a:pt x="53803" y="3240120"/>
                  <a:pt x="0" y="3186317"/>
                  <a:pt x="0" y="3119948"/>
                </a:cubicBezTo>
                <a:close/>
              </a:path>
            </a:pathLst>
          </a:cu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83750-92E6-47F2-A2C5-DEE1F1738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774425"/>
            <a:ext cx="5435760" cy="328844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Highest alcohol content</a:t>
            </a:r>
          </a:p>
          <a:p>
            <a:pPr lvl="1">
              <a:lnSpc>
                <a:spcPct val="90000"/>
              </a:lnSpc>
            </a:pPr>
            <a:r>
              <a:rPr lang="en-US"/>
              <a:t>Washington</a:t>
            </a:r>
            <a:r>
              <a:rPr lang="en-US" dirty="0"/>
              <a:t>, DC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dirty="0"/>
              <a:t>Kentucky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dirty="0"/>
              <a:t>Michigan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Lowest alcohol content</a:t>
            </a:r>
          </a:p>
          <a:p>
            <a:pPr lvl="1">
              <a:lnSpc>
                <a:spcPct val="90000"/>
              </a:lnSpc>
            </a:pPr>
            <a:r>
              <a:rPr lang="en-US"/>
              <a:t>Wyoming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New Jersey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dirty="0"/>
              <a:t>Utah</a:t>
            </a:r>
            <a:endParaRPr lang="en-US"/>
          </a:p>
          <a:p>
            <a:pPr lvl="1">
              <a:lnSpc>
                <a:spcPct val="9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56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44BD-4C8D-433F-B895-BFF206433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09599"/>
            <a:ext cx="5435760" cy="200977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Bitterness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9AD3D0-62D1-45FA-BF26-4360B8A48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413" y="609600"/>
            <a:ext cx="4286248" cy="2057399"/>
          </a:xfrm>
          <a:custGeom>
            <a:avLst/>
            <a:gdLst>
              <a:gd name="connsiteX0" fmla="*/ 120172 w 3416888"/>
              <a:gd name="connsiteY0" fmla="*/ 0 h 2057399"/>
              <a:gd name="connsiteX1" fmla="*/ 3296716 w 3416888"/>
              <a:gd name="connsiteY1" fmla="*/ 0 h 2057399"/>
              <a:gd name="connsiteX2" fmla="*/ 3416888 w 3416888"/>
              <a:gd name="connsiteY2" fmla="*/ 120172 h 2057399"/>
              <a:gd name="connsiteX3" fmla="*/ 3416888 w 3416888"/>
              <a:gd name="connsiteY3" fmla="*/ 2057399 h 2057399"/>
              <a:gd name="connsiteX4" fmla="*/ 0 w 3416888"/>
              <a:gd name="connsiteY4" fmla="*/ 2057399 h 2057399"/>
              <a:gd name="connsiteX5" fmla="*/ 0 w 3416888"/>
              <a:gd name="connsiteY5" fmla="*/ 120172 h 2057399"/>
              <a:gd name="connsiteX6" fmla="*/ 120172 w 3416888"/>
              <a:gd name="connsiteY6" fmla="*/ 0 h 2057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16888" h="2057399">
                <a:moveTo>
                  <a:pt x="120172" y="0"/>
                </a:moveTo>
                <a:lnTo>
                  <a:pt x="3296716" y="0"/>
                </a:lnTo>
                <a:cubicBezTo>
                  <a:pt x="3363085" y="0"/>
                  <a:pt x="3416888" y="53803"/>
                  <a:pt x="3416888" y="120172"/>
                </a:cubicBezTo>
                <a:lnTo>
                  <a:pt x="3416888" y="2057399"/>
                </a:lnTo>
                <a:lnTo>
                  <a:pt x="0" y="2057399"/>
                </a:lnTo>
                <a:lnTo>
                  <a:pt x="0" y="120172"/>
                </a:lnTo>
                <a:cubicBezTo>
                  <a:pt x="0" y="53803"/>
                  <a:pt x="53803" y="0"/>
                  <a:pt x="120172" y="0"/>
                </a:cubicBezTo>
                <a:close/>
              </a:path>
            </a:pathLst>
          </a:cu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DA7BC4-5DBE-43CA-82F9-622B47EDC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739" y="2947481"/>
            <a:ext cx="4765597" cy="2954670"/>
          </a:xfrm>
          <a:custGeom>
            <a:avLst/>
            <a:gdLst>
              <a:gd name="connsiteX0" fmla="*/ 0 w 3416888"/>
              <a:gd name="connsiteY0" fmla="*/ 0 h 3240120"/>
              <a:gd name="connsiteX1" fmla="*/ 3416888 w 3416888"/>
              <a:gd name="connsiteY1" fmla="*/ 0 h 3240120"/>
              <a:gd name="connsiteX2" fmla="*/ 3416888 w 3416888"/>
              <a:gd name="connsiteY2" fmla="*/ 3119948 h 3240120"/>
              <a:gd name="connsiteX3" fmla="*/ 3296716 w 3416888"/>
              <a:gd name="connsiteY3" fmla="*/ 3240120 h 3240120"/>
              <a:gd name="connsiteX4" fmla="*/ 120172 w 3416888"/>
              <a:gd name="connsiteY4" fmla="*/ 3240120 h 3240120"/>
              <a:gd name="connsiteX5" fmla="*/ 0 w 3416888"/>
              <a:gd name="connsiteY5" fmla="*/ 3119948 h 324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16888" h="3240120">
                <a:moveTo>
                  <a:pt x="0" y="0"/>
                </a:moveTo>
                <a:lnTo>
                  <a:pt x="3416888" y="0"/>
                </a:lnTo>
                <a:lnTo>
                  <a:pt x="3416888" y="3119948"/>
                </a:lnTo>
                <a:cubicBezTo>
                  <a:pt x="3416888" y="3186317"/>
                  <a:pt x="3363085" y="3240120"/>
                  <a:pt x="3296716" y="3240120"/>
                </a:cubicBezTo>
                <a:lnTo>
                  <a:pt x="120172" y="3240120"/>
                </a:lnTo>
                <a:cubicBezTo>
                  <a:pt x="53803" y="3240120"/>
                  <a:pt x="0" y="3186317"/>
                  <a:pt x="0" y="3119948"/>
                </a:cubicBezTo>
                <a:close/>
              </a:path>
            </a:pathLst>
          </a:cu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83750-92E6-47F2-A2C5-DEE1F1738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081251"/>
            <a:ext cx="5435760" cy="328844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Most Bitter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Maine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West Virginia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Florida </a:t>
            </a:r>
          </a:p>
          <a:p>
            <a:pPr>
              <a:lnSpc>
                <a:spcPct val="90000"/>
              </a:lnSpc>
            </a:pPr>
            <a:r>
              <a:rPr lang="en-US" dirty="0"/>
              <a:t>Least Bitter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Wisconsin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Kansas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Arizona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139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06747-D2BE-4B0A-976F-C1A0B9F62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130710"/>
          </a:xfrm>
        </p:spPr>
        <p:txBody>
          <a:bodyPr>
            <a:normAutofit/>
          </a:bodyPr>
          <a:lstStyle/>
          <a:p>
            <a:r>
              <a:rPr lang="en-US" sz="2800" dirty="0"/>
              <a:t>Regional taste preferences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3497C-ADB4-46BD-B75B-2B783975C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226" y="1740310"/>
            <a:ext cx="4065640" cy="4142965"/>
          </a:xfrm>
        </p:spPr>
        <p:txBody>
          <a:bodyPr>
            <a:normAutofit fontScale="92500"/>
          </a:bodyPr>
          <a:lstStyle/>
          <a:p>
            <a:r>
              <a:rPr lang="en-US" sz="1800" dirty="0"/>
              <a:t>Midwestern states prefer lower median bitterness than other regions. </a:t>
            </a:r>
          </a:p>
          <a:p>
            <a:r>
              <a:rPr lang="en-US" sz="1800" dirty="0"/>
              <a:t>West Coast breweries appear to consistently produce beers in the medium bitterness range</a:t>
            </a:r>
          </a:p>
          <a:p>
            <a:r>
              <a:rPr lang="en-US" sz="1800" dirty="0"/>
              <a:t>Bitterness varies widely on the East Coast. </a:t>
            </a:r>
          </a:p>
          <a:p>
            <a:pPr lvl="1"/>
            <a:r>
              <a:rPr lang="en-US" sz="1600" dirty="0"/>
              <a:t>The East Coast does contain 3 of the states with the highest median bitterness</a:t>
            </a: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North Dakota is grey?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No bitterness ratings were available from breweries in that state.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CC1E45-AEAD-4E2F-BAA0-7871DFB93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994" y="1608988"/>
            <a:ext cx="6916633" cy="3319983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920898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CC1E45-AEAD-4E2F-BAA0-7871DFB930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l="211" r="14456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006747-D2BE-4B0A-976F-C1A0B9F62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3497C-ADB4-46BD-B75B-2B783975C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464" y="1932039"/>
            <a:ext cx="11577483" cy="385916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Hard to make definitive conclusions 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44% beers have no reported bitterness (1005 out of 2305)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breweries that have reported their bitterness ratings may have a significant influence on the available data. </a:t>
            </a:r>
            <a:endParaRPr lang="en-US" sz="2600" dirty="0"/>
          </a:p>
          <a:p>
            <a:pPr>
              <a:lnSpc>
                <a:spcPct val="90000"/>
              </a:lnSpc>
            </a:pPr>
            <a:r>
              <a:rPr lang="en-US" sz="2800" dirty="0"/>
              <a:t>wide variance among states (except for the West Coast)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breweries specializing in bitter beers make a significant impact on the dataset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could be significantly impacting the taste preferences of their entire state.</a:t>
            </a:r>
          </a:p>
        </p:txBody>
      </p:sp>
    </p:spTree>
    <p:extLst>
      <p:ext uri="{BB962C8B-B14F-4D97-AF65-F5344CB8AC3E}">
        <p14:creationId xmlns:p14="http://schemas.microsoft.com/office/powerpoint/2010/main" val="1345710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00071-A29A-684B-A069-8F0DC7855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0399" y="87973"/>
            <a:ext cx="6450370" cy="1077818"/>
          </a:xfrm>
        </p:spPr>
        <p:txBody>
          <a:bodyPr/>
          <a:lstStyle/>
          <a:p>
            <a:pPr algn="ctr"/>
            <a:r>
              <a:rPr lang="en-US" dirty="0"/>
              <a:t>Summary Statistics for ABV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AFDB11-93CA-A642-B505-1B0967B09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5642" y="1108354"/>
            <a:ext cx="7479884" cy="4190355"/>
          </a:xfr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445A2F1-87E4-7F4E-8D4D-C60ED50961AE}"/>
              </a:ext>
            </a:extLst>
          </p:cNvPr>
          <p:cNvGraphicFramePr>
            <a:graphicFrameLocks noGrp="1"/>
          </p:cNvGraphicFramePr>
          <p:nvPr/>
        </p:nvGraphicFramePr>
        <p:xfrm>
          <a:off x="1831584" y="5780181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23424429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4935199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006836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5344626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2721782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3747559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96408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Qu.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Qu.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369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002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51408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745</Words>
  <Application>Microsoft Office PowerPoint</Application>
  <PresentationFormat>Widescreen</PresentationFormat>
  <Paragraphs>212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Century Gothic</vt:lpstr>
      <vt:lpstr>Mesh</vt:lpstr>
      <vt:lpstr>Craft Beer observations </vt:lpstr>
      <vt:lpstr>the data</vt:lpstr>
      <vt:lpstr>Breweries per state</vt:lpstr>
      <vt:lpstr>Where are craft breweries most competitive?</vt:lpstr>
      <vt:lpstr>Alcohol Content</vt:lpstr>
      <vt:lpstr>Bitterness</vt:lpstr>
      <vt:lpstr>Regional taste preferences</vt:lpstr>
      <vt:lpstr>Conclusions</vt:lpstr>
      <vt:lpstr>Summary Statistics for ABV</vt:lpstr>
      <vt:lpstr>Maximum alcohol content  </vt:lpstr>
      <vt:lpstr>MAXIMUM BITTERNESS (IBU)</vt:lpstr>
      <vt:lpstr>Positive Correlation between bitterness and alcohol content</vt:lpstr>
      <vt:lpstr>Parallels</vt:lpstr>
      <vt:lpstr>Craft Beer observations </vt:lpstr>
      <vt:lpstr>the data</vt:lpstr>
      <vt:lpstr>Breweries per state</vt:lpstr>
      <vt:lpstr>Where are craft breweries most competitive?</vt:lpstr>
      <vt:lpstr>Alcohol Content</vt:lpstr>
      <vt:lpstr>Bitterness</vt:lpstr>
      <vt:lpstr>Regional taste preferences</vt:lpstr>
      <vt:lpstr>Conclusions</vt:lpstr>
      <vt:lpstr>Summary Statistics for ABV</vt:lpstr>
      <vt:lpstr>Maximum alcohol content  </vt:lpstr>
      <vt:lpstr>MAXIMUM BITTERNESS (IBU)</vt:lpstr>
      <vt:lpstr>Possible Correlation between bitterness and alcohol content</vt:lpstr>
      <vt:lpstr>Parallels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Craft Beer observations </dc:title>
  <dc:creator>Justin Howard</dc:creator>
  <cp:lastModifiedBy>Justin Howard</cp:lastModifiedBy>
  <cp:revision>7</cp:revision>
  <dcterms:created xsi:type="dcterms:W3CDTF">2019-06-27T13:46:31Z</dcterms:created>
  <dcterms:modified xsi:type="dcterms:W3CDTF">2019-06-28T16:58:16Z</dcterms:modified>
</cp:coreProperties>
</file>