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7" r:id="rId2"/>
    <p:sldMasterId id="2147483697" r:id="rId3"/>
    <p:sldMasterId id="2147483701" r:id="rId4"/>
    <p:sldMasterId id="2147483715" r:id="rId5"/>
  </p:sldMasterIdLst>
  <p:sldIdLst>
    <p:sldId id="256" r:id="rId6"/>
    <p:sldId id="262" r:id="rId7"/>
    <p:sldId id="261" r:id="rId8"/>
    <p:sldId id="257" r:id="rId9"/>
    <p:sldId id="260" r:id="rId10"/>
    <p:sldId id="258" r:id="rId11"/>
    <p:sldId id="266" r:id="rId12"/>
    <p:sldId id="264" r:id="rId13"/>
    <p:sldId id="263" r:id="rId14"/>
    <p:sldId id="265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 varScale="1">
        <p:scale>
          <a:sx n="87" d="100"/>
          <a:sy n="87" d="100"/>
        </p:scale>
        <p:origin x="13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49294" y="2084854"/>
            <a:ext cx="3845416" cy="144016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7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49146" y="3512311"/>
            <a:ext cx="3845416" cy="106657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5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44301" y="0"/>
            <a:ext cx="5255402" cy="6858000"/>
            <a:chOff x="1619672" y="548680"/>
            <a:chExt cx="5904656" cy="5778928"/>
          </a:xfrm>
        </p:grpSpPr>
        <p:sp>
          <p:nvSpPr>
            <p:cNvPr id="5" name="Oval 4"/>
            <p:cNvSpPr/>
            <p:nvPr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350"/>
            </a:p>
          </p:txBody>
        </p:sp>
        <p:sp>
          <p:nvSpPr>
            <p:cNvPr id="6" name="Oval 5"/>
            <p:cNvSpPr/>
            <p:nvPr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35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676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64640"/>
            <a:ext cx="7452320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932725"/>
            <a:ext cx="7452320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5080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700934" y="430002"/>
            <a:ext cx="1583034" cy="184687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700934" y="2531482"/>
            <a:ext cx="1583034" cy="184687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00934" y="4632962"/>
            <a:ext cx="1583034" cy="184687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209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3117" y="1124744"/>
            <a:ext cx="8077768" cy="28803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0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031417" y="3300481"/>
            <a:ext cx="1062118" cy="141615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0840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23016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12160" y="0"/>
            <a:ext cx="313184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131841" y="0"/>
            <a:ext cx="288032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9332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44000" y="0"/>
            <a:ext cx="900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811908" y="0"/>
            <a:ext cx="244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77595" y="0"/>
            <a:ext cx="244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916268" y="0"/>
            <a:ext cx="900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424668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1220755"/>
            <a:ext cx="4104456" cy="24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1220755"/>
            <a:ext cx="4104456" cy="24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29444" y="3883653"/>
            <a:ext cx="4104456" cy="24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0840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/>
        </p:nvSpPr>
        <p:spPr>
          <a:xfrm>
            <a:off x="4644464" y="3883653"/>
            <a:ext cx="4104000" cy="24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759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83048" y="0"/>
            <a:ext cx="228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931706"/>
            <a:ext cx="2286000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83048" y="3438144"/>
            <a:ext cx="2286000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98953" y="932725"/>
            <a:ext cx="2286000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439162"/>
            <a:ext cx="2286000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087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23529" y="331259"/>
            <a:ext cx="3294112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671560" y="2443493"/>
            <a:ext cx="1512000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105640" y="4555728"/>
            <a:ext cx="3077920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528" y="2443495"/>
            <a:ext cx="1728192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2105640" y="2442732"/>
            <a:ext cx="1512000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671560" y="331259"/>
            <a:ext cx="1512000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18297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260650"/>
            <a:ext cx="8424936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028735"/>
            <a:ext cx="8424936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005-PNG이미지\노트북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8" y="1358902"/>
            <a:ext cx="6011911" cy="407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5" y="1887241"/>
            <a:ext cx="2834003" cy="28189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1433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48" y="1700811"/>
            <a:ext cx="2526010" cy="335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08" y="1700811"/>
            <a:ext cx="2526010" cy="335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48616" y="1832544"/>
            <a:ext cx="2319328" cy="211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986924" y="1832544"/>
            <a:ext cx="2319328" cy="211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260650"/>
            <a:ext cx="8424936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028735"/>
            <a:ext cx="8424936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8567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4" name="Group 3"/>
          <p:cNvGrpSpPr/>
          <p:nvPr/>
        </p:nvGrpSpPr>
        <p:grpSpPr>
          <a:xfrm>
            <a:off x="1944301" y="0"/>
            <a:ext cx="5255402" cy="6858000"/>
            <a:chOff x="1619672" y="548680"/>
            <a:chExt cx="5904656" cy="5778928"/>
          </a:xfrm>
        </p:grpSpPr>
        <p:sp>
          <p:nvSpPr>
            <p:cNvPr id="5" name="Oval 4"/>
            <p:cNvSpPr/>
            <p:nvPr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350"/>
            </a:p>
          </p:txBody>
        </p:sp>
        <p:sp>
          <p:nvSpPr>
            <p:cNvPr id="6" name="Oval 5"/>
            <p:cNvSpPr/>
            <p:nvPr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35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07726"/>
            <a:ext cx="9144000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575812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040780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Fullppt\PNG이미지\핸드폰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364403"/>
            <a:ext cx="3024336" cy="488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87664" y="1552398"/>
            <a:ext cx="1744194" cy="3592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196830" y="1901657"/>
            <a:ext cx="1744194" cy="3592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260650"/>
            <a:ext cx="8424936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028735"/>
            <a:ext cx="8424936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477702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40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54009" y="1508788"/>
            <a:ext cx="2849840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269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061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49294" y="2084854"/>
            <a:ext cx="3845416" cy="144016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7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49146" y="3512311"/>
            <a:ext cx="3845416" cy="106657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5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13083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7" y="3004319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7" y="3635754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41932" y="1659837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350"/>
            </a:p>
          </p:txBody>
        </p:sp>
        <p:sp>
          <p:nvSpPr>
            <p:cNvPr id="12" name="Oval 11"/>
            <p:cNvSpPr/>
            <p:nvPr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35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57919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558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49294" y="2084854"/>
            <a:ext cx="3845416" cy="144016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7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49146" y="3512311"/>
            <a:ext cx="3845416" cy="106657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5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50176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803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4425" spc="-75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438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53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270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4425" b="0" spc="-7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65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46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075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475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0616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619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377440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494176"/>
            <a:ext cx="212598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63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37744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493008"/>
            <a:ext cx="212598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768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8561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8326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49294" y="2084854"/>
            <a:ext cx="3845416" cy="144016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7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49146" y="3512311"/>
            <a:ext cx="3845416" cy="106657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5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230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737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F9BD-F574-F24E-B820-54B53254F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427C1-D8FC-A64C-A5EC-44215485C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8D6AA-F74F-7949-8243-BA13FE06E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AA9C6-B1F8-AA4A-912F-FC6FBEB8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CC2AC-385E-D744-9D5B-BF20AD55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838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6BE1-6AB4-4541-84C1-646DA7E1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50639-4C19-C64D-ABA1-2D26D00CE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7E8C6-C6BA-4A47-8780-329A2DD7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DA7DF-EB9E-3745-B036-D89620EEF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7706F-78A2-1944-8E32-D667B0040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617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5BA9-3E8E-C446-AF8F-4B6DB3B2F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0040B-CC38-A649-881A-04E35580E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97489-25F2-2D46-85FE-9EA959F6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C24E-6BB1-EF4B-9D3C-3238A273D75E}" type="datetimeFigureOut">
              <a:rPr lang="en-TW" smtClean="0"/>
              <a:t>01/13/2021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4A44C-45A7-A646-ACC7-92DB2C95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9CE40-6CF1-2F4C-A81B-0768B30B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F641-2C98-DA4A-A892-9A8DA90344E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13658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2432-1562-6442-9DBA-2E9BFFDC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C4C14-0167-8F4D-B572-B052FB0E2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39C37-4B49-5247-8D52-E91CEC2B6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E8104-ABC5-E845-BF0E-B20427FD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C24E-6BB1-EF4B-9D3C-3238A273D75E}" type="datetimeFigureOut">
              <a:rPr lang="en-TW" smtClean="0"/>
              <a:t>01/13/2021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96CDF-12D5-8149-A571-1CC31E26F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23272-1B0C-E447-B879-4B31D039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F641-2C98-DA4A-A892-9A8DA90344E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183884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E0D9-59DB-A04C-B27D-76D08557F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38735-C839-1D49-AD4A-555F1E3D3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B8613-B068-4E47-A017-8A4F45E0C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EEC84-D4BC-8A4E-B4DC-9749EB7D7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71A90-425C-FE43-91A8-0F3B41108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8A23AB-D598-8D44-A95F-D5EEFEEC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C24E-6BB1-EF4B-9D3C-3238A273D75E}" type="datetimeFigureOut">
              <a:rPr lang="en-TW" smtClean="0"/>
              <a:t>01/13/2021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4CBD4-605D-E644-AA9E-4FCBF12F9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A5C87A-D97F-8546-BE0E-722F521F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F641-2C98-DA4A-A892-9A8DA90344E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354863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D9CD-5091-154D-8215-F5EC9F8D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CF565-8717-9040-BE6D-0A205698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C24E-6BB1-EF4B-9D3C-3238A273D75E}" type="datetimeFigureOut">
              <a:rPr lang="en-TW" smtClean="0"/>
              <a:t>01/13/2021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D62AD-CF73-C443-A31A-6400CD70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3E912-9AA8-024D-8FFC-00D74E8B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F641-2C98-DA4A-A892-9A8DA90344E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676440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9DBF8-E56D-044C-B7F2-BC2D35E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C24E-6BB1-EF4B-9D3C-3238A273D75E}" type="datetimeFigureOut">
              <a:rPr lang="en-TW" smtClean="0"/>
              <a:t>01/13/2021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EF4BD2-08D2-2D45-ACEA-306EF9E4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D5D99-1E7C-AA49-BA31-8F8AFE43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F641-2C98-DA4A-A892-9A8DA90344E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024845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9E94-D3B1-A744-BC6D-104560200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A68C2-18E8-4149-BC73-03F65F142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009D3-3462-C440-A338-02022B719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5EEBF-835A-6D49-89D1-35C8AFB0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C24E-6BB1-EF4B-9D3C-3238A273D75E}" type="datetimeFigureOut">
              <a:rPr lang="en-TW" smtClean="0"/>
              <a:t>01/13/2021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F316C-CCD0-F746-89C6-89A10E431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931A1-D907-0744-B941-632DB3D8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F641-2C98-DA4A-A892-9A8DA90344E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405883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8935-B1B6-2345-9A68-1AC518F13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C2CDBD-4D6C-9240-9D42-BF3F60E90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84D4D-7E19-2443-9906-C2EA20E97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7D318-F435-F84A-A7EA-5B243BD9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C24E-6BB1-EF4B-9D3C-3238A273D75E}" type="datetimeFigureOut">
              <a:rPr lang="en-TW" smtClean="0"/>
              <a:t>01/13/2021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EC030-6A6B-9A48-8A0A-755BDFF0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1E05D-9C9E-2F4A-B676-C43BCCC0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F641-2C98-DA4A-A892-9A8DA90344E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249115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EDCCC-0E64-DE44-8481-A504BF83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BDAE2-F4D7-7546-9245-5384811AF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60509-89D2-0A42-9F7A-3B3AB812B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C24E-6BB1-EF4B-9D3C-3238A273D75E}" type="datetimeFigureOut">
              <a:rPr lang="en-TW" smtClean="0"/>
              <a:t>01/13/2021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5F739-637A-4947-AA54-0CED4F4B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7C0BB-7CC6-D144-9C11-A853194E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F641-2C98-DA4A-A892-9A8DA90344E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6144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490488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F3AC82-ADC8-8046-BE0A-134533B50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D5C92-6567-9347-92CE-17975D1F6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998EA-9F93-EE49-B32E-1E80E2C5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C24E-6BB1-EF4B-9D3C-3238A273D75E}" type="datetimeFigureOut">
              <a:rPr lang="en-TW" smtClean="0"/>
              <a:t>01/13/2021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06671-91BA-8440-AA2D-23B0C8B2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29902-B866-BC44-BE49-1BCDFF4F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F641-2C98-DA4A-A892-9A8DA90344E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02818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40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5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2274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40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5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7222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260650"/>
            <a:ext cx="8424936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028735"/>
            <a:ext cx="8424936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8163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0840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8879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979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84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433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14" r:id="rId4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4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spc="-45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8C6CD5-07D5-9F4A-AA74-72D476C6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8193F-D980-6047-A8D5-C1A2F28B5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8D860-F26D-C045-9C5A-11F12F7DC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3C24E-6BB1-EF4B-9D3C-3238A273D75E}" type="datetimeFigureOut">
              <a:rPr lang="en-TW" smtClean="0"/>
              <a:t>01/13/2021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62A14-AF4F-5B45-9010-87E437473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7131D-2402-4F4E-9098-EDDE2F52F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9F641-2C98-DA4A-A892-9A8DA90344E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9225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36B98-DC9F-644E-8184-7EFFAD6C2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/>
              <a:t>生存分析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28782-1FF8-9F49-AEB4-3A1B29A2DE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TW" dirty="0"/>
              <a:t>610109002 陳雅霖</a:t>
            </a:r>
          </a:p>
          <a:p>
            <a:r>
              <a:rPr lang="en-US" dirty="0"/>
              <a:t>M</a:t>
            </a:r>
            <a:r>
              <a:rPr lang="en-TW" dirty="0"/>
              <a:t>301109017 郭宇軒</a:t>
            </a:r>
          </a:p>
          <a:p>
            <a:r>
              <a:rPr lang="en-US" dirty="0"/>
              <a:t>M</a:t>
            </a:r>
            <a:r>
              <a:rPr lang="en-TW" dirty="0"/>
              <a:t>508108006 王柔涵</a:t>
            </a:r>
          </a:p>
        </p:txBody>
      </p:sp>
    </p:spTree>
    <p:extLst>
      <p:ext uri="{BB962C8B-B14F-4D97-AF65-F5344CB8AC3E}">
        <p14:creationId xmlns:p14="http://schemas.microsoft.com/office/powerpoint/2010/main" val="4264990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E7E7-0E39-324B-AB8D-00B058CAF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BD492-75E5-C84D-B7FB-45332820F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XGBoost &gt; logistic regression</a:t>
            </a:r>
          </a:p>
          <a:p>
            <a:r>
              <a:rPr lang="en-TW" dirty="0"/>
              <a:t>Lab data &gt; chartevent &amp; diagnosis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13700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ABCD4-8D7B-7E43-8018-01007809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TW" dirty="0"/>
              <a:t>elect variables 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31A809B-5897-B64F-AE5C-8D98169E0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8" y="1201479"/>
            <a:ext cx="7703302" cy="4237573"/>
          </a:xfrm>
        </p:spPr>
      </p:pic>
    </p:spTree>
    <p:extLst>
      <p:ext uri="{BB962C8B-B14F-4D97-AF65-F5344CB8AC3E}">
        <p14:creationId xmlns:p14="http://schemas.microsoft.com/office/powerpoint/2010/main" val="286650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3CC14-E233-A547-B97F-5F4F6766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APCHE IV Score: most efficient for predict</a:t>
            </a:r>
          </a:p>
        </p:txBody>
      </p:sp>
      <p:pic>
        <p:nvPicPr>
          <p:cNvPr id="5" name="Content Placeholder 4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26A02CB4-CF63-B344-BA91-44FA93838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58" y="1392238"/>
            <a:ext cx="6810299" cy="5181750"/>
          </a:xfrm>
        </p:spPr>
      </p:pic>
    </p:spTree>
    <p:extLst>
      <p:ext uri="{BB962C8B-B14F-4D97-AF65-F5344CB8AC3E}">
        <p14:creationId xmlns:p14="http://schemas.microsoft.com/office/powerpoint/2010/main" val="187907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24D1-3177-0946-AE9D-0BCAB50C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Lab data : use APACHE IV score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1C1A-31B8-3148-AC39-93373181A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781" y="1963848"/>
            <a:ext cx="372006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CHARTEVENT </a:t>
            </a:r>
          </a:p>
          <a:p>
            <a:pPr marL="0" indent="0">
              <a:buNone/>
            </a:pPr>
            <a:r>
              <a:rPr lang="en-US" sz="1800" dirty="0"/>
              <a:t>227037 </a:t>
            </a:r>
            <a:r>
              <a:rPr lang="en-US" sz="1800" dirty="0" err="1"/>
              <a:t>PH_ApacheIV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227039 PO2_ApacheIV</a:t>
            </a:r>
          </a:p>
          <a:p>
            <a:pPr marL="0" indent="0">
              <a:buNone/>
            </a:pPr>
            <a:r>
              <a:rPr lang="en-US" sz="1800" dirty="0"/>
              <a:t>227516 PO2 (Mixed Venous)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226755 </a:t>
            </a:r>
            <a:r>
              <a:rPr lang="en-US" sz="1800" dirty="0" err="1"/>
              <a:t>GcsApacheIIScore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226756 </a:t>
            </a:r>
            <a:r>
              <a:rPr lang="en-US" sz="1800" dirty="0" err="1"/>
              <a:t>GCSEyeApacheIIValue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226757 </a:t>
            </a:r>
            <a:r>
              <a:rPr lang="en-US" sz="1800" dirty="0" err="1"/>
              <a:t>GCSMotorApacheIIValue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226758 </a:t>
            </a:r>
            <a:r>
              <a:rPr lang="en-US" sz="1800" dirty="0" err="1"/>
              <a:t>GCSVerbalApacheIIValue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220739 GCS - Eye Opening</a:t>
            </a:r>
          </a:p>
          <a:p>
            <a:pPr marL="0" indent="0">
              <a:buNone/>
            </a:pPr>
            <a:endParaRPr lang="en-TW" sz="1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F33B6F-7358-E748-B3B6-1DD5C65584B0}"/>
              </a:ext>
            </a:extLst>
          </p:cNvPr>
          <p:cNvSpPr/>
          <p:nvPr/>
        </p:nvSpPr>
        <p:spPr>
          <a:xfrm>
            <a:off x="4474978" y="1600637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228112 </a:t>
            </a:r>
            <a:r>
              <a:rPr lang="en-US" dirty="0" err="1"/>
              <a:t>GCSVerbalApacheIIValue</a:t>
            </a:r>
            <a:r>
              <a:rPr lang="en-US" dirty="0"/>
              <a:t> (intubated)</a:t>
            </a:r>
          </a:p>
          <a:p>
            <a:r>
              <a:rPr lang="en-US" dirty="0"/>
              <a:t>220739 GCS - Eye Opening</a:t>
            </a:r>
          </a:p>
          <a:p>
            <a:r>
              <a:rPr lang="en-US" dirty="0"/>
              <a:t>223900 GCS - Verbal Response</a:t>
            </a:r>
          </a:p>
          <a:p>
            <a:r>
              <a:rPr lang="en-US" dirty="0"/>
              <a:t>223901 GCS - Motor Response</a:t>
            </a:r>
          </a:p>
          <a:p>
            <a:r>
              <a:rPr lang="en-US" dirty="0"/>
              <a:t>198 GCS Total</a:t>
            </a:r>
          </a:p>
          <a:p>
            <a:r>
              <a:rPr lang="en-US" dirty="0"/>
              <a:t>227011 </a:t>
            </a:r>
            <a:r>
              <a:rPr lang="en-US" dirty="0" err="1"/>
              <a:t>GCSEye_ApacheIV</a:t>
            </a:r>
            <a:endParaRPr lang="en-US" dirty="0"/>
          </a:p>
          <a:p>
            <a:r>
              <a:rPr lang="en-US" dirty="0"/>
              <a:t>227012 </a:t>
            </a:r>
            <a:r>
              <a:rPr lang="en-US" dirty="0" err="1"/>
              <a:t>GCSMotor_ApacheIV</a:t>
            </a:r>
            <a:endParaRPr lang="en-US" dirty="0"/>
          </a:p>
          <a:p>
            <a:r>
              <a:rPr lang="en-US" dirty="0"/>
              <a:t>227013 </a:t>
            </a:r>
            <a:r>
              <a:rPr lang="en-US" dirty="0" err="1"/>
              <a:t>GcsScore_ApacheIV</a:t>
            </a:r>
            <a:endParaRPr lang="en-US" dirty="0"/>
          </a:p>
          <a:p>
            <a:r>
              <a:rPr lang="en-US" dirty="0"/>
              <a:t>227014 </a:t>
            </a:r>
            <a:r>
              <a:rPr lang="en-US" dirty="0" err="1"/>
              <a:t>GCSVerbal_ApacheIV</a:t>
            </a:r>
            <a:endParaRPr lang="en-US" dirty="0"/>
          </a:p>
          <a:p>
            <a:r>
              <a:rPr lang="en-US" dirty="0"/>
              <a:t>227015 </a:t>
            </a:r>
            <a:r>
              <a:rPr lang="en-US" dirty="0" err="1"/>
              <a:t>Glucose_ApacheIV</a:t>
            </a:r>
            <a:endParaRPr lang="en-US" dirty="0"/>
          </a:p>
          <a:p>
            <a:r>
              <a:rPr lang="en-US" dirty="0"/>
              <a:t>227016 </a:t>
            </a:r>
            <a:r>
              <a:rPr lang="en-US" dirty="0" err="1"/>
              <a:t>GlucoseScore_ApacheIV</a:t>
            </a:r>
            <a:endParaRPr lang="en-US" dirty="0"/>
          </a:p>
          <a:p>
            <a:r>
              <a:rPr lang="en-US" dirty="0"/>
              <a:t>227017 </a:t>
            </a:r>
            <a:r>
              <a:rPr lang="en-US" dirty="0" err="1"/>
              <a:t>Hematocrit_ApacheIV</a:t>
            </a:r>
            <a:endParaRPr lang="en-US" dirty="0"/>
          </a:p>
          <a:p>
            <a:r>
              <a:rPr lang="en-US" dirty="0"/>
              <a:t>227018 </a:t>
            </a:r>
            <a:r>
              <a:rPr lang="en-US" dirty="0" err="1"/>
              <a:t>HR_ApacheIV</a:t>
            </a:r>
            <a:endParaRPr lang="en-US" dirty="0"/>
          </a:p>
          <a:p>
            <a:r>
              <a:rPr lang="en-US" dirty="0"/>
              <a:t>228388 Glucose (whole blood) (soft)</a:t>
            </a:r>
          </a:p>
          <a:p>
            <a:r>
              <a:rPr lang="en-US" dirty="0"/>
              <a:t>225664 Glucose finger stick</a:t>
            </a:r>
          </a:p>
          <a:p>
            <a:r>
              <a:rPr lang="en-US" dirty="0"/>
              <a:t>220621 Glucose (serum)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643695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38AC-E1B7-DF4B-A262-74984488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Lab data : use APACHE IV score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377E4-57B7-4940-B012-A8C7E7A96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7944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LAB</a:t>
            </a:r>
          </a:p>
          <a:p>
            <a:pPr marL="0" indent="0">
              <a:buNone/>
            </a:pPr>
            <a:r>
              <a:rPr lang="en-US" sz="1800" dirty="0"/>
              <a:t>50824 Sodium, Whole Blood</a:t>
            </a:r>
          </a:p>
          <a:p>
            <a:pPr marL="0" indent="0">
              <a:buNone/>
            </a:pPr>
            <a:r>
              <a:rPr lang="en-US" sz="1800" dirty="0"/>
              <a:t>50983 Sodium</a:t>
            </a:r>
          </a:p>
          <a:p>
            <a:pPr marL="0" indent="0">
              <a:buNone/>
            </a:pPr>
            <a:r>
              <a:rPr lang="en-US" sz="1800" dirty="0"/>
              <a:t>51067 24 </a:t>
            </a:r>
            <a:r>
              <a:rPr lang="en-US" sz="1800" dirty="0" err="1"/>
              <a:t>hr</a:t>
            </a:r>
            <a:r>
              <a:rPr lang="en-US" sz="1800" dirty="0"/>
              <a:t> Creatinine</a:t>
            </a:r>
          </a:p>
          <a:p>
            <a:pPr marL="0" indent="0">
              <a:buNone/>
            </a:pPr>
            <a:r>
              <a:rPr lang="en-US" sz="1800" dirty="0"/>
              <a:t>51080 Creatinine Clearance</a:t>
            </a:r>
          </a:p>
          <a:p>
            <a:pPr marL="0" indent="0">
              <a:buNone/>
            </a:pPr>
            <a:r>
              <a:rPr lang="en-US" sz="1800" dirty="0"/>
              <a:t>51081 Creatinine, Serum</a:t>
            </a:r>
          </a:p>
          <a:p>
            <a:pPr marL="0" indent="0">
              <a:buNone/>
            </a:pPr>
            <a:r>
              <a:rPr lang="en-US" sz="1800" dirty="0"/>
              <a:t>50912 Creatinine</a:t>
            </a:r>
          </a:p>
          <a:p>
            <a:pPr marL="0" indent="0">
              <a:buNone/>
            </a:pPr>
            <a:r>
              <a:rPr lang="en-US" sz="1800" dirty="0"/>
              <a:t>51006 Urea Nitrogen</a:t>
            </a:r>
          </a:p>
          <a:p>
            <a:pPr marL="0" indent="0">
              <a:buNone/>
            </a:pPr>
            <a:endParaRPr lang="en-US" dirty="0"/>
          </a:p>
          <a:p>
            <a:endParaRPr lang="en-TW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76DA2E-8714-2847-9A39-8D130BC992B9}"/>
              </a:ext>
            </a:extLst>
          </p:cNvPr>
          <p:cNvSpPr/>
          <p:nvPr/>
        </p:nvSpPr>
        <p:spPr>
          <a:xfrm>
            <a:off x="4242391" y="1487476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50809 Glucose </a:t>
            </a:r>
          </a:p>
          <a:p>
            <a:r>
              <a:rPr lang="en-US" dirty="0"/>
              <a:t>50802 Albumin </a:t>
            </a:r>
          </a:p>
          <a:p>
            <a:r>
              <a:rPr lang="en-US" dirty="0"/>
              <a:t>50883 Bilirubin, Direct</a:t>
            </a:r>
          </a:p>
          <a:p>
            <a:r>
              <a:rPr lang="en-US" dirty="0"/>
              <a:t>50884 Bilirubin, Indirect</a:t>
            </a:r>
          </a:p>
          <a:p>
            <a:r>
              <a:rPr lang="en-US" dirty="0"/>
              <a:t>50885 Bilirubin, Total</a:t>
            </a:r>
          </a:p>
          <a:p>
            <a:r>
              <a:rPr lang="en-US" dirty="0"/>
              <a:t>50810 Hematocrit, Calculated</a:t>
            </a:r>
          </a:p>
          <a:p>
            <a:r>
              <a:rPr lang="en-US" dirty="0"/>
              <a:t>51300 WBC Count</a:t>
            </a:r>
          </a:p>
          <a:p>
            <a:r>
              <a:rPr lang="en-US" dirty="0"/>
              <a:t>51301 White Blood Cells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09343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E9A3-2AD8-004B-9D0B-ED462D7F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Diagnosis : reference from </a:t>
            </a:r>
            <a:r>
              <a:rPr lang="en-US" dirty="0"/>
              <a:t>YerevaNN-mimic3-benchmarks-847eadc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57EB4-A765-1A4A-A643-A68759886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diagnosis_labels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sz="1700" dirty="0"/>
              <a:t> ['4019', '4280', '41401', '42731', '25000', '5849', '2724', '51881', '53081', '5990', '2720’, '2859', '2449', '486', '2762', '2851', '496', 'V5861', '99592', '311', '0389', '5859', '5070', '40390', '3051', '412', 'V4581', '2761', '41071', '2875', '4240', 'V1582', 'V4582', 'V5867', '4241', '40391', '78552', '5119', '42789', '32723', '49390', '9971', '2767', '2760', '2749',</a:t>
            </a:r>
          </a:p>
          <a:p>
            <a:pPr marL="0" indent="0">
              <a:buNone/>
            </a:pPr>
            <a:r>
              <a:rPr lang="en-US" sz="1700" dirty="0"/>
              <a:t>'4168', '5180', '45829', '4589', '73300', '5845', '78039', '5856', '4271', '4254', '4111',</a:t>
            </a:r>
          </a:p>
          <a:p>
            <a:pPr marL="0" indent="0">
              <a:buNone/>
            </a:pPr>
            <a:r>
              <a:rPr lang="en-US" sz="1700" dirty="0"/>
              <a:t>'V1251', '30000', '3572', '60000', '27800', '41400', '2768', '4439', '27651', 'V4501', '27652',</a:t>
            </a:r>
          </a:p>
          <a:p>
            <a:pPr marL="0" indent="0">
              <a:buNone/>
            </a:pPr>
            <a:r>
              <a:rPr lang="en-US" sz="1700" dirty="0"/>
              <a:t>'99811', '431', '28521', '2930', '7907', 'E8798', '5789', '79902', 'V4986', 'V103', '42832',</a:t>
            </a:r>
          </a:p>
          <a:p>
            <a:pPr marL="0" indent="0">
              <a:buNone/>
            </a:pPr>
            <a:r>
              <a:rPr lang="en-US" sz="1700" dirty="0"/>
              <a:t>'E8788', '00845', '5715', '99591', '07054', '42833', '4275', '49121', 'V1046', '2948', '70703',</a:t>
            </a:r>
          </a:p>
          <a:p>
            <a:pPr marL="0" indent="0">
              <a:buNone/>
            </a:pPr>
            <a:r>
              <a:rPr lang="en-US" sz="1700" dirty="0"/>
              <a:t>'2809', '5712', '27801', '42732', '99812', '4139', '3004', '2639', '42822', '25060', 'V1254',</a:t>
            </a:r>
          </a:p>
          <a:p>
            <a:pPr marL="0" indent="0">
              <a:buNone/>
            </a:pPr>
            <a:r>
              <a:rPr lang="en-US" sz="1700" dirty="0"/>
              <a:t>'42823', '28529', 'E8782', '30500', '78791', '78551', 'E8889', '78820', '34590', '2800', '99859',</a:t>
            </a:r>
          </a:p>
          <a:p>
            <a:pPr marL="0" indent="0">
              <a:buNone/>
            </a:pPr>
            <a:r>
              <a:rPr lang="en-US" sz="1700" dirty="0"/>
              <a:t>'V667', 'E8497', '79092', '5723', '3485', '5601', '25040', '570', '71590', '2869', '2763', '5770',</a:t>
            </a:r>
          </a:p>
          <a:p>
            <a:pPr marL="0" indent="0">
              <a:buNone/>
            </a:pPr>
            <a:r>
              <a:rPr lang="en-US" sz="1700" dirty="0"/>
              <a:t>'V5865', '99662', '28860', '36201', '56210']</a:t>
            </a:r>
            <a:endParaRPr lang="en-TW" sz="1700" dirty="0"/>
          </a:p>
        </p:txBody>
      </p:sp>
    </p:spTree>
    <p:extLst>
      <p:ext uri="{BB962C8B-B14F-4D97-AF65-F5344CB8AC3E}">
        <p14:creationId xmlns:p14="http://schemas.microsoft.com/office/powerpoint/2010/main" val="363644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E9A3-2AD8-004B-9D0B-ED462D7F7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0515"/>
            <a:ext cx="7886700" cy="1325563"/>
          </a:xfrm>
        </p:spPr>
        <p:txBody>
          <a:bodyPr/>
          <a:lstStyle/>
          <a:p>
            <a:r>
              <a:rPr lang="en-US" dirty="0" smtClean="0"/>
              <a:t>Methodology 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57EB4-A765-1A4A-A643-A68759886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085" y="2893344"/>
            <a:ext cx="1121019" cy="34607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pivot</a:t>
            </a:r>
          </a:p>
          <a:p>
            <a:pPr marL="0" indent="0" algn="ctr">
              <a:buNone/>
            </a:pPr>
            <a:endParaRPr lang="en-US" sz="1700" dirty="0"/>
          </a:p>
          <a:p>
            <a:pPr marL="0" indent="0" algn="ctr">
              <a:buNone/>
            </a:pPr>
            <a:endParaRPr lang="en-TW" sz="17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3613638"/>
            <a:ext cx="8391525" cy="25336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725" y="1350538"/>
            <a:ext cx="4400550" cy="1352550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4018085" y="2703088"/>
            <a:ext cx="0" cy="745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626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9D57-4883-B246-BCB0-39209F09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Strategy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42B468-0B14-DA40-A308-4F731DC93610}"/>
              </a:ext>
            </a:extLst>
          </p:cNvPr>
          <p:cNvSpPr/>
          <p:nvPr/>
        </p:nvSpPr>
        <p:spPr>
          <a:xfrm>
            <a:off x="489857" y="2307771"/>
            <a:ext cx="2209800" cy="59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LABEVENTS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5B4636-0F3E-DD47-96B7-8F7E0A7CFD95}"/>
              </a:ext>
            </a:extLst>
          </p:cNvPr>
          <p:cNvSpPr/>
          <p:nvPr/>
        </p:nvSpPr>
        <p:spPr>
          <a:xfrm>
            <a:off x="489857" y="3388632"/>
            <a:ext cx="2209800" cy="59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CHARTEVENTS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5B3AC1-7B97-A841-8FE6-89909067AC5E}"/>
              </a:ext>
            </a:extLst>
          </p:cNvPr>
          <p:cNvSpPr/>
          <p:nvPr/>
        </p:nvSpPr>
        <p:spPr>
          <a:xfrm>
            <a:off x="489857" y="4483439"/>
            <a:ext cx="2209800" cy="59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DIAGNOSIS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001FA6-4F23-C342-BACB-4909FD2AB0E4}"/>
              </a:ext>
            </a:extLst>
          </p:cNvPr>
          <p:cNvSpPr/>
          <p:nvPr/>
        </p:nvSpPr>
        <p:spPr>
          <a:xfrm>
            <a:off x="3614057" y="2634343"/>
            <a:ext cx="2525486" cy="7542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Logistic regression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D3723F-F87E-384A-8296-DB42A15D7756}"/>
              </a:ext>
            </a:extLst>
          </p:cNvPr>
          <p:cNvSpPr/>
          <p:nvPr/>
        </p:nvSpPr>
        <p:spPr>
          <a:xfrm>
            <a:off x="3614057" y="3732325"/>
            <a:ext cx="2525486" cy="7542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XGBoost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451DE-947B-6F46-BCEE-A9A5646AA5B5}"/>
              </a:ext>
            </a:extLst>
          </p:cNvPr>
          <p:cNvSpPr txBox="1"/>
          <p:nvPr/>
        </p:nvSpPr>
        <p:spPr>
          <a:xfrm>
            <a:off x="1401435" y="296289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3BBC80-1187-9342-BE94-C95C2AAEA9A0}"/>
              </a:ext>
            </a:extLst>
          </p:cNvPr>
          <p:cNvSpPr txBox="1"/>
          <p:nvPr/>
        </p:nvSpPr>
        <p:spPr>
          <a:xfrm>
            <a:off x="1401435" y="405123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or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EA775A-B53A-DB4B-9ADB-B057688A79CB}"/>
              </a:ext>
            </a:extLst>
          </p:cNvPr>
          <p:cNvCxnSpPr/>
          <p:nvPr/>
        </p:nvCxnSpPr>
        <p:spPr>
          <a:xfrm>
            <a:off x="2939143" y="3526971"/>
            <a:ext cx="4680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55AE50A-A98A-A44D-9938-85889437441B}"/>
              </a:ext>
            </a:extLst>
          </p:cNvPr>
          <p:cNvSpPr txBox="1"/>
          <p:nvPr/>
        </p:nvSpPr>
        <p:spPr>
          <a:xfrm>
            <a:off x="4683478" y="338863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63EBBD-D382-0143-9B69-FD129735F40E}"/>
              </a:ext>
            </a:extLst>
          </p:cNvPr>
          <p:cNvSpPr txBox="1"/>
          <p:nvPr/>
        </p:nvSpPr>
        <p:spPr>
          <a:xfrm>
            <a:off x="4031055" y="2054832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Model selection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E37087-ABFD-164E-A98A-FAFA9B504BCE}"/>
              </a:ext>
            </a:extLst>
          </p:cNvPr>
          <p:cNvSpPr txBox="1"/>
          <p:nvPr/>
        </p:nvSpPr>
        <p:spPr>
          <a:xfrm>
            <a:off x="749012" y="1751527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Variables selection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4504BF-93E8-1548-A3E6-E23FB9C18253}"/>
              </a:ext>
            </a:extLst>
          </p:cNvPr>
          <p:cNvSpPr txBox="1"/>
          <p:nvPr/>
        </p:nvSpPr>
        <p:spPr>
          <a:xfrm>
            <a:off x="6718998" y="2097109"/>
            <a:ext cx="119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TW" dirty="0"/>
              <a:t>utcomes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1F1DAC-E51D-BD49-98FA-944D4FA6FA00}"/>
              </a:ext>
            </a:extLst>
          </p:cNvPr>
          <p:cNvSpPr txBox="1"/>
          <p:nvPr/>
        </p:nvSpPr>
        <p:spPr>
          <a:xfrm>
            <a:off x="7010400" y="324433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0/1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401517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53E3-3440-3249-8D3E-81CC5A2F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Results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65" y="1433146"/>
            <a:ext cx="8522070" cy="495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19694"/>
      </p:ext>
    </p:extLst>
  </p:cSld>
  <p:clrMapOvr>
    <a:masterClrMapping/>
  </p:clrMapOvr>
</p:sld>
</file>

<file path=ppt/theme/theme1.xml><?xml version="1.0" encoding="utf-8"?>
<a:theme xmlns:a="http://schemas.openxmlformats.org/drawingml/2006/main" name="20201119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1119" id="{7DFC2418-ECA6-B74F-BB3D-AA1089BB9DB6}" vid="{0EBBB20F-B44F-C04E-9ACF-452DF9E89BFF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20201119</Template>
  <TotalTime>38</TotalTime>
  <Words>468</Words>
  <Application>Microsoft Office PowerPoint</Application>
  <PresentationFormat>如螢幕大小 (4:3)</PresentationFormat>
  <Paragraphs>83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5</vt:i4>
      </vt:variant>
      <vt:variant>
        <vt:lpstr>投影片標題</vt:lpstr>
      </vt:variant>
      <vt:variant>
        <vt:i4>10</vt:i4>
      </vt:variant>
    </vt:vector>
  </HeadingPairs>
  <TitlesOfParts>
    <vt:vector size="24" baseType="lpstr">
      <vt:lpstr>Arial Unicode MS</vt:lpstr>
      <vt:lpstr>HY중고딕</vt:lpstr>
      <vt:lpstr>맑은 고딕</vt:lpstr>
      <vt:lpstr>新細明體</vt:lpstr>
      <vt:lpstr>Arial</vt:lpstr>
      <vt:lpstr>Calibri</vt:lpstr>
      <vt:lpstr>Calibri Light</vt:lpstr>
      <vt:lpstr>Corbel</vt:lpstr>
      <vt:lpstr>Wingdings 2</vt:lpstr>
      <vt:lpstr>20201119</vt:lpstr>
      <vt:lpstr>Contents Slide Master</vt:lpstr>
      <vt:lpstr>Section Break Slide Master</vt:lpstr>
      <vt:lpstr>Frame</vt:lpstr>
      <vt:lpstr>Office Theme</vt:lpstr>
      <vt:lpstr>生存分析</vt:lpstr>
      <vt:lpstr>Select variables </vt:lpstr>
      <vt:lpstr>APCHE IV Score: most efficient for predict</vt:lpstr>
      <vt:lpstr>Lab data : use APACHE IV score variables</vt:lpstr>
      <vt:lpstr>Lab data : use APACHE IV score variables</vt:lpstr>
      <vt:lpstr>Diagnosis : reference from YerevaNN-mimic3-benchmarks-847eadc</vt:lpstr>
      <vt:lpstr>Methodology </vt:lpstr>
      <vt:lpstr>Strategy</vt:lpstr>
      <vt:lpstr>Results 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生存分析</dc:title>
  <dc:creator>Yu Hsuan Kuo</dc:creator>
  <cp:lastModifiedBy>b323103014@tmu.edu.tw</cp:lastModifiedBy>
  <cp:revision>11</cp:revision>
  <dcterms:created xsi:type="dcterms:W3CDTF">2021-01-13T07:20:32Z</dcterms:created>
  <dcterms:modified xsi:type="dcterms:W3CDTF">2021-01-13T08:17:03Z</dcterms:modified>
</cp:coreProperties>
</file>