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Tino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nos-bold.fntdata"/><Relationship Id="rId14" Type="http://schemas.openxmlformats.org/officeDocument/2006/relationships/font" Target="fonts/Tinos-regular.fntdata"/><Relationship Id="rId17" Type="http://schemas.openxmlformats.org/officeDocument/2006/relationships/font" Target="fonts/Tinos-boldItalic.fntdata"/><Relationship Id="rId16" Type="http://schemas.openxmlformats.org/officeDocument/2006/relationships/font" Target="fonts/Tino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10" name="Google Shape;10;p2"/>
          <p:cNvPicPr preferRelativeResize="0"/>
          <p:nvPr/>
        </p:nvPicPr>
        <p:blipFill rotWithShape="1">
          <a:blip r:embed="rId2">
            <a:alphaModFix/>
          </a:blip>
          <a:srcRect b="9288" l="45142" r="0" t="0"/>
          <a:stretch/>
        </p:blipFill>
        <p:spPr>
          <a:xfrm rot="5400000">
            <a:off x="1066799" y="-1085850"/>
            <a:ext cx="1857376" cy="4010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1" name="Google Shape;11;p2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2296513" y="2182213"/>
            <a:ext cx="15791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2" name="Google Shape;12;p2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626393" y="2481475"/>
            <a:ext cx="3517607" cy="2662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5465075" y="-1026425"/>
            <a:ext cx="2662025" cy="469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638168" y="1095866"/>
            <a:ext cx="5867786" cy="2951912"/>
            <a:chOff x="615225" y="581250"/>
            <a:chExt cx="7913400" cy="3981000"/>
          </a:xfrm>
        </p:grpSpPr>
        <p:sp>
          <p:nvSpPr>
            <p:cNvPr id="15" name="Google Shape;15;p2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962150" y="1171525"/>
            <a:ext cx="52197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descr="1.png" id="18" name="Google Shape;18;p2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5"/>
            <a:ext cx="253647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.png" id="19" name="Google Shape;1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7" y="2730953"/>
            <a:ext cx="970522" cy="138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plants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03" name="Google Shape;103;p11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1066799" y="-1085850"/>
            <a:ext cx="1857376" cy="4010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2664950" y="2474450"/>
            <a:ext cx="14233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05" name="Google Shape;105;p11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972175" y="2743150"/>
            <a:ext cx="3171824" cy="240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06" name="Google Shape;106;p11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07" name="Google Shape;107;p11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5"/>
            <a:ext cx="253647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08" name="Google Shape;108;p11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7548050" y="1476375"/>
            <a:ext cx="15959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4297650" y="47498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plants small">
  <p:cSld name="BLANK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111" name="Google Shape;111;p12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6449075" y="-876950"/>
            <a:ext cx="769994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12" name="Google Shape;112;p12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721662" y="-740712"/>
            <a:ext cx="12617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13" name="Google Shape;113;p12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1477665" y="3663565"/>
            <a:ext cx="789205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14" name="Google Shape;114;p12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15" name="Google Shape;115;p12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7312293" y="-515832"/>
            <a:ext cx="1325400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16" name="Google Shape;116;p12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-1" y="2962275"/>
            <a:ext cx="1406427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17" name="Google Shape;117;p12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8051794" y="2633848"/>
            <a:ext cx="1092207" cy="25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4297650" y="47498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hoto as background">
  <p:cSld name="BLANK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-9525" y="-9525"/>
            <a:ext cx="9153600" cy="5153100"/>
          </a:xfrm>
          <a:prstGeom prst="frame">
            <a:avLst>
              <a:gd fmla="val 6469" name="adj1"/>
            </a:avLst>
          </a:prstGeom>
          <a:solidFill>
            <a:srgbClr val="FFFFFF">
              <a:alpha val="5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3.png" id="121" name="Google Shape;121;p13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5"/>
            <a:ext cx="2228850" cy="225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22" name="Google Shape;122;p13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8" y="-437188"/>
            <a:ext cx="1478299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4297650" y="4812625"/>
            <a:ext cx="5487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21" name="Google Shape;21;p3"/>
          <p:cNvPicPr preferRelativeResize="0"/>
          <p:nvPr/>
        </p:nvPicPr>
        <p:blipFill rotWithShape="1">
          <a:blip r:embed="rId2">
            <a:alphaModFix/>
          </a:blip>
          <a:srcRect b="17702" l="0" r="35069" t="0"/>
          <a:stretch/>
        </p:blipFill>
        <p:spPr>
          <a:xfrm rot="5400000">
            <a:off x="1426387" y="1569262"/>
            <a:ext cx="2147850" cy="5000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26809" t="0"/>
          <a:stretch/>
        </p:blipFill>
        <p:spPr>
          <a:xfrm rot="-5400000">
            <a:off x="5569537" y="-997538"/>
            <a:ext cx="2586450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1638168" y="1095866"/>
            <a:ext cx="5867786" cy="2951912"/>
            <a:chOff x="615225" y="581250"/>
            <a:chExt cx="7913400" cy="3981000"/>
          </a:xfrm>
        </p:grpSpPr>
        <p:sp>
          <p:nvSpPr>
            <p:cNvPr id="24" name="Google Shape;24;p3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ctrTitle"/>
          </p:nvPr>
        </p:nvSpPr>
        <p:spPr>
          <a:xfrm>
            <a:off x="1924050" y="1659550"/>
            <a:ext cx="5295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3.png" id="28" name="Google Shape;28;p3"/>
          <p:cNvPicPr preferRelativeResize="0"/>
          <p:nvPr/>
        </p:nvPicPr>
        <p:blipFill rotWithShape="1">
          <a:blip r:embed="rId4">
            <a:alphaModFix/>
          </a:blip>
          <a:srcRect b="18533" l="0" r="17197" t="0"/>
          <a:stretch/>
        </p:blipFill>
        <p:spPr>
          <a:xfrm>
            <a:off x="6162675" y="2128700"/>
            <a:ext cx="2981325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29" name="Google Shape;29;p3"/>
          <p:cNvPicPr preferRelativeResize="0"/>
          <p:nvPr/>
        </p:nvPicPr>
        <p:blipFill rotWithShape="1">
          <a:blip r:embed="rId5">
            <a:alphaModFix/>
          </a:blip>
          <a:srcRect b="18374" l="49259" r="0" t="0"/>
          <a:stretch/>
        </p:blipFill>
        <p:spPr>
          <a:xfrm rot="5400000">
            <a:off x="603175" y="-622226"/>
            <a:ext cx="2117874" cy="33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31" name="Google Shape;31;p4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162675" y="2128700"/>
            <a:ext cx="2981325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32" name="Google Shape;32;p4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603175" y="-622226"/>
            <a:ext cx="2117874" cy="334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4"/>
          <p:cNvGrpSpPr/>
          <p:nvPr/>
        </p:nvGrpSpPr>
        <p:grpSpPr>
          <a:xfrm>
            <a:off x="1638168" y="1095794"/>
            <a:ext cx="5867786" cy="2951912"/>
            <a:chOff x="615225" y="581250"/>
            <a:chExt cx="7913400" cy="3981000"/>
          </a:xfrm>
        </p:grpSpPr>
        <p:sp>
          <p:nvSpPr>
            <p:cNvPr id="34" name="Google Shape;34;p4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4276500" y="3703848"/>
            <a:ext cx="591000" cy="591000"/>
          </a:xfrm>
          <a:prstGeom prst="ellipse">
            <a:avLst/>
          </a:prstGeom>
          <a:solidFill>
            <a:srgbClr val="231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750400" y="1164100"/>
            <a:ext cx="3643200" cy="28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◉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◎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○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●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○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■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●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○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■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4"/>
          <p:cNvSpPr txBox="1"/>
          <p:nvPr/>
        </p:nvSpPr>
        <p:spPr>
          <a:xfrm>
            <a:off x="3593400" y="3748272"/>
            <a:ext cx="1957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  <a:endParaRPr sz="36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10.png" id="39" name="Google Shape;39;p4"/>
          <p:cNvPicPr preferRelativeResize="0"/>
          <p:nvPr/>
        </p:nvPicPr>
        <p:blipFill rotWithShape="1">
          <a:blip r:embed="rId4">
            <a:alphaModFix/>
          </a:blip>
          <a:srcRect b="50541" l="17184" r="0" t="0"/>
          <a:stretch/>
        </p:blipFill>
        <p:spPr>
          <a:xfrm>
            <a:off x="-9525" y="2599625"/>
            <a:ext cx="3138200" cy="254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40" name="Google Shape;40;p4"/>
          <p:cNvPicPr preferRelativeResize="0"/>
          <p:nvPr/>
        </p:nvPicPr>
        <p:blipFill rotWithShape="1">
          <a:blip r:embed="rId5">
            <a:alphaModFix/>
          </a:blip>
          <a:srcRect b="26905" l="0" r="34288" t="0"/>
          <a:stretch/>
        </p:blipFill>
        <p:spPr>
          <a:xfrm rot="-5400000">
            <a:off x="6531676" y="-493150"/>
            <a:ext cx="2138225" cy="3105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4297650" y="4292650"/>
            <a:ext cx="548700" cy="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43" name="Google Shape;43;p5"/>
          <p:cNvPicPr preferRelativeResize="0"/>
          <p:nvPr/>
        </p:nvPicPr>
        <p:blipFill rotWithShape="1">
          <a:blip r:embed="rId2">
            <a:alphaModFix/>
          </a:blip>
          <a:srcRect b="19199" l="50049" r="-4964" t="-17056"/>
          <a:stretch/>
        </p:blipFill>
        <p:spPr>
          <a:xfrm rot="5400000">
            <a:off x="1031774" y="-1060351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5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45" name="Google Shape;45;p5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251600" y="2122450"/>
            <a:ext cx="66408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5.png" id="49" name="Google Shape;49;p5"/>
          <p:cNvPicPr preferRelativeResize="0"/>
          <p:nvPr/>
        </p:nvPicPr>
        <p:blipFill rotWithShape="1">
          <a:blip r:embed="rId3">
            <a:alphaModFix/>
          </a:blip>
          <a:srcRect b="23112" l="0" r="36415" t="0"/>
          <a:stretch/>
        </p:blipFill>
        <p:spPr>
          <a:xfrm>
            <a:off x="7397875" y="1847850"/>
            <a:ext cx="17461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50" name="Google Shape;50;p5"/>
          <p:cNvPicPr preferRelativeResize="0"/>
          <p:nvPr/>
        </p:nvPicPr>
        <p:blipFill rotWithShape="1">
          <a:blip r:embed="rId4">
            <a:alphaModFix/>
          </a:blip>
          <a:srcRect b="16541" l="11090" r="-11089" t="0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53" name="Google Shape;53;p6"/>
          <p:cNvPicPr preferRelativeResize="0"/>
          <p:nvPr/>
        </p:nvPicPr>
        <p:blipFill rotWithShape="1">
          <a:blip r:embed="rId2">
            <a:alphaModFix/>
          </a:blip>
          <a:srcRect b="26905" l="0" r="34288" t="0"/>
          <a:stretch/>
        </p:blipFill>
        <p:spPr>
          <a:xfrm rot="-5400000">
            <a:off x="6531676" y="-493150"/>
            <a:ext cx="2138225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55" name="Google Shape;55;p6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6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191650" y="2115774"/>
            <a:ext cx="32817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4670800" y="2115774"/>
            <a:ext cx="32817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7.png" id="60" name="Google Shape;60;p6"/>
          <p:cNvPicPr preferRelativeResize="0"/>
          <p:nvPr/>
        </p:nvPicPr>
        <p:blipFill rotWithShape="1">
          <a:blip r:embed="rId3">
            <a:alphaModFix/>
          </a:blip>
          <a:srcRect b="21764" l="57520" r="0" t="0"/>
          <a:stretch/>
        </p:blipFill>
        <p:spPr>
          <a:xfrm>
            <a:off x="0" y="2380575"/>
            <a:ext cx="1528900" cy="276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61" name="Google Shape;61;p6"/>
          <p:cNvPicPr preferRelativeResize="0"/>
          <p:nvPr/>
        </p:nvPicPr>
        <p:blipFill rotWithShape="1">
          <a:blip r:embed="rId4">
            <a:alphaModFix/>
          </a:blip>
          <a:srcRect b="72214" l="0" r="35069" t="0"/>
          <a:stretch/>
        </p:blipFill>
        <p:spPr>
          <a:xfrm>
            <a:off x="7005675" y="3455208"/>
            <a:ext cx="2147850" cy="16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64" name="Google Shape;64;p7"/>
          <p:cNvPicPr preferRelativeResize="0"/>
          <p:nvPr/>
        </p:nvPicPr>
        <p:blipFill rotWithShape="1">
          <a:blip r:embed="rId2">
            <a:alphaModFix/>
          </a:blip>
          <a:srcRect b="3157" l="45000" r="0" t="0"/>
          <a:stretch/>
        </p:blipFill>
        <p:spPr>
          <a:xfrm>
            <a:off x="-11014" y="1333539"/>
            <a:ext cx="11812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65" name="Google Shape;65;p7"/>
          <p:cNvPicPr preferRelativeResize="0"/>
          <p:nvPr/>
        </p:nvPicPr>
        <p:blipFill rotWithShape="1">
          <a:blip r:embed="rId3">
            <a:alphaModFix/>
          </a:blip>
          <a:srcRect b="6270" l="-5401" r="32211" t="-6270"/>
          <a:stretch/>
        </p:blipFill>
        <p:spPr>
          <a:xfrm flipH="1" rot="-5400000">
            <a:off x="6293387" y="2292888"/>
            <a:ext cx="2062675" cy="3638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67" name="Google Shape;67;p7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176100" y="2127925"/>
            <a:ext cx="21684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◎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7"/>
          <p:cNvSpPr txBox="1"/>
          <p:nvPr>
            <p:ph idx="2" type="body"/>
          </p:nvPr>
        </p:nvSpPr>
        <p:spPr>
          <a:xfrm>
            <a:off x="3455677" y="2127925"/>
            <a:ext cx="21684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◎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5735254" y="2127925"/>
            <a:ext cx="21684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◎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1.png" id="73" name="Google Shape;73;p7"/>
          <p:cNvPicPr preferRelativeResize="0"/>
          <p:nvPr/>
        </p:nvPicPr>
        <p:blipFill rotWithShape="1">
          <a:blip r:embed="rId4">
            <a:alphaModFix/>
          </a:blip>
          <a:srcRect b="42702" l="-13090" r="39793" t="-8865"/>
          <a:stretch/>
        </p:blipFill>
        <p:spPr>
          <a:xfrm rot="-5400000">
            <a:off x="6943724" y="-90783"/>
            <a:ext cx="2133601" cy="230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76" name="Google Shape;76;p8"/>
          <p:cNvPicPr preferRelativeResize="0"/>
          <p:nvPr/>
        </p:nvPicPr>
        <p:blipFill rotWithShape="1">
          <a:blip r:embed="rId2">
            <a:alphaModFix/>
          </a:blip>
          <a:srcRect b="18374" l="49259" r="0" t="0"/>
          <a:stretch/>
        </p:blipFill>
        <p:spPr>
          <a:xfrm rot="5400000">
            <a:off x="418138" y="-437188"/>
            <a:ext cx="1478299" cy="233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78" name="Google Shape;78;p8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 txBox="1"/>
          <p:nvPr>
            <p:ph type="title"/>
          </p:nvPr>
        </p:nvSpPr>
        <p:spPr>
          <a:xfrm>
            <a:off x="1251600" y="1044175"/>
            <a:ext cx="6640800" cy="4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descr="3.png" id="81" name="Google Shape;81;p8"/>
          <p:cNvPicPr preferRelativeResize="0"/>
          <p:nvPr/>
        </p:nvPicPr>
        <p:blipFill rotWithShape="1">
          <a:blip r:embed="rId3">
            <a:alphaModFix/>
          </a:blip>
          <a:srcRect b="18533" l="0" r="17197" t="0"/>
          <a:stretch/>
        </p:blipFill>
        <p:spPr>
          <a:xfrm>
            <a:off x="6915150" y="2889625"/>
            <a:ext cx="2228850" cy="22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84" name="Google Shape;84;p9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5"/>
            <a:ext cx="2228850" cy="225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9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86" name="Google Shape;86;p9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885825" y="3949100"/>
            <a:ext cx="73725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pic>
        <p:nvPicPr>
          <p:cNvPr descr="7.png" id="89" name="Google Shape;89;p9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8" y="-437188"/>
            <a:ext cx="1478299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4297650" y="4521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png" id="92" name="Google Shape;92;p10"/>
          <p:cNvPicPr preferRelativeResize="0"/>
          <p:nvPr/>
        </p:nvPicPr>
        <p:blipFill rotWithShape="1">
          <a:blip r:embed="rId2">
            <a:alphaModFix/>
          </a:blip>
          <a:srcRect b="12701" l="0" r="40695" t="0"/>
          <a:stretch/>
        </p:blipFill>
        <p:spPr>
          <a:xfrm>
            <a:off x="7727980" y="1889850"/>
            <a:ext cx="1416020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93" name="Google Shape;93;p10"/>
          <p:cNvPicPr preferRelativeResize="0"/>
          <p:nvPr/>
        </p:nvPicPr>
        <p:blipFill rotWithShape="1">
          <a:blip r:embed="rId3">
            <a:alphaModFix/>
          </a:blip>
          <a:srcRect b="9942" l="43534" r="0" t="0"/>
          <a:stretch/>
        </p:blipFill>
        <p:spPr>
          <a:xfrm flipH="1" rot="-5400000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94" name="Google Shape;94;p10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1236200" y="2474450"/>
            <a:ext cx="1423325" cy="391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0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96" name="Google Shape;96;p10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2.png" id="98" name="Google Shape;98;p10"/>
          <p:cNvPicPr preferRelativeResize="0"/>
          <p:nvPr/>
        </p:nvPicPr>
        <p:blipFill rotWithShape="1">
          <a:blip r:embed="rId4">
            <a:alphaModFix/>
          </a:blip>
          <a:srcRect b="21353" l="45142" r="0" t="-12064"/>
          <a:stretch/>
        </p:blipFill>
        <p:spPr>
          <a:xfrm rot="5400000">
            <a:off x="949199" y="-968250"/>
            <a:ext cx="1654426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9" name="Google Shape;99;p10"/>
          <p:cNvPicPr preferRelativeResize="0"/>
          <p:nvPr/>
        </p:nvPicPr>
        <p:blipFill rotWithShape="1">
          <a:blip r:embed="rId5">
            <a:alphaModFix/>
          </a:blip>
          <a:srcRect b="16541" l="11090" r="-11089" t="0"/>
          <a:stretch/>
        </p:blipFill>
        <p:spPr>
          <a:xfrm flipH="1">
            <a:off x="7639050" y="3602476"/>
            <a:ext cx="1504950" cy="154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BFA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1600" y="2122450"/>
            <a:ext cx="6640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●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■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●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■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ctrTitle"/>
          </p:nvPr>
        </p:nvSpPr>
        <p:spPr>
          <a:xfrm>
            <a:off x="1962150" y="1171525"/>
            <a:ext cx="52197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GREEN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27BA0"/>
                </a:solidFill>
              </a:rPr>
              <a:t>What </a:t>
            </a:r>
            <a:r>
              <a:rPr lang="en" sz="4000">
                <a:solidFill>
                  <a:srgbClr val="000000"/>
                </a:solidFill>
              </a:rPr>
              <a:t>is The Green Market?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1323975" y="2063950"/>
            <a:ext cx="29811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TWO-WAY MARKETPLACE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Designed for users of various backgrounds to be able to buy and sell their own plants as a hobby or as a primary source of income.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 user can both buy and sell plants using the one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" name="Google Shape;135;p15"/>
          <p:cNvSpPr txBox="1"/>
          <p:nvPr>
            <p:ph idx="2" type="body"/>
          </p:nvPr>
        </p:nvSpPr>
        <p:spPr>
          <a:xfrm>
            <a:off x="4499400" y="2063950"/>
            <a:ext cx="33204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BY A PLANT COLLECTOR, FOR OTHER PLANT COLLECTORS.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As a plant collector and </a:t>
            </a:r>
            <a:r>
              <a:rPr lang="en" sz="1100"/>
              <a:t>hobbyist</a:t>
            </a:r>
            <a:r>
              <a:rPr lang="en" sz="1100"/>
              <a:t> myself, I understand what others like me look for in a marketplace when it comes time to sell some of my plants.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 was able to use this knowledge to implement </a:t>
            </a:r>
            <a:r>
              <a:rPr lang="en" sz="1100"/>
              <a:t>relevant</a:t>
            </a:r>
            <a:r>
              <a:rPr lang="en" sz="1100"/>
              <a:t> and useful features in the application.</a:t>
            </a:r>
            <a:endParaRPr sz="1100"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267850" y="2028825"/>
            <a:ext cx="32817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Price Inflation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Due to plant sales being scattered across multiple platforms, designer labelling and misinformation, many plants are being sold for a massively inflated price. When all plants are on the one platform, sellers can easily see what others are selling their same species for and adjust their price accordingly.</a:t>
            </a:r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problem</a:t>
            </a:r>
            <a:r>
              <a:rPr lang="en"/>
              <a:t>...</a:t>
            </a:r>
            <a:endParaRPr/>
          </a:p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4747000" y="2028825"/>
            <a:ext cx="32817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Inconsistent</a:t>
            </a:r>
            <a:r>
              <a:rPr b="1" lang="en"/>
              <a:t> Identification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of users of varying experience all can sell their plants, many can be misidentified and mislabelled. Though often this happens with no malise, sometimes a seller will list a very similar looking plant as its much rarer, more expensive twin.</a:t>
            </a:r>
            <a:endParaRPr/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4294967295" type="ctrTitle"/>
          </p:nvPr>
        </p:nvSpPr>
        <p:spPr>
          <a:xfrm>
            <a:off x="1991400" y="2017025"/>
            <a:ext cx="5161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The</a:t>
            </a:r>
            <a:r>
              <a:rPr lang="en" sz="6000">
                <a:solidFill>
                  <a:srgbClr val="F1C232"/>
                </a:solidFill>
              </a:rPr>
              <a:t> solution</a:t>
            </a:r>
            <a:r>
              <a:rPr lang="en" sz="6000">
                <a:solidFill>
                  <a:srgbClr val="000000"/>
                </a:solidFill>
              </a:rPr>
              <a:t>.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150" name="Google Shape;150;p17"/>
          <p:cNvSpPr txBox="1"/>
          <p:nvPr>
            <p:ph idx="4294967295" type="subTitle"/>
          </p:nvPr>
        </p:nvSpPr>
        <p:spPr>
          <a:xfrm>
            <a:off x="2209650" y="2948224"/>
            <a:ext cx="4724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Green Market works to combat these problems by bringing buyers and sellers to a single application.</a:t>
            </a:r>
            <a:endParaRPr/>
          </a:p>
        </p:txBody>
      </p:sp>
      <p:pic>
        <p:nvPicPr>
          <p:cNvPr descr="9.png"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988" y="543425"/>
            <a:ext cx="1596025" cy="14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4297650" y="47498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ctrTitle"/>
          </p:nvPr>
        </p:nvSpPr>
        <p:spPr>
          <a:xfrm>
            <a:off x="1924050" y="1792375"/>
            <a:ext cx="5295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walk through the app.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stance template">
  <a:themeElements>
    <a:clrScheme name="Custom 347">
      <a:dk1>
        <a:srgbClr val="231F1C"/>
      </a:dk1>
      <a:lt1>
        <a:srgbClr val="FFFFFF"/>
      </a:lt1>
      <a:dk2>
        <a:srgbClr val="666666"/>
      </a:dk2>
      <a:lt2>
        <a:srgbClr val="FBFAF5"/>
      </a:lt2>
      <a:accent1>
        <a:srgbClr val="6AA84F"/>
      </a:accent1>
      <a:accent2>
        <a:srgbClr val="F1C232"/>
      </a:accent2>
      <a:accent3>
        <a:srgbClr val="E06666"/>
      </a:accent3>
      <a:accent4>
        <a:srgbClr val="C27BA0"/>
      </a:accent4>
      <a:accent5>
        <a:srgbClr val="8E7CC3"/>
      </a:accent5>
      <a:accent6>
        <a:srgbClr val="76A5AF"/>
      </a:accent6>
      <a:hlink>
        <a:srgbClr val="231F1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