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4630400" cy="8229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1" name="Shape 161"/>
          <p:cNvSpPr/>
          <p:nvPr>
            <p:ph type="sldImg"/>
          </p:nvPr>
        </p:nvSpPr>
        <p:spPr>
          <a:xfrm>
            <a:off x="1143000" y="685800"/>
            <a:ext cx="4572000" cy="3429000"/>
          </a:xfrm>
          <a:prstGeom prst="rect">
            <a:avLst/>
          </a:prstGeom>
        </p:spPr>
        <p:txBody>
          <a:bodyPr/>
          <a:lstStyle/>
          <a:p>
            <a:pPr/>
          </a:p>
        </p:txBody>
      </p:sp>
      <p:sp>
        <p:nvSpPr>
          <p:cNvPr id="162" name="Shape 16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9 master">
    <p:bg>
      <p:bgPr>
        <a:solidFill>
          <a:srgbClr val="000000"/>
        </a:solidFill>
      </p:bgPr>
    </p:bg>
    <p:spTree>
      <p:nvGrpSpPr>
        <p:cNvPr id="1" name=""/>
        <p:cNvGrpSpPr/>
        <p:nvPr/>
      </p:nvGrpSpPr>
      <p:grpSpPr>
        <a:xfrm>
          <a:off x="0" y="0"/>
          <a:ext cx="0" cy="0"/>
          <a:chOff x="0" y="0"/>
          <a:chExt cx="0" cy="0"/>
        </a:xfrm>
      </p:grpSpPr>
      <p:sp>
        <p:nvSpPr>
          <p:cNvPr id="90" name="Shape 0"/>
          <p:cNvSpPr/>
          <p:nvPr/>
        </p:nvSpPr>
        <p:spPr>
          <a:xfrm>
            <a:off x="0" y="0"/>
            <a:ext cx="14630400" cy="8229600"/>
          </a:xfrm>
          <a:prstGeom prst="rect">
            <a:avLst/>
          </a:prstGeom>
          <a:solidFill>
            <a:srgbClr val="FAF2E9"/>
          </a:solidFill>
          <a:ln w="12700">
            <a:miter lim="400000"/>
          </a:ln>
        </p:spPr>
        <p:txBody>
          <a:bodyPr lIns="45719" rIns="45719"/>
          <a:lstStyle/>
          <a:p>
            <a:pPr/>
          </a:p>
        </p:txBody>
      </p:sp>
      <p:sp>
        <p:nvSpPr>
          <p:cNvPr id="91" name="Shape 1"/>
          <p:cNvSpPr/>
          <p:nvPr/>
        </p:nvSpPr>
        <p:spPr>
          <a:xfrm>
            <a:off x="0" y="0"/>
            <a:ext cx="14630400" cy="8229600"/>
          </a:xfrm>
          <a:prstGeom prst="rect">
            <a:avLst/>
          </a:prstGeom>
          <a:solidFill>
            <a:srgbClr val="FDFAF7"/>
          </a:solidFill>
          <a:ln w="12700">
            <a:miter lim="400000"/>
          </a:ln>
        </p:spPr>
        <p:txBody>
          <a:bodyPr lIns="45719" rIns="45719"/>
          <a:lstStyle/>
          <a:p>
            <a:pP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0 master">
    <p:bg>
      <p:bgPr>
        <a:solidFill>
          <a:srgbClr val="000000"/>
        </a:solidFill>
      </p:bgPr>
    </p:bg>
    <p:spTree>
      <p:nvGrpSpPr>
        <p:cNvPr id="1" name=""/>
        <p:cNvGrpSpPr/>
        <p:nvPr/>
      </p:nvGrpSpPr>
      <p:grpSpPr>
        <a:xfrm>
          <a:off x="0" y="0"/>
          <a:ext cx="0" cy="0"/>
          <a:chOff x="0" y="0"/>
          <a:chExt cx="0" cy="0"/>
        </a:xfrm>
      </p:grpSpPr>
      <p:sp>
        <p:nvSpPr>
          <p:cNvPr id="99" name="Shape 0"/>
          <p:cNvSpPr/>
          <p:nvPr/>
        </p:nvSpPr>
        <p:spPr>
          <a:xfrm>
            <a:off x="0" y="0"/>
            <a:ext cx="14630400" cy="8229600"/>
          </a:xfrm>
          <a:prstGeom prst="rect">
            <a:avLst/>
          </a:prstGeom>
          <a:solidFill>
            <a:srgbClr val="FAF2E9"/>
          </a:solidFill>
          <a:ln w="12700">
            <a:miter lim="400000"/>
          </a:ln>
        </p:spPr>
        <p:txBody>
          <a:bodyPr lIns="45719" rIns="45719"/>
          <a:lstStyle/>
          <a:p>
            <a:pPr/>
          </a:p>
        </p:txBody>
      </p:sp>
      <p:sp>
        <p:nvSpPr>
          <p:cNvPr id="100" name="Shape 1"/>
          <p:cNvSpPr/>
          <p:nvPr/>
        </p:nvSpPr>
        <p:spPr>
          <a:xfrm>
            <a:off x="0" y="0"/>
            <a:ext cx="14630400" cy="8229600"/>
          </a:xfrm>
          <a:prstGeom prst="rect">
            <a:avLst/>
          </a:prstGeom>
          <a:solidFill>
            <a:srgbClr val="FDFAF7"/>
          </a:solidFill>
          <a:ln w="12700">
            <a:miter lim="400000"/>
          </a:ln>
        </p:spPr>
        <p:txBody>
          <a:bodyPr lIns="45719" rIns="45719"/>
          <a:lstStyle/>
          <a:p>
            <a:pP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1 master">
    <p:bg>
      <p:bgPr>
        <a:solidFill>
          <a:srgbClr val="000000"/>
        </a:solidFill>
      </p:bgPr>
    </p:bg>
    <p:spTree>
      <p:nvGrpSpPr>
        <p:cNvPr id="1" name=""/>
        <p:cNvGrpSpPr/>
        <p:nvPr/>
      </p:nvGrpSpPr>
      <p:grpSpPr>
        <a:xfrm>
          <a:off x="0" y="0"/>
          <a:ext cx="0" cy="0"/>
          <a:chOff x="0" y="0"/>
          <a:chExt cx="0" cy="0"/>
        </a:xfrm>
      </p:grpSpPr>
      <p:sp>
        <p:nvSpPr>
          <p:cNvPr id="108" name="Shape 0"/>
          <p:cNvSpPr/>
          <p:nvPr/>
        </p:nvSpPr>
        <p:spPr>
          <a:xfrm>
            <a:off x="0" y="0"/>
            <a:ext cx="14630400" cy="8229600"/>
          </a:xfrm>
          <a:prstGeom prst="rect">
            <a:avLst/>
          </a:prstGeom>
          <a:solidFill>
            <a:srgbClr val="FAF2E9"/>
          </a:solidFill>
          <a:ln w="12700">
            <a:miter lim="400000"/>
          </a:ln>
        </p:spPr>
        <p:txBody>
          <a:bodyPr lIns="45719" rIns="45719"/>
          <a:lstStyle/>
          <a:p>
            <a:pPr/>
          </a:p>
        </p:txBody>
      </p:sp>
      <p:sp>
        <p:nvSpPr>
          <p:cNvPr id="109" name="Shape 1"/>
          <p:cNvSpPr/>
          <p:nvPr/>
        </p:nvSpPr>
        <p:spPr>
          <a:xfrm>
            <a:off x="0" y="0"/>
            <a:ext cx="14630400" cy="8229600"/>
          </a:xfrm>
          <a:prstGeom prst="rect">
            <a:avLst/>
          </a:prstGeom>
          <a:solidFill>
            <a:srgbClr val="FDFAF7"/>
          </a:solidFill>
          <a:ln w="12700">
            <a:miter lim="400000"/>
          </a:ln>
        </p:spPr>
        <p:txBody>
          <a:bodyPr lIns="45719" rIns="45719"/>
          <a:lstStyle/>
          <a:p>
            <a:pP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2 master">
    <p:bg>
      <p:bgPr>
        <a:solidFill>
          <a:srgbClr val="000000"/>
        </a:solidFill>
      </p:bgPr>
    </p:bg>
    <p:spTree>
      <p:nvGrpSpPr>
        <p:cNvPr id="1" name=""/>
        <p:cNvGrpSpPr/>
        <p:nvPr/>
      </p:nvGrpSpPr>
      <p:grpSpPr>
        <a:xfrm>
          <a:off x="0" y="0"/>
          <a:ext cx="0" cy="0"/>
          <a:chOff x="0" y="0"/>
          <a:chExt cx="0" cy="0"/>
        </a:xfrm>
      </p:grpSpPr>
      <p:sp>
        <p:nvSpPr>
          <p:cNvPr id="117" name="Shape 0"/>
          <p:cNvSpPr/>
          <p:nvPr/>
        </p:nvSpPr>
        <p:spPr>
          <a:xfrm>
            <a:off x="0" y="0"/>
            <a:ext cx="14630400" cy="8229600"/>
          </a:xfrm>
          <a:prstGeom prst="rect">
            <a:avLst/>
          </a:prstGeom>
          <a:solidFill>
            <a:srgbClr val="FAF2E9"/>
          </a:solidFill>
          <a:ln w="12700">
            <a:miter lim="400000"/>
          </a:ln>
        </p:spPr>
        <p:txBody>
          <a:bodyPr lIns="45719" rIns="45719"/>
          <a:lstStyle/>
          <a:p>
            <a:pPr/>
          </a:p>
        </p:txBody>
      </p:sp>
      <p:sp>
        <p:nvSpPr>
          <p:cNvPr id="118" name="Shape 1"/>
          <p:cNvSpPr/>
          <p:nvPr/>
        </p:nvSpPr>
        <p:spPr>
          <a:xfrm>
            <a:off x="0" y="0"/>
            <a:ext cx="14630400" cy="8229600"/>
          </a:xfrm>
          <a:prstGeom prst="rect">
            <a:avLst/>
          </a:prstGeom>
          <a:solidFill>
            <a:srgbClr val="FDFAF7"/>
          </a:solidFill>
          <a:ln w="12700">
            <a:miter lim="400000"/>
          </a:ln>
        </p:spPr>
        <p:txBody>
          <a:bodyPr lIns="45719" rIns="45719"/>
          <a:lstStyle/>
          <a:p>
            <a:pP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3 master">
    <p:bg>
      <p:bgPr>
        <a:solidFill>
          <a:srgbClr val="000000"/>
        </a:solidFill>
      </p:bgPr>
    </p:bg>
    <p:spTree>
      <p:nvGrpSpPr>
        <p:cNvPr id="1" name=""/>
        <p:cNvGrpSpPr/>
        <p:nvPr/>
      </p:nvGrpSpPr>
      <p:grpSpPr>
        <a:xfrm>
          <a:off x="0" y="0"/>
          <a:ext cx="0" cy="0"/>
          <a:chOff x="0" y="0"/>
          <a:chExt cx="0" cy="0"/>
        </a:xfrm>
      </p:grpSpPr>
      <p:sp>
        <p:nvSpPr>
          <p:cNvPr id="126" name="Shape 0"/>
          <p:cNvSpPr/>
          <p:nvPr/>
        </p:nvSpPr>
        <p:spPr>
          <a:xfrm>
            <a:off x="0" y="0"/>
            <a:ext cx="14630400" cy="8229600"/>
          </a:xfrm>
          <a:prstGeom prst="rect">
            <a:avLst/>
          </a:prstGeom>
          <a:solidFill>
            <a:srgbClr val="FAF2E9"/>
          </a:solidFill>
          <a:ln w="12700">
            <a:miter lim="400000"/>
          </a:ln>
        </p:spPr>
        <p:txBody>
          <a:bodyPr lIns="45719" rIns="45719"/>
          <a:lstStyle/>
          <a:p>
            <a:pPr/>
          </a:p>
        </p:txBody>
      </p:sp>
      <p:sp>
        <p:nvSpPr>
          <p:cNvPr id="127" name="Shape 1"/>
          <p:cNvSpPr/>
          <p:nvPr/>
        </p:nvSpPr>
        <p:spPr>
          <a:xfrm>
            <a:off x="0" y="0"/>
            <a:ext cx="14630400" cy="8229600"/>
          </a:xfrm>
          <a:prstGeom prst="rect">
            <a:avLst/>
          </a:prstGeom>
          <a:solidFill>
            <a:srgbClr val="FDFAF7"/>
          </a:solidFill>
          <a:ln w="12700">
            <a:miter lim="400000"/>
          </a:ln>
        </p:spPr>
        <p:txBody>
          <a:bodyPr lIns="45719" rIns="45719"/>
          <a:lstStyle/>
          <a:p>
            <a:pP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4 master">
    <p:bg>
      <p:bgPr>
        <a:solidFill>
          <a:srgbClr val="000000"/>
        </a:solidFill>
      </p:bgPr>
    </p:bg>
    <p:spTree>
      <p:nvGrpSpPr>
        <p:cNvPr id="1" name=""/>
        <p:cNvGrpSpPr/>
        <p:nvPr/>
      </p:nvGrpSpPr>
      <p:grpSpPr>
        <a:xfrm>
          <a:off x="0" y="0"/>
          <a:ext cx="0" cy="0"/>
          <a:chOff x="0" y="0"/>
          <a:chExt cx="0" cy="0"/>
        </a:xfrm>
      </p:grpSpPr>
      <p:sp>
        <p:nvSpPr>
          <p:cNvPr id="135" name="Shape 0"/>
          <p:cNvSpPr/>
          <p:nvPr/>
        </p:nvSpPr>
        <p:spPr>
          <a:xfrm>
            <a:off x="0" y="0"/>
            <a:ext cx="14630400" cy="8229600"/>
          </a:xfrm>
          <a:prstGeom prst="rect">
            <a:avLst/>
          </a:prstGeom>
          <a:solidFill>
            <a:srgbClr val="FAF2E9"/>
          </a:solidFill>
          <a:ln w="12700">
            <a:miter lim="400000"/>
          </a:ln>
        </p:spPr>
        <p:txBody>
          <a:bodyPr lIns="45719" rIns="45719"/>
          <a:lstStyle/>
          <a:p>
            <a:pPr/>
          </a:p>
        </p:txBody>
      </p:sp>
      <p:sp>
        <p:nvSpPr>
          <p:cNvPr id="136" name="Shape 1"/>
          <p:cNvSpPr/>
          <p:nvPr/>
        </p:nvSpPr>
        <p:spPr>
          <a:xfrm>
            <a:off x="0" y="0"/>
            <a:ext cx="14630400" cy="8229600"/>
          </a:xfrm>
          <a:prstGeom prst="rect">
            <a:avLst/>
          </a:prstGeom>
          <a:solidFill>
            <a:srgbClr val="FDFAF7"/>
          </a:solidFill>
          <a:ln w="12700">
            <a:miter lim="400000"/>
          </a:ln>
        </p:spPr>
        <p:txBody>
          <a:bodyPr lIns="45719" rIns="45719"/>
          <a:lstStyle/>
          <a:p>
            <a:pP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5 master">
    <p:bg>
      <p:bgPr>
        <a:solidFill>
          <a:srgbClr val="000000"/>
        </a:solidFill>
      </p:bgPr>
    </p:bg>
    <p:spTree>
      <p:nvGrpSpPr>
        <p:cNvPr id="1" name=""/>
        <p:cNvGrpSpPr/>
        <p:nvPr/>
      </p:nvGrpSpPr>
      <p:grpSpPr>
        <a:xfrm>
          <a:off x="0" y="0"/>
          <a:ext cx="0" cy="0"/>
          <a:chOff x="0" y="0"/>
          <a:chExt cx="0" cy="0"/>
        </a:xfrm>
      </p:grpSpPr>
      <p:sp>
        <p:nvSpPr>
          <p:cNvPr id="144" name="Shape 0"/>
          <p:cNvSpPr/>
          <p:nvPr/>
        </p:nvSpPr>
        <p:spPr>
          <a:xfrm>
            <a:off x="0" y="0"/>
            <a:ext cx="14630400" cy="8229600"/>
          </a:xfrm>
          <a:prstGeom prst="rect">
            <a:avLst/>
          </a:prstGeom>
          <a:solidFill>
            <a:srgbClr val="FAF2E9"/>
          </a:solidFill>
          <a:ln w="12700">
            <a:miter lim="400000"/>
          </a:ln>
        </p:spPr>
        <p:txBody>
          <a:bodyPr lIns="45719" rIns="45719"/>
          <a:lstStyle/>
          <a:p>
            <a:pPr/>
          </a:p>
        </p:txBody>
      </p:sp>
      <p:sp>
        <p:nvSpPr>
          <p:cNvPr id="145" name="Shape 1"/>
          <p:cNvSpPr/>
          <p:nvPr/>
        </p:nvSpPr>
        <p:spPr>
          <a:xfrm>
            <a:off x="0" y="0"/>
            <a:ext cx="14630400" cy="8229600"/>
          </a:xfrm>
          <a:prstGeom prst="rect">
            <a:avLst/>
          </a:prstGeom>
          <a:solidFill>
            <a:srgbClr val="FDFAF7"/>
          </a:solidFill>
          <a:ln w="12700">
            <a:miter lim="400000"/>
          </a:ln>
        </p:spPr>
        <p:txBody>
          <a:bodyPr lIns="45719" rIns="45719"/>
          <a:lstStyle/>
          <a:p>
            <a:pP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6 master">
    <p:bg>
      <p:bgPr>
        <a:solidFill>
          <a:srgbClr val="000000"/>
        </a:solidFill>
      </p:bgPr>
    </p:bg>
    <p:spTree>
      <p:nvGrpSpPr>
        <p:cNvPr id="1" name=""/>
        <p:cNvGrpSpPr/>
        <p:nvPr/>
      </p:nvGrpSpPr>
      <p:grpSpPr>
        <a:xfrm>
          <a:off x="0" y="0"/>
          <a:ext cx="0" cy="0"/>
          <a:chOff x="0" y="0"/>
          <a:chExt cx="0" cy="0"/>
        </a:xfrm>
      </p:grpSpPr>
      <p:sp>
        <p:nvSpPr>
          <p:cNvPr id="153" name="Shape 0"/>
          <p:cNvSpPr/>
          <p:nvPr/>
        </p:nvSpPr>
        <p:spPr>
          <a:xfrm>
            <a:off x="0" y="0"/>
            <a:ext cx="14630400" cy="8229600"/>
          </a:xfrm>
          <a:prstGeom prst="rect">
            <a:avLst/>
          </a:prstGeom>
          <a:solidFill>
            <a:srgbClr val="FAF2E9"/>
          </a:solidFill>
          <a:ln w="12700">
            <a:miter lim="400000"/>
          </a:ln>
        </p:spPr>
        <p:txBody>
          <a:bodyPr lIns="45719" rIns="45719"/>
          <a:lstStyle/>
          <a:p>
            <a:pPr/>
          </a:p>
        </p:txBody>
      </p:sp>
      <p:sp>
        <p:nvSpPr>
          <p:cNvPr id="154" name="Shape 1"/>
          <p:cNvSpPr/>
          <p:nvPr/>
        </p:nvSpPr>
        <p:spPr>
          <a:xfrm>
            <a:off x="0" y="0"/>
            <a:ext cx="14630400" cy="8229600"/>
          </a:xfrm>
          <a:prstGeom prst="rect">
            <a:avLst/>
          </a:prstGeom>
          <a:solidFill>
            <a:srgbClr val="FDFAF7"/>
          </a:solidFill>
          <a:ln w="12700">
            <a:miter lim="400000"/>
          </a:ln>
        </p:spPr>
        <p:txBody>
          <a:bodyPr lIns="45719" rIns="45719"/>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 master">
    <p:bg>
      <p:bgPr>
        <a:solidFill>
          <a:srgbClr val="000000"/>
        </a:solidFill>
      </p:bgPr>
    </p:bg>
    <p:spTree>
      <p:nvGrpSpPr>
        <p:cNvPr id="1" name=""/>
        <p:cNvGrpSpPr/>
        <p:nvPr/>
      </p:nvGrpSpPr>
      <p:grpSpPr>
        <a:xfrm>
          <a:off x="0" y="0"/>
          <a:ext cx="0" cy="0"/>
          <a:chOff x="0" y="0"/>
          <a:chExt cx="0" cy="0"/>
        </a:xfrm>
      </p:grpSpPr>
      <p:sp>
        <p:nvSpPr>
          <p:cNvPr id="18" name="Shape 0"/>
          <p:cNvSpPr/>
          <p:nvPr/>
        </p:nvSpPr>
        <p:spPr>
          <a:xfrm>
            <a:off x="0" y="0"/>
            <a:ext cx="14630400" cy="8229600"/>
          </a:xfrm>
          <a:prstGeom prst="rect">
            <a:avLst/>
          </a:prstGeom>
          <a:solidFill>
            <a:srgbClr val="FAF2E9"/>
          </a:solidFill>
          <a:ln w="12700">
            <a:miter lim="400000"/>
          </a:ln>
        </p:spPr>
        <p:txBody>
          <a:bodyPr lIns="45719" rIns="45719"/>
          <a:lstStyle/>
          <a:p>
            <a:pPr/>
          </a:p>
        </p:txBody>
      </p:sp>
      <p:sp>
        <p:nvSpPr>
          <p:cNvPr id="19" name="Shape 1"/>
          <p:cNvSpPr/>
          <p:nvPr/>
        </p:nvSpPr>
        <p:spPr>
          <a:xfrm>
            <a:off x="0" y="0"/>
            <a:ext cx="14630400" cy="8229600"/>
          </a:xfrm>
          <a:prstGeom prst="rect">
            <a:avLst/>
          </a:prstGeom>
          <a:solidFill>
            <a:srgbClr val="FDFAF7"/>
          </a:solidFill>
          <a:ln w="12700">
            <a:miter lim="400000"/>
          </a:ln>
        </p:spPr>
        <p:txBody>
          <a:bodyPr lIns="45719" rIns="45719"/>
          <a:lstStyle/>
          <a:p>
            <a:pP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2 master">
    <p:bg>
      <p:bgPr>
        <a:solidFill>
          <a:srgbClr val="000000"/>
        </a:solidFill>
      </p:bgPr>
    </p:bg>
    <p:spTree>
      <p:nvGrpSpPr>
        <p:cNvPr id="1" name=""/>
        <p:cNvGrpSpPr/>
        <p:nvPr/>
      </p:nvGrpSpPr>
      <p:grpSpPr>
        <a:xfrm>
          <a:off x="0" y="0"/>
          <a:ext cx="0" cy="0"/>
          <a:chOff x="0" y="0"/>
          <a:chExt cx="0" cy="0"/>
        </a:xfrm>
      </p:grpSpPr>
      <p:sp>
        <p:nvSpPr>
          <p:cNvPr id="27" name="Shape 0"/>
          <p:cNvSpPr/>
          <p:nvPr/>
        </p:nvSpPr>
        <p:spPr>
          <a:xfrm>
            <a:off x="0" y="0"/>
            <a:ext cx="14630400" cy="8229600"/>
          </a:xfrm>
          <a:prstGeom prst="rect">
            <a:avLst/>
          </a:prstGeom>
          <a:solidFill>
            <a:srgbClr val="FAF2E9"/>
          </a:solidFill>
          <a:ln w="12700">
            <a:miter lim="400000"/>
          </a:ln>
        </p:spPr>
        <p:txBody>
          <a:bodyPr lIns="45719" rIns="45719"/>
          <a:lstStyle/>
          <a:p>
            <a:pPr/>
          </a:p>
        </p:txBody>
      </p:sp>
      <p:sp>
        <p:nvSpPr>
          <p:cNvPr id="28" name="Shape 1"/>
          <p:cNvSpPr/>
          <p:nvPr/>
        </p:nvSpPr>
        <p:spPr>
          <a:xfrm>
            <a:off x="0" y="0"/>
            <a:ext cx="14630400" cy="8229600"/>
          </a:xfrm>
          <a:prstGeom prst="rect">
            <a:avLst/>
          </a:prstGeom>
          <a:solidFill>
            <a:srgbClr val="FDFAF7"/>
          </a:solidFill>
          <a:ln w="12700">
            <a:miter lim="400000"/>
          </a:ln>
        </p:spPr>
        <p:txBody>
          <a:bodyPr lIns="45719" rIns="45719"/>
          <a:lstStyle/>
          <a:p>
            <a:pP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3 master">
    <p:bg>
      <p:bgPr>
        <a:solidFill>
          <a:srgbClr val="000000"/>
        </a:solidFill>
      </p:bgPr>
    </p:bg>
    <p:spTree>
      <p:nvGrpSpPr>
        <p:cNvPr id="1" name=""/>
        <p:cNvGrpSpPr/>
        <p:nvPr/>
      </p:nvGrpSpPr>
      <p:grpSpPr>
        <a:xfrm>
          <a:off x="0" y="0"/>
          <a:ext cx="0" cy="0"/>
          <a:chOff x="0" y="0"/>
          <a:chExt cx="0" cy="0"/>
        </a:xfrm>
      </p:grpSpPr>
      <p:sp>
        <p:nvSpPr>
          <p:cNvPr id="36" name="Shape 0"/>
          <p:cNvSpPr/>
          <p:nvPr/>
        </p:nvSpPr>
        <p:spPr>
          <a:xfrm>
            <a:off x="0" y="0"/>
            <a:ext cx="14630400" cy="8229600"/>
          </a:xfrm>
          <a:prstGeom prst="rect">
            <a:avLst/>
          </a:prstGeom>
          <a:solidFill>
            <a:srgbClr val="FAF2E9"/>
          </a:solidFill>
          <a:ln w="12700">
            <a:miter lim="400000"/>
          </a:ln>
        </p:spPr>
        <p:txBody>
          <a:bodyPr lIns="45719" rIns="45719"/>
          <a:lstStyle/>
          <a:p>
            <a:pPr/>
          </a:p>
        </p:txBody>
      </p:sp>
      <p:sp>
        <p:nvSpPr>
          <p:cNvPr id="37" name="Shape 1"/>
          <p:cNvSpPr/>
          <p:nvPr/>
        </p:nvSpPr>
        <p:spPr>
          <a:xfrm>
            <a:off x="0" y="0"/>
            <a:ext cx="14630400" cy="8229600"/>
          </a:xfrm>
          <a:prstGeom prst="rect">
            <a:avLst/>
          </a:prstGeom>
          <a:solidFill>
            <a:srgbClr val="FDFAF7"/>
          </a:solidFill>
          <a:ln w="12700">
            <a:miter lim="400000"/>
          </a:ln>
        </p:spPr>
        <p:txBody>
          <a:bodyPr lIns="45719" rIns="45719"/>
          <a:lstStyle/>
          <a:p>
            <a:pP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4 master">
    <p:bg>
      <p:bgPr>
        <a:solidFill>
          <a:srgbClr val="000000"/>
        </a:solidFill>
      </p:bgPr>
    </p:bg>
    <p:spTree>
      <p:nvGrpSpPr>
        <p:cNvPr id="1" name=""/>
        <p:cNvGrpSpPr/>
        <p:nvPr/>
      </p:nvGrpSpPr>
      <p:grpSpPr>
        <a:xfrm>
          <a:off x="0" y="0"/>
          <a:ext cx="0" cy="0"/>
          <a:chOff x="0" y="0"/>
          <a:chExt cx="0" cy="0"/>
        </a:xfrm>
      </p:grpSpPr>
      <p:sp>
        <p:nvSpPr>
          <p:cNvPr id="45" name="Shape 0"/>
          <p:cNvSpPr/>
          <p:nvPr/>
        </p:nvSpPr>
        <p:spPr>
          <a:xfrm>
            <a:off x="0" y="0"/>
            <a:ext cx="14630400" cy="8229600"/>
          </a:xfrm>
          <a:prstGeom prst="rect">
            <a:avLst/>
          </a:prstGeom>
          <a:solidFill>
            <a:srgbClr val="FAF2E9"/>
          </a:solidFill>
          <a:ln w="12700">
            <a:miter lim="400000"/>
          </a:ln>
        </p:spPr>
        <p:txBody>
          <a:bodyPr lIns="45719" rIns="45719"/>
          <a:lstStyle/>
          <a:p>
            <a:pPr/>
          </a:p>
        </p:txBody>
      </p:sp>
      <p:sp>
        <p:nvSpPr>
          <p:cNvPr id="46" name="Shape 1"/>
          <p:cNvSpPr/>
          <p:nvPr/>
        </p:nvSpPr>
        <p:spPr>
          <a:xfrm>
            <a:off x="0" y="0"/>
            <a:ext cx="14630400" cy="8229600"/>
          </a:xfrm>
          <a:prstGeom prst="rect">
            <a:avLst/>
          </a:prstGeom>
          <a:solidFill>
            <a:srgbClr val="FDFAF7"/>
          </a:solidFill>
          <a:ln w="12700">
            <a:miter lim="400000"/>
          </a:ln>
        </p:spPr>
        <p:txBody>
          <a:bodyPr lIns="45719" rIns="45719"/>
          <a:lstStyle/>
          <a:p>
            <a:pP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5 master">
    <p:bg>
      <p:bgPr>
        <a:solidFill>
          <a:srgbClr val="000000"/>
        </a:solidFill>
      </p:bgPr>
    </p:bg>
    <p:spTree>
      <p:nvGrpSpPr>
        <p:cNvPr id="1" name=""/>
        <p:cNvGrpSpPr/>
        <p:nvPr/>
      </p:nvGrpSpPr>
      <p:grpSpPr>
        <a:xfrm>
          <a:off x="0" y="0"/>
          <a:ext cx="0" cy="0"/>
          <a:chOff x="0" y="0"/>
          <a:chExt cx="0" cy="0"/>
        </a:xfrm>
      </p:grpSpPr>
      <p:sp>
        <p:nvSpPr>
          <p:cNvPr id="54" name="Shape 0"/>
          <p:cNvSpPr/>
          <p:nvPr/>
        </p:nvSpPr>
        <p:spPr>
          <a:xfrm>
            <a:off x="0" y="0"/>
            <a:ext cx="14630400" cy="8229600"/>
          </a:xfrm>
          <a:prstGeom prst="rect">
            <a:avLst/>
          </a:prstGeom>
          <a:solidFill>
            <a:srgbClr val="FAF2E9"/>
          </a:solidFill>
          <a:ln w="12700">
            <a:miter lim="400000"/>
          </a:ln>
        </p:spPr>
        <p:txBody>
          <a:bodyPr lIns="45719" rIns="45719"/>
          <a:lstStyle/>
          <a:p>
            <a:pPr/>
          </a:p>
        </p:txBody>
      </p:sp>
      <p:sp>
        <p:nvSpPr>
          <p:cNvPr id="55" name="Shape 1"/>
          <p:cNvSpPr/>
          <p:nvPr/>
        </p:nvSpPr>
        <p:spPr>
          <a:xfrm>
            <a:off x="0" y="0"/>
            <a:ext cx="14630400" cy="8229600"/>
          </a:xfrm>
          <a:prstGeom prst="rect">
            <a:avLst/>
          </a:prstGeom>
          <a:solidFill>
            <a:srgbClr val="FDFAF7"/>
          </a:solidFill>
          <a:ln w="12700">
            <a:miter lim="400000"/>
          </a:ln>
        </p:spPr>
        <p:txBody>
          <a:bodyPr lIns="45719" rIns="45719"/>
          <a:lstStyle/>
          <a:p>
            <a:pP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6 master">
    <p:bg>
      <p:bgPr>
        <a:solidFill>
          <a:srgbClr val="000000"/>
        </a:solidFill>
      </p:bgPr>
    </p:bg>
    <p:spTree>
      <p:nvGrpSpPr>
        <p:cNvPr id="1" name=""/>
        <p:cNvGrpSpPr/>
        <p:nvPr/>
      </p:nvGrpSpPr>
      <p:grpSpPr>
        <a:xfrm>
          <a:off x="0" y="0"/>
          <a:ext cx="0" cy="0"/>
          <a:chOff x="0" y="0"/>
          <a:chExt cx="0" cy="0"/>
        </a:xfrm>
      </p:grpSpPr>
      <p:sp>
        <p:nvSpPr>
          <p:cNvPr id="63" name="Shape 0"/>
          <p:cNvSpPr/>
          <p:nvPr/>
        </p:nvSpPr>
        <p:spPr>
          <a:xfrm>
            <a:off x="0" y="0"/>
            <a:ext cx="14630400" cy="8229600"/>
          </a:xfrm>
          <a:prstGeom prst="rect">
            <a:avLst/>
          </a:prstGeom>
          <a:solidFill>
            <a:srgbClr val="FAF2E9"/>
          </a:solidFill>
          <a:ln w="12700">
            <a:miter lim="400000"/>
          </a:ln>
        </p:spPr>
        <p:txBody>
          <a:bodyPr lIns="45719" rIns="45719"/>
          <a:lstStyle/>
          <a:p>
            <a:pPr/>
          </a:p>
        </p:txBody>
      </p:sp>
      <p:sp>
        <p:nvSpPr>
          <p:cNvPr id="64" name="Shape 1"/>
          <p:cNvSpPr/>
          <p:nvPr/>
        </p:nvSpPr>
        <p:spPr>
          <a:xfrm>
            <a:off x="0" y="0"/>
            <a:ext cx="14630400" cy="8229600"/>
          </a:xfrm>
          <a:prstGeom prst="rect">
            <a:avLst/>
          </a:prstGeom>
          <a:solidFill>
            <a:srgbClr val="FDFAF7"/>
          </a:solidFill>
          <a:ln w="12700">
            <a:miter lim="400000"/>
          </a:ln>
        </p:spPr>
        <p:txBody>
          <a:bodyPr lIns="45719" rIns="45719"/>
          <a:lstStyle/>
          <a:p>
            <a:pP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7 master">
    <p:bg>
      <p:bgPr>
        <a:solidFill>
          <a:srgbClr val="000000"/>
        </a:solidFill>
      </p:bgPr>
    </p:bg>
    <p:spTree>
      <p:nvGrpSpPr>
        <p:cNvPr id="1" name=""/>
        <p:cNvGrpSpPr/>
        <p:nvPr/>
      </p:nvGrpSpPr>
      <p:grpSpPr>
        <a:xfrm>
          <a:off x="0" y="0"/>
          <a:ext cx="0" cy="0"/>
          <a:chOff x="0" y="0"/>
          <a:chExt cx="0" cy="0"/>
        </a:xfrm>
      </p:grpSpPr>
      <p:sp>
        <p:nvSpPr>
          <p:cNvPr id="72" name="Shape 0"/>
          <p:cNvSpPr/>
          <p:nvPr/>
        </p:nvSpPr>
        <p:spPr>
          <a:xfrm>
            <a:off x="0" y="0"/>
            <a:ext cx="14630400" cy="8229600"/>
          </a:xfrm>
          <a:prstGeom prst="rect">
            <a:avLst/>
          </a:prstGeom>
          <a:solidFill>
            <a:srgbClr val="FAF2E9"/>
          </a:solidFill>
          <a:ln w="12700">
            <a:miter lim="400000"/>
          </a:ln>
        </p:spPr>
        <p:txBody>
          <a:bodyPr lIns="45719" rIns="45719"/>
          <a:lstStyle/>
          <a:p>
            <a:pPr/>
          </a:p>
        </p:txBody>
      </p:sp>
      <p:sp>
        <p:nvSpPr>
          <p:cNvPr id="73" name="Shape 1"/>
          <p:cNvSpPr/>
          <p:nvPr/>
        </p:nvSpPr>
        <p:spPr>
          <a:xfrm>
            <a:off x="0" y="0"/>
            <a:ext cx="14630400" cy="8229600"/>
          </a:xfrm>
          <a:prstGeom prst="rect">
            <a:avLst/>
          </a:prstGeom>
          <a:solidFill>
            <a:srgbClr val="FDFAF7"/>
          </a:solidFill>
          <a:ln w="12700">
            <a:miter lim="400000"/>
          </a:ln>
        </p:spPr>
        <p:txBody>
          <a:bodyPr lIns="45719" rIns="45719"/>
          <a:lstStyle/>
          <a:p>
            <a:pP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8 master">
    <p:bg>
      <p:bgPr>
        <a:solidFill>
          <a:srgbClr val="000000"/>
        </a:solidFill>
      </p:bgPr>
    </p:bg>
    <p:spTree>
      <p:nvGrpSpPr>
        <p:cNvPr id="1" name=""/>
        <p:cNvGrpSpPr/>
        <p:nvPr/>
      </p:nvGrpSpPr>
      <p:grpSpPr>
        <a:xfrm>
          <a:off x="0" y="0"/>
          <a:ext cx="0" cy="0"/>
          <a:chOff x="0" y="0"/>
          <a:chExt cx="0" cy="0"/>
        </a:xfrm>
      </p:grpSpPr>
      <p:sp>
        <p:nvSpPr>
          <p:cNvPr id="81" name="Shape 0"/>
          <p:cNvSpPr/>
          <p:nvPr/>
        </p:nvSpPr>
        <p:spPr>
          <a:xfrm>
            <a:off x="0" y="0"/>
            <a:ext cx="14630400" cy="8229600"/>
          </a:xfrm>
          <a:prstGeom prst="rect">
            <a:avLst/>
          </a:prstGeom>
          <a:solidFill>
            <a:srgbClr val="FAF2E9"/>
          </a:solidFill>
          <a:ln w="12700">
            <a:miter lim="400000"/>
          </a:ln>
        </p:spPr>
        <p:txBody>
          <a:bodyPr lIns="45719" rIns="45719"/>
          <a:lstStyle/>
          <a:p>
            <a:pPr/>
          </a:p>
        </p:txBody>
      </p:sp>
      <p:sp>
        <p:nvSpPr>
          <p:cNvPr id="82" name="Shape 1"/>
          <p:cNvSpPr/>
          <p:nvPr/>
        </p:nvSpPr>
        <p:spPr>
          <a:xfrm>
            <a:off x="0" y="0"/>
            <a:ext cx="14630400" cy="8229600"/>
          </a:xfrm>
          <a:prstGeom prst="rect">
            <a:avLst/>
          </a:prstGeom>
          <a:solidFill>
            <a:srgbClr val="FDFAF7"/>
          </a:solidFill>
          <a:ln w="12700">
            <a:miter lim="400000"/>
          </a:ln>
        </p:spPr>
        <p:txBody>
          <a:bodyPr lIns="45719" rIns="45719"/>
          <a:lstStyle/>
          <a:p>
            <a:pP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31519" y="110489"/>
            <a:ext cx="13167362" cy="18097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 name="Body Level One…"/>
          <p:cNvSpPr txBox="1"/>
          <p:nvPr>
            <p:ph type="body" idx="1"/>
          </p:nvPr>
        </p:nvSpPr>
        <p:spPr>
          <a:xfrm>
            <a:off x="731519" y="1920239"/>
            <a:ext cx="13167362" cy="630936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7071359" y="7408544"/>
            <a:ext cx="3413761" cy="438151"/>
          </a:xfrm>
          <a:prstGeom prst="rect">
            <a:avLst/>
          </a:prstGeom>
          <a:ln w="12700">
            <a:miter lim="400000"/>
          </a:ln>
        </p:spPr>
        <p:txBody>
          <a:bodyPr wrap="none" lIns="45719" rIns="45719" anchor="ctr">
            <a:spAutoFit/>
          </a:bodyPr>
          <a:lstStyle>
            <a:lvl1pPr algn="r">
              <a:defRPr sz="1200">
                <a:latin typeface="+mj-lt"/>
                <a:ea typeface="+mj-ea"/>
                <a:cs typeface="+mj-cs"/>
                <a:sym typeface="Helvetic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 Id="rId3"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4" name="Image 0" descr="Image 0"/>
          <p:cNvPicPr>
            <a:picLocks noChangeAspect="1"/>
          </p:cNvPicPr>
          <p:nvPr/>
        </p:nvPicPr>
        <p:blipFill>
          <a:blip r:embed="rId2">
            <a:extLst/>
          </a:blip>
          <a:stretch>
            <a:fillRect/>
          </a:stretch>
        </p:blipFill>
        <p:spPr>
          <a:xfrm>
            <a:off x="9144000" y="0"/>
            <a:ext cx="5486400" cy="8229600"/>
          </a:xfrm>
          <a:prstGeom prst="rect">
            <a:avLst/>
          </a:prstGeom>
          <a:ln w="12700">
            <a:miter lim="400000"/>
          </a:ln>
        </p:spPr>
      </p:pic>
      <p:sp>
        <p:nvSpPr>
          <p:cNvPr id="165" name="Text 0"/>
          <p:cNvSpPr txBox="1"/>
          <p:nvPr/>
        </p:nvSpPr>
        <p:spPr>
          <a:xfrm>
            <a:off x="793790" y="2493168"/>
            <a:ext cx="7556422" cy="153757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6100"/>
              </a:lnSpc>
              <a:defRPr b="1" sz="4900">
                <a:solidFill>
                  <a:srgbClr val="F95F88"/>
                </a:solidFill>
                <a:latin typeface="Petrona Bold"/>
                <a:ea typeface="Petrona Bold"/>
                <a:cs typeface="Petrona Bold"/>
                <a:sym typeface="Petrona Bold"/>
              </a:defRPr>
            </a:lvl1pPr>
          </a:lstStyle>
          <a:p>
            <a:pPr/>
            <a:r>
              <a:t>Smart Password Strength Checker</a:t>
            </a:r>
          </a:p>
        </p:txBody>
      </p:sp>
      <p:sp>
        <p:nvSpPr>
          <p:cNvPr id="166" name="Text 1"/>
          <p:cNvSpPr txBox="1"/>
          <p:nvPr/>
        </p:nvSpPr>
        <p:spPr>
          <a:xfrm>
            <a:off x="793790" y="4392572"/>
            <a:ext cx="6205278"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272525"/>
                </a:solidFill>
                <a:latin typeface="Inter"/>
                <a:ea typeface="Inter"/>
                <a:cs typeface="Inter"/>
                <a:sym typeface="Inter"/>
              </a:defRPr>
            </a:lvl1pPr>
          </a:lstStyle>
          <a:p>
            <a:pPr/>
            <a:r>
              <a:t>A Java application for real-time password analysis and feedback.</a:t>
            </a:r>
          </a:p>
        </p:txBody>
      </p:sp>
      <p:sp>
        <p:nvSpPr>
          <p:cNvPr id="167" name="Text 2"/>
          <p:cNvSpPr txBox="1"/>
          <p:nvPr/>
        </p:nvSpPr>
        <p:spPr>
          <a:xfrm>
            <a:off x="793790" y="5010625"/>
            <a:ext cx="7556422" cy="689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800"/>
              </a:lnSpc>
              <a:defRPr sz="1700">
                <a:solidFill>
                  <a:srgbClr val="272525"/>
                </a:solidFill>
                <a:latin typeface="Inter"/>
                <a:ea typeface="Inter"/>
                <a:cs typeface="Inter"/>
                <a:sym typeface="Inter"/>
              </a:defRPr>
            </a:pPr>
            <a:r>
              <a:t>Xinyuan Fan (Amber) &amp; Xujing Hui</a:t>
            </a:r>
          </a:p>
          <a:p>
            <a:pPr>
              <a:lnSpc>
                <a:spcPts val="2800"/>
              </a:lnSpc>
              <a:defRPr sz="1700">
                <a:solidFill>
                  <a:srgbClr val="272525"/>
                </a:solidFill>
                <a:latin typeface="Inter"/>
                <a:ea typeface="Inter"/>
                <a:cs typeface="Inter"/>
                <a:sym typeface="Inter"/>
              </a:defRPr>
            </a:pPr>
            <a:r>
              <a:t>2025 August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Text 0"/>
          <p:cNvSpPr txBox="1"/>
          <p:nvPr/>
        </p:nvSpPr>
        <p:spPr>
          <a:xfrm>
            <a:off x="793790" y="1187409"/>
            <a:ext cx="8889287" cy="7628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6100"/>
              </a:lnSpc>
              <a:defRPr b="1" sz="4900">
                <a:solidFill>
                  <a:srgbClr val="F95F88"/>
                </a:solidFill>
                <a:latin typeface="Petrona Bold"/>
                <a:ea typeface="Petrona Bold"/>
                <a:cs typeface="Petrona Bold"/>
                <a:sym typeface="Petrona Bold"/>
              </a:defRPr>
            </a:lvl1pPr>
          </a:lstStyle>
          <a:p>
            <a:pPr/>
            <a:r>
              <a:t>OOP Principles Demonstrated</a:t>
            </a:r>
          </a:p>
        </p:txBody>
      </p:sp>
      <p:sp>
        <p:nvSpPr>
          <p:cNvPr id="283" name="Shape 1"/>
          <p:cNvSpPr/>
          <p:nvPr/>
        </p:nvSpPr>
        <p:spPr>
          <a:xfrm>
            <a:off x="793790" y="2420659"/>
            <a:ext cx="6407945" cy="2265404"/>
          </a:xfrm>
          <a:prstGeom prst="roundRect">
            <a:avLst>
              <a:gd name="adj" fmla="val 6458"/>
            </a:avLst>
          </a:prstGeom>
          <a:solidFill>
            <a:srgbClr val="FDFAF7"/>
          </a:solidFill>
          <a:ln w="30480">
            <a:solidFill>
              <a:srgbClr val="C6BDDA"/>
            </a:solidFill>
          </a:ln>
        </p:spPr>
        <p:txBody>
          <a:bodyPr lIns="45719" rIns="45719"/>
          <a:lstStyle/>
          <a:p>
            <a:pPr/>
          </a:p>
        </p:txBody>
      </p:sp>
      <p:sp>
        <p:nvSpPr>
          <p:cNvPr id="284" name="Shape 2"/>
          <p:cNvSpPr/>
          <p:nvPr/>
        </p:nvSpPr>
        <p:spPr>
          <a:xfrm>
            <a:off x="763309" y="2420659"/>
            <a:ext cx="121922" cy="2265404"/>
          </a:xfrm>
          <a:prstGeom prst="roundRect">
            <a:avLst>
              <a:gd name="adj" fmla="val 50000"/>
            </a:avLst>
          </a:prstGeom>
          <a:solidFill>
            <a:srgbClr val="6237C8"/>
          </a:solidFill>
          <a:ln w="12700">
            <a:miter lim="400000"/>
          </a:ln>
        </p:spPr>
        <p:txBody>
          <a:bodyPr lIns="45719" rIns="45719"/>
          <a:lstStyle/>
          <a:p>
            <a:pPr/>
          </a:p>
        </p:txBody>
      </p:sp>
      <p:sp>
        <p:nvSpPr>
          <p:cNvPr id="285" name="Text 3"/>
          <p:cNvSpPr txBox="1"/>
          <p:nvPr/>
        </p:nvSpPr>
        <p:spPr>
          <a:xfrm>
            <a:off x="1142523" y="2677953"/>
            <a:ext cx="2095849" cy="374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solidFill>
                  <a:srgbClr val="272525"/>
                </a:solidFill>
                <a:latin typeface="Petrona Bold"/>
                <a:ea typeface="Petrona Bold"/>
                <a:cs typeface="Petrona Bold"/>
                <a:sym typeface="Petrona Bold"/>
              </a:defRPr>
            </a:lvl1pPr>
          </a:lstStyle>
          <a:p>
            <a:pPr/>
            <a:r>
              <a:t>Encapsulation</a:t>
            </a:r>
          </a:p>
        </p:txBody>
      </p:sp>
      <p:sp>
        <p:nvSpPr>
          <p:cNvPr id="286" name="Text 4"/>
          <p:cNvSpPr txBox="1"/>
          <p:nvPr/>
        </p:nvSpPr>
        <p:spPr>
          <a:xfrm>
            <a:off x="1142523" y="3203972"/>
            <a:ext cx="3036672"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272525"/>
                </a:solidFill>
                <a:latin typeface="Inter"/>
                <a:ea typeface="Inter"/>
                <a:cs typeface="Inter"/>
                <a:sym typeface="Inter"/>
              </a:defRPr>
            </a:lvl1pPr>
          </a:lstStyle>
          <a:p>
            <a:pPr/>
            <a:r>
              <a:t>Private fields with public getters</a:t>
            </a:r>
          </a:p>
        </p:txBody>
      </p:sp>
      <p:sp>
        <p:nvSpPr>
          <p:cNvPr id="287" name="Text 5"/>
          <p:cNvSpPr txBox="1"/>
          <p:nvPr/>
        </p:nvSpPr>
        <p:spPr>
          <a:xfrm>
            <a:off x="1142523" y="3702963"/>
            <a:ext cx="5801917"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72525"/>
                </a:solidFill>
                <a:latin typeface="Inter"/>
                <a:ea typeface="Inter"/>
                <a:cs typeface="Inter"/>
                <a:sym typeface="Inter"/>
              </a:defRPr>
            </a:lvl1pPr>
          </a:lstStyle>
          <a:p>
            <a:pPr/>
            <a:r>
              <a:t>(e.g., PasswordStrengthFeedback) protect data and provide clean interfaces.</a:t>
            </a:r>
          </a:p>
        </p:txBody>
      </p:sp>
      <p:sp>
        <p:nvSpPr>
          <p:cNvPr id="288" name="Shape 6"/>
          <p:cNvSpPr/>
          <p:nvPr/>
        </p:nvSpPr>
        <p:spPr>
          <a:xfrm>
            <a:off x="7428548" y="2420659"/>
            <a:ext cx="6408064" cy="2265404"/>
          </a:xfrm>
          <a:prstGeom prst="roundRect">
            <a:avLst>
              <a:gd name="adj" fmla="val 6458"/>
            </a:avLst>
          </a:prstGeom>
          <a:solidFill>
            <a:srgbClr val="FDFAF7"/>
          </a:solidFill>
          <a:ln w="30480">
            <a:solidFill>
              <a:srgbClr val="C6BDDA"/>
            </a:solidFill>
          </a:ln>
        </p:spPr>
        <p:txBody>
          <a:bodyPr lIns="45719" rIns="45719"/>
          <a:lstStyle/>
          <a:p>
            <a:pPr/>
          </a:p>
        </p:txBody>
      </p:sp>
      <p:sp>
        <p:nvSpPr>
          <p:cNvPr id="289" name="Shape 7"/>
          <p:cNvSpPr/>
          <p:nvPr/>
        </p:nvSpPr>
        <p:spPr>
          <a:xfrm>
            <a:off x="7398067" y="2420659"/>
            <a:ext cx="121921" cy="2265404"/>
          </a:xfrm>
          <a:prstGeom prst="roundRect">
            <a:avLst>
              <a:gd name="adj" fmla="val 50000"/>
            </a:avLst>
          </a:prstGeom>
          <a:solidFill>
            <a:srgbClr val="6237C8"/>
          </a:solidFill>
          <a:ln w="12700">
            <a:miter lim="400000"/>
          </a:ln>
        </p:spPr>
        <p:txBody>
          <a:bodyPr lIns="45719" rIns="45719"/>
          <a:lstStyle/>
          <a:p>
            <a:pPr/>
          </a:p>
        </p:txBody>
      </p:sp>
      <p:sp>
        <p:nvSpPr>
          <p:cNvPr id="290" name="Text 8"/>
          <p:cNvSpPr txBox="1"/>
          <p:nvPr/>
        </p:nvSpPr>
        <p:spPr>
          <a:xfrm>
            <a:off x="7777281" y="2677953"/>
            <a:ext cx="1638797" cy="374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solidFill>
                  <a:srgbClr val="272525"/>
                </a:solidFill>
                <a:latin typeface="Petrona Bold"/>
                <a:ea typeface="Petrona Bold"/>
                <a:cs typeface="Petrona Bold"/>
                <a:sym typeface="Petrona Bold"/>
              </a:defRPr>
            </a:lvl1pPr>
          </a:lstStyle>
          <a:p>
            <a:pPr/>
            <a:r>
              <a:t>Inheritance</a:t>
            </a:r>
          </a:p>
        </p:txBody>
      </p:sp>
      <p:sp>
        <p:nvSpPr>
          <p:cNvPr id="291" name="Text 9"/>
          <p:cNvSpPr txBox="1"/>
          <p:nvPr/>
        </p:nvSpPr>
        <p:spPr>
          <a:xfrm>
            <a:off x="7777281" y="3203972"/>
            <a:ext cx="5802036"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72525"/>
                </a:solidFill>
                <a:latin typeface="Inter"/>
                <a:ea typeface="Inter"/>
                <a:cs typeface="Inter"/>
                <a:sym typeface="Inter"/>
              </a:defRPr>
            </a:lvl1pPr>
          </a:lstStyle>
          <a:p>
            <a:pPr/>
            <a:r>
              <a:t>Rule classes implement the PasswordRule interface, inheriting contracts for specific implementations.</a:t>
            </a:r>
          </a:p>
        </p:txBody>
      </p:sp>
      <p:sp>
        <p:nvSpPr>
          <p:cNvPr id="292" name="Shape 10"/>
          <p:cNvSpPr/>
          <p:nvPr/>
        </p:nvSpPr>
        <p:spPr>
          <a:xfrm>
            <a:off x="793790" y="4912876"/>
            <a:ext cx="6407945" cy="2129315"/>
          </a:xfrm>
          <a:prstGeom prst="roundRect">
            <a:avLst>
              <a:gd name="adj" fmla="val 6871"/>
            </a:avLst>
          </a:prstGeom>
          <a:solidFill>
            <a:srgbClr val="FDFAF7"/>
          </a:solidFill>
          <a:ln w="30480">
            <a:solidFill>
              <a:srgbClr val="C6BDDA"/>
            </a:solidFill>
          </a:ln>
        </p:spPr>
        <p:txBody>
          <a:bodyPr lIns="45719" rIns="45719"/>
          <a:lstStyle/>
          <a:p>
            <a:pPr/>
          </a:p>
        </p:txBody>
      </p:sp>
      <p:sp>
        <p:nvSpPr>
          <p:cNvPr id="293" name="Shape 11"/>
          <p:cNvSpPr/>
          <p:nvPr/>
        </p:nvSpPr>
        <p:spPr>
          <a:xfrm>
            <a:off x="763309" y="4912876"/>
            <a:ext cx="121922" cy="2129315"/>
          </a:xfrm>
          <a:prstGeom prst="roundRect">
            <a:avLst>
              <a:gd name="adj" fmla="val 50000"/>
            </a:avLst>
          </a:prstGeom>
          <a:solidFill>
            <a:srgbClr val="6237C8"/>
          </a:solidFill>
          <a:ln w="12700">
            <a:miter lim="400000"/>
          </a:ln>
        </p:spPr>
        <p:txBody>
          <a:bodyPr lIns="45719" rIns="45719"/>
          <a:lstStyle/>
          <a:p>
            <a:pPr/>
          </a:p>
        </p:txBody>
      </p:sp>
      <p:sp>
        <p:nvSpPr>
          <p:cNvPr id="294" name="Text 12"/>
          <p:cNvSpPr txBox="1"/>
          <p:nvPr/>
        </p:nvSpPr>
        <p:spPr>
          <a:xfrm>
            <a:off x="1142523" y="5170170"/>
            <a:ext cx="2129782" cy="374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solidFill>
                  <a:srgbClr val="272525"/>
                </a:solidFill>
                <a:latin typeface="Petrona Bold"/>
                <a:ea typeface="Petrona Bold"/>
                <a:cs typeface="Petrona Bold"/>
                <a:sym typeface="Petrona Bold"/>
              </a:defRPr>
            </a:lvl1pPr>
          </a:lstStyle>
          <a:p>
            <a:pPr/>
            <a:r>
              <a:t>Polymorphism</a:t>
            </a:r>
          </a:p>
        </p:txBody>
      </p:sp>
      <p:sp>
        <p:nvSpPr>
          <p:cNvPr id="295" name="Text 13"/>
          <p:cNvSpPr txBox="1"/>
          <p:nvPr/>
        </p:nvSpPr>
        <p:spPr>
          <a:xfrm>
            <a:off x="1142523" y="5696187"/>
            <a:ext cx="5801917" cy="10453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72525"/>
                </a:solidFill>
                <a:latin typeface="Inter"/>
                <a:ea typeface="Inter"/>
                <a:cs typeface="Inter"/>
                <a:sym typeface="Inter"/>
              </a:defRPr>
            </a:lvl1pPr>
          </a:lstStyle>
          <a:p>
            <a:pPr/>
            <a:r>
              <a:t>PasswordAnalyzer works with any PasswordRule implementation, allowing flexible and extensible rule processing.</a:t>
            </a:r>
          </a:p>
        </p:txBody>
      </p:sp>
      <p:sp>
        <p:nvSpPr>
          <p:cNvPr id="296" name="Shape 14"/>
          <p:cNvSpPr/>
          <p:nvPr/>
        </p:nvSpPr>
        <p:spPr>
          <a:xfrm>
            <a:off x="7428548" y="4912876"/>
            <a:ext cx="6408064" cy="2129315"/>
          </a:xfrm>
          <a:prstGeom prst="roundRect">
            <a:avLst>
              <a:gd name="adj" fmla="val 6871"/>
            </a:avLst>
          </a:prstGeom>
          <a:solidFill>
            <a:srgbClr val="FDFAF7"/>
          </a:solidFill>
          <a:ln w="30480">
            <a:solidFill>
              <a:srgbClr val="C6BDDA"/>
            </a:solidFill>
          </a:ln>
        </p:spPr>
        <p:txBody>
          <a:bodyPr lIns="45719" rIns="45719"/>
          <a:lstStyle/>
          <a:p>
            <a:pPr/>
          </a:p>
        </p:txBody>
      </p:sp>
      <p:sp>
        <p:nvSpPr>
          <p:cNvPr id="297" name="Shape 15"/>
          <p:cNvSpPr/>
          <p:nvPr/>
        </p:nvSpPr>
        <p:spPr>
          <a:xfrm>
            <a:off x="7398067" y="4912876"/>
            <a:ext cx="121921" cy="2129315"/>
          </a:xfrm>
          <a:prstGeom prst="roundRect">
            <a:avLst>
              <a:gd name="adj" fmla="val 50000"/>
            </a:avLst>
          </a:prstGeom>
          <a:solidFill>
            <a:srgbClr val="6237C8"/>
          </a:solidFill>
          <a:ln w="12700">
            <a:miter lim="400000"/>
          </a:ln>
        </p:spPr>
        <p:txBody>
          <a:bodyPr lIns="45719" rIns="45719"/>
          <a:lstStyle/>
          <a:p>
            <a:pPr/>
          </a:p>
        </p:txBody>
      </p:sp>
      <p:sp>
        <p:nvSpPr>
          <p:cNvPr id="298" name="Text 16"/>
          <p:cNvSpPr txBox="1"/>
          <p:nvPr/>
        </p:nvSpPr>
        <p:spPr>
          <a:xfrm>
            <a:off x="7777281" y="5170170"/>
            <a:ext cx="1706217" cy="374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solidFill>
                  <a:srgbClr val="272525"/>
                </a:solidFill>
                <a:latin typeface="Petrona Bold"/>
                <a:ea typeface="Petrona Bold"/>
                <a:cs typeface="Petrona Bold"/>
                <a:sym typeface="Petrona Bold"/>
              </a:defRPr>
            </a:lvl1pPr>
          </a:lstStyle>
          <a:p>
            <a:pPr/>
            <a:r>
              <a:t>Abstraction</a:t>
            </a:r>
          </a:p>
        </p:txBody>
      </p:sp>
      <p:sp>
        <p:nvSpPr>
          <p:cNvPr id="299" name="Text 17"/>
          <p:cNvSpPr txBox="1"/>
          <p:nvPr/>
        </p:nvSpPr>
        <p:spPr>
          <a:xfrm>
            <a:off x="7777281" y="5696187"/>
            <a:ext cx="5802036" cy="10453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72525"/>
                </a:solidFill>
                <a:latin typeface="Inter"/>
                <a:ea typeface="Inter"/>
                <a:cs typeface="Inter"/>
                <a:sym typeface="Inter"/>
              </a:defRPr>
            </a:lvl1pPr>
          </a:lstStyle>
          <a:p>
            <a:pPr/>
            <a:r>
              <a:t>Interfaces (PasswordRule, GUI) hide complex implementation details, simplifying testing and future development.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Text 0"/>
          <p:cNvSpPr txBox="1"/>
          <p:nvPr/>
        </p:nvSpPr>
        <p:spPr>
          <a:xfrm>
            <a:off x="674012" y="530900"/>
            <a:ext cx="8105162" cy="64807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200"/>
              </a:lnSpc>
              <a:defRPr b="1" sz="4100">
                <a:solidFill>
                  <a:srgbClr val="F95F88"/>
                </a:solidFill>
                <a:latin typeface="Petrona Bold"/>
                <a:ea typeface="Petrona Bold"/>
                <a:cs typeface="Petrona Bold"/>
                <a:sym typeface="Petrona Bold"/>
              </a:defRPr>
            </a:lvl1pPr>
          </a:lstStyle>
          <a:p>
            <a:pPr/>
            <a:r>
              <a:t>Comprehensive Testing Strategy</a:t>
            </a:r>
          </a:p>
        </p:txBody>
      </p:sp>
      <p:sp>
        <p:nvSpPr>
          <p:cNvPr id="302" name="Text 1"/>
          <p:cNvSpPr txBox="1"/>
          <p:nvPr/>
        </p:nvSpPr>
        <p:spPr>
          <a:xfrm>
            <a:off x="674013" y="1577934"/>
            <a:ext cx="8501950" cy="2876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400"/>
              </a:lnSpc>
              <a:defRPr sz="1500">
                <a:solidFill>
                  <a:srgbClr val="272525"/>
                </a:solidFill>
                <a:latin typeface="Inter"/>
                <a:ea typeface="Inter"/>
                <a:cs typeface="Inter"/>
                <a:sym typeface="Inter"/>
              </a:defRPr>
            </a:lvl1pPr>
          </a:lstStyle>
          <a:p>
            <a:pPr/>
            <a:r>
              <a:t>Our application is backed by a robust testing strategy, ensuring reliability and confidence in our code.</a:t>
            </a:r>
          </a:p>
        </p:txBody>
      </p:sp>
      <p:sp>
        <p:nvSpPr>
          <p:cNvPr id="303" name="Text 2"/>
          <p:cNvSpPr txBox="1"/>
          <p:nvPr/>
        </p:nvSpPr>
        <p:spPr>
          <a:xfrm>
            <a:off x="674012" y="2295049"/>
            <a:ext cx="1744441" cy="32257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600"/>
              </a:lnSpc>
              <a:defRPr b="1" sz="2000">
                <a:solidFill>
                  <a:srgbClr val="F95F88"/>
                </a:solidFill>
                <a:latin typeface="Petrona Bold"/>
                <a:ea typeface="Petrona Bold"/>
                <a:cs typeface="Petrona Bold"/>
                <a:sym typeface="Petrona Bold"/>
              </a:defRPr>
            </a:lvl1pPr>
          </a:lstStyle>
          <a:p>
            <a:pPr/>
            <a:r>
              <a:t>Test Coverage</a:t>
            </a:r>
          </a:p>
        </p:txBody>
      </p:sp>
      <p:sp>
        <p:nvSpPr>
          <p:cNvPr id="304" name="Text 3"/>
          <p:cNvSpPr txBox="1"/>
          <p:nvPr/>
        </p:nvSpPr>
        <p:spPr>
          <a:xfrm>
            <a:off x="674012" y="2818566"/>
            <a:ext cx="4005518" cy="2876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400"/>
              </a:lnSpc>
              <a:buSzPct val="100000"/>
              <a:buChar char="•"/>
              <a:defRPr sz="1500">
                <a:solidFill>
                  <a:srgbClr val="272525"/>
                </a:solidFill>
                <a:latin typeface="Inter"/>
                <a:ea typeface="Inter"/>
                <a:cs typeface="Inter"/>
                <a:sym typeface="Inter"/>
              </a:defRPr>
            </a:lvl1pPr>
          </a:lstStyle>
          <a:p>
            <a:pPr/>
            <a:r>
              <a:t>Unit Tests: Individual component validation.</a:t>
            </a:r>
          </a:p>
        </p:txBody>
      </p:sp>
      <p:sp>
        <p:nvSpPr>
          <p:cNvPr id="305" name="Text 4"/>
          <p:cNvSpPr txBox="1"/>
          <p:nvPr/>
        </p:nvSpPr>
        <p:spPr>
          <a:xfrm>
            <a:off x="674012" y="3193970"/>
            <a:ext cx="4047190" cy="2876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400"/>
              </a:lnSpc>
              <a:buSzPct val="100000"/>
              <a:buChar char="•"/>
              <a:defRPr sz="1500">
                <a:solidFill>
                  <a:srgbClr val="272525"/>
                </a:solidFill>
                <a:latin typeface="Inter"/>
                <a:ea typeface="Inter"/>
                <a:cs typeface="Inter"/>
                <a:sym typeface="Inter"/>
              </a:defRPr>
            </a:lvl1pPr>
          </a:lstStyle>
          <a:p>
            <a:pPr/>
            <a:r>
              <a:t>Integration Tests: Full MVC flow verification.</a:t>
            </a:r>
          </a:p>
        </p:txBody>
      </p:sp>
      <p:sp>
        <p:nvSpPr>
          <p:cNvPr id="306" name="Text 5"/>
          <p:cNvSpPr txBox="1"/>
          <p:nvPr/>
        </p:nvSpPr>
        <p:spPr>
          <a:xfrm>
            <a:off x="674012" y="3569375"/>
            <a:ext cx="4817003" cy="28765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400"/>
              </a:lnSpc>
              <a:buSzPct val="100000"/>
              <a:buChar char="•"/>
              <a:defRPr sz="1500">
                <a:solidFill>
                  <a:srgbClr val="272525"/>
                </a:solidFill>
                <a:latin typeface="Inter"/>
                <a:ea typeface="Inter"/>
                <a:cs typeface="Inter"/>
                <a:sym typeface="Inter"/>
              </a:defRPr>
            </a:lvl1pPr>
          </a:lstStyle>
          <a:p>
            <a:pPr/>
            <a:r>
              <a:t>Performance Tests: Scalability and efficiency checks.</a:t>
            </a:r>
          </a:p>
        </p:txBody>
      </p:sp>
      <p:sp>
        <p:nvSpPr>
          <p:cNvPr id="307" name="Text 6"/>
          <p:cNvSpPr txBox="1"/>
          <p:nvPr/>
        </p:nvSpPr>
        <p:spPr>
          <a:xfrm>
            <a:off x="674012" y="3944778"/>
            <a:ext cx="4707801" cy="2876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400"/>
              </a:lnSpc>
              <a:buSzPct val="100000"/>
              <a:buChar char="•"/>
              <a:defRPr sz="1500">
                <a:solidFill>
                  <a:srgbClr val="272525"/>
                </a:solidFill>
                <a:latin typeface="Inter"/>
                <a:ea typeface="Inter"/>
                <a:cs typeface="Inter"/>
                <a:sym typeface="Inter"/>
              </a:defRPr>
            </a:lvl1pPr>
          </a:lstStyle>
          <a:p>
            <a:pPr/>
            <a:r>
              <a:t>Edge Cases: Robustness against null/empty inputs.</a:t>
            </a:r>
          </a:p>
        </p:txBody>
      </p:sp>
      <p:sp>
        <p:nvSpPr>
          <p:cNvPr id="308" name="Text 7"/>
          <p:cNvSpPr txBox="1"/>
          <p:nvPr/>
        </p:nvSpPr>
        <p:spPr>
          <a:xfrm>
            <a:off x="7557730" y="2295049"/>
            <a:ext cx="930226" cy="32257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600"/>
              </a:lnSpc>
              <a:defRPr b="1" sz="2000">
                <a:solidFill>
                  <a:srgbClr val="F95F88"/>
                </a:solidFill>
                <a:latin typeface="Petrona Bold"/>
                <a:ea typeface="Petrona Bold"/>
                <a:cs typeface="Petrona Bold"/>
                <a:sym typeface="Petrona Bold"/>
              </a:defRPr>
            </a:lvl1pPr>
          </a:lstStyle>
          <a:p>
            <a:pPr/>
            <a:r>
              <a:t>Results</a:t>
            </a:r>
          </a:p>
        </p:txBody>
      </p:sp>
      <p:sp>
        <p:nvSpPr>
          <p:cNvPr id="309" name="Text 8"/>
          <p:cNvSpPr txBox="1"/>
          <p:nvPr/>
        </p:nvSpPr>
        <p:spPr>
          <a:xfrm>
            <a:off x="7557730" y="2818566"/>
            <a:ext cx="2590069" cy="2876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400"/>
              </a:lnSpc>
              <a:buSzPct val="100000"/>
              <a:buChar char="•"/>
              <a:defRPr sz="1500">
                <a:solidFill>
                  <a:srgbClr val="272525"/>
                </a:solidFill>
                <a:latin typeface="Inter"/>
                <a:ea typeface="Inter"/>
                <a:cs typeface="Inter"/>
                <a:sym typeface="Inter"/>
              </a:defRPr>
            </a:lvl1pPr>
          </a:lstStyle>
          <a:p>
            <a:pPr/>
            <a:r>
              <a:t>51 test methods executed.</a:t>
            </a:r>
          </a:p>
        </p:txBody>
      </p:sp>
      <p:sp>
        <p:nvSpPr>
          <p:cNvPr id="310" name="Text 9"/>
          <p:cNvSpPr txBox="1"/>
          <p:nvPr/>
        </p:nvSpPr>
        <p:spPr>
          <a:xfrm>
            <a:off x="7557730" y="3193970"/>
            <a:ext cx="2547746" cy="2876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400"/>
              </a:lnSpc>
              <a:buSzPct val="100000"/>
              <a:buChar char="•"/>
              <a:defRPr sz="1500">
                <a:solidFill>
                  <a:srgbClr val="272525"/>
                </a:solidFill>
                <a:latin typeface="Inter"/>
                <a:ea typeface="Inter"/>
                <a:cs typeface="Inter"/>
                <a:sym typeface="Inter"/>
              </a:defRPr>
            </a:lvl1pPr>
          </a:lstStyle>
          <a:p>
            <a:pPr/>
            <a:r>
              <a:t>100% pass rate achieved.</a:t>
            </a:r>
          </a:p>
        </p:txBody>
      </p:sp>
      <p:sp>
        <p:nvSpPr>
          <p:cNvPr id="311" name="Text 10"/>
          <p:cNvSpPr txBox="1"/>
          <p:nvPr/>
        </p:nvSpPr>
        <p:spPr>
          <a:xfrm>
            <a:off x="7557730" y="3569375"/>
            <a:ext cx="4693754" cy="28765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400"/>
              </a:lnSpc>
              <a:buSzPct val="100000"/>
              <a:buChar char="•"/>
              <a:defRPr sz="1500">
                <a:solidFill>
                  <a:srgbClr val="272525"/>
                </a:solidFill>
                <a:latin typeface="Inter"/>
                <a:ea typeface="Inter"/>
                <a:cs typeface="Inter"/>
                <a:sym typeface="Inter"/>
              </a:defRPr>
            </a:lvl1pPr>
          </a:lstStyle>
          <a:p>
            <a:pPr/>
            <a:r>
              <a:t>Confidence in code correctness and maintainability.</a:t>
            </a:r>
          </a:p>
        </p:txBody>
      </p:sp>
      <p:sp>
        <p:nvSpPr>
          <p:cNvPr id="312" name="Shape 11"/>
          <p:cNvSpPr/>
          <p:nvPr/>
        </p:nvSpPr>
        <p:spPr>
          <a:xfrm>
            <a:off x="7557730" y="4093964"/>
            <a:ext cx="6406278" cy="3388163"/>
          </a:xfrm>
          <a:prstGeom prst="roundRect">
            <a:avLst>
              <a:gd name="adj" fmla="val 2387"/>
            </a:avLst>
          </a:prstGeom>
          <a:solidFill>
            <a:srgbClr val="AEE4BD"/>
          </a:solidFill>
          <a:ln w="12700">
            <a:miter lim="400000"/>
          </a:ln>
        </p:spPr>
        <p:txBody>
          <a:bodyPr lIns="45719" rIns="45719"/>
          <a:lstStyle/>
          <a:p>
            <a:pPr/>
          </a:p>
        </p:txBody>
      </p:sp>
      <p:pic>
        <p:nvPicPr>
          <p:cNvPr id="313" name="Image 0" descr="Image 0"/>
          <p:cNvPicPr>
            <a:picLocks noChangeAspect="1"/>
          </p:cNvPicPr>
          <p:nvPr/>
        </p:nvPicPr>
        <p:blipFill>
          <a:blip r:embed="rId2">
            <a:extLst/>
          </a:blip>
          <a:stretch>
            <a:fillRect/>
          </a:stretch>
        </p:blipFill>
        <p:spPr>
          <a:xfrm>
            <a:off x="7750254" y="4387096"/>
            <a:ext cx="240626" cy="192525"/>
          </a:xfrm>
          <a:prstGeom prst="rect">
            <a:avLst/>
          </a:prstGeom>
          <a:ln w="12700">
            <a:miter lim="400000"/>
          </a:ln>
        </p:spPr>
      </p:pic>
      <p:sp>
        <p:nvSpPr>
          <p:cNvPr id="314" name="Text 12"/>
          <p:cNvSpPr txBox="1"/>
          <p:nvPr/>
        </p:nvSpPr>
        <p:spPr>
          <a:xfrm>
            <a:off x="8183404" y="4334588"/>
            <a:ext cx="1290297" cy="28765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400"/>
              </a:lnSpc>
              <a:defRPr b="1" sz="1500">
                <a:latin typeface="Inter"/>
                <a:ea typeface="Inter"/>
                <a:cs typeface="Inter"/>
                <a:sym typeface="Inter"/>
              </a:defRPr>
            </a:lvl1pPr>
          </a:lstStyle>
          <a:p>
            <a:pPr/>
            <a:r>
              <a:t>Example Test:</a:t>
            </a:r>
          </a:p>
        </p:txBody>
      </p:sp>
      <p:sp>
        <p:nvSpPr>
          <p:cNvPr id="315" name="Shape 13"/>
          <p:cNvSpPr/>
          <p:nvPr/>
        </p:nvSpPr>
        <p:spPr>
          <a:xfrm>
            <a:off x="8183404" y="4859178"/>
            <a:ext cx="5588080" cy="1828920"/>
          </a:xfrm>
          <a:prstGeom prst="roundRect">
            <a:avLst>
              <a:gd name="adj" fmla="val 4423"/>
            </a:avLst>
          </a:prstGeom>
          <a:solidFill>
            <a:srgbClr val="F0EDEA"/>
          </a:solidFill>
          <a:ln w="12700">
            <a:miter lim="400000"/>
          </a:ln>
        </p:spPr>
        <p:txBody>
          <a:bodyPr lIns="45719" rIns="45719"/>
          <a:lstStyle/>
          <a:p>
            <a:pPr/>
          </a:p>
        </p:txBody>
      </p:sp>
      <p:sp>
        <p:nvSpPr>
          <p:cNvPr id="316" name="Shape 14"/>
          <p:cNvSpPr/>
          <p:nvPr/>
        </p:nvSpPr>
        <p:spPr>
          <a:xfrm>
            <a:off x="7740729" y="4859178"/>
            <a:ext cx="6040280" cy="2388675"/>
          </a:xfrm>
          <a:prstGeom prst="roundRect">
            <a:avLst>
              <a:gd name="adj" fmla="val 1209"/>
            </a:avLst>
          </a:prstGeom>
          <a:solidFill>
            <a:srgbClr val="F0EDEA"/>
          </a:solidFill>
          <a:ln w="12700">
            <a:miter lim="400000"/>
          </a:ln>
        </p:spPr>
        <p:txBody>
          <a:bodyPr lIns="45719" rIns="45719"/>
          <a:lstStyle/>
          <a:p>
            <a:pPr/>
          </a:p>
        </p:txBody>
      </p:sp>
      <p:sp>
        <p:nvSpPr>
          <p:cNvPr id="317" name="Text 15"/>
          <p:cNvSpPr txBox="1"/>
          <p:nvPr/>
        </p:nvSpPr>
        <p:spPr>
          <a:xfrm>
            <a:off x="7933252" y="4927401"/>
            <a:ext cx="5655233" cy="15099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400"/>
              </a:lnSpc>
              <a:defRPr sz="1500">
                <a:latin typeface="Consolas"/>
                <a:ea typeface="Consolas"/>
                <a:cs typeface="Consolas"/>
                <a:sym typeface="Consolas"/>
              </a:defRPr>
            </a:pPr>
            <a:r>
              <a:t>@Test void testStrongPassword() { </a:t>
            </a:r>
          </a:p>
          <a:p>
            <a:pPr>
              <a:lnSpc>
                <a:spcPts val="2400"/>
              </a:lnSpc>
              <a:defRPr sz="1500">
                <a:latin typeface="Consolas"/>
                <a:ea typeface="Consolas"/>
                <a:cs typeface="Consolas"/>
                <a:sym typeface="Consolas"/>
              </a:defRPr>
            </a:pPr>
            <a:r>
              <a:t>PasswordStrengthFeedback feedback = analyzer.analyze("Str0ng!Passw0rd"); assertEquals("Strong", feedback.getStrength()); assertTrue(feedback.getFeedback().isEmpty());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Text 0"/>
          <p:cNvSpPr txBox="1"/>
          <p:nvPr/>
        </p:nvSpPr>
        <p:spPr>
          <a:xfrm>
            <a:off x="660797" y="519232"/>
            <a:ext cx="4754861" cy="63499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100"/>
              </a:lnSpc>
              <a:defRPr b="1" sz="4000">
                <a:solidFill>
                  <a:srgbClr val="F95F88"/>
                </a:solidFill>
                <a:latin typeface="Petrona Bold"/>
                <a:ea typeface="Petrona Bold"/>
                <a:cs typeface="Petrona Bold"/>
                <a:sym typeface="Petrona Bold"/>
              </a:defRPr>
            </a:lvl1pPr>
          </a:lstStyle>
          <a:p>
            <a:pPr/>
            <a:r>
              <a:t>Live Demonstration</a:t>
            </a:r>
          </a:p>
        </p:txBody>
      </p:sp>
      <p:sp>
        <p:nvSpPr>
          <p:cNvPr id="320" name="Text 1"/>
          <p:cNvSpPr txBox="1"/>
          <p:nvPr/>
        </p:nvSpPr>
        <p:spPr>
          <a:xfrm>
            <a:off x="660796" y="1545788"/>
            <a:ext cx="9203520" cy="27457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300"/>
              </a:lnSpc>
              <a:defRPr sz="1400">
                <a:solidFill>
                  <a:srgbClr val="272525"/>
                </a:solidFill>
                <a:latin typeface="Inter"/>
                <a:ea typeface="Inter"/>
                <a:cs typeface="Inter"/>
                <a:sym typeface="Inter"/>
              </a:defRPr>
            </a:lvl1pPr>
          </a:lstStyle>
          <a:p>
            <a:pPr/>
            <a:r>
              <a:t>Experience the Smart Password Strength Checker in action, showcasing its real-time analysis and intuitive feedback.</a:t>
            </a:r>
          </a:p>
        </p:txBody>
      </p:sp>
      <p:sp>
        <p:nvSpPr>
          <p:cNvPr id="321" name="Text 2"/>
          <p:cNvSpPr txBox="1"/>
          <p:nvPr/>
        </p:nvSpPr>
        <p:spPr>
          <a:xfrm>
            <a:off x="660797" y="2248972"/>
            <a:ext cx="1942257" cy="3124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500"/>
              </a:lnSpc>
              <a:defRPr b="1" sz="2000">
                <a:solidFill>
                  <a:srgbClr val="F95F88"/>
                </a:solidFill>
                <a:latin typeface="Petrona Bold"/>
                <a:ea typeface="Petrona Bold"/>
                <a:cs typeface="Petrona Bold"/>
                <a:sym typeface="Petrona Bold"/>
              </a:defRPr>
            </a:lvl1pPr>
          </a:lstStyle>
          <a:p>
            <a:pPr/>
            <a:r>
              <a:t>Weak Password</a:t>
            </a:r>
          </a:p>
        </p:txBody>
      </p:sp>
      <p:sp>
        <p:nvSpPr>
          <p:cNvPr id="322" name="Text 3"/>
          <p:cNvSpPr txBox="1"/>
          <p:nvPr/>
        </p:nvSpPr>
        <p:spPr>
          <a:xfrm>
            <a:off x="660796" y="2762250"/>
            <a:ext cx="6424138" cy="5666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300"/>
              </a:lnSpc>
              <a:defRPr sz="1400">
                <a:solidFill>
                  <a:srgbClr val="272525"/>
                </a:solidFill>
                <a:latin typeface="Inter"/>
                <a:ea typeface="Inter"/>
                <a:cs typeface="Inter"/>
                <a:sym typeface="Inter"/>
              </a:defRPr>
            </a:lvl1pPr>
          </a:lstStyle>
          <a:p>
            <a:pPr/>
            <a:r>
              <a:t>Typing "279304726 shows "Weak" in red, with suggestions for length, variety, and common patterns.</a:t>
            </a:r>
          </a:p>
        </p:txBody>
      </p:sp>
      <p:pic>
        <p:nvPicPr>
          <p:cNvPr id="323" name="Image 0" descr="Image 0"/>
          <p:cNvPicPr>
            <a:picLocks noChangeAspect="1"/>
          </p:cNvPicPr>
          <p:nvPr/>
        </p:nvPicPr>
        <p:blipFill>
          <a:blip r:embed="rId2">
            <a:extLst/>
          </a:blip>
          <a:stretch>
            <a:fillRect/>
          </a:stretch>
        </p:blipFill>
        <p:spPr>
          <a:xfrm>
            <a:off x="660797" y="3578781"/>
            <a:ext cx="6424137" cy="3782617"/>
          </a:xfrm>
          <a:prstGeom prst="rect">
            <a:avLst/>
          </a:prstGeom>
          <a:ln w="12700">
            <a:miter lim="400000"/>
          </a:ln>
        </p:spPr>
      </p:pic>
      <p:sp>
        <p:nvSpPr>
          <p:cNvPr id="324" name="Text 4"/>
          <p:cNvSpPr txBox="1"/>
          <p:nvPr/>
        </p:nvSpPr>
        <p:spPr>
          <a:xfrm>
            <a:off x="7553087" y="2248972"/>
            <a:ext cx="2101503" cy="3124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500"/>
              </a:lnSpc>
              <a:defRPr b="1" sz="2000">
                <a:solidFill>
                  <a:srgbClr val="F95F88"/>
                </a:solidFill>
                <a:latin typeface="Petrona Bold"/>
                <a:ea typeface="Petrona Bold"/>
                <a:cs typeface="Petrona Bold"/>
                <a:sym typeface="Petrona Bold"/>
              </a:defRPr>
            </a:lvl1pPr>
          </a:lstStyle>
          <a:p>
            <a:pPr/>
            <a:r>
              <a:t>Strong Password</a:t>
            </a:r>
          </a:p>
        </p:txBody>
      </p:sp>
      <p:sp>
        <p:nvSpPr>
          <p:cNvPr id="325" name="Text 5"/>
          <p:cNvSpPr txBox="1"/>
          <p:nvPr/>
        </p:nvSpPr>
        <p:spPr>
          <a:xfrm>
            <a:off x="7553087" y="2762250"/>
            <a:ext cx="6424137" cy="5666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300"/>
              </a:lnSpc>
              <a:defRPr sz="1400">
                <a:solidFill>
                  <a:srgbClr val="272525"/>
                </a:solidFill>
                <a:latin typeface="Inter"/>
                <a:ea typeface="Inter"/>
                <a:cs typeface="Inter"/>
                <a:sym typeface="Inter"/>
              </a:defRPr>
            </a:lvl1pPr>
          </a:lstStyle>
          <a:p>
            <a:pPr/>
            <a:r>
              <a:t>Typing "Abc37492749!" results in "Strong" in green, confirming all criteria are met.</a:t>
            </a:r>
          </a:p>
        </p:txBody>
      </p:sp>
      <p:pic>
        <p:nvPicPr>
          <p:cNvPr id="326" name="Image 1" descr="Image 1"/>
          <p:cNvPicPr>
            <a:picLocks noChangeAspect="1"/>
          </p:cNvPicPr>
          <p:nvPr/>
        </p:nvPicPr>
        <p:blipFill>
          <a:blip r:embed="rId3">
            <a:extLst/>
          </a:blip>
          <a:stretch>
            <a:fillRect/>
          </a:stretch>
        </p:blipFill>
        <p:spPr>
          <a:xfrm>
            <a:off x="7553087" y="3578781"/>
            <a:ext cx="6424137" cy="3777378"/>
          </a:xfrm>
          <a:prstGeom prst="rect">
            <a:avLst/>
          </a:prstGeom>
          <a:ln w="12700">
            <a:miter lim="400000"/>
          </a:ln>
        </p:spPr>
      </p:pic>
      <p:sp>
        <p:nvSpPr>
          <p:cNvPr id="327" name="Text 6"/>
          <p:cNvSpPr txBox="1"/>
          <p:nvPr/>
        </p:nvSpPr>
        <p:spPr>
          <a:xfrm>
            <a:off x="660796" y="7786210"/>
            <a:ext cx="8581307" cy="27457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nSpc>
                <a:spcPts val="2300"/>
              </a:lnSpc>
              <a:defRPr b="1" sz="1400">
                <a:solidFill>
                  <a:srgbClr val="272525"/>
                </a:solidFill>
                <a:latin typeface="Inter"/>
                <a:ea typeface="Inter"/>
                <a:cs typeface="Inter"/>
                <a:sym typeface="Inter"/>
              </a:defRPr>
            </a:pPr>
            <a:r>
              <a:t>Real-time Updates:</a:t>
            </a:r>
            <a:r>
              <a:rPr b="0"/>
              <a:t> Feedback and color-coding update instantly as you type, providing immediate guidance.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Text 0"/>
          <p:cNvSpPr txBox="1"/>
          <p:nvPr/>
        </p:nvSpPr>
        <p:spPr>
          <a:xfrm>
            <a:off x="560902" y="566260"/>
            <a:ext cx="5290866" cy="53618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4300"/>
              </a:lnSpc>
              <a:defRPr b="1" sz="3400">
                <a:solidFill>
                  <a:srgbClr val="F95F88"/>
                </a:solidFill>
                <a:latin typeface="Petrona Bold"/>
                <a:ea typeface="Petrona Bold"/>
                <a:cs typeface="Petrona Bold"/>
                <a:sym typeface="Petrona Bold"/>
              </a:defRPr>
            </a:lvl1pPr>
          </a:lstStyle>
          <a:p>
            <a:pPr/>
            <a:r>
              <a:t>Challenges and Solutions</a:t>
            </a:r>
          </a:p>
        </p:txBody>
      </p:sp>
      <p:sp>
        <p:nvSpPr>
          <p:cNvPr id="330" name="Shape 1"/>
          <p:cNvSpPr/>
          <p:nvPr/>
        </p:nvSpPr>
        <p:spPr>
          <a:xfrm>
            <a:off x="7303769" y="1437679"/>
            <a:ext cx="22861" cy="6225542"/>
          </a:xfrm>
          <a:prstGeom prst="roundRect">
            <a:avLst>
              <a:gd name="adj" fmla="val 50000"/>
            </a:avLst>
          </a:prstGeom>
          <a:solidFill>
            <a:srgbClr val="C6BDDA"/>
          </a:solidFill>
          <a:ln w="12700">
            <a:miter lim="400000"/>
          </a:ln>
        </p:spPr>
        <p:txBody>
          <a:bodyPr lIns="45719" rIns="45719"/>
          <a:lstStyle/>
          <a:p>
            <a:pPr/>
          </a:p>
        </p:txBody>
      </p:sp>
      <p:sp>
        <p:nvSpPr>
          <p:cNvPr id="331" name="Shape 2"/>
          <p:cNvSpPr/>
          <p:nvPr/>
        </p:nvSpPr>
        <p:spPr>
          <a:xfrm>
            <a:off x="538042" y="1437679"/>
            <a:ext cx="6754299" cy="1315999"/>
          </a:xfrm>
          <a:prstGeom prst="roundRect">
            <a:avLst>
              <a:gd name="adj" fmla="val 5115"/>
            </a:avLst>
          </a:prstGeom>
          <a:solidFill>
            <a:srgbClr val="E0D7F4"/>
          </a:solidFill>
          <a:ln w="7620">
            <a:solidFill>
              <a:srgbClr val="C6BDDA"/>
            </a:solidFill>
          </a:ln>
        </p:spPr>
        <p:txBody>
          <a:bodyPr lIns="45719" rIns="45719"/>
          <a:lstStyle/>
          <a:p>
            <a:pPr/>
          </a:p>
        </p:txBody>
      </p:sp>
      <p:sp>
        <p:nvSpPr>
          <p:cNvPr id="332" name="Text 3"/>
          <p:cNvSpPr txBox="1"/>
          <p:nvPr/>
        </p:nvSpPr>
        <p:spPr>
          <a:xfrm>
            <a:off x="4984206" y="1605558"/>
            <a:ext cx="2147876" cy="26301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lnSpc>
                <a:spcPts val="2100"/>
              </a:lnSpc>
              <a:defRPr b="1" sz="1700">
                <a:solidFill>
                  <a:srgbClr val="272525"/>
                </a:solidFill>
                <a:latin typeface="Petrona Bold"/>
                <a:ea typeface="Petrona Bold"/>
                <a:cs typeface="Petrona Bold"/>
                <a:sym typeface="Petrona Bold"/>
              </a:defRPr>
            </a:lvl1pPr>
          </a:lstStyle>
          <a:p>
            <a:pPr/>
            <a:r>
              <a:t>MVC Implementation</a:t>
            </a:r>
          </a:p>
        </p:txBody>
      </p:sp>
      <p:sp>
        <p:nvSpPr>
          <p:cNvPr id="333" name="Text 4"/>
          <p:cNvSpPr txBox="1"/>
          <p:nvPr/>
        </p:nvSpPr>
        <p:spPr>
          <a:xfrm>
            <a:off x="2352788" y="1977033"/>
            <a:ext cx="4779294" cy="2382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r">
              <a:lnSpc>
                <a:spcPts val="2000"/>
              </a:lnSpc>
              <a:defRPr b="1" sz="1200">
                <a:solidFill>
                  <a:srgbClr val="272525"/>
                </a:solidFill>
                <a:latin typeface="Inter"/>
                <a:ea typeface="Inter"/>
                <a:cs typeface="Inter"/>
                <a:sym typeface="Inter"/>
              </a:defRPr>
            </a:pPr>
            <a:r>
              <a:t>Challenge:</a:t>
            </a:r>
            <a:r>
              <a:rPr b="0"/>
              <a:t> Ensuring proper separation of Model, View, and Controller.</a:t>
            </a:r>
          </a:p>
        </p:txBody>
      </p:sp>
      <p:sp>
        <p:nvSpPr>
          <p:cNvPr id="334" name="Text 5"/>
          <p:cNvSpPr txBox="1"/>
          <p:nvPr/>
        </p:nvSpPr>
        <p:spPr>
          <a:xfrm>
            <a:off x="2748671" y="2329458"/>
            <a:ext cx="4383411" cy="2382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r">
              <a:lnSpc>
                <a:spcPts val="2000"/>
              </a:lnSpc>
              <a:defRPr b="1" sz="1200">
                <a:solidFill>
                  <a:srgbClr val="272525"/>
                </a:solidFill>
                <a:latin typeface="Inter"/>
                <a:ea typeface="Inter"/>
                <a:cs typeface="Inter"/>
                <a:sym typeface="Inter"/>
              </a:defRPr>
            </a:pPr>
            <a:r>
              <a:t>Solution:</a:t>
            </a:r>
            <a:r>
              <a:rPr b="0"/>
              <a:t> Clear interfaces and defined communication channels.</a:t>
            </a:r>
          </a:p>
        </p:txBody>
      </p:sp>
      <p:sp>
        <p:nvSpPr>
          <p:cNvPr id="335" name="Shape 6"/>
          <p:cNvSpPr/>
          <p:nvPr/>
        </p:nvSpPr>
        <p:spPr>
          <a:xfrm>
            <a:off x="7338059" y="3074193"/>
            <a:ext cx="6754298" cy="1316000"/>
          </a:xfrm>
          <a:prstGeom prst="rect">
            <a:avLst/>
          </a:prstGeom>
          <a:solidFill>
            <a:srgbClr val="E0D7F4"/>
          </a:solidFill>
          <a:ln w="7620">
            <a:solidFill>
              <a:srgbClr val="C6BDDA"/>
            </a:solidFill>
          </a:ln>
        </p:spPr>
        <p:txBody>
          <a:bodyPr lIns="45719" rIns="45719"/>
          <a:lstStyle/>
          <a:p>
            <a:pPr/>
          </a:p>
        </p:txBody>
      </p:sp>
      <p:sp>
        <p:nvSpPr>
          <p:cNvPr id="336" name="Text 7"/>
          <p:cNvSpPr txBox="1"/>
          <p:nvPr/>
        </p:nvSpPr>
        <p:spPr>
          <a:xfrm>
            <a:off x="7498318" y="3242072"/>
            <a:ext cx="1208268" cy="26301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b="1" sz="1700">
                <a:solidFill>
                  <a:srgbClr val="272525"/>
                </a:solidFill>
                <a:latin typeface="Petrona Bold"/>
                <a:ea typeface="Petrona Bold"/>
                <a:cs typeface="Petrona Bold"/>
                <a:sym typeface="Petrona Bold"/>
              </a:defRPr>
            </a:lvl1pPr>
          </a:lstStyle>
          <a:p>
            <a:pPr/>
            <a:r>
              <a:t>GUI Testing</a:t>
            </a:r>
          </a:p>
        </p:txBody>
      </p:sp>
      <p:sp>
        <p:nvSpPr>
          <p:cNvPr id="337" name="Text 8"/>
          <p:cNvSpPr txBox="1"/>
          <p:nvPr/>
        </p:nvSpPr>
        <p:spPr>
          <a:xfrm>
            <a:off x="7498318" y="3613546"/>
            <a:ext cx="3801567" cy="2382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nSpc>
                <a:spcPts val="2000"/>
              </a:lnSpc>
              <a:defRPr b="1" sz="1200">
                <a:solidFill>
                  <a:srgbClr val="272525"/>
                </a:solidFill>
                <a:latin typeface="Inter"/>
                <a:ea typeface="Inter"/>
                <a:cs typeface="Inter"/>
                <a:sym typeface="Inter"/>
              </a:defRPr>
            </a:pPr>
            <a:r>
              <a:t>Challenge:</a:t>
            </a:r>
            <a:r>
              <a:rPr b="0"/>
              <a:t> Difficulty in testing GUI components directly.</a:t>
            </a:r>
          </a:p>
        </p:txBody>
      </p:sp>
      <p:sp>
        <p:nvSpPr>
          <p:cNvPr id="338" name="Text 9"/>
          <p:cNvSpPr txBox="1"/>
          <p:nvPr/>
        </p:nvSpPr>
        <p:spPr>
          <a:xfrm>
            <a:off x="7498318" y="3965971"/>
            <a:ext cx="4416748" cy="2382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nSpc>
                <a:spcPts val="2000"/>
              </a:lnSpc>
              <a:defRPr b="1" sz="1200">
                <a:solidFill>
                  <a:srgbClr val="272525"/>
                </a:solidFill>
                <a:latin typeface="Inter"/>
                <a:ea typeface="Inter"/>
                <a:cs typeface="Inter"/>
                <a:sym typeface="Inter"/>
              </a:defRPr>
            </a:pPr>
            <a:r>
              <a:t>Solution:</a:t>
            </a:r>
            <a:r>
              <a:rPr b="0"/>
              <a:t> GUI interface for mock object testing of controller logic.</a:t>
            </a:r>
          </a:p>
        </p:txBody>
      </p:sp>
      <p:sp>
        <p:nvSpPr>
          <p:cNvPr id="339" name="Shape 10"/>
          <p:cNvSpPr/>
          <p:nvPr/>
        </p:nvSpPr>
        <p:spPr>
          <a:xfrm>
            <a:off x="538042" y="4710707"/>
            <a:ext cx="6754299" cy="1315999"/>
          </a:xfrm>
          <a:prstGeom prst="roundRect">
            <a:avLst>
              <a:gd name="adj" fmla="val 5115"/>
            </a:avLst>
          </a:prstGeom>
          <a:solidFill>
            <a:srgbClr val="E0D7F4"/>
          </a:solidFill>
          <a:ln w="7620">
            <a:solidFill>
              <a:srgbClr val="C6BDDA"/>
            </a:solidFill>
          </a:ln>
        </p:spPr>
        <p:txBody>
          <a:bodyPr lIns="45719" rIns="45719"/>
          <a:lstStyle/>
          <a:p>
            <a:pPr/>
          </a:p>
        </p:txBody>
      </p:sp>
      <p:sp>
        <p:nvSpPr>
          <p:cNvPr id="340" name="Text 11"/>
          <p:cNvSpPr txBox="1"/>
          <p:nvPr/>
        </p:nvSpPr>
        <p:spPr>
          <a:xfrm>
            <a:off x="5319758" y="4878585"/>
            <a:ext cx="1812324" cy="2630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r">
              <a:lnSpc>
                <a:spcPts val="2100"/>
              </a:lnSpc>
              <a:defRPr b="1" sz="1700">
                <a:solidFill>
                  <a:srgbClr val="272525"/>
                </a:solidFill>
                <a:latin typeface="Petrona Bold"/>
                <a:ea typeface="Petrona Bold"/>
                <a:cs typeface="Petrona Bold"/>
                <a:sym typeface="Petrona Bold"/>
              </a:defRPr>
            </a:lvl1pPr>
          </a:lstStyle>
          <a:p>
            <a:pPr/>
            <a:r>
              <a:t>Rule Extensibility</a:t>
            </a:r>
          </a:p>
        </p:txBody>
      </p:sp>
      <p:sp>
        <p:nvSpPr>
          <p:cNvPr id="341" name="Text 12"/>
          <p:cNvSpPr txBox="1"/>
          <p:nvPr/>
        </p:nvSpPr>
        <p:spPr>
          <a:xfrm>
            <a:off x="3434694" y="5250060"/>
            <a:ext cx="3697388" cy="2382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r">
              <a:lnSpc>
                <a:spcPts val="2000"/>
              </a:lnSpc>
              <a:defRPr b="1" sz="1200">
                <a:solidFill>
                  <a:srgbClr val="272525"/>
                </a:solidFill>
                <a:latin typeface="Inter"/>
                <a:ea typeface="Inter"/>
                <a:cs typeface="Inter"/>
                <a:sym typeface="Inter"/>
              </a:defRPr>
            </a:pPr>
            <a:r>
              <a:t>Challenge:</a:t>
            </a:r>
            <a:r>
              <a:rPr b="0"/>
              <a:t> Making it easy to add new validation rules.</a:t>
            </a:r>
          </a:p>
        </p:txBody>
      </p:sp>
      <p:sp>
        <p:nvSpPr>
          <p:cNvPr id="342" name="Text 13"/>
          <p:cNvSpPr txBox="1"/>
          <p:nvPr/>
        </p:nvSpPr>
        <p:spPr>
          <a:xfrm>
            <a:off x="1528876" y="5602485"/>
            <a:ext cx="5603206" cy="2382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gn="r">
              <a:lnSpc>
                <a:spcPts val="2000"/>
              </a:lnSpc>
              <a:defRPr b="1" sz="1200">
                <a:solidFill>
                  <a:srgbClr val="272525"/>
                </a:solidFill>
                <a:latin typeface="Inter"/>
                <a:ea typeface="Inter"/>
                <a:cs typeface="Inter"/>
                <a:sym typeface="Inter"/>
              </a:defRPr>
            </a:pPr>
            <a:r>
              <a:t>Solution:</a:t>
            </a:r>
            <a:r>
              <a:rPr b="0"/>
              <a:t> Interface design allows simple implementation and addition of new rules.</a:t>
            </a:r>
          </a:p>
        </p:txBody>
      </p:sp>
      <p:sp>
        <p:nvSpPr>
          <p:cNvPr id="343" name="Shape 14"/>
          <p:cNvSpPr/>
          <p:nvPr/>
        </p:nvSpPr>
        <p:spPr>
          <a:xfrm>
            <a:off x="7338059" y="6347221"/>
            <a:ext cx="6754298" cy="1315999"/>
          </a:xfrm>
          <a:prstGeom prst="rect">
            <a:avLst/>
          </a:prstGeom>
          <a:solidFill>
            <a:srgbClr val="E0D7F4"/>
          </a:solidFill>
          <a:ln w="7620">
            <a:solidFill>
              <a:srgbClr val="C6BDDA"/>
            </a:solidFill>
          </a:ln>
        </p:spPr>
        <p:txBody>
          <a:bodyPr lIns="45719" rIns="45719"/>
          <a:lstStyle/>
          <a:p>
            <a:pPr/>
          </a:p>
        </p:txBody>
      </p:sp>
      <p:sp>
        <p:nvSpPr>
          <p:cNvPr id="344" name="Text 15"/>
          <p:cNvSpPr txBox="1"/>
          <p:nvPr/>
        </p:nvSpPr>
        <p:spPr>
          <a:xfrm>
            <a:off x="7498318" y="6515100"/>
            <a:ext cx="1332664" cy="26301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b="1" sz="1700">
                <a:solidFill>
                  <a:srgbClr val="272525"/>
                </a:solidFill>
                <a:latin typeface="Petrona Bold"/>
                <a:ea typeface="Petrona Bold"/>
                <a:cs typeface="Petrona Bold"/>
                <a:sym typeface="Petrona Bold"/>
              </a:defRPr>
            </a:lvl1pPr>
          </a:lstStyle>
          <a:p>
            <a:pPr/>
            <a:r>
              <a:t>Performance</a:t>
            </a:r>
          </a:p>
        </p:txBody>
      </p:sp>
      <p:sp>
        <p:nvSpPr>
          <p:cNvPr id="345" name="Text 16"/>
          <p:cNvSpPr txBox="1"/>
          <p:nvPr/>
        </p:nvSpPr>
        <p:spPr>
          <a:xfrm>
            <a:off x="7498318" y="6886575"/>
            <a:ext cx="4188595" cy="2382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nSpc>
                <a:spcPts val="2000"/>
              </a:lnSpc>
              <a:defRPr b="1" sz="1200">
                <a:solidFill>
                  <a:srgbClr val="272525"/>
                </a:solidFill>
                <a:latin typeface="Inter"/>
                <a:ea typeface="Inter"/>
                <a:cs typeface="Inter"/>
                <a:sym typeface="Inter"/>
              </a:defRPr>
            </a:pPr>
            <a:r>
              <a:t>Challenge:</a:t>
            </a:r>
            <a:r>
              <a:rPr b="0"/>
              <a:t> Ensuring responsiveness with complex validation.</a:t>
            </a:r>
          </a:p>
        </p:txBody>
      </p:sp>
      <p:sp>
        <p:nvSpPr>
          <p:cNvPr id="346" name="Text 17"/>
          <p:cNvSpPr txBox="1"/>
          <p:nvPr/>
        </p:nvSpPr>
        <p:spPr>
          <a:xfrm>
            <a:off x="7498318" y="7239000"/>
            <a:ext cx="4490418" cy="2382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nSpc>
                <a:spcPts val="2000"/>
              </a:lnSpc>
              <a:defRPr b="1" sz="1200">
                <a:solidFill>
                  <a:srgbClr val="272525"/>
                </a:solidFill>
                <a:latin typeface="Inter"/>
                <a:ea typeface="Inter"/>
                <a:cs typeface="Inter"/>
                <a:sym typeface="Inter"/>
              </a:defRPr>
            </a:pPr>
            <a:r>
              <a:t>Solution:</a:t>
            </a:r>
            <a:r>
              <a:rPr b="0"/>
              <a:t> Efficient algorithms and data structures for fast analysis.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Text 0"/>
          <p:cNvSpPr txBox="1"/>
          <p:nvPr/>
        </p:nvSpPr>
        <p:spPr>
          <a:xfrm>
            <a:off x="793789" y="1741170"/>
            <a:ext cx="6548067" cy="7628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6100"/>
              </a:lnSpc>
              <a:defRPr b="1" sz="4900">
                <a:solidFill>
                  <a:srgbClr val="F95F88"/>
                </a:solidFill>
                <a:latin typeface="Petrona Bold"/>
                <a:ea typeface="Petrona Bold"/>
                <a:cs typeface="Petrona Bold"/>
                <a:sym typeface="Petrona Bold"/>
              </a:defRPr>
            </a:lvl1pPr>
          </a:lstStyle>
          <a:p>
            <a:pPr/>
            <a:r>
              <a:t>Future Enhancements</a:t>
            </a:r>
          </a:p>
        </p:txBody>
      </p:sp>
      <p:sp>
        <p:nvSpPr>
          <p:cNvPr id="349" name="Text 1"/>
          <p:cNvSpPr txBox="1"/>
          <p:nvPr/>
        </p:nvSpPr>
        <p:spPr>
          <a:xfrm>
            <a:off x="793790" y="2974419"/>
            <a:ext cx="10250029"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272525"/>
                </a:solidFill>
                <a:latin typeface="Inter"/>
                <a:ea typeface="Inter"/>
                <a:cs typeface="Inter"/>
                <a:sym typeface="Inter"/>
              </a:defRPr>
            </a:lvl1pPr>
          </a:lstStyle>
          <a:p>
            <a:pPr/>
            <a:r>
              <a:t>Our project lays a strong foundation for future development, expanding its capabilities and user experience.</a:t>
            </a:r>
          </a:p>
        </p:txBody>
      </p:sp>
      <p:sp>
        <p:nvSpPr>
          <p:cNvPr id="350" name="Text 2"/>
          <p:cNvSpPr txBox="1"/>
          <p:nvPr/>
        </p:nvSpPr>
        <p:spPr>
          <a:xfrm>
            <a:off x="793789" y="3819287"/>
            <a:ext cx="2756794" cy="374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solidFill>
                  <a:srgbClr val="F95F88"/>
                </a:solidFill>
                <a:latin typeface="Petrona Bold"/>
                <a:ea typeface="Petrona Bold"/>
                <a:cs typeface="Petrona Bold"/>
                <a:sym typeface="Petrona Bold"/>
              </a:defRPr>
            </a:lvl1pPr>
          </a:lstStyle>
          <a:p>
            <a:pPr/>
            <a:r>
              <a:t>Enhanced Security</a:t>
            </a:r>
          </a:p>
        </p:txBody>
      </p:sp>
      <p:sp>
        <p:nvSpPr>
          <p:cNvPr id="351" name="Text 3"/>
          <p:cNvSpPr txBox="1"/>
          <p:nvPr/>
        </p:nvSpPr>
        <p:spPr>
          <a:xfrm>
            <a:off x="793789" y="4436031"/>
            <a:ext cx="2845596" cy="10453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272525"/>
                </a:solidFill>
                <a:latin typeface="Inter"/>
                <a:ea typeface="Inter"/>
                <a:cs typeface="Inter"/>
                <a:sym typeface="Inter"/>
              </a:defRPr>
            </a:lvl1pPr>
          </a:lstStyle>
          <a:p>
            <a:pPr/>
            <a:r>
              <a:t>Integrate with compromised password databases.</a:t>
            </a:r>
          </a:p>
        </p:txBody>
      </p:sp>
      <p:sp>
        <p:nvSpPr>
          <p:cNvPr id="352" name="Text 4"/>
          <p:cNvSpPr txBox="1"/>
          <p:nvPr/>
        </p:nvSpPr>
        <p:spPr>
          <a:xfrm>
            <a:off x="793789" y="5604033"/>
            <a:ext cx="2845596" cy="689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272525"/>
                </a:solidFill>
                <a:latin typeface="Inter"/>
                <a:ea typeface="Inter"/>
                <a:cs typeface="Inter"/>
                <a:sym typeface="Inter"/>
              </a:defRPr>
            </a:lvl1pPr>
          </a:lstStyle>
          <a:p>
            <a:pPr/>
            <a:r>
              <a:t>More sophisticated pattern detection.</a:t>
            </a:r>
          </a:p>
        </p:txBody>
      </p:sp>
      <p:sp>
        <p:nvSpPr>
          <p:cNvPr id="353" name="Text 5"/>
          <p:cNvSpPr txBox="1"/>
          <p:nvPr/>
        </p:nvSpPr>
        <p:spPr>
          <a:xfrm>
            <a:off x="4200406" y="3819287"/>
            <a:ext cx="2401690" cy="374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solidFill>
                  <a:srgbClr val="F95F88"/>
                </a:solidFill>
                <a:latin typeface="Petrona Bold"/>
                <a:ea typeface="Petrona Bold"/>
                <a:cs typeface="Petrona Bold"/>
                <a:sym typeface="Petrona Bold"/>
              </a:defRPr>
            </a:lvl1pPr>
          </a:lstStyle>
          <a:p>
            <a:pPr/>
            <a:r>
              <a:t>User Experience</a:t>
            </a:r>
          </a:p>
        </p:txBody>
      </p:sp>
      <p:sp>
        <p:nvSpPr>
          <p:cNvPr id="354" name="Text 6"/>
          <p:cNvSpPr txBox="1"/>
          <p:nvPr/>
        </p:nvSpPr>
        <p:spPr>
          <a:xfrm>
            <a:off x="4200406" y="4436031"/>
            <a:ext cx="2845595"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272525"/>
                </a:solidFill>
                <a:latin typeface="Inter"/>
                <a:ea typeface="Inter"/>
                <a:cs typeface="Inter"/>
                <a:sym typeface="Inter"/>
              </a:defRPr>
            </a:lvl1pPr>
          </a:lstStyle>
          <a:p>
            <a:pPr/>
            <a:r>
              <a:t>Password history tracking.</a:t>
            </a:r>
          </a:p>
        </p:txBody>
      </p:sp>
      <p:sp>
        <p:nvSpPr>
          <p:cNvPr id="355" name="Text 7"/>
          <p:cNvSpPr txBox="1"/>
          <p:nvPr/>
        </p:nvSpPr>
        <p:spPr>
          <a:xfrm>
            <a:off x="4200406" y="5241130"/>
            <a:ext cx="2223747"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272525"/>
                </a:solidFill>
                <a:latin typeface="Inter"/>
                <a:ea typeface="Inter"/>
                <a:cs typeface="Inter"/>
                <a:sym typeface="Inter"/>
              </a:defRPr>
            </a:lvl1pPr>
          </a:lstStyle>
          <a:p>
            <a:pPr/>
            <a:r>
              <a:t>Export functionality.</a:t>
            </a:r>
          </a:p>
        </p:txBody>
      </p:sp>
      <p:sp>
        <p:nvSpPr>
          <p:cNvPr id="356" name="Text 8"/>
          <p:cNvSpPr txBox="1"/>
          <p:nvPr/>
        </p:nvSpPr>
        <p:spPr>
          <a:xfrm>
            <a:off x="4200406" y="5683329"/>
            <a:ext cx="2845595" cy="3341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272525"/>
                </a:solidFill>
                <a:latin typeface="Inter"/>
                <a:ea typeface="Inter"/>
                <a:cs typeface="Inter"/>
                <a:sym typeface="Inter"/>
              </a:defRPr>
            </a:lvl1pPr>
          </a:lstStyle>
          <a:p>
            <a:pPr/>
            <a:r>
              <a:t>Multi-language support.</a:t>
            </a:r>
          </a:p>
        </p:txBody>
      </p:sp>
      <p:sp>
        <p:nvSpPr>
          <p:cNvPr id="357" name="Text 9"/>
          <p:cNvSpPr txBox="1"/>
          <p:nvPr/>
        </p:nvSpPr>
        <p:spPr>
          <a:xfrm>
            <a:off x="7607021" y="3819287"/>
            <a:ext cx="2824660" cy="374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solidFill>
                  <a:srgbClr val="F95F88"/>
                </a:solidFill>
                <a:latin typeface="Petrona Bold"/>
                <a:ea typeface="Petrona Bold"/>
                <a:cs typeface="Petrona Bold"/>
                <a:sym typeface="Petrona Bold"/>
              </a:defRPr>
            </a:lvl1pPr>
          </a:lstStyle>
          <a:p>
            <a:pPr/>
            <a:r>
              <a:t>Advanced Features</a:t>
            </a:r>
          </a:p>
        </p:txBody>
      </p:sp>
      <p:sp>
        <p:nvSpPr>
          <p:cNvPr id="358" name="Text 10"/>
          <p:cNvSpPr txBox="1"/>
          <p:nvPr/>
        </p:nvSpPr>
        <p:spPr>
          <a:xfrm>
            <a:off x="7607021" y="4436031"/>
            <a:ext cx="2845595" cy="10453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272525"/>
                </a:solidFill>
                <a:latin typeface="Inter"/>
                <a:ea typeface="Inter"/>
                <a:cs typeface="Inter"/>
                <a:sym typeface="Inter"/>
              </a:defRPr>
            </a:lvl1pPr>
          </a:lstStyle>
          <a:p>
            <a:pPr/>
            <a:r>
              <a:t>Password generation and strength comparison tools.</a:t>
            </a:r>
          </a:p>
        </p:txBody>
      </p:sp>
      <p:sp>
        <p:nvSpPr>
          <p:cNvPr id="359" name="Text 11"/>
          <p:cNvSpPr txBox="1"/>
          <p:nvPr/>
        </p:nvSpPr>
        <p:spPr>
          <a:xfrm>
            <a:off x="7607021" y="5604033"/>
            <a:ext cx="2845595" cy="689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272525"/>
                </a:solidFill>
                <a:latin typeface="Inter"/>
                <a:ea typeface="Inter"/>
                <a:cs typeface="Inter"/>
                <a:sym typeface="Inter"/>
              </a:defRPr>
            </a:lvl1pPr>
          </a:lstStyle>
          <a:p>
            <a:pPr/>
            <a:r>
              <a:t>Integration with password managers.</a:t>
            </a:r>
          </a:p>
        </p:txBody>
      </p:sp>
      <p:sp>
        <p:nvSpPr>
          <p:cNvPr id="360" name="Text 12"/>
          <p:cNvSpPr txBox="1"/>
          <p:nvPr/>
        </p:nvSpPr>
        <p:spPr>
          <a:xfrm>
            <a:off x="11013637" y="3819287"/>
            <a:ext cx="1520479" cy="374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solidFill>
                  <a:srgbClr val="F95F88"/>
                </a:solidFill>
                <a:latin typeface="Petrona Bold"/>
                <a:ea typeface="Petrona Bold"/>
                <a:cs typeface="Petrona Bold"/>
                <a:sym typeface="Petrona Bold"/>
              </a:defRPr>
            </a:lvl1pPr>
          </a:lstStyle>
          <a:p>
            <a:pPr/>
            <a:r>
              <a:t>Scalability</a:t>
            </a:r>
          </a:p>
        </p:txBody>
      </p:sp>
      <p:sp>
        <p:nvSpPr>
          <p:cNvPr id="361" name="Text 13"/>
          <p:cNvSpPr txBox="1"/>
          <p:nvPr/>
        </p:nvSpPr>
        <p:spPr>
          <a:xfrm>
            <a:off x="11013637" y="4436031"/>
            <a:ext cx="2845595"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272525"/>
                </a:solidFill>
                <a:latin typeface="Inter"/>
                <a:ea typeface="Inter"/>
                <a:cs typeface="Inter"/>
                <a:sym typeface="Inter"/>
              </a:defRPr>
            </a:lvl1pPr>
          </a:lstStyle>
          <a:p>
            <a:pPr/>
            <a:r>
              <a:t>Enterprise features: user management, reporting.</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Text 0"/>
          <p:cNvSpPr txBox="1"/>
          <p:nvPr/>
        </p:nvSpPr>
        <p:spPr>
          <a:xfrm>
            <a:off x="793790" y="1294567"/>
            <a:ext cx="3400711" cy="7628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6100"/>
              </a:lnSpc>
              <a:defRPr b="1" sz="4900">
                <a:solidFill>
                  <a:srgbClr val="F95F88"/>
                </a:solidFill>
                <a:latin typeface="Petrona Bold"/>
                <a:ea typeface="Petrona Bold"/>
                <a:cs typeface="Petrona Bold"/>
                <a:sym typeface="Petrona Bold"/>
              </a:defRPr>
            </a:lvl1pPr>
          </a:lstStyle>
          <a:p>
            <a:pPr/>
            <a:r>
              <a:t>Conclusion</a:t>
            </a:r>
          </a:p>
        </p:txBody>
      </p:sp>
      <p:sp>
        <p:nvSpPr>
          <p:cNvPr id="364" name="Text 1"/>
          <p:cNvSpPr txBox="1"/>
          <p:nvPr/>
        </p:nvSpPr>
        <p:spPr>
          <a:xfrm>
            <a:off x="793790" y="2527816"/>
            <a:ext cx="13042822" cy="3341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72525"/>
                </a:solidFill>
                <a:latin typeface="Inter"/>
                <a:ea typeface="Inter"/>
                <a:cs typeface="Inter"/>
                <a:sym typeface="Inter"/>
              </a:defRPr>
            </a:lvl1pPr>
          </a:lstStyle>
          <a:p>
            <a:pPr/>
            <a:r>
              <a:t>The Smart Password Strength Checker demonstrates professional software engineering practices and provides real value.</a:t>
            </a:r>
          </a:p>
        </p:txBody>
      </p:sp>
      <p:sp>
        <p:nvSpPr>
          <p:cNvPr id="365" name="Shape 2"/>
          <p:cNvSpPr/>
          <p:nvPr/>
        </p:nvSpPr>
        <p:spPr>
          <a:xfrm>
            <a:off x="793790" y="3508771"/>
            <a:ext cx="13042821" cy="3426143"/>
          </a:xfrm>
          <a:prstGeom prst="roundRect">
            <a:avLst>
              <a:gd name="adj" fmla="val 2781"/>
            </a:avLst>
          </a:prstGeom>
          <a:solidFill>
            <a:srgbClr val="E0D7F4"/>
          </a:solidFill>
          <a:ln w="7620">
            <a:solidFill>
              <a:srgbClr val="C6BDDA"/>
            </a:solidFill>
          </a:ln>
        </p:spPr>
        <p:txBody>
          <a:bodyPr lIns="45719" rIns="45719"/>
          <a:lstStyle/>
          <a:p>
            <a:pPr/>
          </a:p>
        </p:txBody>
      </p:sp>
      <p:sp>
        <p:nvSpPr>
          <p:cNvPr id="366" name="Shape 3"/>
          <p:cNvSpPr/>
          <p:nvPr/>
        </p:nvSpPr>
        <p:spPr>
          <a:xfrm>
            <a:off x="801409" y="3516391"/>
            <a:ext cx="6513791" cy="1705452"/>
          </a:xfrm>
          <a:prstGeom prst="roundRect">
            <a:avLst>
              <a:gd name="adj" fmla="val 5586"/>
            </a:avLst>
          </a:prstGeom>
          <a:solidFill>
            <a:srgbClr val="AC9EF5"/>
          </a:solidFill>
          <a:ln w="12700">
            <a:miter lim="400000"/>
          </a:ln>
        </p:spPr>
        <p:txBody>
          <a:bodyPr lIns="45719" rIns="45719"/>
          <a:lstStyle/>
          <a:p>
            <a:pPr/>
          </a:p>
        </p:txBody>
      </p:sp>
      <p:sp>
        <p:nvSpPr>
          <p:cNvPr id="367" name="Text 4"/>
          <p:cNvSpPr txBox="1"/>
          <p:nvPr/>
        </p:nvSpPr>
        <p:spPr>
          <a:xfrm>
            <a:off x="1028223" y="3743206"/>
            <a:ext cx="2712146" cy="374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latin typeface="Petrona Bold"/>
                <a:ea typeface="Petrona Bold"/>
                <a:cs typeface="Petrona Bold"/>
                <a:sym typeface="Petrona Bold"/>
              </a:defRPr>
            </a:lvl1pPr>
          </a:lstStyle>
          <a:p>
            <a:pPr/>
            <a:r>
              <a:t>Key Achievements</a:t>
            </a:r>
          </a:p>
        </p:txBody>
      </p:sp>
      <p:sp>
        <p:nvSpPr>
          <p:cNvPr id="368" name="Text 5"/>
          <p:cNvSpPr txBox="1"/>
          <p:nvPr/>
        </p:nvSpPr>
        <p:spPr>
          <a:xfrm>
            <a:off x="1028223" y="4269223"/>
            <a:ext cx="6060164" cy="3341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latin typeface="Inter"/>
                <a:ea typeface="Inter"/>
                <a:cs typeface="Inter"/>
                <a:sym typeface="Inter"/>
              </a:defRPr>
            </a:lvl1pPr>
          </a:lstStyle>
          <a:p>
            <a:pPr/>
            <a:r>
              <a:t>Fully functional, well-tested application with real user value.</a:t>
            </a:r>
          </a:p>
        </p:txBody>
      </p:sp>
      <p:sp>
        <p:nvSpPr>
          <p:cNvPr id="369" name="Shape 6"/>
          <p:cNvSpPr/>
          <p:nvPr/>
        </p:nvSpPr>
        <p:spPr>
          <a:xfrm>
            <a:off x="7315200" y="3516391"/>
            <a:ext cx="6513791" cy="1705452"/>
          </a:xfrm>
          <a:prstGeom prst="rect">
            <a:avLst/>
          </a:prstGeom>
          <a:solidFill>
            <a:srgbClr val="AC9EF5"/>
          </a:solidFill>
          <a:ln w="12700">
            <a:miter lim="400000"/>
          </a:ln>
        </p:spPr>
        <p:txBody>
          <a:bodyPr lIns="45719" rIns="45719"/>
          <a:lstStyle/>
          <a:p>
            <a:pPr/>
          </a:p>
        </p:txBody>
      </p:sp>
      <p:sp>
        <p:nvSpPr>
          <p:cNvPr id="370" name="Shape 7"/>
          <p:cNvSpPr/>
          <p:nvPr/>
        </p:nvSpPr>
        <p:spPr>
          <a:xfrm>
            <a:off x="7315200" y="3516391"/>
            <a:ext cx="30481" cy="1705452"/>
          </a:xfrm>
          <a:prstGeom prst="roundRect">
            <a:avLst>
              <a:gd name="adj" fmla="val 50000"/>
            </a:avLst>
          </a:prstGeom>
          <a:solidFill>
            <a:srgbClr val="9284DB"/>
          </a:solidFill>
          <a:ln w="12700">
            <a:miter lim="400000"/>
          </a:ln>
        </p:spPr>
        <p:txBody>
          <a:bodyPr lIns="45719" rIns="45719"/>
          <a:lstStyle/>
          <a:p>
            <a:pPr/>
          </a:p>
        </p:txBody>
      </p:sp>
      <p:sp>
        <p:nvSpPr>
          <p:cNvPr id="371" name="Text 8"/>
          <p:cNvSpPr txBox="1"/>
          <p:nvPr/>
        </p:nvSpPr>
        <p:spPr>
          <a:xfrm>
            <a:off x="7542014" y="3743206"/>
            <a:ext cx="2874963" cy="374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latin typeface="Petrona Bold"/>
                <a:ea typeface="Petrona Bold"/>
                <a:cs typeface="Petrona Bold"/>
                <a:sym typeface="Petrona Bold"/>
              </a:defRPr>
            </a:lvl1pPr>
          </a:lstStyle>
          <a:p>
            <a:pPr/>
            <a:r>
              <a:t>Learning Outcomes</a:t>
            </a:r>
          </a:p>
        </p:txBody>
      </p:sp>
      <p:sp>
        <p:nvSpPr>
          <p:cNvPr id="372" name="Text 9"/>
          <p:cNvSpPr txBox="1"/>
          <p:nvPr/>
        </p:nvSpPr>
        <p:spPr>
          <a:xfrm>
            <a:off x="7542014" y="4269223"/>
            <a:ext cx="6060163" cy="689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latin typeface="Inter"/>
                <a:ea typeface="Inter"/>
                <a:cs typeface="Inter"/>
                <a:sym typeface="Inter"/>
              </a:defRPr>
            </a:lvl1pPr>
          </a:lstStyle>
          <a:p>
            <a:pPr/>
            <a:r>
              <a:t>Deepened understanding of OOP, design patterns, testing, and GUI development.</a:t>
            </a:r>
          </a:p>
        </p:txBody>
      </p:sp>
      <p:sp>
        <p:nvSpPr>
          <p:cNvPr id="373" name="Shape 10"/>
          <p:cNvSpPr/>
          <p:nvPr/>
        </p:nvSpPr>
        <p:spPr>
          <a:xfrm>
            <a:off x="801409" y="5221842"/>
            <a:ext cx="6513791" cy="1705452"/>
          </a:xfrm>
          <a:prstGeom prst="rect">
            <a:avLst/>
          </a:prstGeom>
          <a:solidFill>
            <a:srgbClr val="AC9EF5"/>
          </a:solidFill>
          <a:ln w="12700">
            <a:miter lim="400000"/>
          </a:ln>
        </p:spPr>
        <p:txBody>
          <a:bodyPr lIns="45719" rIns="45719"/>
          <a:lstStyle/>
          <a:p>
            <a:pPr/>
          </a:p>
        </p:txBody>
      </p:sp>
      <p:sp>
        <p:nvSpPr>
          <p:cNvPr id="374" name="Shape 11"/>
          <p:cNvSpPr/>
          <p:nvPr/>
        </p:nvSpPr>
        <p:spPr>
          <a:xfrm>
            <a:off x="801409" y="5221842"/>
            <a:ext cx="6513791" cy="30481"/>
          </a:xfrm>
          <a:prstGeom prst="roundRect">
            <a:avLst>
              <a:gd name="adj" fmla="val 50000"/>
            </a:avLst>
          </a:prstGeom>
          <a:solidFill>
            <a:srgbClr val="9284DB"/>
          </a:solidFill>
          <a:ln w="12700">
            <a:miter lim="400000"/>
          </a:ln>
        </p:spPr>
        <p:txBody>
          <a:bodyPr lIns="45719" rIns="45719"/>
          <a:lstStyle/>
          <a:p>
            <a:pPr/>
          </a:p>
        </p:txBody>
      </p:sp>
      <p:sp>
        <p:nvSpPr>
          <p:cNvPr id="375" name="Text 12"/>
          <p:cNvSpPr txBox="1"/>
          <p:nvPr/>
        </p:nvSpPr>
        <p:spPr>
          <a:xfrm>
            <a:off x="1028223" y="5448656"/>
            <a:ext cx="3056832" cy="374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latin typeface="Petrona Bold"/>
                <a:ea typeface="Petrona Bold"/>
                <a:cs typeface="Petrona Bold"/>
                <a:sym typeface="Petrona Bold"/>
              </a:defRPr>
            </a:lvl1pPr>
          </a:lstStyle>
          <a:p>
            <a:pPr/>
            <a:r>
              <a:t>Technical Excellence</a:t>
            </a:r>
          </a:p>
        </p:txBody>
      </p:sp>
      <p:sp>
        <p:nvSpPr>
          <p:cNvPr id="376" name="Text 13"/>
          <p:cNvSpPr txBox="1"/>
          <p:nvPr/>
        </p:nvSpPr>
        <p:spPr>
          <a:xfrm>
            <a:off x="1028223" y="5974674"/>
            <a:ext cx="6060164" cy="689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latin typeface="Inter"/>
                <a:ea typeface="Inter"/>
                <a:cs typeface="Inter"/>
                <a:sym typeface="Inter"/>
              </a:defRPr>
            </a:lvl1pPr>
          </a:lstStyle>
          <a:p>
            <a:pPr/>
            <a:r>
              <a:t>Modular, maintainable, extensible code with MVC architecture and comprehensive testing.</a:t>
            </a:r>
          </a:p>
        </p:txBody>
      </p:sp>
      <p:sp>
        <p:nvSpPr>
          <p:cNvPr id="377" name="Shape 14"/>
          <p:cNvSpPr/>
          <p:nvPr/>
        </p:nvSpPr>
        <p:spPr>
          <a:xfrm>
            <a:off x="7315200" y="5221842"/>
            <a:ext cx="6513791" cy="1705452"/>
          </a:xfrm>
          <a:prstGeom prst="rect">
            <a:avLst/>
          </a:prstGeom>
          <a:solidFill>
            <a:srgbClr val="AC9EF5"/>
          </a:solidFill>
          <a:ln w="12700">
            <a:miter lim="400000"/>
          </a:ln>
        </p:spPr>
        <p:txBody>
          <a:bodyPr lIns="45719" rIns="45719"/>
          <a:lstStyle/>
          <a:p>
            <a:pPr/>
          </a:p>
        </p:txBody>
      </p:sp>
      <p:sp>
        <p:nvSpPr>
          <p:cNvPr id="378" name="Shape 15"/>
          <p:cNvSpPr/>
          <p:nvPr/>
        </p:nvSpPr>
        <p:spPr>
          <a:xfrm>
            <a:off x="7315200" y="5221842"/>
            <a:ext cx="30481" cy="1705452"/>
          </a:xfrm>
          <a:prstGeom prst="roundRect">
            <a:avLst>
              <a:gd name="adj" fmla="val 50000"/>
            </a:avLst>
          </a:prstGeom>
          <a:solidFill>
            <a:srgbClr val="9284DB"/>
          </a:solidFill>
          <a:ln w="12700">
            <a:miter lim="400000"/>
          </a:ln>
        </p:spPr>
        <p:txBody>
          <a:bodyPr lIns="45719" rIns="45719"/>
          <a:lstStyle/>
          <a:p>
            <a:pPr/>
          </a:p>
        </p:txBody>
      </p:sp>
      <p:sp>
        <p:nvSpPr>
          <p:cNvPr id="379" name="Shape 16"/>
          <p:cNvSpPr/>
          <p:nvPr/>
        </p:nvSpPr>
        <p:spPr>
          <a:xfrm>
            <a:off x="7315200" y="5221842"/>
            <a:ext cx="6513791" cy="30481"/>
          </a:xfrm>
          <a:prstGeom prst="roundRect">
            <a:avLst>
              <a:gd name="adj" fmla="val 50000"/>
            </a:avLst>
          </a:prstGeom>
          <a:solidFill>
            <a:srgbClr val="9284DB"/>
          </a:solidFill>
          <a:ln w="12700">
            <a:miter lim="400000"/>
          </a:ln>
        </p:spPr>
        <p:txBody>
          <a:bodyPr lIns="45719" rIns="45719"/>
          <a:lstStyle/>
          <a:p>
            <a:pPr/>
          </a:p>
        </p:txBody>
      </p:sp>
      <p:sp>
        <p:nvSpPr>
          <p:cNvPr id="380" name="Text 17"/>
          <p:cNvSpPr txBox="1"/>
          <p:nvPr/>
        </p:nvSpPr>
        <p:spPr>
          <a:xfrm>
            <a:off x="7542014" y="5448656"/>
            <a:ext cx="3348981" cy="374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latin typeface="Petrona Bold"/>
                <a:ea typeface="Petrona Bold"/>
                <a:cs typeface="Petrona Bold"/>
                <a:sym typeface="Petrona Bold"/>
              </a:defRPr>
            </a:lvl1pPr>
          </a:lstStyle>
          <a:p>
            <a:pPr/>
            <a:r>
              <a:t>Real-World Application</a:t>
            </a:r>
          </a:p>
        </p:txBody>
      </p:sp>
      <p:sp>
        <p:nvSpPr>
          <p:cNvPr id="381" name="Text 18"/>
          <p:cNvSpPr txBox="1"/>
          <p:nvPr/>
        </p:nvSpPr>
        <p:spPr>
          <a:xfrm>
            <a:off x="7542014" y="5974674"/>
            <a:ext cx="6060163" cy="689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latin typeface="Inter"/>
                <a:ea typeface="Inter"/>
                <a:cs typeface="Inter"/>
                <a:sym typeface="Inter"/>
              </a:defRPr>
            </a:lvl1pPr>
          </a:lstStyle>
          <a:p>
            <a:pPr/>
            <a:r>
              <a:t>Translates theoretical concepts into practical, deployable software.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Text 0"/>
          <p:cNvSpPr txBox="1"/>
          <p:nvPr/>
        </p:nvSpPr>
        <p:spPr>
          <a:xfrm>
            <a:off x="793790" y="3316723"/>
            <a:ext cx="1395556" cy="7628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6100"/>
              </a:lnSpc>
              <a:defRPr b="1" sz="4900">
                <a:solidFill>
                  <a:srgbClr val="F95F88"/>
                </a:solidFill>
                <a:latin typeface="Petrona Bold"/>
                <a:ea typeface="Petrona Bold"/>
                <a:cs typeface="Petrona Bold"/>
                <a:sym typeface="Petrona Bold"/>
              </a:defRPr>
            </a:lvl1pPr>
          </a:lstStyle>
          <a:p>
            <a:pPr/>
            <a:r>
              <a:t>Q&amp;A</a:t>
            </a:r>
          </a:p>
        </p:txBody>
      </p:sp>
      <p:sp>
        <p:nvSpPr>
          <p:cNvPr id="384" name="Text 1"/>
          <p:cNvSpPr txBox="1"/>
          <p:nvPr/>
        </p:nvSpPr>
        <p:spPr>
          <a:xfrm>
            <a:off x="793790" y="4549973"/>
            <a:ext cx="9783124"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272525"/>
                </a:solidFill>
                <a:latin typeface="Inter"/>
                <a:ea typeface="Inter"/>
                <a:cs typeface="Inter"/>
                <a:sym typeface="Inter"/>
              </a:defRPr>
            </a:lvl1pPr>
          </a:lstStyle>
          <a:p>
            <a:pPr/>
            <a:r>
              <a:t>We're happy to answer any questions about our implementation, design decisions, or technical details.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ext 0"/>
          <p:cNvSpPr txBox="1"/>
          <p:nvPr/>
        </p:nvSpPr>
        <p:spPr>
          <a:xfrm>
            <a:off x="793790" y="1230749"/>
            <a:ext cx="5062811" cy="7628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6100"/>
              </a:lnSpc>
              <a:defRPr b="1" sz="4900">
                <a:solidFill>
                  <a:srgbClr val="F95F88"/>
                </a:solidFill>
                <a:latin typeface="Petrona Bold"/>
                <a:ea typeface="Petrona Bold"/>
                <a:cs typeface="Petrona Bold"/>
                <a:sym typeface="Petrona Bold"/>
              </a:defRPr>
            </a:lvl1pPr>
          </a:lstStyle>
          <a:p>
            <a:pPr/>
            <a:r>
              <a:t>Project Overview</a:t>
            </a:r>
          </a:p>
        </p:txBody>
      </p:sp>
      <p:sp>
        <p:nvSpPr>
          <p:cNvPr id="170" name="Text 1"/>
          <p:cNvSpPr txBox="1"/>
          <p:nvPr/>
        </p:nvSpPr>
        <p:spPr>
          <a:xfrm>
            <a:off x="793790" y="2463998"/>
            <a:ext cx="13042822"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72525"/>
                </a:solidFill>
                <a:latin typeface="Inter"/>
                <a:ea typeface="Inter"/>
                <a:cs typeface="Inter"/>
                <a:sym typeface="Inter"/>
              </a:defRPr>
            </a:lvl1pPr>
          </a:lstStyle>
          <a:p>
            <a:pPr/>
            <a:r>
              <a:t>Our Smart Password Strength Checker is a Java desktop application designed to provide instant, actionable feedback on password strength.</a:t>
            </a:r>
          </a:p>
        </p:txBody>
      </p:sp>
      <p:pic>
        <p:nvPicPr>
          <p:cNvPr id="171" name="Image 0" descr="Image 0"/>
          <p:cNvPicPr>
            <a:picLocks noChangeAspect="1"/>
          </p:cNvPicPr>
          <p:nvPr/>
        </p:nvPicPr>
        <p:blipFill>
          <a:blip r:embed="rId2">
            <a:extLst/>
          </a:blip>
          <a:stretch>
            <a:fillRect/>
          </a:stretch>
        </p:blipFill>
        <p:spPr>
          <a:xfrm>
            <a:off x="793790" y="3444954"/>
            <a:ext cx="566977" cy="566977"/>
          </a:xfrm>
          <a:prstGeom prst="rect">
            <a:avLst/>
          </a:prstGeom>
          <a:ln w="12700">
            <a:miter lim="400000"/>
          </a:ln>
        </p:spPr>
      </p:pic>
      <p:sp>
        <p:nvSpPr>
          <p:cNvPr id="172" name="Text 2"/>
          <p:cNvSpPr txBox="1"/>
          <p:nvPr/>
        </p:nvSpPr>
        <p:spPr>
          <a:xfrm>
            <a:off x="793790" y="4295418"/>
            <a:ext cx="2875558" cy="374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solidFill>
                  <a:srgbClr val="272525"/>
                </a:solidFill>
                <a:latin typeface="Petrona Bold"/>
                <a:ea typeface="Petrona Bold"/>
                <a:cs typeface="Petrona Bold"/>
                <a:sym typeface="Petrona Bold"/>
              </a:defRPr>
            </a:lvl1pPr>
          </a:lstStyle>
          <a:p>
            <a:pPr/>
            <a:r>
              <a:t>Real-time Feedback</a:t>
            </a:r>
          </a:p>
        </p:txBody>
      </p:sp>
      <p:sp>
        <p:nvSpPr>
          <p:cNvPr id="173" name="Text 3"/>
          <p:cNvSpPr txBox="1"/>
          <p:nvPr/>
        </p:nvSpPr>
        <p:spPr>
          <a:xfrm>
            <a:off x="793789" y="4821435"/>
            <a:ext cx="4158617" cy="14009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800"/>
              </a:lnSpc>
              <a:defRPr sz="1700">
                <a:solidFill>
                  <a:srgbClr val="272525"/>
                </a:solidFill>
                <a:latin typeface="Inter"/>
                <a:ea typeface="Inter"/>
                <a:cs typeface="Inter"/>
                <a:sym typeface="Inter"/>
              </a:defRPr>
            </a:pPr>
            <a:r>
              <a:t>Users receive </a:t>
            </a:r>
            <a:r>
              <a:rPr>
                <a:solidFill>
                  <a:srgbClr val="F44444"/>
                </a:solidFill>
              </a:rPr>
              <a:t>red (weak)</a:t>
            </a:r>
            <a:r>
              <a:t>, </a:t>
            </a:r>
            <a:r>
              <a:rPr>
                <a:solidFill>
                  <a:srgbClr val="FFA44F"/>
                </a:solidFill>
              </a:rPr>
              <a:t>orange (medium)</a:t>
            </a:r>
            <a:r>
              <a:t>, or </a:t>
            </a:r>
            <a:r>
              <a:rPr>
                <a:solidFill>
                  <a:srgbClr val="5CC97B"/>
                </a:solidFill>
              </a:rPr>
              <a:t>green (strong)</a:t>
            </a:r>
            <a:r>
              <a:t> indicators as they type, along with specific suggestions for improvement.</a:t>
            </a:r>
          </a:p>
        </p:txBody>
      </p:sp>
      <p:pic>
        <p:nvPicPr>
          <p:cNvPr id="174" name="Image 1" descr="Image 1"/>
          <p:cNvPicPr>
            <a:picLocks noChangeAspect="1"/>
          </p:cNvPicPr>
          <p:nvPr/>
        </p:nvPicPr>
        <p:blipFill>
          <a:blip r:embed="rId3">
            <a:extLst/>
          </a:blip>
          <a:stretch>
            <a:fillRect/>
          </a:stretch>
        </p:blipFill>
        <p:spPr>
          <a:xfrm>
            <a:off x="5235892" y="3444954"/>
            <a:ext cx="566977" cy="566977"/>
          </a:xfrm>
          <a:prstGeom prst="rect">
            <a:avLst/>
          </a:prstGeom>
          <a:ln w="12700">
            <a:miter lim="400000"/>
          </a:ln>
        </p:spPr>
      </p:pic>
      <p:sp>
        <p:nvSpPr>
          <p:cNvPr id="175" name="Text 4"/>
          <p:cNvSpPr txBox="1"/>
          <p:nvPr/>
        </p:nvSpPr>
        <p:spPr>
          <a:xfrm>
            <a:off x="5235892" y="4295418"/>
            <a:ext cx="2756794" cy="374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solidFill>
                  <a:srgbClr val="272525"/>
                </a:solidFill>
                <a:latin typeface="Petrona Bold"/>
                <a:ea typeface="Petrona Bold"/>
                <a:cs typeface="Petrona Bold"/>
                <a:sym typeface="Petrona Bold"/>
              </a:defRPr>
            </a:lvl1pPr>
          </a:lstStyle>
          <a:p>
            <a:pPr/>
            <a:r>
              <a:t>Enhanced Security</a:t>
            </a:r>
          </a:p>
        </p:txBody>
      </p:sp>
      <p:sp>
        <p:nvSpPr>
          <p:cNvPr id="176" name="Text 5"/>
          <p:cNvSpPr txBox="1"/>
          <p:nvPr/>
        </p:nvSpPr>
        <p:spPr>
          <a:xfrm>
            <a:off x="5235892" y="4821435"/>
            <a:ext cx="4158616" cy="14009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72525"/>
                </a:solidFill>
                <a:latin typeface="Inter"/>
                <a:ea typeface="Inter"/>
                <a:cs typeface="Inter"/>
                <a:sym typeface="Inter"/>
              </a:defRPr>
            </a:lvl1pPr>
          </a:lstStyle>
          <a:p>
            <a:pPr/>
            <a:r>
              <a:t>In a world of increasing cyber threats, our tool simplifies understanding password strength, helping users create robust defenses against unauthorized access.</a:t>
            </a:r>
          </a:p>
        </p:txBody>
      </p:sp>
      <p:pic>
        <p:nvPicPr>
          <p:cNvPr id="177" name="Image 2" descr="Image 2"/>
          <p:cNvPicPr>
            <a:picLocks noChangeAspect="1"/>
          </p:cNvPicPr>
          <p:nvPr/>
        </p:nvPicPr>
        <p:blipFill>
          <a:blip r:embed="rId4">
            <a:extLst/>
          </a:blip>
          <a:stretch>
            <a:fillRect/>
          </a:stretch>
        </p:blipFill>
        <p:spPr>
          <a:xfrm>
            <a:off x="9677995" y="3444954"/>
            <a:ext cx="566977" cy="566977"/>
          </a:xfrm>
          <a:prstGeom prst="rect">
            <a:avLst/>
          </a:prstGeom>
          <a:ln w="12700">
            <a:miter lim="400000"/>
          </a:ln>
        </p:spPr>
      </p:pic>
      <p:sp>
        <p:nvSpPr>
          <p:cNvPr id="178" name="Text 6"/>
          <p:cNvSpPr txBox="1"/>
          <p:nvPr/>
        </p:nvSpPr>
        <p:spPr>
          <a:xfrm>
            <a:off x="9677995" y="4295418"/>
            <a:ext cx="2626718" cy="374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solidFill>
                  <a:srgbClr val="272525"/>
                </a:solidFill>
                <a:latin typeface="Petrona Bold"/>
                <a:ea typeface="Petrona Bold"/>
                <a:cs typeface="Petrona Bold"/>
                <a:sym typeface="Petrona Bold"/>
              </a:defRPr>
            </a:lvl1pPr>
          </a:lstStyle>
          <a:p>
            <a:pPr/>
            <a:r>
              <a:t>Solid Architecture</a:t>
            </a:r>
          </a:p>
        </p:txBody>
      </p:sp>
      <p:sp>
        <p:nvSpPr>
          <p:cNvPr id="179" name="Text 7"/>
          <p:cNvSpPr txBox="1"/>
          <p:nvPr/>
        </p:nvSpPr>
        <p:spPr>
          <a:xfrm>
            <a:off x="9677995" y="4821435"/>
            <a:ext cx="4158616" cy="17565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72525"/>
                </a:solidFill>
                <a:latin typeface="Inter"/>
                <a:ea typeface="Inter"/>
                <a:cs typeface="Inter"/>
                <a:sym typeface="Inter"/>
              </a:defRPr>
            </a:lvl1pPr>
          </a:lstStyle>
          <a:p>
            <a:pPr/>
            <a:r>
              <a:t>Built with the Model-View-Controller (MVC) pattern and adhering to key OOP principles (encapsulation, inheritance, polymorphism, abstraction). Rigorously tested with 51 passing test cases.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ext 0"/>
          <p:cNvSpPr txBox="1"/>
          <p:nvPr/>
        </p:nvSpPr>
        <p:spPr>
          <a:xfrm>
            <a:off x="793789" y="1395174"/>
            <a:ext cx="10733095" cy="7628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6100"/>
              </a:lnSpc>
              <a:defRPr b="1" sz="4900">
                <a:solidFill>
                  <a:srgbClr val="F95F88"/>
                </a:solidFill>
                <a:latin typeface="Petrona Bold"/>
                <a:ea typeface="Petrona Bold"/>
                <a:cs typeface="Petrona Bold"/>
                <a:sym typeface="Petrona Bold"/>
              </a:defRPr>
            </a:lvl1pPr>
          </a:lstStyle>
          <a:p>
            <a:pPr/>
            <a:r>
              <a:t>Technical Architecture: MVC Pattern</a:t>
            </a:r>
          </a:p>
        </p:txBody>
      </p:sp>
      <p:sp>
        <p:nvSpPr>
          <p:cNvPr id="182" name="Text 1"/>
          <p:cNvSpPr txBox="1"/>
          <p:nvPr/>
        </p:nvSpPr>
        <p:spPr>
          <a:xfrm>
            <a:off x="793790" y="2628424"/>
            <a:ext cx="13042822" cy="3341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72525"/>
                </a:solidFill>
                <a:latin typeface="Inter"/>
                <a:ea typeface="Inter"/>
                <a:cs typeface="Inter"/>
                <a:sym typeface="Inter"/>
              </a:defRPr>
            </a:lvl1pPr>
          </a:lstStyle>
          <a:p>
            <a:pPr/>
            <a:r>
              <a:t>We chose the Model-View-Controller (MVC) design pattern for its clear separation of concerns, modularity, testability, and maintainability.</a:t>
            </a:r>
          </a:p>
        </p:txBody>
      </p:sp>
      <p:sp>
        <p:nvSpPr>
          <p:cNvPr id="183" name="Text 2"/>
          <p:cNvSpPr txBox="1"/>
          <p:nvPr/>
        </p:nvSpPr>
        <p:spPr>
          <a:xfrm>
            <a:off x="793790" y="3836194"/>
            <a:ext cx="893168" cy="374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solidFill>
                  <a:srgbClr val="F95F88"/>
                </a:solidFill>
                <a:latin typeface="Petrona Bold"/>
                <a:ea typeface="Petrona Bold"/>
                <a:cs typeface="Petrona Bold"/>
                <a:sym typeface="Petrona Bold"/>
              </a:defRPr>
            </a:lvl1pPr>
          </a:lstStyle>
          <a:p>
            <a:pPr/>
            <a:r>
              <a:t>Model</a:t>
            </a:r>
          </a:p>
        </p:txBody>
      </p:sp>
      <p:sp>
        <p:nvSpPr>
          <p:cNvPr id="184" name="Text 3"/>
          <p:cNvSpPr txBox="1"/>
          <p:nvPr/>
        </p:nvSpPr>
        <p:spPr>
          <a:xfrm>
            <a:off x="793789" y="4452937"/>
            <a:ext cx="3979547" cy="17565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72525"/>
                </a:solidFill>
                <a:latin typeface="Inter"/>
                <a:ea typeface="Inter"/>
                <a:cs typeface="Inter"/>
                <a:sym typeface="Inter"/>
              </a:defRPr>
            </a:lvl1pPr>
          </a:lstStyle>
          <a:p>
            <a:pPr/>
            <a:r>
              <a:t>Contains business logic: PasswordAnalyzer and validation rules (LengthRule, CharacterVarietyRule, CommonPatternRule). Extensible via interfaces.</a:t>
            </a:r>
          </a:p>
        </p:txBody>
      </p:sp>
      <p:sp>
        <p:nvSpPr>
          <p:cNvPr id="185" name="Text 4"/>
          <p:cNvSpPr txBox="1"/>
          <p:nvPr/>
        </p:nvSpPr>
        <p:spPr>
          <a:xfrm>
            <a:off x="5334356" y="3836194"/>
            <a:ext cx="701925" cy="374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solidFill>
                  <a:srgbClr val="F95F88"/>
                </a:solidFill>
                <a:latin typeface="Petrona Bold"/>
                <a:ea typeface="Petrona Bold"/>
                <a:cs typeface="Petrona Bold"/>
                <a:sym typeface="Petrona Bold"/>
              </a:defRPr>
            </a:lvl1pPr>
          </a:lstStyle>
          <a:p>
            <a:pPr/>
            <a:r>
              <a:t>View</a:t>
            </a:r>
          </a:p>
        </p:txBody>
      </p:sp>
      <p:sp>
        <p:nvSpPr>
          <p:cNvPr id="186" name="Text 5"/>
          <p:cNvSpPr txBox="1"/>
          <p:nvPr/>
        </p:nvSpPr>
        <p:spPr>
          <a:xfrm>
            <a:off x="5334356" y="4452937"/>
            <a:ext cx="3978118" cy="10453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72525"/>
                </a:solidFill>
                <a:latin typeface="Inter"/>
                <a:ea typeface="Inter"/>
                <a:cs typeface="Inter"/>
                <a:sym typeface="Inter"/>
              </a:defRPr>
            </a:lvl1pPr>
          </a:lstStyle>
          <a:p>
            <a:pPr/>
            <a:r>
              <a:t>Handles UI elements: Java Swing GUI provides real-time, intuitive feedback to users.</a:t>
            </a:r>
          </a:p>
        </p:txBody>
      </p:sp>
      <p:sp>
        <p:nvSpPr>
          <p:cNvPr id="187" name="Text 6"/>
          <p:cNvSpPr txBox="1"/>
          <p:nvPr/>
        </p:nvSpPr>
        <p:spPr>
          <a:xfrm>
            <a:off x="9873495" y="3836194"/>
            <a:ext cx="1468984" cy="374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solidFill>
                  <a:srgbClr val="F95F88"/>
                </a:solidFill>
                <a:latin typeface="Petrona Bold"/>
                <a:ea typeface="Petrona Bold"/>
                <a:cs typeface="Petrona Bold"/>
                <a:sym typeface="Petrona Bold"/>
              </a:defRPr>
            </a:lvl1pPr>
          </a:lstStyle>
          <a:p>
            <a:pPr/>
            <a:r>
              <a:t>Controller</a:t>
            </a:r>
          </a:p>
        </p:txBody>
      </p:sp>
      <p:sp>
        <p:nvSpPr>
          <p:cNvPr id="188" name="Text 7"/>
          <p:cNvSpPr txBox="1"/>
          <p:nvPr/>
        </p:nvSpPr>
        <p:spPr>
          <a:xfrm>
            <a:off x="9873495" y="4452937"/>
            <a:ext cx="3978117" cy="10453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272525"/>
                </a:solidFill>
                <a:latin typeface="Inter"/>
                <a:ea typeface="Inter"/>
                <a:cs typeface="Inter"/>
                <a:sym typeface="Inter"/>
              </a:defRPr>
            </a:lvl1pPr>
          </a:lstStyle>
          <a:p>
            <a:pPr/>
            <a:r>
              <a:t>Coordinates Model and View: Processes user input, calls Model for analysis, and updates View with results.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Image 0" descr="Image 0"/>
          <p:cNvPicPr>
            <a:picLocks noChangeAspect="1"/>
          </p:cNvPicPr>
          <p:nvPr/>
        </p:nvPicPr>
        <p:blipFill>
          <a:blip r:embed="rId2">
            <a:extLst/>
          </a:blip>
          <a:stretch>
            <a:fillRect/>
          </a:stretch>
        </p:blipFill>
        <p:spPr>
          <a:xfrm>
            <a:off x="0" y="0"/>
            <a:ext cx="14630400" cy="1981676"/>
          </a:xfrm>
          <a:prstGeom prst="rect">
            <a:avLst/>
          </a:prstGeom>
          <a:ln w="12700">
            <a:miter lim="400000"/>
          </a:ln>
        </p:spPr>
      </p:pic>
      <p:sp>
        <p:nvSpPr>
          <p:cNvPr id="191" name="Text 0"/>
          <p:cNvSpPr txBox="1"/>
          <p:nvPr/>
        </p:nvSpPr>
        <p:spPr>
          <a:xfrm>
            <a:off x="554831" y="2418040"/>
            <a:ext cx="8441656" cy="52602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4200"/>
              </a:lnSpc>
              <a:defRPr b="1" sz="3400">
                <a:solidFill>
                  <a:srgbClr val="F95F88"/>
                </a:solidFill>
                <a:latin typeface="Petrona Bold"/>
                <a:ea typeface="Petrona Bold"/>
                <a:cs typeface="Petrona Bold"/>
                <a:sym typeface="Petrona Bold"/>
              </a:defRPr>
            </a:lvl1pPr>
          </a:lstStyle>
          <a:p>
            <a:pPr/>
            <a:r>
              <a:t>Code Walkthrough: Key Implementations</a:t>
            </a:r>
          </a:p>
        </p:txBody>
      </p:sp>
      <p:sp>
        <p:nvSpPr>
          <p:cNvPr id="192" name="Text 1"/>
          <p:cNvSpPr txBox="1"/>
          <p:nvPr/>
        </p:nvSpPr>
        <p:spPr>
          <a:xfrm>
            <a:off x="554831" y="3200756"/>
            <a:ext cx="10283851" cy="2280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900"/>
              </a:lnSpc>
              <a:defRPr sz="1200">
                <a:solidFill>
                  <a:srgbClr val="272525"/>
                </a:solidFill>
                <a:latin typeface="Inter"/>
                <a:ea typeface="Inter"/>
                <a:cs typeface="Inter"/>
                <a:sym typeface="Inter"/>
              </a:defRPr>
            </a:lvl1pPr>
          </a:lstStyle>
          <a:p>
            <a:pPr/>
            <a:r>
              <a:t>Let's dive into the core components that power our Smart Password Strength Checker, focusing on the foundational interfaces and rule implementations.</a:t>
            </a:r>
          </a:p>
        </p:txBody>
      </p:sp>
      <p:sp>
        <p:nvSpPr>
          <p:cNvPr id="193" name="Shape 2"/>
          <p:cNvSpPr/>
          <p:nvPr/>
        </p:nvSpPr>
        <p:spPr>
          <a:xfrm>
            <a:off x="554831" y="3632834"/>
            <a:ext cx="4401264" cy="4160283"/>
          </a:xfrm>
          <a:prstGeom prst="roundRect">
            <a:avLst>
              <a:gd name="adj" fmla="val 1601"/>
            </a:avLst>
          </a:prstGeom>
          <a:solidFill>
            <a:srgbClr val="E0D7F4"/>
          </a:solidFill>
          <a:ln w="7620">
            <a:solidFill>
              <a:srgbClr val="C6BDDA"/>
            </a:solidFill>
          </a:ln>
        </p:spPr>
        <p:txBody>
          <a:bodyPr lIns="45719" rIns="45719"/>
          <a:lstStyle/>
          <a:p>
            <a:pPr/>
          </a:p>
        </p:txBody>
      </p:sp>
      <p:sp>
        <p:nvSpPr>
          <p:cNvPr id="194" name="Text 3"/>
          <p:cNvSpPr txBox="1"/>
          <p:nvPr/>
        </p:nvSpPr>
        <p:spPr>
          <a:xfrm>
            <a:off x="720923" y="3798927"/>
            <a:ext cx="2460446" cy="26301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b="1" sz="1700">
                <a:solidFill>
                  <a:srgbClr val="272525"/>
                </a:solidFill>
                <a:latin typeface="Petrona Bold"/>
                <a:ea typeface="Petrona Bold"/>
                <a:cs typeface="Petrona Bold"/>
                <a:sym typeface="Petrona Bold"/>
              </a:defRPr>
            </a:lvl1pPr>
          </a:lstStyle>
          <a:p>
            <a:pPr/>
            <a:r>
              <a:t>PasswordRule Interface</a:t>
            </a:r>
          </a:p>
        </p:txBody>
      </p:sp>
      <p:sp>
        <p:nvSpPr>
          <p:cNvPr id="195" name="Text 4"/>
          <p:cNvSpPr txBox="1"/>
          <p:nvPr/>
        </p:nvSpPr>
        <p:spPr>
          <a:xfrm>
            <a:off x="720923" y="4166353"/>
            <a:ext cx="4069080" cy="7131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900"/>
              </a:lnSpc>
              <a:defRPr sz="1200">
                <a:solidFill>
                  <a:srgbClr val="272525"/>
                </a:solidFill>
                <a:latin typeface="Inter"/>
                <a:ea typeface="Inter"/>
                <a:cs typeface="Inter"/>
                <a:sym typeface="Inter"/>
              </a:defRPr>
            </a:pPr>
            <a:r>
              <a:t>Defines a contract for all validation rules, emphasizing </a:t>
            </a:r>
            <a:r>
              <a:rPr b="1"/>
              <a:t>abstraction</a:t>
            </a:r>
            <a:r>
              <a:t>. Each rule must implement </a:t>
            </a:r>
            <a:r>
              <a:rPr>
                <a:latin typeface="Consolas"/>
                <a:ea typeface="Consolas"/>
                <a:cs typeface="Consolas"/>
                <a:sym typeface="Consolas"/>
              </a:rPr>
              <a:t>validate()</a:t>
            </a:r>
            <a:r>
              <a:t> and </a:t>
            </a:r>
            <a:r>
              <a:rPr>
                <a:latin typeface="Consolas"/>
                <a:ea typeface="Consolas"/>
                <a:cs typeface="Consolas"/>
                <a:sym typeface="Consolas"/>
              </a:rPr>
              <a:t>getFeedback()</a:t>
            </a:r>
            <a:r>
              <a:t>.</a:t>
            </a:r>
          </a:p>
        </p:txBody>
      </p:sp>
      <p:sp>
        <p:nvSpPr>
          <p:cNvPr id="196" name="Shape 5"/>
          <p:cNvSpPr/>
          <p:nvPr/>
        </p:nvSpPr>
        <p:spPr>
          <a:xfrm>
            <a:off x="720923" y="5105875"/>
            <a:ext cx="4069080" cy="1252539"/>
          </a:xfrm>
          <a:prstGeom prst="roundRect">
            <a:avLst>
              <a:gd name="adj" fmla="val 5316"/>
            </a:avLst>
          </a:prstGeom>
          <a:solidFill>
            <a:srgbClr val="F0EDEA"/>
          </a:solidFill>
          <a:ln w="12700">
            <a:miter lim="400000"/>
          </a:ln>
        </p:spPr>
        <p:txBody>
          <a:bodyPr lIns="45719" rIns="45719"/>
          <a:lstStyle/>
          <a:p>
            <a:pPr/>
          </a:p>
        </p:txBody>
      </p:sp>
      <p:sp>
        <p:nvSpPr>
          <p:cNvPr id="197" name="Shape 6"/>
          <p:cNvSpPr/>
          <p:nvPr/>
        </p:nvSpPr>
        <p:spPr>
          <a:xfrm>
            <a:off x="713065" y="5105875"/>
            <a:ext cx="4084797" cy="1252539"/>
          </a:xfrm>
          <a:prstGeom prst="roundRect">
            <a:avLst>
              <a:gd name="adj" fmla="val 1899"/>
            </a:avLst>
          </a:prstGeom>
          <a:solidFill>
            <a:srgbClr val="F0EDEA"/>
          </a:solidFill>
          <a:ln w="12700">
            <a:miter lim="400000"/>
          </a:ln>
        </p:spPr>
        <p:txBody>
          <a:bodyPr lIns="45719" rIns="45719"/>
          <a:lstStyle/>
          <a:p>
            <a:pPr/>
          </a:p>
        </p:txBody>
      </p:sp>
      <p:sp>
        <p:nvSpPr>
          <p:cNvPr id="198" name="Text 7"/>
          <p:cNvSpPr txBox="1"/>
          <p:nvPr/>
        </p:nvSpPr>
        <p:spPr>
          <a:xfrm>
            <a:off x="871537" y="5224700"/>
            <a:ext cx="3767854" cy="9544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900"/>
              </a:lnSpc>
              <a:defRPr sz="1200">
                <a:solidFill>
                  <a:srgbClr val="272525"/>
                </a:solidFill>
                <a:latin typeface="Consolas"/>
                <a:ea typeface="Consolas"/>
                <a:cs typeface="Consolas"/>
                <a:sym typeface="Consolas"/>
              </a:defRPr>
            </a:pPr>
            <a:r>
              <a:t>public interface PasswordRule {  </a:t>
            </a:r>
          </a:p>
          <a:p>
            <a:pPr>
              <a:lnSpc>
                <a:spcPts val="1900"/>
              </a:lnSpc>
              <a:defRPr sz="1200">
                <a:solidFill>
                  <a:srgbClr val="272525"/>
                </a:solidFill>
                <a:latin typeface="Consolas"/>
                <a:ea typeface="Consolas"/>
                <a:cs typeface="Consolas"/>
                <a:sym typeface="Consolas"/>
              </a:defRPr>
            </a:pPr>
            <a:r>
              <a:t>boolean validate(String password);                String getFeedback(String password);</a:t>
            </a:r>
          </a:p>
          <a:p>
            <a:pPr>
              <a:lnSpc>
                <a:spcPts val="1900"/>
              </a:lnSpc>
              <a:defRPr sz="1200">
                <a:solidFill>
                  <a:srgbClr val="272525"/>
                </a:solidFill>
                <a:latin typeface="Consolas"/>
                <a:ea typeface="Consolas"/>
                <a:cs typeface="Consolas"/>
                <a:sym typeface="Consolas"/>
              </a:defRPr>
            </a:pPr>
            <a:r>
              <a:t>}</a:t>
            </a:r>
          </a:p>
        </p:txBody>
      </p:sp>
      <p:sp>
        <p:nvSpPr>
          <p:cNvPr id="199" name="Shape 8"/>
          <p:cNvSpPr/>
          <p:nvPr/>
        </p:nvSpPr>
        <p:spPr>
          <a:xfrm>
            <a:off x="5114568" y="3632834"/>
            <a:ext cx="4401264" cy="4160283"/>
          </a:xfrm>
          <a:prstGeom prst="roundRect">
            <a:avLst>
              <a:gd name="adj" fmla="val 1601"/>
            </a:avLst>
          </a:prstGeom>
          <a:solidFill>
            <a:srgbClr val="E0D7F4"/>
          </a:solidFill>
          <a:ln w="7620">
            <a:solidFill>
              <a:srgbClr val="C6BDDA"/>
            </a:solidFill>
          </a:ln>
        </p:spPr>
        <p:txBody>
          <a:bodyPr lIns="45719" rIns="45719"/>
          <a:lstStyle/>
          <a:p>
            <a:pPr/>
          </a:p>
        </p:txBody>
      </p:sp>
      <p:sp>
        <p:nvSpPr>
          <p:cNvPr id="200" name="Text 9"/>
          <p:cNvSpPr txBox="1"/>
          <p:nvPr/>
        </p:nvSpPr>
        <p:spPr>
          <a:xfrm>
            <a:off x="5280659" y="3798927"/>
            <a:ext cx="2855455" cy="26301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b="1" sz="1700">
                <a:solidFill>
                  <a:srgbClr val="272525"/>
                </a:solidFill>
                <a:latin typeface="Petrona Bold"/>
                <a:ea typeface="Petrona Bold"/>
                <a:cs typeface="Petrona Bold"/>
                <a:sym typeface="Petrona Bold"/>
              </a:defRPr>
            </a:lvl1pPr>
          </a:lstStyle>
          <a:p>
            <a:pPr/>
            <a:r>
              <a:t>LengthRule Implementation</a:t>
            </a:r>
          </a:p>
        </p:txBody>
      </p:sp>
      <p:sp>
        <p:nvSpPr>
          <p:cNvPr id="201" name="Text 10"/>
          <p:cNvSpPr txBox="1"/>
          <p:nvPr/>
        </p:nvSpPr>
        <p:spPr>
          <a:xfrm>
            <a:off x="5280659" y="4166353"/>
            <a:ext cx="4069081" cy="71069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900"/>
              </a:lnSpc>
              <a:defRPr sz="1200">
                <a:solidFill>
                  <a:srgbClr val="272525"/>
                </a:solidFill>
                <a:latin typeface="Inter"/>
                <a:ea typeface="Inter"/>
                <a:cs typeface="Inter"/>
                <a:sym typeface="Inter"/>
              </a:defRPr>
            </a:pPr>
            <a:r>
              <a:t>An example of a concrete rule, demonstrating </a:t>
            </a:r>
            <a:r>
              <a:rPr b="1"/>
              <a:t>encapsulation</a:t>
            </a:r>
            <a:r>
              <a:t> with a private minimum length field. It validates password length and provides specific feedback.</a:t>
            </a:r>
          </a:p>
        </p:txBody>
      </p:sp>
      <p:sp>
        <p:nvSpPr>
          <p:cNvPr id="202" name="Shape 11"/>
          <p:cNvSpPr/>
          <p:nvPr/>
        </p:nvSpPr>
        <p:spPr>
          <a:xfrm>
            <a:off x="5280659" y="5359598"/>
            <a:ext cx="4069081" cy="1506261"/>
          </a:xfrm>
          <a:prstGeom prst="roundRect">
            <a:avLst>
              <a:gd name="adj" fmla="val 4421"/>
            </a:avLst>
          </a:prstGeom>
          <a:solidFill>
            <a:srgbClr val="F0EDEA"/>
          </a:solidFill>
          <a:ln w="12700">
            <a:miter lim="400000"/>
          </a:ln>
        </p:spPr>
        <p:txBody>
          <a:bodyPr lIns="45719" rIns="45719"/>
          <a:lstStyle/>
          <a:p>
            <a:pPr/>
          </a:p>
        </p:txBody>
      </p:sp>
      <p:sp>
        <p:nvSpPr>
          <p:cNvPr id="203" name="Shape 12"/>
          <p:cNvSpPr/>
          <p:nvPr/>
        </p:nvSpPr>
        <p:spPr>
          <a:xfrm>
            <a:off x="5272802" y="5359598"/>
            <a:ext cx="4084797" cy="1506261"/>
          </a:xfrm>
          <a:prstGeom prst="roundRect">
            <a:avLst>
              <a:gd name="adj" fmla="val 1579"/>
            </a:avLst>
          </a:prstGeom>
          <a:solidFill>
            <a:srgbClr val="F0EDEA"/>
          </a:solidFill>
          <a:ln w="12700">
            <a:miter lim="400000"/>
          </a:ln>
        </p:spPr>
        <p:txBody>
          <a:bodyPr lIns="45719" rIns="45719"/>
          <a:lstStyle/>
          <a:p>
            <a:pPr/>
          </a:p>
        </p:txBody>
      </p:sp>
      <p:sp>
        <p:nvSpPr>
          <p:cNvPr id="204" name="Text 13"/>
          <p:cNvSpPr txBox="1"/>
          <p:nvPr/>
        </p:nvSpPr>
        <p:spPr>
          <a:xfrm>
            <a:off x="5431273" y="5478422"/>
            <a:ext cx="3767854" cy="9544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900"/>
              </a:lnSpc>
              <a:defRPr sz="1200">
                <a:solidFill>
                  <a:srgbClr val="272525"/>
                </a:solidFill>
                <a:latin typeface="Consolas"/>
                <a:ea typeface="Consolas"/>
                <a:cs typeface="Consolas"/>
                <a:sym typeface="Consolas"/>
              </a:defRPr>
            </a:pPr>
            <a:r>
              <a:t>public class LengthRule implements PasswordRule {  </a:t>
            </a:r>
          </a:p>
          <a:p>
            <a:pPr>
              <a:lnSpc>
                <a:spcPts val="1900"/>
              </a:lnSpc>
              <a:defRPr sz="1200">
                <a:solidFill>
                  <a:srgbClr val="272525"/>
                </a:solidFill>
                <a:latin typeface="Consolas"/>
                <a:ea typeface="Consolas"/>
                <a:cs typeface="Consolas"/>
                <a:sym typeface="Consolas"/>
              </a:defRPr>
            </a:pPr>
            <a:r>
              <a:t>private final int minLength;  // ... constructor and methods ...}</a:t>
            </a:r>
          </a:p>
        </p:txBody>
      </p:sp>
      <p:sp>
        <p:nvSpPr>
          <p:cNvPr id="205" name="Shape 14"/>
          <p:cNvSpPr/>
          <p:nvPr/>
        </p:nvSpPr>
        <p:spPr>
          <a:xfrm>
            <a:off x="9674304" y="3632834"/>
            <a:ext cx="4401264" cy="4160283"/>
          </a:xfrm>
          <a:prstGeom prst="roundRect">
            <a:avLst>
              <a:gd name="adj" fmla="val 1601"/>
            </a:avLst>
          </a:prstGeom>
          <a:solidFill>
            <a:srgbClr val="E0D7F4"/>
          </a:solidFill>
          <a:ln w="7620">
            <a:solidFill>
              <a:srgbClr val="C6BDDA"/>
            </a:solidFill>
          </a:ln>
        </p:spPr>
        <p:txBody>
          <a:bodyPr lIns="45719" rIns="45719"/>
          <a:lstStyle/>
          <a:p>
            <a:pPr/>
          </a:p>
        </p:txBody>
      </p:sp>
      <p:sp>
        <p:nvSpPr>
          <p:cNvPr id="206" name="Text 15"/>
          <p:cNvSpPr txBox="1"/>
          <p:nvPr/>
        </p:nvSpPr>
        <p:spPr>
          <a:xfrm>
            <a:off x="9840397" y="3798927"/>
            <a:ext cx="2196896" cy="26301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100"/>
              </a:lnSpc>
              <a:defRPr b="1" sz="1700">
                <a:solidFill>
                  <a:srgbClr val="272525"/>
                </a:solidFill>
                <a:latin typeface="Petrona Bold"/>
                <a:ea typeface="Petrona Bold"/>
                <a:cs typeface="Petrona Bold"/>
                <a:sym typeface="Petrona Bold"/>
              </a:defRPr>
            </a:lvl1pPr>
          </a:lstStyle>
          <a:p>
            <a:pPr/>
            <a:r>
              <a:t>CharacterVarietyRule</a:t>
            </a:r>
          </a:p>
        </p:txBody>
      </p:sp>
      <p:sp>
        <p:nvSpPr>
          <p:cNvPr id="207" name="Text 16"/>
          <p:cNvSpPr txBox="1"/>
          <p:nvPr/>
        </p:nvSpPr>
        <p:spPr>
          <a:xfrm>
            <a:off x="9840397" y="4166353"/>
            <a:ext cx="4069080" cy="95199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900"/>
              </a:lnSpc>
              <a:defRPr sz="1200">
                <a:solidFill>
                  <a:srgbClr val="272525"/>
                </a:solidFill>
                <a:latin typeface="Inter"/>
                <a:ea typeface="Inter"/>
                <a:cs typeface="Inter"/>
                <a:sym typeface="Inter"/>
              </a:defRPr>
            </a:pPr>
            <a:r>
              <a:t>A more complex rule checking for uppercase, lowercase, digits, and special characters. This showcases </a:t>
            </a:r>
            <a:r>
              <a:rPr b="1"/>
              <a:t>polymorphism</a:t>
            </a:r>
            <a:r>
              <a:t>, as different rules share the same interface methods.</a:t>
            </a:r>
          </a:p>
        </p:txBody>
      </p:sp>
      <p:sp>
        <p:nvSpPr>
          <p:cNvPr id="208" name="Shape 17"/>
          <p:cNvSpPr/>
          <p:nvPr/>
        </p:nvSpPr>
        <p:spPr>
          <a:xfrm>
            <a:off x="9840397" y="5359598"/>
            <a:ext cx="4069080" cy="2267426"/>
          </a:xfrm>
          <a:prstGeom prst="roundRect">
            <a:avLst>
              <a:gd name="adj" fmla="val 2937"/>
            </a:avLst>
          </a:prstGeom>
          <a:solidFill>
            <a:srgbClr val="F0EDEA"/>
          </a:solidFill>
          <a:ln w="12700">
            <a:miter lim="400000"/>
          </a:ln>
        </p:spPr>
        <p:txBody>
          <a:bodyPr lIns="45719" rIns="45719"/>
          <a:lstStyle/>
          <a:p>
            <a:pPr/>
          </a:p>
        </p:txBody>
      </p:sp>
      <p:sp>
        <p:nvSpPr>
          <p:cNvPr id="209" name="Shape 18"/>
          <p:cNvSpPr/>
          <p:nvPr/>
        </p:nvSpPr>
        <p:spPr>
          <a:xfrm>
            <a:off x="9832537" y="5359598"/>
            <a:ext cx="4084797" cy="2267426"/>
          </a:xfrm>
          <a:prstGeom prst="roundRect">
            <a:avLst>
              <a:gd name="adj" fmla="val 1049"/>
            </a:avLst>
          </a:prstGeom>
          <a:solidFill>
            <a:srgbClr val="F0EDEA"/>
          </a:solidFill>
          <a:ln w="12700">
            <a:miter lim="400000"/>
          </a:ln>
        </p:spPr>
        <p:txBody>
          <a:bodyPr lIns="45719" rIns="45719"/>
          <a:lstStyle/>
          <a:p>
            <a:pPr/>
          </a:p>
        </p:txBody>
      </p:sp>
      <p:sp>
        <p:nvSpPr>
          <p:cNvPr id="210" name="Text 19"/>
          <p:cNvSpPr txBox="1"/>
          <p:nvPr/>
        </p:nvSpPr>
        <p:spPr>
          <a:xfrm>
            <a:off x="9991011" y="5478422"/>
            <a:ext cx="3767853" cy="14370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900"/>
              </a:lnSpc>
              <a:defRPr sz="1200">
                <a:solidFill>
                  <a:srgbClr val="272525"/>
                </a:solidFill>
                <a:latin typeface="Consolas"/>
                <a:ea typeface="Consolas"/>
                <a:cs typeface="Consolas"/>
                <a:sym typeface="Consolas"/>
              </a:defRPr>
            </a:pPr>
            <a:r>
              <a:t>public class CharacterVarietyRule implements PasswordRule {  </a:t>
            </a:r>
          </a:p>
          <a:p>
            <a:pPr>
              <a:lnSpc>
                <a:spcPts val="1900"/>
              </a:lnSpc>
              <a:defRPr sz="1200">
                <a:solidFill>
                  <a:srgbClr val="272525"/>
                </a:solidFill>
                <a:latin typeface="Consolas"/>
                <a:ea typeface="Consolas"/>
                <a:cs typeface="Consolas"/>
                <a:sym typeface="Consolas"/>
              </a:defRPr>
            </a:pPr>
            <a:r>
              <a:t>@Override  public boolean validate(String password) {    </a:t>
            </a:r>
          </a:p>
          <a:p>
            <a:pPr>
              <a:lnSpc>
                <a:spcPts val="1900"/>
              </a:lnSpc>
              <a:defRPr sz="1200">
                <a:solidFill>
                  <a:srgbClr val="272525"/>
                </a:solidFill>
                <a:latin typeface="Consolas"/>
                <a:ea typeface="Consolas"/>
                <a:cs typeface="Consolas"/>
                <a:sym typeface="Consolas"/>
              </a:defRPr>
            </a:pPr>
            <a:r>
              <a:t>// ... logic for character types ...  }  </a:t>
            </a:r>
          </a:p>
          <a:p>
            <a:pPr>
              <a:lnSpc>
                <a:spcPts val="1900"/>
              </a:lnSpc>
              <a:defRPr sz="1200">
                <a:solidFill>
                  <a:srgbClr val="272525"/>
                </a:solidFill>
                <a:latin typeface="Consolas"/>
                <a:ea typeface="Consolas"/>
                <a:cs typeface="Consolas"/>
                <a:sym typeface="Consolas"/>
              </a:defRPr>
            </a:pPr>
            <a:r>
              <a:t>// ... getFeedback method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Text 0"/>
          <p:cNvSpPr txBox="1"/>
          <p:nvPr/>
        </p:nvSpPr>
        <p:spPr>
          <a:xfrm>
            <a:off x="396835" y="311825"/>
            <a:ext cx="6775451" cy="3748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3000"/>
              </a:lnSpc>
              <a:defRPr b="1" sz="2400">
                <a:solidFill>
                  <a:srgbClr val="F95F88"/>
                </a:solidFill>
                <a:latin typeface="Petrona Bold"/>
                <a:ea typeface="Petrona Bold"/>
                <a:cs typeface="Petrona Bold"/>
                <a:sym typeface="Petrona Bold"/>
              </a:defRPr>
            </a:lvl1pPr>
          </a:lstStyle>
          <a:p>
            <a:pPr/>
            <a:r>
              <a:t>Code Walkthrough: Model (PasswordAnalyzer)</a:t>
            </a:r>
          </a:p>
        </p:txBody>
      </p:sp>
      <p:sp>
        <p:nvSpPr>
          <p:cNvPr id="213" name="Text 1"/>
          <p:cNvSpPr txBox="1"/>
          <p:nvPr/>
        </p:nvSpPr>
        <p:spPr>
          <a:xfrm>
            <a:off x="396834" y="928568"/>
            <a:ext cx="13303351" cy="3550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nSpc>
                <a:spcPts val="1400"/>
              </a:lnSpc>
              <a:defRPr sz="1200">
                <a:solidFill>
                  <a:srgbClr val="272525"/>
                </a:solidFill>
                <a:latin typeface="Inter"/>
                <a:ea typeface="Inter"/>
                <a:cs typeface="Inter"/>
                <a:sym typeface="Inter"/>
              </a:defRPr>
            </a:pPr>
            <a:r>
              <a:t>The PasswordAnalyzer is the heart of our Model, applying validation rules to determine password strength. It leverages </a:t>
            </a:r>
            <a:r>
              <a:rPr b="1"/>
              <a:t>polymorphism</a:t>
            </a:r>
            <a:r>
              <a:t> by interacting with rules through the PasswordRule interface, </a:t>
            </a:r>
          </a:p>
          <a:p>
            <a:pPr>
              <a:lnSpc>
                <a:spcPts val="1400"/>
              </a:lnSpc>
              <a:defRPr sz="1200">
                <a:solidFill>
                  <a:srgbClr val="272525"/>
                </a:solidFill>
                <a:latin typeface="Inter"/>
                <a:ea typeface="Inter"/>
                <a:cs typeface="Inter"/>
                <a:sym typeface="Inter"/>
              </a:defRPr>
            </a:pPr>
            <a:r>
              <a:t>ensuring flexibility and extensibility for future rule additions.</a:t>
            </a:r>
          </a:p>
        </p:txBody>
      </p:sp>
      <p:sp>
        <p:nvSpPr>
          <p:cNvPr id="214" name="Shape 2"/>
          <p:cNvSpPr/>
          <p:nvPr/>
        </p:nvSpPr>
        <p:spPr>
          <a:xfrm>
            <a:off x="396835" y="1646659"/>
            <a:ext cx="13836730" cy="5795011"/>
          </a:xfrm>
          <a:prstGeom prst="roundRect">
            <a:avLst>
              <a:gd name="adj" fmla="val 822"/>
            </a:avLst>
          </a:prstGeom>
          <a:solidFill>
            <a:srgbClr val="F0EDEA"/>
          </a:solidFill>
          <a:ln w="12700">
            <a:miter lim="400000"/>
          </a:ln>
        </p:spPr>
        <p:txBody>
          <a:bodyPr lIns="45719" rIns="45719"/>
          <a:lstStyle/>
          <a:p>
            <a:pPr/>
          </a:p>
        </p:txBody>
      </p:sp>
      <p:sp>
        <p:nvSpPr>
          <p:cNvPr id="215" name="Shape 3"/>
          <p:cNvSpPr/>
          <p:nvPr/>
        </p:nvSpPr>
        <p:spPr>
          <a:xfrm>
            <a:off x="391239" y="1646659"/>
            <a:ext cx="13847922" cy="5795011"/>
          </a:xfrm>
          <a:prstGeom prst="roundRect">
            <a:avLst>
              <a:gd name="adj" fmla="val 294"/>
            </a:avLst>
          </a:prstGeom>
          <a:solidFill>
            <a:srgbClr val="F0EDEA"/>
          </a:solidFill>
          <a:ln w="12700">
            <a:miter lim="400000"/>
          </a:ln>
        </p:spPr>
        <p:txBody>
          <a:bodyPr lIns="45719" rIns="45719"/>
          <a:lstStyle/>
          <a:p>
            <a:pPr/>
          </a:p>
        </p:txBody>
      </p:sp>
      <p:sp>
        <p:nvSpPr>
          <p:cNvPr id="216" name="Text 4"/>
          <p:cNvSpPr txBox="1"/>
          <p:nvPr/>
        </p:nvSpPr>
        <p:spPr>
          <a:xfrm>
            <a:off x="504587" y="1746530"/>
            <a:ext cx="13621226" cy="6057901"/>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0" tIns="0" rIns="0" bIns="0">
            <a:spAutoFit/>
          </a:bodyPr>
          <a:lstStyle/>
          <a:p>
            <a:pPr>
              <a:defRPr sz="1200">
                <a:latin typeface="Consolas"/>
                <a:ea typeface="Consolas"/>
                <a:cs typeface="Consolas"/>
                <a:sym typeface="Consolas"/>
              </a:defRPr>
            </a:pPr>
            <a:r>
              <a:rPr>
                <a:solidFill>
                  <a:srgbClr val="CF8E6D"/>
                </a:solidFill>
              </a:rPr>
              <a:t>public class </a:t>
            </a:r>
            <a:r>
              <a:t>PasswordAnalyzer {</a:t>
            </a:r>
          </a:p>
          <a:p>
            <a:pPr>
              <a:defRPr sz="1200">
                <a:latin typeface="Consolas"/>
                <a:ea typeface="Consolas"/>
                <a:cs typeface="Consolas"/>
                <a:sym typeface="Consolas"/>
              </a:defRPr>
            </a:pPr>
            <a:r>
              <a:t>    </a:t>
            </a:r>
            <a:r>
              <a:rPr>
                <a:solidFill>
                  <a:srgbClr val="CF8E6D"/>
                </a:solidFill>
              </a:rPr>
              <a:t>private final </a:t>
            </a:r>
            <a:r>
              <a:t>List&lt;PasswordRule&gt; </a:t>
            </a:r>
            <a:r>
              <a:rPr>
                <a:solidFill>
                  <a:srgbClr val="C77DBB"/>
                </a:solidFill>
              </a:rPr>
              <a:t>rules</a:t>
            </a:r>
            <a:r>
              <a:t>;</a:t>
            </a:r>
          </a:p>
          <a:p>
            <a:pPr>
              <a:defRPr sz="1200">
                <a:latin typeface="Consolas"/>
                <a:ea typeface="Consolas"/>
                <a:cs typeface="Consolas"/>
                <a:sym typeface="Consolas"/>
              </a:defRPr>
            </a:pPr>
          </a:p>
          <a:p>
            <a:pPr>
              <a:defRPr sz="1200">
                <a:latin typeface="Consolas"/>
                <a:ea typeface="Consolas"/>
                <a:cs typeface="Consolas"/>
                <a:sym typeface="Consolas"/>
              </a:defRPr>
            </a:pPr>
            <a:r>
              <a:rPr>
                <a:solidFill>
                  <a:srgbClr val="BCBEC4"/>
                </a:solidFill>
              </a:rPr>
              <a:t>    </a:t>
            </a:r>
            <a:r>
              <a:rPr>
                <a:solidFill>
                  <a:srgbClr val="CF8E6D"/>
                </a:solidFill>
              </a:rPr>
              <a:t>public </a:t>
            </a:r>
            <a:r>
              <a:t>PasswordAnalyzer</a:t>
            </a:r>
            <a:r>
              <a:rPr>
                <a:solidFill>
                  <a:srgbClr val="BCBEC4"/>
                </a:solidFill>
              </a:rPr>
              <a:t>() {</a:t>
            </a:r>
            <a:endParaRPr>
              <a:solidFill>
                <a:srgbClr val="BCBEC4"/>
              </a:solidFill>
            </a:endParaRPr>
          </a:p>
          <a:p>
            <a:pPr>
              <a:defRPr sz="1200">
                <a:latin typeface="Consolas"/>
                <a:ea typeface="Consolas"/>
                <a:cs typeface="Consolas"/>
                <a:sym typeface="Consolas"/>
              </a:defRPr>
            </a:pPr>
            <a:r>
              <a:t>        </a:t>
            </a:r>
            <a:r>
              <a:rPr>
                <a:solidFill>
                  <a:srgbClr val="C77DBB"/>
                </a:solidFill>
              </a:rPr>
              <a:t>rules </a:t>
            </a:r>
            <a:r>
              <a:t>= </a:t>
            </a:r>
            <a:r>
              <a:rPr>
                <a:solidFill>
                  <a:srgbClr val="CF8E6D"/>
                </a:solidFill>
              </a:rPr>
              <a:t>new </a:t>
            </a:r>
            <a:r>
              <a:t>ArrayList&lt;&gt;();</a:t>
            </a:r>
          </a:p>
          <a:p>
            <a:pPr>
              <a:defRPr sz="1200">
                <a:latin typeface="Consolas"/>
                <a:ea typeface="Consolas"/>
                <a:cs typeface="Consolas"/>
                <a:sym typeface="Consolas"/>
              </a:defRPr>
            </a:pPr>
            <a:r>
              <a:t>        </a:t>
            </a:r>
            <a:r>
              <a:rPr>
                <a:solidFill>
                  <a:srgbClr val="C77DBB"/>
                </a:solidFill>
              </a:rPr>
              <a:t>rules</a:t>
            </a:r>
            <a:r>
              <a:t>.add(</a:t>
            </a:r>
            <a:r>
              <a:rPr>
                <a:solidFill>
                  <a:srgbClr val="CF8E6D"/>
                </a:solidFill>
              </a:rPr>
              <a:t>new </a:t>
            </a:r>
            <a:r>
              <a:t>LengthRule(</a:t>
            </a:r>
            <a:r>
              <a:rPr>
                <a:solidFill>
                  <a:srgbClr val="2AACB8"/>
                </a:solidFill>
              </a:rPr>
              <a:t>8</a:t>
            </a:r>
            <a:r>
              <a:t>));</a:t>
            </a:r>
          </a:p>
          <a:p>
            <a:pPr>
              <a:defRPr sz="1200">
                <a:latin typeface="Consolas"/>
                <a:ea typeface="Consolas"/>
                <a:cs typeface="Consolas"/>
                <a:sym typeface="Consolas"/>
              </a:defRPr>
            </a:pPr>
            <a:r>
              <a:t>        </a:t>
            </a:r>
            <a:r>
              <a:rPr>
                <a:solidFill>
                  <a:srgbClr val="C77DBB"/>
                </a:solidFill>
              </a:rPr>
              <a:t>rules</a:t>
            </a:r>
            <a:r>
              <a:t>.add(</a:t>
            </a:r>
            <a:r>
              <a:rPr>
                <a:solidFill>
                  <a:srgbClr val="CF8E6D"/>
                </a:solidFill>
              </a:rPr>
              <a:t>new </a:t>
            </a:r>
            <a:r>
              <a:t>CharacterVarietyRule());</a:t>
            </a:r>
          </a:p>
          <a:p>
            <a:pPr>
              <a:defRPr sz="1200">
                <a:latin typeface="Consolas"/>
                <a:ea typeface="Consolas"/>
                <a:cs typeface="Consolas"/>
                <a:sym typeface="Consolas"/>
              </a:defRPr>
            </a:pPr>
            <a:r>
              <a:t>        </a:t>
            </a:r>
            <a:r>
              <a:rPr>
                <a:solidFill>
                  <a:srgbClr val="C77DBB"/>
                </a:solidFill>
              </a:rPr>
              <a:t>rules</a:t>
            </a:r>
            <a:r>
              <a:t>.add(</a:t>
            </a:r>
            <a:r>
              <a:rPr>
                <a:solidFill>
                  <a:srgbClr val="CF8E6D"/>
                </a:solidFill>
              </a:rPr>
              <a:t>new </a:t>
            </a:r>
            <a:r>
              <a:t>CommonPatternRule());</a:t>
            </a:r>
          </a:p>
          <a:p>
            <a:pPr>
              <a:defRPr sz="1200">
                <a:latin typeface="Consolas"/>
                <a:ea typeface="Consolas"/>
                <a:cs typeface="Consolas"/>
                <a:sym typeface="Consolas"/>
              </a:defRPr>
            </a:pPr>
            <a:r>
              <a:t>    }</a:t>
            </a:r>
          </a:p>
          <a:p>
            <a:pPr>
              <a:defRPr sz="1200">
                <a:latin typeface="Consolas"/>
                <a:ea typeface="Consolas"/>
                <a:cs typeface="Consolas"/>
                <a:sym typeface="Consolas"/>
              </a:defRPr>
            </a:pPr>
          </a:p>
          <a:p>
            <a:pPr>
              <a:defRPr sz="1200">
                <a:latin typeface="Consolas"/>
                <a:ea typeface="Consolas"/>
                <a:cs typeface="Consolas"/>
                <a:sym typeface="Consolas"/>
              </a:defRPr>
            </a:pPr>
            <a:r>
              <a:rPr i="1">
                <a:solidFill>
                  <a:srgbClr val="60826B"/>
                </a:solidFill>
              </a:rPr>
              <a:t>    </a:t>
            </a:r>
            <a:r>
              <a:rPr>
                <a:solidFill>
                  <a:srgbClr val="CF8E6D"/>
                </a:solidFill>
              </a:rPr>
              <a:t>public </a:t>
            </a:r>
            <a:r>
              <a:t>PasswordStrengthFeedback </a:t>
            </a:r>
            <a:r>
              <a:rPr>
                <a:solidFill>
                  <a:srgbClr val="56A8F5"/>
                </a:solidFill>
              </a:rPr>
              <a:t>analyze</a:t>
            </a:r>
            <a:r>
              <a:t>(String password) {</a:t>
            </a:r>
          </a:p>
          <a:p>
            <a:pPr>
              <a:defRPr sz="1200">
                <a:latin typeface="Consolas"/>
                <a:ea typeface="Consolas"/>
                <a:cs typeface="Consolas"/>
                <a:sym typeface="Consolas"/>
              </a:defRPr>
            </a:pPr>
            <a:r>
              <a:t>        List&lt;String&gt; feedback = </a:t>
            </a:r>
            <a:r>
              <a:rPr>
                <a:solidFill>
                  <a:srgbClr val="CF8E6D"/>
                </a:solidFill>
              </a:rPr>
              <a:t>new </a:t>
            </a:r>
            <a:r>
              <a:t>ArrayList&lt;&gt;();</a:t>
            </a:r>
          </a:p>
          <a:p>
            <a:pPr>
              <a:defRPr sz="1200">
                <a:latin typeface="Consolas"/>
                <a:ea typeface="Consolas"/>
                <a:cs typeface="Consolas"/>
                <a:sym typeface="Consolas"/>
              </a:defRPr>
            </a:pPr>
            <a:r>
              <a:t>        </a:t>
            </a:r>
            <a:r>
              <a:rPr>
                <a:solidFill>
                  <a:srgbClr val="CF8E6D"/>
                </a:solidFill>
              </a:rPr>
              <a:t>int </a:t>
            </a:r>
            <a:r>
              <a:t>passed = </a:t>
            </a:r>
            <a:r>
              <a:rPr>
                <a:solidFill>
                  <a:srgbClr val="2AACB8"/>
                </a:solidFill>
              </a:rPr>
              <a:t>0</a:t>
            </a:r>
            <a:r>
              <a:t>;</a:t>
            </a:r>
          </a:p>
          <a:p>
            <a:pPr>
              <a:defRPr sz="1200">
                <a:latin typeface="Consolas"/>
                <a:ea typeface="Consolas"/>
                <a:cs typeface="Consolas"/>
                <a:sym typeface="Consolas"/>
              </a:defRPr>
            </a:pPr>
            <a:r>
              <a:t>        </a:t>
            </a:r>
          </a:p>
          <a:p>
            <a:pPr>
              <a:defRPr sz="1200">
                <a:latin typeface="Consolas"/>
                <a:ea typeface="Consolas"/>
                <a:cs typeface="Consolas"/>
                <a:sym typeface="Consolas"/>
              </a:defRPr>
            </a:pPr>
            <a:r>
              <a:rPr>
                <a:solidFill>
                  <a:srgbClr val="BCBEC4"/>
                </a:solidFill>
              </a:rPr>
              <a:t>        </a:t>
            </a:r>
            <a:r>
              <a:t>// Apply all validation rules</a:t>
            </a:r>
          </a:p>
          <a:p>
            <a:pPr>
              <a:defRPr sz="1200">
                <a:latin typeface="Consolas"/>
                <a:ea typeface="Consolas"/>
                <a:cs typeface="Consolas"/>
                <a:sym typeface="Consolas"/>
              </a:defRPr>
            </a:pPr>
            <a:r>
              <a:rPr>
                <a:solidFill>
                  <a:srgbClr val="7A7E85"/>
                </a:solidFill>
              </a:rPr>
              <a:t>        </a:t>
            </a:r>
            <a:r>
              <a:rPr>
                <a:solidFill>
                  <a:srgbClr val="CF8E6D"/>
                </a:solidFill>
              </a:rPr>
              <a:t>for </a:t>
            </a:r>
            <a:r>
              <a:t>(PasswordRule rule : </a:t>
            </a:r>
            <a:r>
              <a:rPr>
                <a:solidFill>
                  <a:srgbClr val="C77DBB"/>
                </a:solidFill>
              </a:rPr>
              <a:t>rules</a:t>
            </a:r>
            <a:r>
              <a:t>) {</a:t>
            </a:r>
          </a:p>
          <a:p>
            <a:pPr>
              <a:defRPr sz="1200">
                <a:latin typeface="Consolas"/>
                <a:ea typeface="Consolas"/>
                <a:cs typeface="Consolas"/>
                <a:sym typeface="Consolas"/>
              </a:defRPr>
            </a:pPr>
            <a:r>
              <a:t>            </a:t>
            </a:r>
            <a:r>
              <a:rPr>
                <a:solidFill>
                  <a:srgbClr val="CF8E6D"/>
                </a:solidFill>
              </a:rPr>
              <a:t>if </a:t>
            </a:r>
            <a:r>
              <a:t>(rule.validate(password)) {</a:t>
            </a:r>
          </a:p>
          <a:p>
            <a:pPr>
              <a:defRPr sz="1200">
                <a:latin typeface="Consolas"/>
                <a:ea typeface="Consolas"/>
                <a:cs typeface="Consolas"/>
                <a:sym typeface="Consolas"/>
              </a:defRPr>
            </a:pPr>
            <a:r>
              <a:t>                passed++;</a:t>
            </a:r>
          </a:p>
          <a:p>
            <a:pPr>
              <a:defRPr sz="1200">
                <a:latin typeface="Consolas"/>
                <a:ea typeface="Consolas"/>
                <a:cs typeface="Consolas"/>
                <a:sym typeface="Consolas"/>
              </a:defRPr>
            </a:pPr>
            <a:r>
              <a:t>            } </a:t>
            </a:r>
            <a:r>
              <a:rPr>
                <a:solidFill>
                  <a:srgbClr val="CF8E6D"/>
                </a:solidFill>
              </a:rPr>
              <a:t>else </a:t>
            </a:r>
            <a:r>
              <a:t>{</a:t>
            </a:r>
          </a:p>
          <a:p>
            <a:pPr>
              <a:defRPr sz="1200">
                <a:latin typeface="Consolas"/>
                <a:ea typeface="Consolas"/>
                <a:cs typeface="Consolas"/>
                <a:sym typeface="Consolas"/>
              </a:defRPr>
            </a:pPr>
            <a:r>
              <a:t>                String fb = rule.getFeedback(password);</a:t>
            </a:r>
          </a:p>
          <a:p>
            <a:pPr>
              <a:defRPr sz="1200">
                <a:latin typeface="Consolas"/>
                <a:ea typeface="Consolas"/>
                <a:cs typeface="Consolas"/>
                <a:sym typeface="Consolas"/>
              </a:defRPr>
            </a:pPr>
            <a:r>
              <a:t>                </a:t>
            </a:r>
            <a:r>
              <a:rPr>
                <a:solidFill>
                  <a:srgbClr val="CF8E6D"/>
                </a:solidFill>
              </a:rPr>
              <a:t>if </a:t>
            </a:r>
            <a:r>
              <a:t>(fb != </a:t>
            </a:r>
            <a:r>
              <a:rPr>
                <a:solidFill>
                  <a:srgbClr val="CF8E6D"/>
                </a:solidFill>
              </a:rPr>
              <a:t>null</a:t>
            </a:r>
            <a:r>
              <a:t>) feedback.add(fb);</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p>
          <a:p>
            <a:pPr>
              <a:defRPr sz="1200">
                <a:latin typeface="Consolas"/>
                <a:ea typeface="Consolas"/>
                <a:cs typeface="Consolas"/>
                <a:sym typeface="Consolas"/>
              </a:defRPr>
            </a:pPr>
            <a:r>
              <a:rPr>
                <a:solidFill>
                  <a:srgbClr val="BCBEC4"/>
                </a:solidFill>
              </a:rPr>
              <a:t>        </a:t>
            </a:r>
            <a:r>
              <a:t>// Determine strength based on passed rules</a:t>
            </a:r>
          </a:p>
          <a:p>
            <a:pPr>
              <a:defRPr sz="1200">
                <a:latin typeface="Consolas"/>
                <a:ea typeface="Consolas"/>
                <a:cs typeface="Consolas"/>
                <a:sym typeface="Consolas"/>
              </a:defRPr>
            </a:pPr>
            <a:r>
              <a:rPr>
                <a:solidFill>
                  <a:srgbClr val="7A7E85"/>
                </a:solidFill>
              </a:rPr>
              <a:t>        </a:t>
            </a:r>
            <a:r>
              <a:t>String strength;</a:t>
            </a:r>
          </a:p>
          <a:p>
            <a:pPr>
              <a:defRPr sz="1200">
                <a:latin typeface="Consolas"/>
                <a:ea typeface="Consolas"/>
                <a:cs typeface="Consolas"/>
                <a:sym typeface="Consolas"/>
              </a:defRPr>
            </a:pPr>
            <a:r>
              <a:t>        </a:t>
            </a:r>
            <a:r>
              <a:rPr>
                <a:solidFill>
                  <a:srgbClr val="CF8E6D"/>
                </a:solidFill>
              </a:rPr>
              <a:t>if </a:t>
            </a:r>
            <a:r>
              <a:t>(passed == </a:t>
            </a:r>
            <a:r>
              <a:rPr>
                <a:solidFill>
                  <a:srgbClr val="C77DBB"/>
                </a:solidFill>
              </a:rPr>
              <a:t>rules</a:t>
            </a:r>
            <a:r>
              <a:t>.size()) strength = </a:t>
            </a:r>
            <a:r>
              <a:rPr>
                <a:solidFill>
                  <a:srgbClr val="6AAB73"/>
                </a:solidFill>
              </a:rPr>
              <a:t>"Strong"</a:t>
            </a:r>
            <a:r>
              <a:t>;</a:t>
            </a:r>
          </a:p>
          <a:p>
            <a:pPr>
              <a:defRPr sz="1200">
                <a:latin typeface="Consolas"/>
                <a:ea typeface="Consolas"/>
                <a:cs typeface="Consolas"/>
                <a:sym typeface="Consolas"/>
              </a:defRPr>
            </a:pPr>
            <a:r>
              <a:t>        </a:t>
            </a:r>
            <a:r>
              <a:rPr>
                <a:solidFill>
                  <a:srgbClr val="CF8E6D"/>
                </a:solidFill>
              </a:rPr>
              <a:t>else if </a:t>
            </a:r>
            <a:r>
              <a:t>(passed &gt;= </a:t>
            </a:r>
            <a:r>
              <a:rPr>
                <a:solidFill>
                  <a:srgbClr val="C77DBB"/>
                </a:solidFill>
              </a:rPr>
              <a:t>rules</a:t>
            </a:r>
            <a:r>
              <a:t>.size() - </a:t>
            </a:r>
            <a:r>
              <a:rPr>
                <a:solidFill>
                  <a:srgbClr val="2AACB8"/>
                </a:solidFill>
              </a:rPr>
              <a:t>1</a:t>
            </a:r>
            <a:r>
              <a:t>) strength = </a:t>
            </a:r>
            <a:r>
              <a:rPr>
                <a:solidFill>
                  <a:srgbClr val="6AAB73"/>
                </a:solidFill>
              </a:rPr>
              <a:t>"Medium"</a:t>
            </a:r>
            <a:r>
              <a:t>;</a:t>
            </a:r>
          </a:p>
          <a:p>
            <a:pPr>
              <a:defRPr sz="1200">
                <a:latin typeface="Consolas"/>
                <a:ea typeface="Consolas"/>
                <a:cs typeface="Consolas"/>
                <a:sym typeface="Consolas"/>
              </a:defRPr>
            </a:pPr>
            <a:r>
              <a:t>        </a:t>
            </a:r>
            <a:r>
              <a:rPr>
                <a:solidFill>
                  <a:srgbClr val="CF8E6D"/>
                </a:solidFill>
              </a:rPr>
              <a:t>else </a:t>
            </a:r>
            <a:r>
              <a:t>strength = </a:t>
            </a:r>
            <a:r>
              <a:rPr>
                <a:solidFill>
                  <a:srgbClr val="6AAB73"/>
                </a:solidFill>
              </a:rPr>
              <a:t>"Weak"</a:t>
            </a:r>
            <a:r>
              <a:t>;</a:t>
            </a:r>
          </a:p>
          <a:p>
            <a:pPr>
              <a:defRPr sz="1200">
                <a:latin typeface="Consolas"/>
                <a:ea typeface="Consolas"/>
                <a:cs typeface="Consolas"/>
                <a:sym typeface="Consolas"/>
              </a:defRPr>
            </a:pPr>
            <a:r>
              <a:t>        </a:t>
            </a:r>
          </a:p>
          <a:p>
            <a:pPr>
              <a:defRPr sz="1200">
                <a:latin typeface="Consolas"/>
                <a:ea typeface="Consolas"/>
                <a:cs typeface="Consolas"/>
                <a:sym typeface="Consolas"/>
              </a:defRPr>
            </a:pPr>
            <a:r>
              <a:t>        </a:t>
            </a:r>
            <a:r>
              <a:rPr>
                <a:solidFill>
                  <a:srgbClr val="CF8E6D"/>
                </a:solidFill>
              </a:rPr>
              <a:t>return new </a:t>
            </a:r>
            <a:r>
              <a:t>PasswordStrengthFeedback(strength, feedback);</a:t>
            </a:r>
          </a:p>
          <a:p>
            <a:pPr>
              <a:defRPr sz="1200">
                <a:latin typeface="Consolas"/>
                <a:ea typeface="Consolas"/>
                <a:cs typeface="Consolas"/>
                <a:sym typeface="Consolas"/>
              </a:defRPr>
            </a:pPr>
            <a:r>
              <a:t>    }</a:t>
            </a:r>
          </a:p>
          <a:p>
            <a:pPr>
              <a:defRPr sz="1200">
                <a:latin typeface="Consolas"/>
                <a:ea typeface="Consolas"/>
                <a:cs typeface="Consolas"/>
                <a:sym typeface="Consolas"/>
              </a:defRPr>
            </a:pPr>
            <a:r>
              <a:t>}</a:t>
            </a:r>
          </a:p>
        </p:txBody>
      </p:sp>
      <p:sp>
        <p:nvSpPr>
          <p:cNvPr id="217" name="Shape 5"/>
          <p:cNvSpPr/>
          <p:nvPr/>
        </p:nvSpPr>
        <p:spPr>
          <a:xfrm>
            <a:off x="8097228" y="2264410"/>
            <a:ext cx="4536639" cy="1064420"/>
          </a:xfrm>
          <a:prstGeom prst="roundRect">
            <a:avLst>
              <a:gd name="adj" fmla="val 6872"/>
            </a:avLst>
          </a:prstGeom>
          <a:solidFill>
            <a:srgbClr val="FDFAF7"/>
          </a:solidFill>
          <a:ln w="15240">
            <a:solidFill>
              <a:srgbClr val="C6BDDA"/>
            </a:solidFill>
          </a:ln>
        </p:spPr>
        <p:txBody>
          <a:bodyPr lIns="45719" rIns="45719"/>
          <a:lstStyle/>
          <a:p>
            <a:pPr/>
          </a:p>
        </p:txBody>
      </p:sp>
      <p:sp>
        <p:nvSpPr>
          <p:cNvPr id="218" name="Shape 6"/>
          <p:cNvSpPr/>
          <p:nvPr/>
        </p:nvSpPr>
        <p:spPr>
          <a:xfrm>
            <a:off x="7980785" y="2272030"/>
            <a:ext cx="60961" cy="1064420"/>
          </a:xfrm>
          <a:prstGeom prst="roundRect">
            <a:avLst>
              <a:gd name="adj" fmla="val 50000"/>
            </a:avLst>
          </a:prstGeom>
          <a:solidFill>
            <a:srgbClr val="6237C8"/>
          </a:solidFill>
          <a:ln w="12700">
            <a:miter lim="400000"/>
          </a:ln>
        </p:spPr>
        <p:txBody>
          <a:bodyPr lIns="45719" rIns="45719"/>
          <a:lstStyle/>
          <a:p>
            <a:pPr/>
          </a:p>
        </p:txBody>
      </p:sp>
      <p:sp>
        <p:nvSpPr>
          <p:cNvPr id="219" name="Text 7"/>
          <p:cNvSpPr txBox="1"/>
          <p:nvPr/>
        </p:nvSpPr>
        <p:spPr>
          <a:xfrm>
            <a:off x="8287846" y="2451754"/>
            <a:ext cx="2199433" cy="1932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500"/>
              </a:lnSpc>
              <a:defRPr b="1" sz="1400">
                <a:solidFill>
                  <a:srgbClr val="272525"/>
                </a:solidFill>
                <a:latin typeface="Petrona Bold"/>
                <a:ea typeface="Petrona Bold"/>
                <a:cs typeface="Petrona Bold"/>
                <a:sym typeface="Petrona Bold"/>
              </a:defRPr>
            </a:lvl1pPr>
          </a:lstStyle>
          <a:p>
            <a:pPr/>
            <a:r>
              <a:t>Dynamic Rule Application</a:t>
            </a:r>
          </a:p>
        </p:txBody>
      </p:sp>
      <p:sp>
        <p:nvSpPr>
          <p:cNvPr id="220" name="Text 8"/>
          <p:cNvSpPr txBox="1"/>
          <p:nvPr/>
        </p:nvSpPr>
        <p:spPr>
          <a:xfrm>
            <a:off x="8248675" y="2734229"/>
            <a:ext cx="4233744" cy="5299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400"/>
              </a:lnSpc>
              <a:defRPr sz="1100">
                <a:solidFill>
                  <a:srgbClr val="272525"/>
                </a:solidFill>
                <a:latin typeface="Inter"/>
                <a:ea typeface="Inter"/>
                <a:cs typeface="Inter"/>
                <a:sym typeface="Inter"/>
              </a:defRPr>
            </a:pPr>
            <a:r>
              <a:t>The analyzer iterates through a list of </a:t>
            </a:r>
            <a:r>
              <a:rPr>
                <a:latin typeface="Consolas"/>
                <a:ea typeface="Consolas"/>
                <a:cs typeface="Consolas"/>
                <a:sym typeface="Consolas"/>
              </a:rPr>
              <a:t>PasswordRule</a:t>
            </a:r>
            <a:r>
              <a:t> objects, executing their validation logic without needing to know their specific types.</a:t>
            </a:r>
          </a:p>
        </p:txBody>
      </p:sp>
      <p:sp>
        <p:nvSpPr>
          <p:cNvPr id="221" name="Shape 9"/>
          <p:cNvSpPr/>
          <p:nvPr/>
        </p:nvSpPr>
        <p:spPr>
          <a:xfrm>
            <a:off x="8097228" y="3705540"/>
            <a:ext cx="4536639" cy="1064420"/>
          </a:xfrm>
          <a:prstGeom prst="roundRect">
            <a:avLst>
              <a:gd name="adj" fmla="val 6872"/>
            </a:avLst>
          </a:prstGeom>
          <a:solidFill>
            <a:srgbClr val="FDFAF7"/>
          </a:solidFill>
          <a:ln w="15240">
            <a:solidFill>
              <a:srgbClr val="C6BDDA"/>
            </a:solidFill>
          </a:ln>
        </p:spPr>
        <p:txBody>
          <a:bodyPr lIns="45719" rIns="45719"/>
          <a:lstStyle/>
          <a:p>
            <a:pPr/>
          </a:p>
        </p:txBody>
      </p:sp>
      <p:sp>
        <p:nvSpPr>
          <p:cNvPr id="222" name="Shape 10"/>
          <p:cNvSpPr/>
          <p:nvPr/>
        </p:nvSpPr>
        <p:spPr>
          <a:xfrm>
            <a:off x="7980785" y="3705540"/>
            <a:ext cx="60961" cy="1064420"/>
          </a:xfrm>
          <a:prstGeom prst="roundRect">
            <a:avLst>
              <a:gd name="adj" fmla="val 50000"/>
            </a:avLst>
          </a:prstGeom>
          <a:solidFill>
            <a:srgbClr val="6237C8"/>
          </a:solidFill>
          <a:ln w="12700">
            <a:miter lim="400000"/>
          </a:ln>
        </p:spPr>
        <p:txBody>
          <a:bodyPr lIns="45719" rIns="45719"/>
          <a:lstStyle/>
          <a:p>
            <a:pPr/>
          </a:p>
        </p:txBody>
      </p:sp>
      <p:sp>
        <p:nvSpPr>
          <p:cNvPr id="223" name="Text 11"/>
          <p:cNvSpPr txBox="1"/>
          <p:nvPr/>
        </p:nvSpPr>
        <p:spPr>
          <a:xfrm>
            <a:off x="8266680" y="3886239"/>
            <a:ext cx="1544229" cy="1932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500"/>
              </a:lnSpc>
              <a:defRPr b="1" sz="1400">
                <a:solidFill>
                  <a:srgbClr val="272525"/>
                </a:solidFill>
                <a:latin typeface="Petrona Bold"/>
                <a:ea typeface="Petrona Bold"/>
                <a:cs typeface="Petrona Bold"/>
                <a:sym typeface="Petrona Bold"/>
              </a:defRPr>
            </a:lvl1pPr>
          </a:lstStyle>
          <a:p>
            <a:pPr/>
            <a:r>
              <a:t>Extensible Design</a:t>
            </a:r>
          </a:p>
        </p:txBody>
      </p:sp>
      <p:sp>
        <p:nvSpPr>
          <p:cNvPr id="224" name="Text 12"/>
          <p:cNvSpPr txBox="1"/>
          <p:nvPr/>
        </p:nvSpPr>
        <p:spPr>
          <a:xfrm>
            <a:off x="8248675" y="4156884"/>
            <a:ext cx="4233744" cy="3521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400"/>
              </a:lnSpc>
              <a:defRPr sz="1100">
                <a:solidFill>
                  <a:srgbClr val="272525"/>
                </a:solidFill>
                <a:latin typeface="Inter"/>
                <a:ea typeface="Inter"/>
                <a:cs typeface="Inter"/>
                <a:sym typeface="Inter"/>
              </a:defRPr>
            </a:pPr>
            <a:r>
              <a:t>Adding new password validation rules is simple: just implement the </a:t>
            </a:r>
            <a:r>
              <a:rPr>
                <a:latin typeface="Consolas"/>
                <a:ea typeface="Consolas"/>
                <a:cs typeface="Consolas"/>
                <a:sym typeface="Consolas"/>
              </a:rPr>
              <a:t>PasswordRule</a:t>
            </a:r>
            <a:r>
              <a:t> interface and add the new rule to the analyzer's list.</a:t>
            </a:r>
          </a:p>
        </p:txBody>
      </p:sp>
      <p:sp>
        <p:nvSpPr>
          <p:cNvPr id="225" name="Shape 13"/>
          <p:cNvSpPr/>
          <p:nvPr/>
        </p:nvSpPr>
        <p:spPr>
          <a:xfrm>
            <a:off x="8097228" y="5328344"/>
            <a:ext cx="4536639" cy="1064420"/>
          </a:xfrm>
          <a:prstGeom prst="roundRect">
            <a:avLst>
              <a:gd name="adj" fmla="val 6872"/>
            </a:avLst>
          </a:prstGeom>
          <a:solidFill>
            <a:srgbClr val="FDFAF7"/>
          </a:solidFill>
          <a:ln w="15240">
            <a:solidFill>
              <a:srgbClr val="C6BDDA"/>
            </a:solidFill>
          </a:ln>
        </p:spPr>
        <p:txBody>
          <a:bodyPr lIns="45719" rIns="45719"/>
          <a:lstStyle/>
          <a:p>
            <a:pPr/>
          </a:p>
        </p:txBody>
      </p:sp>
      <p:sp>
        <p:nvSpPr>
          <p:cNvPr id="226" name="Shape 14"/>
          <p:cNvSpPr/>
          <p:nvPr/>
        </p:nvSpPr>
        <p:spPr>
          <a:xfrm>
            <a:off x="7980785" y="5328344"/>
            <a:ext cx="60961" cy="1064420"/>
          </a:xfrm>
          <a:prstGeom prst="roundRect">
            <a:avLst>
              <a:gd name="adj" fmla="val 50000"/>
            </a:avLst>
          </a:prstGeom>
          <a:solidFill>
            <a:srgbClr val="6237C8"/>
          </a:solidFill>
          <a:ln w="12700">
            <a:miter lim="400000"/>
          </a:ln>
        </p:spPr>
        <p:txBody>
          <a:bodyPr lIns="45719" rIns="45719"/>
          <a:lstStyle/>
          <a:p>
            <a:pPr/>
          </a:p>
        </p:txBody>
      </p:sp>
      <p:sp>
        <p:nvSpPr>
          <p:cNvPr id="227" name="Text 15"/>
          <p:cNvSpPr txBox="1"/>
          <p:nvPr/>
        </p:nvSpPr>
        <p:spPr>
          <a:xfrm>
            <a:off x="8235722" y="5485998"/>
            <a:ext cx="1454896" cy="19329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500"/>
              </a:lnSpc>
              <a:defRPr b="1" sz="1400">
                <a:solidFill>
                  <a:srgbClr val="272525"/>
                </a:solidFill>
                <a:latin typeface="Petrona Bold"/>
                <a:ea typeface="Petrona Bold"/>
                <a:cs typeface="Petrona Bold"/>
                <a:sym typeface="Petrona Bold"/>
              </a:defRPr>
            </a:lvl1pPr>
          </a:lstStyle>
          <a:p>
            <a:pPr/>
            <a:r>
              <a:t>Strength Scoring</a:t>
            </a:r>
          </a:p>
        </p:txBody>
      </p:sp>
      <p:sp>
        <p:nvSpPr>
          <p:cNvPr id="228" name="Text 16"/>
          <p:cNvSpPr txBox="1"/>
          <p:nvPr/>
        </p:nvSpPr>
        <p:spPr>
          <a:xfrm>
            <a:off x="8248675" y="5757953"/>
            <a:ext cx="4233744" cy="5299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400"/>
              </a:lnSpc>
              <a:defRPr sz="1100">
                <a:solidFill>
                  <a:srgbClr val="272525"/>
                </a:solidFill>
                <a:latin typeface="Inter"/>
                <a:ea typeface="Inter"/>
                <a:cs typeface="Inter"/>
                <a:sym typeface="Inter"/>
              </a:defRPr>
            </a:lvl1pPr>
          </a:lstStyle>
          <a:p>
            <a:pPr/>
            <a:r>
              <a:t>Based on the number of passed rules, the analyzer assigns a strength rating (Weak, Medium, Strong) and compiles specific feedback messages for the user.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Text 0"/>
          <p:cNvSpPr txBox="1"/>
          <p:nvPr/>
        </p:nvSpPr>
        <p:spPr>
          <a:xfrm>
            <a:off x="645080" y="507206"/>
            <a:ext cx="7065890" cy="61175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4900"/>
              </a:lnSpc>
              <a:defRPr b="1" sz="3900">
                <a:solidFill>
                  <a:srgbClr val="F95F88"/>
                </a:solidFill>
                <a:latin typeface="Petrona Bold"/>
                <a:ea typeface="Petrona Bold"/>
                <a:cs typeface="Petrona Bold"/>
                <a:sym typeface="Petrona Bold"/>
              </a:defRPr>
            </a:lvl1pPr>
          </a:lstStyle>
          <a:p>
            <a:pPr/>
            <a:r>
              <a:t>Code Walkthrough: Controller</a:t>
            </a:r>
          </a:p>
        </p:txBody>
      </p:sp>
      <p:sp>
        <p:nvSpPr>
          <p:cNvPr id="231" name="Shape 1"/>
          <p:cNvSpPr/>
          <p:nvPr/>
        </p:nvSpPr>
        <p:spPr>
          <a:xfrm>
            <a:off x="645081" y="1509354"/>
            <a:ext cx="13340239" cy="184310"/>
          </a:xfrm>
          <a:prstGeom prst="roundRect">
            <a:avLst>
              <a:gd name="adj" fmla="val 42005"/>
            </a:avLst>
          </a:prstGeom>
          <a:solidFill>
            <a:srgbClr val="E0D7F4"/>
          </a:solidFill>
          <a:ln w="7620">
            <a:solidFill>
              <a:srgbClr val="C6BDDA"/>
            </a:solidFill>
          </a:ln>
        </p:spPr>
        <p:txBody>
          <a:bodyPr lIns="45719" rIns="45719"/>
          <a:lstStyle/>
          <a:p>
            <a:pPr/>
          </a:p>
        </p:txBody>
      </p:sp>
      <p:sp>
        <p:nvSpPr>
          <p:cNvPr id="232" name="Text 2"/>
          <p:cNvSpPr txBox="1"/>
          <p:nvPr/>
        </p:nvSpPr>
        <p:spPr>
          <a:xfrm>
            <a:off x="829389" y="1877972"/>
            <a:ext cx="2572978" cy="29933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400"/>
              </a:lnSpc>
              <a:defRPr b="1" sz="1900">
                <a:solidFill>
                  <a:srgbClr val="272525"/>
                </a:solidFill>
                <a:latin typeface="Petrona Bold"/>
                <a:ea typeface="Petrona Bold"/>
                <a:cs typeface="Petrona Bold"/>
                <a:sym typeface="Petrona Bold"/>
              </a:defRPr>
            </a:lvl1pPr>
          </a:lstStyle>
          <a:p>
            <a:pPr/>
            <a:r>
              <a:t>Controller Component</a:t>
            </a:r>
          </a:p>
        </p:txBody>
      </p:sp>
      <p:sp>
        <p:nvSpPr>
          <p:cNvPr id="233" name="Text 3"/>
          <p:cNvSpPr txBox="1"/>
          <p:nvPr/>
        </p:nvSpPr>
        <p:spPr>
          <a:xfrm>
            <a:off x="829388" y="2305287"/>
            <a:ext cx="5326734" cy="27457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300"/>
              </a:lnSpc>
              <a:defRPr sz="1400">
                <a:solidFill>
                  <a:srgbClr val="272525"/>
                </a:solidFill>
                <a:latin typeface="Inter"/>
                <a:ea typeface="Inter"/>
                <a:cs typeface="Inter"/>
                <a:sym typeface="Inter"/>
              </a:defRPr>
            </a:lvl1pPr>
          </a:lstStyle>
          <a:p>
            <a:pPr/>
            <a:r>
              <a:t>PasswordStrengthController: Coordinates between Model and View</a:t>
            </a:r>
          </a:p>
        </p:txBody>
      </p:sp>
      <p:sp>
        <p:nvSpPr>
          <p:cNvPr id="234" name="Shape 4"/>
          <p:cNvSpPr/>
          <p:nvPr/>
        </p:nvSpPr>
        <p:spPr>
          <a:xfrm>
            <a:off x="829389" y="2807374"/>
            <a:ext cx="12971621" cy="3224453"/>
          </a:xfrm>
          <a:prstGeom prst="roundRect">
            <a:avLst>
              <a:gd name="adj" fmla="val 2401"/>
            </a:avLst>
          </a:prstGeom>
          <a:solidFill>
            <a:srgbClr val="F0EDEA"/>
          </a:solidFill>
          <a:ln w="12700">
            <a:miter lim="400000"/>
          </a:ln>
        </p:spPr>
        <p:txBody>
          <a:bodyPr lIns="45719" rIns="45719"/>
          <a:lstStyle/>
          <a:p>
            <a:pPr/>
          </a:p>
        </p:txBody>
      </p:sp>
      <p:sp>
        <p:nvSpPr>
          <p:cNvPr id="235" name="Shape 5"/>
          <p:cNvSpPr/>
          <p:nvPr/>
        </p:nvSpPr>
        <p:spPr>
          <a:xfrm>
            <a:off x="820222" y="2807374"/>
            <a:ext cx="12989957" cy="3224453"/>
          </a:xfrm>
          <a:prstGeom prst="roundRect">
            <a:avLst>
              <a:gd name="adj" fmla="val 857"/>
            </a:avLst>
          </a:prstGeom>
          <a:solidFill>
            <a:srgbClr val="F0EDEA"/>
          </a:solidFill>
          <a:ln w="12700">
            <a:miter lim="400000"/>
          </a:ln>
        </p:spPr>
        <p:txBody>
          <a:bodyPr lIns="45719" rIns="45719"/>
          <a:lstStyle/>
          <a:p>
            <a:pPr/>
          </a:p>
        </p:txBody>
      </p:sp>
      <p:sp>
        <p:nvSpPr>
          <p:cNvPr id="236" name="Text 6"/>
          <p:cNvSpPr txBox="1"/>
          <p:nvPr/>
        </p:nvSpPr>
        <p:spPr>
          <a:xfrm>
            <a:off x="1004529" y="2945606"/>
            <a:ext cx="12621340" cy="26142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300"/>
              </a:lnSpc>
              <a:defRPr sz="1400">
                <a:solidFill>
                  <a:srgbClr val="272525"/>
                </a:solidFill>
                <a:latin typeface="Consolas"/>
                <a:ea typeface="Consolas"/>
                <a:cs typeface="Consolas"/>
                <a:sym typeface="Consolas"/>
              </a:defRPr>
            </a:pPr>
            <a:r>
              <a:t>public void onPasswordChanged(String password) {    </a:t>
            </a:r>
          </a:p>
          <a:p>
            <a:pPr>
              <a:lnSpc>
                <a:spcPts val="2300"/>
              </a:lnSpc>
              <a:defRPr sz="1400">
                <a:solidFill>
                  <a:srgbClr val="272525"/>
                </a:solidFill>
                <a:latin typeface="Consolas"/>
                <a:ea typeface="Consolas"/>
                <a:cs typeface="Consolas"/>
                <a:sym typeface="Consolas"/>
              </a:defRPr>
            </a:pPr>
            <a:r>
              <a:t>   if (gui != null) {        </a:t>
            </a:r>
          </a:p>
          <a:p>
            <a:pPr>
              <a:lnSpc>
                <a:spcPts val="2300"/>
              </a:lnSpc>
              <a:defRPr sz="1400">
                <a:solidFill>
                  <a:srgbClr val="272525"/>
                </a:solidFill>
                <a:latin typeface="Consolas"/>
                <a:ea typeface="Consolas"/>
                <a:cs typeface="Consolas"/>
                <a:sym typeface="Consolas"/>
              </a:defRPr>
            </a:pPr>
            <a:r>
              <a:t>      // Call Model for processing        </a:t>
            </a:r>
          </a:p>
          <a:p>
            <a:pPr>
              <a:lnSpc>
                <a:spcPts val="2300"/>
              </a:lnSpc>
              <a:defRPr sz="1400">
                <a:solidFill>
                  <a:srgbClr val="272525"/>
                </a:solidFill>
                <a:latin typeface="Consolas"/>
                <a:ea typeface="Consolas"/>
                <a:cs typeface="Consolas"/>
                <a:sym typeface="Consolas"/>
              </a:defRPr>
            </a:pPr>
            <a:r>
              <a:t>      PasswordStrengthFeedback result = analyzer.analyze(password);                </a:t>
            </a:r>
          </a:p>
          <a:p>
            <a:pPr>
              <a:lnSpc>
                <a:spcPts val="2300"/>
              </a:lnSpc>
              <a:defRPr sz="1400">
                <a:solidFill>
                  <a:srgbClr val="272525"/>
                </a:solidFill>
                <a:latin typeface="Consolas"/>
                <a:ea typeface="Consolas"/>
                <a:cs typeface="Consolas"/>
                <a:sym typeface="Consolas"/>
              </a:defRPr>
            </a:pPr>
            <a:r>
              <a:t>      // Update View with results        </a:t>
            </a:r>
          </a:p>
          <a:p>
            <a:pPr>
              <a:lnSpc>
                <a:spcPts val="2300"/>
              </a:lnSpc>
              <a:defRPr sz="1400">
                <a:solidFill>
                  <a:srgbClr val="272525"/>
                </a:solidFill>
                <a:latin typeface="Consolas"/>
                <a:ea typeface="Consolas"/>
                <a:cs typeface="Consolas"/>
                <a:sym typeface="Consolas"/>
              </a:defRPr>
            </a:pPr>
            <a:r>
              <a:t>      gui.updateStrength(result.getStrength());        </a:t>
            </a:r>
          </a:p>
          <a:p>
            <a:pPr>
              <a:lnSpc>
                <a:spcPts val="2300"/>
              </a:lnSpc>
              <a:defRPr sz="1400">
                <a:solidFill>
                  <a:srgbClr val="272525"/>
                </a:solidFill>
                <a:latin typeface="Consolas"/>
                <a:ea typeface="Consolas"/>
                <a:cs typeface="Consolas"/>
                <a:sym typeface="Consolas"/>
              </a:defRPr>
            </a:pPr>
            <a:r>
              <a:t>      gui.updateFeedback(result.getFeedback());    </a:t>
            </a:r>
          </a:p>
          <a:p>
            <a:pPr>
              <a:lnSpc>
                <a:spcPts val="2300"/>
              </a:lnSpc>
              <a:defRPr sz="1400">
                <a:solidFill>
                  <a:srgbClr val="272525"/>
                </a:solidFill>
                <a:latin typeface="Consolas"/>
                <a:ea typeface="Consolas"/>
                <a:cs typeface="Consolas"/>
                <a:sym typeface="Consolas"/>
              </a:defRPr>
            </a:pPr>
            <a:r>
              <a:t>    }</a:t>
            </a:r>
          </a:p>
          <a:p>
            <a:pPr>
              <a:lnSpc>
                <a:spcPts val="2300"/>
              </a:lnSpc>
              <a:defRPr sz="1400">
                <a:solidFill>
                  <a:srgbClr val="272525"/>
                </a:solidFill>
                <a:latin typeface="Consolas"/>
                <a:ea typeface="Consolas"/>
                <a:cs typeface="Consolas"/>
                <a:sym typeface="Consolas"/>
              </a:defRPr>
            </a:pPr>
            <a:r>
              <a:t>}</a:t>
            </a:r>
          </a:p>
        </p:txBody>
      </p:sp>
      <p:sp>
        <p:nvSpPr>
          <p:cNvPr id="237" name="Text 7"/>
          <p:cNvSpPr txBox="1"/>
          <p:nvPr/>
        </p:nvSpPr>
        <p:spPr>
          <a:xfrm>
            <a:off x="645080" y="6423421"/>
            <a:ext cx="2460229" cy="27457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300"/>
              </a:lnSpc>
              <a:defRPr sz="1400">
                <a:solidFill>
                  <a:srgbClr val="272525"/>
                </a:solidFill>
                <a:latin typeface="Inter"/>
                <a:ea typeface="Inter"/>
                <a:cs typeface="Inter"/>
                <a:sym typeface="Inter"/>
              </a:defRPr>
            </a:lvl1pPr>
          </a:lstStyle>
          <a:p>
            <a:pPr/>
            <a:r>
              <a:t>Receives user input from View </a:t>
            </a:r>
          </a:p>
        </p:txBody>
      </p:sp>
      <p:sp>
        <p:nvSpPr>
          <p:cNvPr id="238" name="Text 8"/>
          <p:cNvSpPr txBox="1"/>
          <p:nvPr/>
        </p:nvSpPr>
        <p:spPr>
          <a:xfrm>
            <a:off x="645080" y="6925508"/>
            <a:ext cx="2157067" cy="27457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300"/>
              </a:lnSpc>
              <a:defRPr sz="1400">
                <a:solidFill>
                  <a:srgbClr val="272525"/>
                </a:solidFill>
                <a:latin typeface="Inter"/>
                <a:ea typeface="Inter"/>
                <a:cs typeface="Inter"/>
                <a:sym typeface="Inter"/>
              </a:defRPr>
            </a:lvl1pPr>
          </a:lstStyle>
          <a:p>
            <a:pPr/>
            <a:r>
              <a:t>Calls Model for processing </a:t>
            </a:r>
          </a:p>
        </p:txBody>
      </p:sp>
      <p:sp>
        <p:nvSpPr>
          <p:cNvPr id="239" name="Text 9"/>
          <p:cNvSpPr txBox="1"/>
          <p:nvPr/>
        </p:nvSpPr>
        <p:spPr>
          <a:xfrm>
            <a:off x="645080" y="7427594"/>
            <a:ext cx="2045247" cy="27457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300"/>
              </a:lnSpc>
              <a:defRPr sz="1400">
                <a:solidFill>
                  <a:srgbClr val="272525"/>
                </a:solidFill>
                <a:latin typeface="Inter"/>
                <a:ea typeface="Inter"/>
                <a:cs typeface="Inter"/>
                <a:sym typeface="Inter"/>
              </a:defRPr>
            </a:lvl1pPr>
          </a:lstStyle>
          <a:p>
            <a:pPr/>
            <a:r>
              <a:t>Updates View with results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Text 0"/>
          <p:cNvSpPr txBox="1"/>
          <p:nvPr/>
        </p:nvSpPr>
        <p:spPr>
          <a:xfrm>
            <a:off x="771644" y="606265"/>
            <a:ext cx="7010537" cy="73671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900"/>
              </a:lnSpc>
              <a:defRPr b="1" sz="4700">
                <a:solidFill>
                  <a:srgbClr val="F95F88"/>
                </a:solidFill>
                <a:latin typeface="Petrona Bold"/>
                <a:ea typeface="Petrona Bold"/>
                <a:cs typeface="Petrona Bold"/>
                <a:sym typeface="Petrona Bold"/>
              </a:defRPr>
            </a:lvl1pPr>
          </a:lstStyle>
          <a:p>
            <a:pPr/>
            <a:r>
              <a:t>Code Walkthrough: View</a:t>
            </a:r>
          </a:p>
        </p:txBody>
      </p:sp>
      <p:sp>
        <p:nvSpPr>
          <p:cNvPr id="242" name="Shape 1"/>
          <p:cNvSpPr/>
          <p:nvPr/>
        </p:nvSpPr>
        <p:spPr>
          <a:xfrm>
            <a:off x="771643" y="1805107"/>
            <a:ext cx="220386" cy="4865252"/>
          </a:xfrm>
          <a:prstGeom prst="roundRect">
            <a:avLst>
              <a:gd name="adj" fmla="val 42022"/>
            </a:avLst>
          </a:prstGeom>
          <a:solidFill>
            <a:srgbClr val="E0D7F4"/>
          </a:solidFill>
          <a:ln w="7620">
            <a:solidFill>
              <a:srgbClr val="C6BDDA"/>
            </a:solidFill>
          </a:ln>
        </p:spPr>
        <p:txBody>
          <a:bodyPr lIns="45719" rIns="45719"/>
          <a:lstStyle/>
          <a:p>
            <a:pPr/>
          </a:p>
        </p:txBody>
      </p:sp>
      <p:sp>
        <p:nvSpPr>
          <p:cNvPr id="243" name="Text 2"/>
          <p:cNvSpPr txBox="1"/>
          <p:nvPr/>
        </p:nvSpPr>
        <p:spPr>
          <a:xfrm>
            <a:off x="1212413" y="2025491"/>
            <a:ext cx="1944155" cy="36181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900"/>
              </a:lnSpc>
              <a:defRPr b="1" sz="2300">
                <a:solidFill>
                  <a:srgbClr val="272525"/>
                </a:solidFill>
                <a:latin typeface="Petrona Bold"/>
                <a:ea typeface="Petrona Bold"/>
                <a:cs typeface="Petrona Bold"/>
                <a:sym typeface="Petrona Bold"/>
              </a:defRPr>
            </a:lvl1pPr>
          </a:lstStyle>
          <a:p>
            <a:pPr/>
            <a:r>
              <a:t>GUI(Interface)</a:t>
            </a:r>
          </a:p>
        </p:txBody>
      </p:sp>
      <p:sp>
        <p:nvSpPr>
          <p:cNvPr id="244" name="Text 3"/>
          <p:cNvSpPr txBox="1"/>
          <p:nvPr/>
        </p:nvSpPr>
        <p:spPr>
          <a:xfrm>
            <a:off x="1212413" y="2536626"/>
            <a:ext cx="2844701" cy="32397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1700">
                <a:solidFill>
                  <a:srgbClr val="272525"/>
                </a:solidFill>
                <a:latin typeface="Inter"/>
                <a:ea typeface="Inter"/>
                <a:cs typeface="Inter"/>
                <a:sym typeface="Inter"/>
              </a:defRPr>
            </a:lvl1pPr>
          </a:lstStyle>
          <a:p>
            <a:pPr/>
            <a:r>
              <a:t>Interface for GUI components</a:t>
            </a:r>
          </a:p>
        </p:txBody>
      </p:sp>
      <p:sp>
        <p:nvSpPr>
          <p:cNvPr id="245" name="Shape 4"/>
          <p:cNvSpPr/>
          <p:nvPr/>
        </p:nvSpPr>
        <p:spPr>
          <a:xfrm>
            <a:off x="1212413" y="3137416"/>
            <a:ext cx="12646343" cy="1741647"/>
          </a:xfrm>
          <a:prstGeom prst="roundRect">
            <a:avLst>
              <a:gd name="adj" fmla="val 5317"/>
            </a:avLst>
          </a:prstGeom>
          <a:solidFill>
            <a:srgbClr val="F0EDEA"/>
          </a:solidFill>
          <a:ln w="12700">
            <a:miter lim="400000"/>
          </a:ln>
        </p:spPr>
        <p:txBody>
          <a:bodyPr lIns="45719" rIns="45719"/>
          <a:lstStyle/>
          <a:p>
            <a:pPr/>
          </a:p>
        </p:txBody>
      </p:sp>
      <p:sp>
        <p:nvSpPr>
          <p:cNvPr id="246" name="Shape 5"/>
          <p:cNvSpPr/>
          <p:nvPr/>
        </p:nvSpPr>
        <p:spPr>
          <a:xfrm>
            <a:off x="1201459" y="3137416"/>
            <a:ext cx="12668251" cy="1741647"/>
          </a:xfrm>
          <a:prstGeom prst="roundRect">
            <a:avLst>
              <a:gd name="adj" fmla="val 1899"/>
            </a:avLst>
          </a:prstGeom>
          <a:solidFill>
            <a:srgbClr val="F0EDEA"/>
          </a:solidFill>
          <a:ln w="12700">
            <a:miter lim="400000"/>
          </a:ln>
        </p:spPr>
        <p:txBody>
          <a:bodyPr lIns="45719" rIns="45719"/>
          <a:lstStyle/>
          <a:p>
            <a:pPr/>
          </a:p>
        </p:txBody>
      </p:sp>
      <p:sp>
        <p:nvSpPr>
          <p:cNvPr id="247" name="Text 6"/>
          <p:cNvSpPr txBox="1"/>
          <p:nvPr/>
        </p:nvSpPr>
        <p:spPr>
          <a:xfrm>
            <a:off x="1421843" y="3302675"/>
            <a:ext cx="12227483" cy="13561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700"/>
              </a:lnSpc>
              <a:defRPr sz="1700">
                <a:solidFill>
                  <a:srgbClr val="272525"/>
                </a:solidFill>
                <a:latin typeface="Consolas"/>
                <a:ea typeface="Consolas"/>
                <a:cs typeface="Consolas"/>
                <a:sym typeface="Consolas"/>
              </a:defRPr>
            </a:pPr>
            <a:r>
              <a:t>public interface GUI {    </a:t>
            </a:r>
          </a:p>
          <a:p>
            <a:pPr>
              <a:lnSpc>
                <a:spcPts val="2700"/>
              </a:lnSpc>
              <a:defRPr sz="1700">
                <a:solidFill>
                  <a:srgbClr val="272525"/>
                </a:solidFill>
                <a:latin typeface="Consolas"/>
                <a:ea typeface="Consolas"/>
                <a:cs typeface="Consolas"/>
                <a:sym typeface="Consolas"/>
              </a:defRPr>
            </a:pPr>
            <a:r>
              <a:t>  void updateStrength(String strength);    </a:t>
            </a:r>
          </a:p>
          <a:p>
            <a:pPr>
              <a:lnSpc>
                <a:spcPts val="2700"/>
              </a:lnSpc>
              <a:defRPr sz="1700">
                <a:solidFill>
                  <a:srgbClr val="272525"/>
                </a:solidFill>
                <a:latin typeface="Consolas"/>
                <a:ea typeface="Consolas"/>
                <a:cs typeface="Consolas"/>
                <a:sym typeface="Consolas"/>
              </a:defRPr>
            </a:pPr>
            <a:r>
              <a:t>  void updateFeedback(List&lt;String&gt; feedback);</a:t>
            </a:r>
          </a:p>
          <a:p>
            <a:pPr>
              <a:lnSpc>
                <a:spcPts val="2700"/>
              </a:lnSpc>
              <a:defRPr sz="1700">
                <a:solidFill>
                  <a:srgbClr val="272525"/>
                </a:solidFill>
                <a:latin typeface="Consolas"/>
                <a:ea typeface="Consolas"/>
                <a:cs typeface="Consolas"/>
                <a:sym typeface="Consolas"/>
              </a:defRPr>
            </a:pPr>
            <a:r>
              <a:t>}</a:t>
            </a:r>
          </a:p>
        </p:txBody>
      </p:sp>
      <p:sp>
        <p:nvSpPr>
          <p:cNvPr id="248" name="Text 7"/>
          <p:cNvSpPr txBox="1"/>
          <p:nvPr/>
        </p:nvSpPr>
        <p:spPr>
          <a:xfrm>
            <a:off x="1212413" y="5127068"/>
            <a:ext cx="2124789" cy="32397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1700">
                <a:solidFill>
                  <a:srgbClr val="272525"/>
                </a:solidFill>
                <a:latin typeface="Inter"/>
                <a:ea typeface="Inter"/>
                <a:cs typeface="Inter"/>
                <a:sym typeface="Inter"/>
              </a:defRPr>
            </a:lvl1pPr>
          </a:lstStyle>
          <a:p>
            <a:pPr/>
            <a:r>
              <a:t>Enables mock testing </a:t>
            </a:r>
          </a:p>
        </p:txBody>
      </p:sp>
      <p:sp>
        <p:nvSpPr>
          <p:cNvPr id="249" name="Text 8"/>
          <p:cNvSpPr txBox="1"/>
          <p:nvPr/>
        </p:nvSpPr>
        <p:spPr>
          <a:xfrm>
            <a:off x="1212413" y="5612129"/>
            <a:ext cx="1525160" cy="32397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1700">
                <a:solidFill>
                  <a:srgbClr val="272525"/>
                </a:solidFill>
                <a:latin typeface="Inter"/>
                <a:ea typeface="Inter"/>
                <a:cs typeface="Inter"/>
                <a:sym typeface="Inter"/>
              </a:defRPr>
            </a:lvl1pPr>
          </a:lstStyle>
          <a:p>
            <a:pPr/>
            <a:r>
              <a:t>Loose coupling </a:t>
            </a:r>
          </a:p>
        </p:txBody>
      </p:sp>
      <p:sp>
        <p:nvSpPr>
          <p:cNvPr id="250" name="Text 9"/>
          <p:cNvSpPr txBox="1"/>
          <p:nvPr/>
        </p:nvSpPr>
        <p:spPr>
          <a:xfrm>
            <a:off x="1212413" y="6097191"/>
            <a:ext cx="960637" cy="32397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1700">
                <a:solidFill>
                  <a:srgbClr val="272525"/>
                </a:solidFill>
                <a:latin typeface="Inter"/>
                <a:ea typeface="Inter"/>
                <a:cs typeface="Inter"/>
                <a:sym typeface="Inter"/>
              </a:defRPr>
            </a:lvl1pPr>
          </a:lstStyle>
          <a:p>
            <a:pPr/>
            <a:r>
              <a:t>Testability</a:t>
            </a:r>
          </a:p>
        </p:txBody>
      </p:sp>
      <p:sp>
        <p:nvSpPr>
          <p:cNvPr id="251" name="Text 10"/>
          <p:cNvSpPr txBox="1"/>
          <p:nvPr/>
        </p:nvSpPr>
        <p:spPr>
          <a:xfrm>
            <a:off x="771643" y="6918365"/>
            <a:ext cx="13087113" cy="66687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700"/>
              </a:lnSpc>
              <a:defRPr sz="1700">
                <a:solidFill>
                  <a:srgbClr val="272525"/>
                </a:solidFill>
                <a:latin typeface="Inter"/>
                <a:ea typeface="Inter"/>
                <a:cs typeface="Inter"/>
                <a:sym typeface="Inter"/>
              </a:defRPr>
            </a:lvl1pPr>
          </a:lstStyle>
          <a:p>
            <a:pPr/>
            <a:r>
              <a:t>The View handles all user interface elements. When the user types, it delegates the action to the Controller. The GUI implements an interface, making it testable without the actual Swing components.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Text 0"/>
          <p:cNvSpPr txBox="1"/>
          <p:nvPr/>
        </p:nvSpPr>
        <p:spPr>
          <a:xfrm>
            <a:off x="540187" y="425172"/>
            <a:ext cx="4926075" cy="51294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4100"/>
              </a:lnSpc>
              <a:defRPr b="1" sz="3300">
                <a:solidFill>
                  <a:srgbClr val="F95F88"/>
                </a:solidFill>
                <a:latin typeface="Petrona Bold"/>
                <a:ea typeface="Petrona Bold"/>
                <a:cs typeface="Petrona Bold"/>
                <a:sym typeface="Petrona Bold"/>
              </a:defRPr>
            </a:lvl1pPr>
          </a:lstStyle>
          <a:p>
            <a:pPr/>
            <a:r>
              <a:t>Code Walkthrough: View</a:t>
            </a:r>
          </a:p>
        </p:txBody>
      </p:sp>
      <p:sp>
        <p:nvSpPr>
          <p:cNvPr id="254" name="Shape 1"/>
          <p:cNvSpPr/>
          <p:nvPr/>
        </p:nvSpPr>
        <p:spPr>
          <a:xfrm>
            <a:off x="540186" y="1264324"/>
            <a:ext cx="154306" cy="6119576"/>
          </a:xfrm>
          <a:prstGeom prst="roundRect">
            <a:avLst>
              <a:gd name="adj" fmla="val 42016"/>
            </a:avLst>
          </a:prstGeom>
          <a:solidFill>
            <a:srgbClr val="E0D7F4"/>
          </a:solidFill>
          <a:ln w="7620">
            <a:solidFill>
              <a:srgbClr val="C6BDDA"/>
            </a:solidFill>
          </a:ln>
        </p:spPr>
        <p:txBody>
          <a:bodyPr lIns="45719" rIns="45719"/>
          <a:lstStyle/>
          <a:p>
            <a:pPr/>
          </a:p>
        </p:txBody>
      </p:sp>
      <p:sp>
        <p:nvSpPr>
          <p:cNvPr id="255" name="Text 2"/>
          <p:cNvSpPr txBox="1"/>
          <p:nvPr/>
        </p:nvSpPr>
        <p:spPr>
          <a:xfrm>
            <a:off x="848797" y="1418629"/>
            <a:ext cx="1827213" cy="2499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000"/>
              </a:lnSpc>
              <a:defRPr b="1" sz="1600">
                <a:solidFill>
                  <a:srgbClr val="272525"/>
                </a:solidFill>
                <a:latin typeface="Petrona Bold"/>
                <a:ea typeface="Petrona Bold"/>
                <a:cs typeface="Petrona Bold"/>
                <a:sym typeface="Petrona Bold"/>
              </a:defRPr>
            </a:lvl1pPr>
          </a:lstStyle>
          <a:p>
            <a:pPr/>
            <a:r>
              <a:t>CheckerGUI (View)</a:t>
            </a:r>
          </a:p>
        </p:txBody>
      </p:sp>
      <p:sp>
        <p:nvSpPr>
          <p:cNvPr id="256" name="Text 3"/>
          <p:cNvSpPr txBox="1"/>
          <p:nvPr/>
        </p:nvSpPr>
        <p:spPr>
          <a:xfrm>
            <a:off x="848797" y="1776413"/>
            <a:ext cx="2037135" cy="22809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900"/>
              </a:lnSpc>
              <a:defRPr sz="1200">
                <a:solidFill>
                  <a:srgbClr val="272525"/>
                </a:solidFill>
                <a:latin typeface="Inter"/>
                <a:ea typeface="Inter"/>
                <a:cs typeface="Inter"/>
                <a:sym typeface="Inter"/>
              </a:defRPr>
            </a:lvl1pPr>
          </a:lstStyle>
          <a:p>
            <a:pPr/>
            <a:r>
              <a:t>User interface implementation</a:t>
            </a:r>
          </a:p>
        </p:txBody>
      </p:sp>
      <p:sp>
        <p:nvSpPr>
          <p:cNvPr id="257" name="Shape 5"/>
          <p:cNvSpPr/>
          <p:nvPr/>
        </p:nvSpPr>
        <p:spPr>
          <a:xfrm>
            <a:off x="760230" y="2149075"/>
            <a:ext cx="13647151" cy="4020310"/>
          </a:xfrm>
          <a:prstGeom prst="roundRect">
            <a:avLst>
              <a:gd name="adj" fmla="val 592"/>
            </a:avLst>
          </a:prstGeom>
          <a:solidFill>
            <a:srgbClr val="F0EDEA"/>
          </a:solidFill>
          <a:ln w="12700">
            <a:miter lim="400000"/>
          </a:ln>
        </p:spPr>
        <p:txBody>
          <a:bodyPr lIns="45719" rIns="45719"/>
          <a:lstStyle/>
          <a:p>
            <a:pPr/>
          </a:p>
        </p:txBody>
      </p:sp>
      <p:sp>
        <p:nvSpPr>
          <p:cNvPr id="258" name="Text 6"/>
          <p:cNvSpPr txBox="1"/>
          <p:nvPr/>
        </p:nvSpPr>
        <p:spPr>
          <a:xfrm>
            <a:off x="995482" y="2312551"/>
            <a:ext cx="12948047" cy="36243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900"/>
              </a:lnSpc>
              <a:defRPr sz="1700">
                <a:solidFill>
                  <a:srgbClr val="272525"/>
                </a:solidFill>
                <a:latin typeface="Consolas"/>
                <a:ea typeface="Consolas"/>
                <a:cs typeface="Consolas"/>
                <a:sym typeface="Consolas"/>
              </a:defRPr>
            </a:pPr>
            <a:r>
              <a:t>// Listen for user typing</a:t>
            </a:r>
          </a:p>
          <a:p>
            <a:pPr>
              <a:lnSpc>
                <a:spcPts val="1900"/>
              </a:lnSpc>
              <a:defRPr sz="1700">
                <a:solidFill>
                  <a:srgbClr val="272525"/>
                </a:solidFill>
                <a:latin typeface="Consolas"/>
                <a:ea typeface="Consolas"/>
                <a:cs typeface="Consolas"/>
                <a:sym typeface="Consolas"/>
              </a:defRPr>
            </a:pPr>
            <a:r>
              <a:t>passwordField.addKeyListener(new KeyAdapter() {    </a:t>
            </a:r>
          </a:p>
          <a:p>
            <a:pPr>
              <a:lnSpc>
                <a:spcPts val="1900"/>
              </a:lnSpc>
              <a:defRPr sz="1700">
                <a:solidFill>
                  <a:srgbClr val="272525"/>
                </a:solidFill>
                <a:latin typeface="Consolas"/>
                <a:ea typeface="Consolas"/>
                <a:cs typeface="Consolas"/>
                <a:sym typeface="Consolas"/>
              </a:defRPr>
            </a:pPr>
            <a:r>
              <a:t>  public void keyReleased(KeyEvent e{</a:t>
            </a:r>
          </a:p>
          <a:p>
            <a:pPr>
              <a:lnSpc>
                <a:spcPts val="1900"/>
              </a:lnSpc>
              <a:defRPr sz="1700">
                <a:solidFill>
                  <a:srgbClr val="272525"/>
                </a:solidFill>
                <a:latin typeface="Consolas"/>
                <a:ea typeface="Consolas"/>
                <a:cs typeface="Consolas"/>
                <a:sym typeface="Consolas"/>
              </a:defRPr>
            </a:pPr>
            <a:r>
              <a:t>    controller.onPasswordChanged(passwordField.getText());    </a:t>
            </a:r>
          </a:p>
          <a:p>
            <a:pPr>
              <a:lnSpc>
                <a:spcPts val="1900"/>
              </a:lnSpc>
              <a:defRPr sz="1700">
                <a:solidFill>
                  <a:srgbClr val="272525"/>
                </a:solidFill>
                <a:latin typeface="Consolas"/>
                <a:ea typeface="Consolas"/>
                <a:cs typeface="Consolas"/>
                <a:sym typeface="Consolas"/>
              </a:defRPr>
            </a:pPr>
            <a:r>
              <a:t>  }</a:t>
            </a:r>
          </a:p>
          <a:p>
            <a:pPr>
              <a:lnSpc>
                <a:spcPts val="1900"/>
              </a:lnSpc>
              <a:defRPr sz="1700">
                <a:solidFill>
                  <a:srgbClr val="272525"/>
                </a:solidFill>
                <a:latin typeface="Consolas"/>
                <a:ea typeface="Consolas"/>
                <a:cs typeface="Consolas"/>
                <a:sym typeface="Consolas"/>
              </a:defRPr>
            </a:pPr>
            <a:r>
              <a:t>});</a:t>
            </a:r>
          </a:p>
          <a:p>
            <a:pPr>
              <a:lnSpc>
                <a:spcPts val="1900"/>
              </a:lnSpc>
              <a:defRPr sz="1700">
                <a:solidFill>
                  <a:srgbClr val="272525"/>
                </a:solidFill>
                <a:latin typeface="Consolas"/>
                <a:ea typeface="Consolas"/>
                <a:cs typeface="Consolas"/>
                <a:sym typeface="Consolas"/>
              </a:defRPr>
            </a:pPr>
          </a:p>
          <a:p>
            <a:pPr>
              <a:lnSpc>
                <a:spcPts val="1900"/>
              </a:lnSpc>
              <a:defRPr sz="1700">
                <a:solidFill>
                  <a:srgbClr val="272525"/>
                </a:solidFill>
                <a:latin typeface="Consolas"/>
                <a:ea typeface="Consolas"/>
                <a:cs typeface="Consolas"/>
                <a:sym typeface="Consolas"/>
              </a:defRPr>
            </a:pPr>
            <a:r>
              <a:t>// Update strength color</a:t>
            </a:r>
          </a:p>
          <a:p>
            <a:pPr>
              <a:lnSpc>
                <a:spcPts val="1900"/>
              </a:lnSpc>
              <a:defRPr sz="1700">
                <a:solidFill>
                  <a:srgbClr val="272525"/>
                </a:solidFill>
                <a:latin typeface="Consolas"/>
                <a:ea typeface="Consolas"/>
                <a:cs typeface="Consolas"/>
                <a:sym typeface="Consolas"/>
              </a:defRPr>
            </a:pPr>
            <a:r>
              <a:t>public void updateStrength(String strength) {    </a:t>
            </a:r>
          </a:p>
          <a:p>
            <a:pPr>
              <a:lnSpc>
                <a:spcPts val="1900"/>
              </a:lnSpc>
              <a:defRPr sz="1700">
                <a:solidFill>
                  <a:srgbClr val="272525"/>
                </a:solidFill>
                <a:latin typeface="Consolas"/>
                <a:ea typeface="Consolas"/>
                <a:cs typeface="Consolas"/>
                <a:sym typeface="Consolas"/>
              </a:defRPr>
            </a:pPr>
            <a:r>
              <a:t>  switch (strength) {        </a:t>
            </a:r>
          </a:p>
          <a:p>
            <a:pPr>
              <a:lnSpc>
                <a:spcPts val="1900"/>
              </a:lnSpc>
              <a:defRPr sz="1700">
                <a:solidFill>
                  <a:srgbClr val="272525"/>
                </a:solidFill>
                <a:latin typeface="Consolas"/>
                <a:ea typeface="Consolas"/>
                <a:cs typeface="Consolas"/>
                <a:sym typeface="Consolas"/>
              </a:defRPr>
            </a:pPr>
            <a:r>
              <a:t>    case "Strong": setColor(GREEN); break;        </a:t>
            </a:r>
          </a:p>
          <a:p>
            <a:pPr>
              <a:lnSpc>
                <a:spcPts val="1900"/>
              </a:lnSpc>
              <a:defRPr sz="1700">
                <a:solidFill>
                  <a:srgbClr val="272525"/>
                </a:solidFill>
                <a:latin typeface="Consolas"/>
                <a:ea typeface="Consolas"/>
                <a:cs typeface="Consolas"/>
                <a:sym typeface="Consolas"/>
              </a:defRPr>
            </a:pPr>
            <a:r>
              <a:t>    case "Medium": setColor(ORANGE); break;        </a:t>
            </a:r>
          </a:p>
          <a:p>
            <a:pPr>
              <a:lnSpc>
                <a:spcPts val="1900"/>
              </a:lnSpc>
              <a:defRPr sz="1700">
                <a:solidFill>
                  <a:srgbClr val="272525"/>
                </a:solidFill>
                <a:latin typeface="Consolas"/>
                <a:ea typeface="Consolas"/>
                <a:cs typeface="Consolas"/>
                <a:sym typeface="Consolas"/>
              </a:defRPr>
            </a:pPr>
            <a:r>
              <a:t>    default: setColor(RED);    </a:t>
            </a:r>
          </a:p>
          <a:p>
            <a:pPr>
              <a:lnSpc>
                <a:spcPts val="1900"/>
              </a:lnSpc>
              <a:defRPr sz="1700">
                <a:solidFill>
                  <a:srgbClr val="272525"/>
                </a:solidFill>
                <a:latin typeface="Consolas"/>
                <a:ea typeface="Consolas"/>
                <a:cs typeface="Consolas"/>
                <a:sym typeface="Consolas"/>
              </a:defRPr>
            </a:pPr>
            <a:r>
              <a:t>    }</a:t>
            </a:r>
          </a:p>
          <a:p>
            <a:pPr>
              <a:lnSpc>
                <a:spcPts val="1900"/>
              </a:lnSpc>
              <a:defRPr sz="1700">
                <a:solidFill>
                  <a:srgbClr val="272525"/>
                </a:solidFill>
                <a:latin typeface="Consolas"/>
                <a:ea typeface="Consolas"/>
                <a:cs typeface="Consolas"/>
                <a:sym typeface="Consolas"/>
              </a:defRPr>
            </a:pPr>
            <a:r>
              <a:t>}</a:t>
            </a:r>
          </a:p>
        </p:txBody>
      </p:sp>
      <p:sp>
        <p:nvSpPr>
          <p:cNvPr id="259" name="Text 7"/>
          <p:cNvSpPr txBox="1"/>
          <p:nvPr/>
        </p:nvSpPr>
        <p:spPr>
          <a:xfrm>
            <a:off x="848797" y="6266021"/>
            <a:ext cx="1560581" cy="24269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900"/>
              </a:lnSpc>
              <a:defRPr sz="1700">
                <a:solidFill>
                  <a:srgbClr val="272525"/>
                </a:solidFill>
                <a:latin typeface="Inter"/>
                <a:ea typeface="Inter"/>
                <a:cs typeface="Inter"/>
                <a:sym typeface="Inter"/>
              </a:defRPr>
            </a:lvl1pPr>
          </a:lstStyle>
          <a:p>
            <a:pPr/>
            <a:r>
              <a:t>Java Swing GUI</a:t>
            </a:r>
          </a:p>
        </p:txBody>
      </p:sp>
      <p:sp>
        <p:nvSpPr>
          <p:cNvPr id="260" name="Text 8"/>
          <p:cNvSpPr txBox="1"/>
          <p:nvPr/>
        </p:nvSpPr>
        <p:spPr>
          <a:xfrm>
            <a:off x="848797" y="6605348"/>
            <a:ext cx="1764780" cy="24269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900"/>
              </a:lnSpc>
              <a:defRPr sz="1700">
                <a:solidFill>
                  <a:srgbClr val="272525"/>
                </a:solidFill>
                <a:latin typeface="Inter"/>
                <a:ea typeface="Inter"/>
                <a:cs typeface="Inter"/>
                <a:sym typeface="Inter"/>
              </a:defRPr>
            </a:lvl1pPr>
          </a:lstStyle>
          <a:p>
            <a:pPr/>
            <a:r>
              <a:t>Real-time updates</a:t>
            </a:r>
          </a:p>
        </p:txBody>
      </p:sp>
      <p:sp>
        <p:nvSpPr>
          <p:cNvPr id="261" name="Text 9"/>
          <p:cNvSpPr txBox="1"/>
          <p:nvPr/>
        </p:nvSpPr>
        <p:spPr>
          <a:xfrm>
            <a:off x="848797" y="6944677"/>
            <a:ext cx="2184984" cy="24269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1900"/>
              </a:lnSpc>
              <a:defRPr sz="1700">
                <a:solidFill>
                  <a:srgbClr val="272525"/>
                </a:solidFill>
                <a:latin typeface="Inter"/>
                <a:ea typeface="Inter"/>
                <a:cs typeface="Inter"/>
                <a:sym typeface="Inter"/>
              </a:defRPr>
            </a:lvl1pPr>
          </a:lstStyle>
          <a:p>
            <a:pPr/>
            <a:r>
              <a:t>Color-coded feedback.</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Text 0"/>
          <p:cNvSpPr txBox="1"/>
          <p:nvPr/>
        </p:nvSpPr>
        <p:spPr>
          <a:xfrm>
            <a:off x="753426" y="591978"/>
            <a:ext cx="8073977" cy="72363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800"/>
              </a:lnSpc>
              <a:defRPr b="1" sz="4600">
                <a:solidFill>
                  <a:srgbClr val="F95F88"/>
                </a:solidFill>
                <a:latin typeface="Petrona Bold"/>
                <a:ea typeface="Petrona Bold"/>
                <a:cs typeface="Petrona Bold"/>
                <a:sym typeface="Petrona Bold"/>
              </a:defRPr>
            </a:lvl1pPr>
          </a:lstStyle>
          <a:p>
            <a:pPr/>
            <a:r>
              <a:t>Benefits of MVC Architecture</a:t>
            </a:r>
          </a:p>
        </p:txBody>
      </p:sp>
      <p:sp>
        <p:nvSpPr>
          <p:cNvPr id="264" name="Text 1"/>
          <p:cNvSpPr txBox="1"/>
          <p:nvPr/>
        </p:nvSpPr>
        <p:spPr>
          <a:xfrm>
            <a:off x="753427" y="1762481"/>
            <a:ext cx="13123545" cy="6639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700"/>
              </a:lnSpc>
              <a:defRPr sz="1600">
                <a:solidFill>
                  <a:srgbClr val="272525"/>
                </a:solidFill>
                <a:latin typeface="Inter"/>
                <a:ea typeface="Inter"/>
                <a:cs typeface="Inter"/>
                <a:sym typeface="Inter"/>
              </a:defRPr>
            </a:lvl1pPr>
          </a:lstStyle>
          <a:p>
            <a:pPr/>
            <a:r>
              <a:t>The Model-View-Controller (MVC) pattern provides significant advantages, ensuring our Smart Password Strength Checker is robust, scalable, and easy to manage.</a:t>
            </a:r>
          </a:p>
        </p:txBody>
      </p:sp>
      <p:sp>
        <p:nvSpPr>
          <p:cNvPr id="265" name="Shape 2"/>
          <p:cNvSpPr/>
          <p:nvPr/>
        </p:nvSpPr>
        <p:spPr>
          <a:xfrm>
            <a:off x="753426" y="2693312"/>
            <a:ext cx="6454142" cy="2367797"/>
          </a:xfrm>
          <a:prstGeom prst="roundRect">
            <a:avLst>
              <a:gd name="adj" fmla="val 6179"/>
            </a:avLst>
          </a:prstGeom>
          <a:solidFill>
            <a:srgbClr val="FDFAF7"/>
          </a:solidFill>
          <a:ln w="30480">
            <a:solidFill>
              <a:srgbClr val="C6BDDA"/>
            </a:solidFill>
          </a:ln>
        </p:spPr>
        <p:txBody>
          <a:bodyPr lIns="45719" rIns="45719"/>
          <a:lstStyle/>
          <a:p>
            <a:pPr/>
          </a:p>
        </p:txBody>
      </p:sp>
      <p:sp>
        <p:nvSpPr>
          <p:cNvPr id="266" name="Shape 3"/>
          <p:cNvSpPr/>
          <p:nvPr/>
        </p:nvSpPr>
        <p:spPr>
          <a:xfrm>
            <a:off x="722948" y="2693312"/>
            <a:ext cx="121921" cy="2367797"/>
          </a:xfrm>
          <a:prstGeom prst="roundRect">
            <a:avLst>
              <a:gd name="adj" fmla="val 50000"/>
            </a:avLst>
          </a:prstGeom>
          <a:solidFill>
            <a:srgbClr val="6237C8"/>
          </a:solidFill>
          <a:ln w="12700">
            <a:miter lim="400000"/>
          </a:ln>
        </p:spPr>
        <p:txBody>
          <a:bodyPr lIns="45719" rIns="45719"/>
          <a:lstStyle/>
          <a:p>
            <a:pPr/>
          </a:p>
        </p:txBody>
      </p:sp>
      <p:sp>
        <p:nvSpPr>
          <p:cNvPr id="267" name="Text 4"/>
          <p:cNvSpPr txBox="1"/>
          <p:nvPr/>
        </p:nvSpPr>
        <p:spPr>
          <a:xfrm>
            <a:off x="1090612" y="2939058"/>
            <a:ext cx="3307527" cy="36181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900"/>
              </a:lnSpc>
              <a:defRPr b="1" sz="2300">
                <a:solidFill>
                  <a:srgbClr val="272525"/>
                </a:solidFill>
                <a:latin typeface="Petrona Bold"/>
                <a:ea typeface="Petrona Bold"/>
                <a:cs typeface="Petrona Bold"/>
                <a:sym typeface="Petrona Bold"/>
              </a:defRPr>
            </a:lvl1pPr>
          </a:lstStyle>
          <a:p>
            <a:pPr/>
            <a:r>
              <a:t>Separation of Concerns</a:t>
            </a:r>
          </a:p>
        </p:txBody>
      </p:sp>
      <p:sp>
        <p:nvSpPr>
          <p:cNvPr id="268" name="Text 5"/>
          <p:cNvSpPr txBox="1"/>
          <p:nvPr/>
        </p:nvSpPr>
        <p:spPr>
          <a:xfrm>
            <a:off x="1090612" y="3438049"/>
            <a:ext cx="5871212" cy="10068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700"/>
              </a:lnSpc>
              <a:defRPr sz="1600">
                <a:solidFill>
                  <a:srgbClr val="272525"/>
                </a:solidFill>
                <a:latin typeface="Inter"/>
                <a:ea typeface="Inter"/>
                <a:cs typeface="Inter"/>
                <a:sym typeface="Inter"/>
              </a:defRPr>
            </a:lvl1pPr>
          </a:lstStyle>
          <a:p>
            <a:pPr/>
            <a:r>
              <a:t>Each component (Model, View, Controller) has a single, well-defined responsibility, simplifying development and debugging. For example, the GUI solely handles display, not analysis logic.</a:t>
            </a:r>
          </a:p>
        </p:txBody>
      </p:sp>
      <p:sp>
        <p:nvSpPr>
          <p:cNvPr id="269" name="Shape 6"/>
          <p:cNvSpPr/>
          <p:nvPr/>
        </p:nvSpPr>
        <p:spPr>
          <a:xfrm>
            <a:off x="7422832" y="2693312"/>
            <a:ext cx="6454142" cy="2367797"/>
          </a:xfrm>
          <a:prstGeom prst="roundRect">
            <a:avLst>
              <a:gd name="adj" fmla="val 6179"/>
            </a:avLst>
          </a:prstGeom>
          <a:solidFill>
            <a:srgbClr val="FDFAF7"/>
          </a:solidFill>
          <a:ln w="30480">
            <a:solidFill>
              <a:srgbClr val="C6BDDA"/>
            </a:solidFill>
          </a:ln>
        </p:spPr>
        <p:txBody>
          <a:bodyPr lIns="45719" rIns="45719"/>
          <a:lstStyle/>
          <a:p>
            <a:pPr/>
          </a:p>
        </p:txBody>
      </p:sp>
      <p:sp>
        <p:nvSpPr>
          <p:cNvPr id="270" name="Shape 7"/>
          <p:cNvSpPr/>
          <p:nvPr/>
        </p:nvSpPr>
        <p:spPr>
          <a:xfrm>
            <a:off x="7392352" y="2693312"/>
            <a:ext cx="121921" cy="2367797"/>
          </a:xfrm>
          <a:prstGeom prst="roundRect">
            <a:avLst>
              <a:gd name="adj" fmla="val 50000"/>
            </a:avLst>
          </a:prstGeom>
          <a:solidFill>
            <a:srgbClr val="6237C8"/>
          </a:solidFill>
          <a:ln w="12700">
            <a:miter lim="400000"/>
          </a:ln>
        </p:spPr>
        <p:txBody>
          <a:bodyPr lIns="45719" rIns="45719"/>
          <a:lstStyle/>
          <a:p>
            <a:pPr/>
          </a:p>
        </p:txBody>
      </p:sp>
      <p:sp>
        <p:nvSpPr>
          <p:cNvPr id="271" name="Text 8"/>
          <p:cNvSpPr txBox="1"/>
          <p:nvPr/>
        </p:nvSpPr>
        <p:spPr>
          <a:xfrm>
            <a:off x="7760017" y="2939058"/>
            <a:ext cx="2912878" cy="36181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900"/>
              </a:lnSpc>
              <a:defRPr b="1" sz="2300">
                <a:solidFill>
                  <a:srgbClr val="272525"/>
                </a:solidFill>
                <a:latin typeface="Petrona Bold"/>
                <a:ea typeface="Petrona Bold"/>
                <a:cs typeface="Petrona Bold"/>
                <a:sym typeface="Petrona Bold"/>
              </a:defRPr>
            </a:lvl1pPr>
          </a:lstStyle>
          <a:p>
            <a:pPr/>
            <a:r>
              <a:t>Enhanced Testability</a:t>
            </a:r>
          </a:p>
        </p:txBody>
      </p:sp>
      <p:sp>
        <p:nvSpPr>
          <p:cNvPr id="272" name="Text 9"/>
          <p:cNvSpPr txBox="1"/>
          <p:nvPr/>
        </p:nvSpPr>
        <p:spPr>
          <a:xfrm>
            <a:off x="7760017" y="3438049"/>
            <a:ext cx="5871212" cy="10068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700"/>
              </a:lnSpc>
              <a:defRPr sz="1600">
                <a:solidFill>
                  <a:srgbClr val="272525"/>
                </a:solidFill>
                <a:latin typeface="Inter"/>
                <a:ea typeface="Inter"/>
                <a:cs typeface="Inter"/>
                <a:sym typeface="Inter"/>
              </a:defRPr>
            </a:lvl1pPr>
          </a:lstStyle>
          <a:p>
            <a:pPr/>
            <a:r>
              <a:t>Individual components can be tested in isolation, such as validating the Controller's logic using a mock GUI, which streamlines unit testing and ensures reliability.</a:t>
            </a:r>
          </a:p>
        </p:txBody>
      </p:sp>
      <p:sp>
        <p:nvSpPr>
          <p:cNvPr id="273" name="Shape 10"/>
          <p:cNvSpPr/>
          <p:nvPr/>
        </p:nvSpPr>
        <p:spPr>
          <a:xfrm>
            <a:off x="753426" y="5276374"/>
            <a:ext cx="6454142" cy="2367797"/>
          </a:xfrm>
          <a:prstGeom prst="roundRect">
            <a:avLst>
              <a:gd name="adj" fmla="val 6179"/>
            </a:avLst>
          </a:prstGeom>
          <a:solidFill>
            <a:srgbClr val="FDFAF7"/>
          </a:solidFill>
          <a:ln w="30480">
            <a:solidFill>
              <a:srgbClr val="C6BDDA"/>
            </a:solidFill>
          </a:ln>
        </p:spPr>
        <p:txBody>
          <a:bodyPr lIns="45719" rIns="45719"/>
          <a:lstStyle/>
          <a:p>
            <a:pPr/>
          </a:p>
        </p:txBody>
      </p:sp>
      <p:sp>
        <p:nvSpPr>
          <p:cNvPr id="274" name="Shape 11"/>
          <p:cNvSpPr/>
          <p:nvPr/>
        </p:nvSpPr>
        <p:spPr>
          <a:xfrm>
            <a:off x="722948" y="5276374"/>
            <a:ext cx="121921" cy="2367797"/>
          </a:xfrm>
          <a:prstGeom prst="roundRect">
            <a:avLst>
              <a:gd name="adj" fmla="val 50000"/>
            </a:avLst>
          </a:prstGeom>
          <a:solidFill>
            <a:srgbClr val="6237C8"/>
          </a:solidFill>
          <a:ln w="12700">
            <a:miter lim="400000"/>
          </a:ln>
        </p:spPr>
        <p:txBody>
          <a:bodyPr lIns="45719" rIns="45719"/>
          <a:lstStyle/>
          <a:p>
            <a:pPr/>
          </a:p>
        </p:txBody>
      </p:sp>
      <p:sp>
        <p:nvSpPr>
          <p:cNvPr id="275" name="Text 12"/>
          <p:cNvSpPr txBox="1"/>
          <p:nvPr/>
        </p:nvSpPr>
        <p:spPr>
          <a:xfrm>
            <a:off x="1090612" y="5522119"/>
            <a:ext cx="3437317" cy="36181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900"/>
              </a:lnSpc>
              <a:defRPr b="1" sz="2300">
                <a:solidFill>
                  <a:srgbClr val="272525"/>
                </a:solidFill>
                <a:latin typeface="Petrona Bold"/>
                <a:ea typeface="Petrona Bold"/>
                <a:cs typeface="Petrona Bold"/>
                <a:sym typeface="Petrona Bold"/>
              </a:defRPr>
            </a:lvl1pPr>
          </a:lstStyle>
          <a:p>
            <a:pPr/>
            <a:r>
              <a:t>Improved Maintainability</a:t>
            </a:r>
          </a:p>
        </p:txBody>
      </p:sp>
      <p:sp>
        <p:nvSpPr>
          <p:cNvPr id="276" name="Text 13"/>
          <p:cNvSpPr txBox="1"/>
          <p:nvPr/>
        </p:nvSpPr>
        <p:spPr>
          <a:xfrm>
            <a:off x="1090612" y="6021109"/>
            <a:ext cx="5871212" cy="100685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700"/>
              </a:lnSpc>
              <a:defRPr sz="1600">
                <a:solidFill>
                  <a:srgbClr val="272525"/>
                </a:solidFill>
                <a:latin typeface="Inter"/>
                <a:ea typeface="Inter"/>
                <a:cs typeface="Inter"/>
                <a:sym typeface="Inter"/>
              </a:defRPr>
            </a:lvl1pPr>
          </a:lstStyle>
          <a:p>
            <a:pPr/>
            <a:r>
              <a:t>Changes or updates in one part of the application, like the user interface, minimally impact other parts, reducing the risk of introducing new bugs and simplifying ongoing support.</a:t>
            </a:r>
          </a:p>
        </p:txBody>
      </p:sp>
      <p:sp>
        <p:nvSpPr>
          <p:cNvPr id="277" name="Shape 14"/>
          <p:cNvSpPr/>
          <p:nvPr/>
        </p:nvSpPr>
        <p:spPr>
          <a:xfrm>
            <a:off x="7422832" y="5276374"/>
            <a:ext cx="6454142" cy="2367797"/>
          </a:xfrm>
          <a:prstGeom prst="roundRect">
            <a:avLst>
              <a:gd name="adj" fmla="val 6179"/>
            </a:avLst>
          </a:prstGeom>
          <a:solidFill>
            <a:srgbClr val="FDFAF7"/>
          </a:solidFill>
          <a:ln w="30480">
            <a:solidFill>
              <a:srgbClr val="C6BDDA"/>
            </a:solidFill>
          </a:ln>
        </p:spPr>
        <p:txBody>
          <a:bodyPr lIns="45719" rIns="45719"/>
          <a:lstStyle/>
          <a:p>
            <a:pPr/>
          </a:p>
        </p:txBody>
      </p:sp>
      <p:sp>
        <p:nvSpPr>
          <p:cNvPr id="278" name="Shape 15"/>
          <p:cNvSpPr/>
          <p:nvPr/>
        </p:nvSpPr>
        <p:spPr>
          <a:xfrm>
            <a:off x="7392352" y="5276374"/>
            <a:ext cx="121921" cy="2367797"/>
          </a:xfrm>
          <a:prstGeom prst="roundRect">
            <a:avLst>
              <a:gd name="adj" fmla="val 50000"/>
            </a:avLst>
          </a:prstGeom>
          <a:solidFill>
            <a:srgbClr val="6237C8"/>
          </a:solidFill>
          <a:ln w="12700">
            <a:miter lim="400000"/>
          </a:ln>
        </p:spPr>
        <p:txBody>
          <a:bodyPr lIns="45719" rIns="45719"/>
          <a:lstStyle/>
          <a:p>
            <a:pPr/>
          </a:p>
        </p:txBody>
      </p:sp>
      <p:sp>
        <p:nvSpPr>
          <p:cNvPr id="279" name="Text 16"/>
          <p:cNvSpPr txBox="1"/>
          <p:nvPr/>
        </p:nvSpPr>
        <p:spPr>
          <a:xfrm>
            <a:off x="7760017" y="5522119"/>
            <a:ext cx="2853688" cy="36181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900"/>
              </a:lnSpc>
              <a:defRPr b="1" sz="2300">
                <a:solidFill>
                  <a:srgbClr val="272525"/>
                </a:solidFill>
                <a:latin typeface="Petrona Bold"/>
                <a:ea typeface="Petrona Bold"/>
                <a:cs typeface="Petrona Bold"/>
                <a:sym typeface="Petrona Bold"/>
              </a:defRPr>
            </a:lvl1pPr>
          </a:lstStyle>
          <a:p>
            <a:pPr/>
            <a:r>
              <a:t>Greater Extensibility</a:t>
            </a:r>
          </a:p>
        </p:txBody>
      </p:sp>
      <p:sp>
        <p:nvSpPr>
          <p:cNvPr id="280" name="Text 17"/>
          <p:cNvSpPr txBox="1"/>
          <p:nvPr/>
        </p:nvSpPr>
        <p:spPr>
          <a:xfrm>
            <a:off x="7760017" y="6021109"/>
            <a:ext cx="5871212" cy="100685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700"/>
              </a:lnSpc>
              <a:defRPr sz="1600">
                <a:solidFill>
                  <a:srgbClr val="272525"/>
                </a:solidFill>
                <a:latin typeface="Inter"/>
                <a:ea typeface="Inter"/>
                <a:cs typeface="Inter"/>
                <a:sym typeface="Inter"/>
              </a:defRPr>
            </a:lvl1pPr>
          </a:lstStyle>
          <a:p>
            <a:pPr/>
            <a:r>
              <a:t>Adding new features, such as additional password validation rules, primarily requires updates within the Model, allowing for easy expansion without disrupting the core architecture.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