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1"/>
  </p:notesMasterIdLst>
  <p:sldIdLst>
    <p:sldId id="256" r:id="rId2"/>
    <p:sldId id="283" r:id="rId3"/>
    <p:sldId id="258" r:id="rId4"/>
    <p:sldId id="271" r:id="rId5"/>
    <p:sldId id="286" r:id="rId6"/>
    <p:sldId id="273" r:id="rId7"/>
    <p:sldId id="267" r:id="rId8"/>
    <p:sldId id="274" r:id="rId9"/>
    <p:sldId id="285" r:id="rId10"/>
    <p:sldId id="284" r:id="rId11"/>
    <p:sldId id="261" r:id="rId12"/>
    <p:sldId id="272" r:id="rId13"/>
    <p:sldId id="268" r:id="rId14"/>
    <p:sldId id="277" r:id="rId15"/>
    <p:sldId id="269" r:id="rId16"/>
    <p:sldId id="279" r:id="rId17"/>
    <p:sldId id="281" r:id="rId18"/>
    <p:sldId id="270"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D2B28A-0A65-1E4C-902E-081FBA1BD6AC}">
          <p14:sldIdLst>
            <p14:sldId id="256"/>
            <p14:sldId id="283"/>
            <p14:sldId id="258"/>
            <p14:sldId id="271"/>
            <p14:sldId id="286"/>
            <p14:sldId id="273"/>
            <p14:sldId id="267"/>
            <p14:sldId id="274"/>
            <p14:sldId id="285"/>
            <p14:sldId id="284"/>
            <p14:sldId id="261"/>
            <p14:sldId id="272"/>
            <p14:sldId id="268"/>
            <p14:sldId id="277"/>
            <p14:sldId id="269"/>
            <p14:sldId id="279"/>
            <p14:sldId id="281"/>
            <p14:sldId id="270"/>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90"/>
  </p:normalViewPr>
  <p:slideViewPr>
    <p:cSldViewPr snapToGrid="0" snapToObjects="1">
      <p:cViewPr varScale="1">
        <p:scale>
          <a:sx n="105" d="100"/>
          <a:sy n="105" d="100"/>
        </p:scale>
        <p:origin x="3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62CCE-D74C-D642-AE48-B5052712C1B1}" type="datetimeFigureOut">
              <a:rPr lang="en-US" smtClean="0"/>
              <a:t>4/17/19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8E68-9C8C-7240-AB9F-3527E399C7D8}" type="slidenum">
              <a:rPr lang="en-US" smtClean="0"/>
              <a:t>‹#›</a:t>
            </a:fld>
            <a:endParaRPr lang="en-US"/>
          </a:p>
        </p:txBody>
      </p:sp>
    </p:spTree>
    <p:extLst>
      <p:ext uri="{BB962C8B-B14F-4D97-AF65-F5344CB8AC3E}">
        <p14:creationId xmlns:p14="http://schemas.microsoft.com/office/powerpoint/2010/main" val="283371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4/17/19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4/17/19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4/17/19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4/17/19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hyperlink" Target="https://history.house.gov/Exhibitions-and-Publications/WIC/Historical-Data/Women-Representatives-and-Senators-by-Congress/" TargetMode="External"/><Relationship Id="rId3" Type="http://schemas.openxmlformats.org/officeDocument/2006/relationships/hyperlink" Target="https://www.senate.gov/history/partydiv.htm" TargetMode="External"/><Relationship Id="rId7" Type="http://schemas.openxmlformats.org/officeDocument/2006/relationships/hyperlink" Target="https://www.pewresearch.org/fact-tank/2018/12/18/record-number-women-in-congress/" TargetMode="External"/><Relationship Id="rId2" Type="http://schemas.openxmlformats.org/officeDocument/2006/relationships/hyperlink" Target="https://history.house.gov/Institution/Party-Divisions/Party-Divisions/" TargetMode="External"/><Relationship Id="rId1" Type="http://schemas.openxmlformats.org/officeDocument/2006/relationships/slideLayout" Target="../slideLayouts/slideLayout2.xml"/><Relationship Id="rId6" Type="http://schemas.openxmlformats.org/officeDocument/2006/relationships/hyperlink" Target="https://www.brookings.edu/wp-content/uploads/2019/03/Chpt-1.pdf" TargetMode="External"/><Relationship Id="rId5" Type="http://schemas.openxmlformats.org/officeDocument/2006/relationships/hyperlink" Target="https://crsreports.congress.gov/product/pdf/R/R43244" TargetMode="External"/><Relationship Id="rId4" Type="http://schemas.openxmlformats.org/officeDocument/2006/relationships/hyperlink" Target="https://crsreports.congress.gov/product/pdf/R/R4558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D2F4-6DF4-DE4E-A496-F3954D5FA208}"/>
              </a:ext>
            </a:extLst>
          </p:cNvPr>
          <p:cNvSpPr>
            <a:spLocks noGrp="1"/>
          </p:cNvSpPr>
          <p:nvPr>
            <p:ph type="ctrTitle"/>
          </p:nvPr>
        </p:nvSpPr>
        <p:spPr>
          <a:xfrm>
            <a:off x="965198" y="2474895"/>
            <a:ext cx="6212764" cy="1908215"/>
          </a:xfrm>
          <a:noFill/>
          <a:ln>
            <a:solidFill>
              <a:schemeClr val="tx1"/>
            </a:solidFill>
          </a:ln>
        </p:spPr>
        <p:txBody>
          <a:bodyPr wrap="square">
            <a:normAutofit/>
          </a:bodyPr>
          <a:lstStyle/>
          <a:p>
            <a:r>
              <a:rPr lang="en-US" sz="3700">
                <a:solidFill>
                  <a:schemeClr val="tx1"/>
                </a:solidFill>
              </a:rPr>
              <a:t>Changes in U.S Congress between 1917-2020</a:t>
            </a:r>
          </a:p>
        </p:txBody>
      </p:sp>
      <p:sp>
        <p:nvSpPr>
          <p:cNvPr id="8" name="Rectangle 7">
            <a:extLst>
              <a:ext uri="{FF2B5EF4-FFF2-40B4-BE49-F238E27FC236}">
                <a16:creationId xmlns:a16="http://schemas.microsoft.com/office/drawing/2014/main" id="{157A82F3-F6C4-4325-8C9C-7DF1AD06B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0"/>
            <a:ext cx="40621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14352D0-D8E4-BA4B-9641-49B84565E275}"/>
              </a:ext>
            </a:extLst>
          </p:cNvPr>
          <p:cNvSpPr>
            <a:spLocks noGrp="1"/>
          </p:cNvSpPr>
          <p:nvPr>
            <p:ph type="subTitle" idx="1"/>
          </p:nvPr>
        </p:nvSpPr>
        <p:spPr>
          <a:xfrm>
            <a:off x="8533732" y="2173266"/>
            <a:ext cx="3254408" cy="2511468"/>
          </a:xfrm>
        </p:spPr>
        <p:txBody>
          <a:bodyPr anchor="ctr">
            <a:normAutofit/>
          </a:bodyPr>
          <a:lstStyle/>
          <a:p>
            <a:r>
              <a:rPr lang="en-US" sz="2400" dirty="0">
                <a:solidFill>
                  <a:schemeClr val="tx2">
                    <a:lumMod val="90000"/>
                  </a:schemeClr>
                </a:solidFill>
              </a:rPr>
              <a:t>Amber Naranjo</a:t>
            </a:r>
          </a:p>
          <a:p>
            <a:r>
              <a:rPr lang="en-US" sz="2400" dirty="0">
                <a:solidFill>
                  <a:schemeClr val="tx2">
                    <a:lumMod val="90000"/>
                  </a:schemeClr>
                </a:solidFill>
              </a:rPr>
              <a:t>STA 4102</a:t>
            </a:r>
          </a:p>
        </p:txBody>
      </p:sp>
    </p:spTree>
    <p:extLst>
      <p:ext uri="{BB962C8B-B14F-4D97-AF65-F5344CB8AC3E}">
        <p14:creationId xmlns:p14="http://schemas.microsoft.com/office/powerpoint/2010/main" val="1243135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D2F4-6DF4-DE4E-A496-F3954D5FA208}"/>
              </a:ext>
            </a:extLst>
          </p:cNvPr>
          <p:cNvSpPr>
            <a:spLocks noGrp="1"/>
          </p:cNvSpPr>
          <p:nvPr>
            <p:ph type="ctrTitle"/>
          </p:nvPr>
        </p:nvSpPr>
        <p:spPr>
          <a:xfrm>
            <a:off x="965198" y="2474895"/>
            <a:ext cx="6212764" cy="1908215"/>
          </a:xfrm>
          <a:noFill/>
          <a:ln>
            <a:solidFill>
              <a:schemeClr val="tx1"/>
            </a:solidFill>
          </a:ln>
        </p:spPr>
        <p:txBody>
          <a:bodyPr wrap="square">
            <a:normAutofit/>
          </a:bodyPr>
          <a:lstStyle/>
          <a:p>
            <a:r>
              <a:rPr lang="en-US" sz="3700" dirty="0">
                <a:solidFill>
                  <a:schemeClr val="tx1"/>
                </a:solidFill>
              </a:rPr>
              <a:t>Guide</a:t>
            </a:r>
          </a:p>
        </p:txBody>
      </p:sp>
      <p:sp>
        <p:nvSpPr>
          <p:cNvPr id="8" name="Rectangle 7">
            <a:extLst>
              <a:ext uri="{FF2B5EF4-FFF2-40B4-BE49-F238E27FC236}">
                <a16:creationId xmlns:a16="http://schemas.microsoft.com/office/drawing/2014/main" id="{157A82F3-F6C4-4325-8C9C-7DF1AD06B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0"/>
            <a:ext cx="40621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14352D0-D8E4-BA4B-9641-49B84565E275}"/>
              </a:ext>
            </a:extLst>
          </p:cNvPr>
          <p:cNvSpPr>
            <a:spLocks noGrp="1"/>
          </p:cNvSpPr>
          <p:nvPr>
            <p:ph type="subTitle" idx="1"/>
          </p:nvPr>
        </p:nvSpPr>
        <p:spPr>
          <a:xfrm>
            <a:off x="8533732" y="609600"/>
            <a:ext cx="3254408" cy="5583936"/>
          </a:xfrm>
        </p:spPr>
        <p:txBody>
          <a:bodyPr anchor="ctr">
            <a:normAutofit/>
          </a:bodyPr>
          <a:lstStyle/>
          <a:p>
            <a:pPr marL="342900" indent="-342900" algn="l">
              <a:buFont typeface="Arial" panose="020B0604020202020204" pitchFamily="34" charset="0"/>
              <a:buChar char="•"/>
            </a:pPr>
            <a:r>
              <a:rPr lang="en-US" sz="2400" dirty="0">
                <a:solidFill>
                  <a:schemeClr val="tx2">
                    <a:lumMod val="90000"/>
                  </a:schemeClr>
                </a:solidFill>
              </a:rPr>
              <a:t>Shiny App</a:t>
            </a:r>
          </a:p>
          <a:p>
            <a:pPr marL="342900" indent="-342900">
              <a:buFont typeface="Arial" panose="020B0604020202020204" pitchFamily="34" charset="0"/>
              <a:buChar char="•"/>
            </a:pPr>
            <a:endParaRPr lang="en-US" sz="2400" dirty="0">
              <a:solidFill>
                <a:schemeClr val="tx2">
                  <a:lumMod val="90000"/>
                </a:schemeClr>
              </a:solidFill>
            </a:endParaRPr>
          </a:p>
        </p:txBody>
      </p:sp>
    </p:spTree>
    <p:extLst>
      <p:ext uri="{BB962C8B-B14F-4D97-AF65-F5344CB8AC3E}">
        <p14:creationId xmlns:p14="http://schemas.microsoft.com/office/powerpoint/2010/main" val="1949226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3CA8-1F60-8343-9A18-3D33ED5E983E}"/>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Shiny app</a:t>
            </a:r>
          </a:p>
        </p:txBody>
      </p:sp>
      <p:sp>
        <p:nvSpPr>
          <p:cNvPr id="26" name="Content Placeholder 2">
            <a:extLst>
              <a:ext uri="{FF2B5EF4-FFF2-40B4-BE49-F238E27FC236}">
                <a16:creationId xmlns:a16="http://schemas.microsoft.com/office/drawing/2014/main" id="{C7335C5B-3ACF-1148-8E5C-4B90BC1F6835}"/>
              </a:ext>
            </a:extLst>
          </p:cNvPr>
          <p:cNvSpPr>
            <a:spLocks noGrp="1"/>
          </p:cNvSpPr>
          <p:nvPr>
            <p:ph idx="1"/>
          </p:nvPr>
        </p:nvSpPr>
        <p:spPr>
          <a:xfrm>
            <a:off x="2231136" y="2222498"/>
            <a:ext cx="7729728" cy="3543300"/>
          </a:xfrm>
        </p:spPr>
        <p:txBody>
          <a:bodyPr>
            <a:noAutofit/>
          </a:bodyPr>
          <a:lstStyle/>
          <a:p>
            <a:pPr>
              <a:lnSpc>
                <a:spcPct val="90000"/>
              </a:lnSpc>
            </a:pPr>
            <a:r>
              <a:rPr lang="en-US" dirty="0"/>
              <a:t>This Shiny App offers simple visualizations of changes which have occurred in the U.S Congress between the years of 1917-2020</a:t>
            </a:r>
          </a:p>
          <a:p>
            <a:pPr>
              <a:lnSpc>
                <a:spcPct val="90000"/>
              </a:lnSpc>
            </a:pPr>
            <a:r>
              <a:rPr lang="en-US" dirty="0"/>
              <a:t>In particular, the user may investigate those changes amongst the following categories:</a:t>
            </a:r>
          </a:p>
          <a:p>
            <a:pPr lvl="1">
              <a:lnSpc>
                <a:spcPct val="90000"/>
              </a:lnSpc>
            </a:pPr>
            <a:endParaRPr lang="en-US" dirty="0"/>
          </a:p>
          <a:p>
            <a:pPr marL="0" indent="0">
              <a:lnSpc>
                <a:spcPct val="90000"/>
              </a:lnSpc>
              <a:buNone/>
            </a:pPr>
            <a:endParaRPr lang="en-US" dirty="0"/>
          </a:p>
        </p:txBody>
      </p:sp>
      <p:graphicFrame>
        <p:nvGraphicFramePr>
          <p:cNvPr id="5" name="Table 4">
            <a:extLst>
              <a:ext uri="{FF2B5EF4-FFF2-40B4-BE49-F238E27FC236}">
                <a16:creationId xmlns:a16="http://schemas.microsoft.com/office/drawing/2014/main" id="{1E6493CA-3D22-0241-BB04-86CF6677A8C7}"/>
              </a:ext>
            </a:extLst>
          </p:cNvPr>
          <p:cNvGraphicFramePr>
            <a:graphicFrameLocks noGrp="1"/>
          </p:cNvGraphicFramePr>
          <p:nvPr>
            <p:extLst>
              <p:ext uri="{D42A27DB-BD31-4B8C-83A1-F6EECF244321}">
                <p14:modId xmlns:p14="http://schemas.microsoft.com/office/powerpoint/2010/main" val="3281739211"/>
              </p:ext>
            </p:extLst>
          </p:nvPr>
        </p:nvGraphicFramePr>
        <p:xfrm>
          <a:off x="3608832" y="3183636"/>
          <a:ext cx="7095744" cy="2682240"/>
        </p:xfrm>
        <a:graphic>
          <a:graphicData uri="http://schemas.openxmlformats.org/drawingml/2006/table">
            <a:tbl>
              <a:tblPr firstRow="1" bandRow="1">
                <a:tableStyleId>{74C1A8A3-306A-4EB7-A6B1-4F7E0EB9C5D6}</a:tableStyleId>
              </a:tblPr>
              <a:tblGrid>
                <a:gridCol w="3494654">
                  <a:extLst>
                    <a:ext uri="{9D8B030D-6E8A-4147-A177-3AD203B41FA5}">
                      <a16:colId xmlns:a16="http://schemas.microsoft.com/office/drawing/2014/main" val="1609454447"/>
                    </a:ext>
                  </a:extLst>
                </a:gridCol>
                <a:gridCol w="3601090">
                  <a:extLst>
                    <a:ext uri="{9D8B030D-6E8A-4147-A177-3AD203B41FA5}">
                      <a16:colId xmlns:a16="http://schemas.microsoft.com/office/drawing/2014/main" val="736666381"/>
                    </a:ext>
                  </a:extLst>
                </a:gridCol>
              </a:tblGrid>
              <a:tr h="2207770">
                <a:tc>
                  <a:txBody>
                    <a:bodyPr/>
                    <a:lstStyle/>
                    <a:p>
                      <a:pPr marL="285750" indent="-285750">
                        <a:buFont typeface="Arial" panose="020B0604020202020204" pitchFamily="34" charset="0"/>
                        <a:buChar char="•"/>
                      </a:pPr>
                      <a:r>
                        <a:rPr lang="en-US" b="0" dirty="0"/>
                        <a:t>Male</a:t>
                      </a:r>
                    </a:p>
                    <a:p>
                      <a:pPr marL="285750" indent="-285750">
                        <a:buFont typeface="Arial" panose="020B0604020202020204" pitchFamily="34" charset="0"/>
                        <a:buChar char="•"/>
                      </a:pPr>
                      <a:r>
                        <a:rPr lang="en-US" b="0" dirty="0"/>
                        <a:t>Female</a:t>
                      </a:r>
                    </a:p>
                    <a:p>
                      <a:pPr marL="285750" indent="-285750">
                        <a:buFont typeface="Arial" panose="020B0604020202020204" pitchFamily="34" charset="0"/>
                        <a:buChar char="•"/>
                      </a:pPr>
                      <a:r>
                        <a:rPr lang="en-US" b="0" dirty="0"/>
                        <a:t>House Democrats</a:t>
                      </a:r>
                    </a:p>
                    <a:p>
                      <a:pPr marL="285750" indent="-285750">
                        <a:buFont typeface="Arial" panose="020B0604020202020204" pitchFamily="34" charset="0"/>
                        <a:buChar char="•"/>
                      </a:pPr>
                      <a:r>
                        <a:rPr lang="en-US" b="0" dirty="0"/>
                        <a:t>Senate Democrats</a:t>
                      </a:r>
                    </a:p>
                    <a:p>
                      <a:pPr marL="285750" indent="-285750">
                        <a:buFont typeface="Arial" panose="020B0604020202020204" pitchFamily="34" charset="0"/>
                        <a:buChar char="•"/>
                      </a:pPr>
                      <a:r>
                        <a:rPr lang="en-US" b="0" dirty="0"/>
                        <a:t>Total Democrats</a:t>
                      </a:r>
                    </a:p>
                    <a:p>
                      <a:pPr marL="285750" indent="-285750">
                        <a:buFont typeface="Arial" panose="020B0604020202020204" pitchFamily="34" charset="0"/>
                        <a:buChar char="•"/>
                      </a:pPr>
                      <a:r>
                        <a:rPr lang="en-US" b="0" dirty="0"/>
                        <a:t>House Republicans</a:t>
                      </a:r>
                    </a:p>
                    <a:p>
                      <a:pPr marL="285750" indent="-285750">
                        <a:buFont typeface="Arial" panose="020B0604020202020204" pitchFamily="34" charset="0"/>
                        <a:buChar char="•"/>
                      </a:pPr>
                      <a:r>
                        <a:rPr lang="en-US" b="0" dirty="0"/>
                        <a:t>Senate Republicans</a:t>
                      </a:r>
                    </a:p>
                    <a:p>
                      <a:pPr marL="285750" indent="-285750">
                        <a:buFont typeface="Arial" panose="020B0604020202020204" pitchFamily="34" charset="0"/>
                        <a:buChar char="•"/>
                      </a:pPr>
                      <a:r>
                        <a:rPr lang="en-US" b="0" dirty="0"/>
                        <a:t>Total Republicans</a:t>
                      </a:r>
                    </a:p>
                  </a:txBody>
                  <a:tcPr/>
                </a:tc>
                <a:tc>
                  <a:txBody>
                    <a:bodyPr/>
                    <a:lstStyle/>
                    <a:p>
                      <a:pPr marL="285750" indent="-285750">
                        <a:buFont typeface="Arial" panose="020B0604020202020204" pitchFamily="34" charset="0"/>
                        <a:buChar char="•"/>
                      </a:pPr>
                      <a:r>
                        <a:rPr lang="en-US" b="0" dirty="0"/>
                        <a:t>House Other</a:t>
                      </a:r>
                    </a:p>
                    <a:p>
                      <a:pPr marL="0" indent="0">
                        <a:buFont typeface="Arial" panose="020B0604020202020204" pitchFamily="34" charset="0"/>
                        <a:buNone/>
                      </a:pPr>
                      <a:r>
                        <a:rPr lang="en-US" b="0" dirty="0"/>
                        <a:t>(</a:t>
                      </a:r>
                      <a:r>
                        <a:rPr lang="en-US" sz="1600" b="0" dirty="0"/>
                        <a:t>representing non-Democratic and non-Republican parties in the House)</a:t>
                      </a:r>
                    </a:p>
                    <a:p>
                      <a:pPr marL="285750" indent="-285750">
                        <a:buFont typeface="Arial" panose="020B0604020202020204" pitchFamily="34" charset="0"/>
                        <a:buChar char="•"/>
                      </a:pPr>
                      <a:r>
                        <a:rPr lang="en-US" b="0" dirty="0"/>
                        <a:t>Senate Other</a:t>
                      </a:r>
                    </a:p>
                    <a:p>
                      <a:pPr marL="0" indent="0">
                        <a:buFont typeface="Arial" panose="020B0604020202020204" pitchFamily="34" charset="0"/>
                        <a:buNone/>
                      </a:pPr>
                      <a:r>
                        <a:rPr lang="en-US" sz="1600" b="0" dirty="0"/>
                        <a:t>(representing non-Democratic and non-Republican parties in the Senate)</a:t>
                      </a:r>
                    </a:p>
                    <a:p>
                      <a:pPr marL="285750" indent="-285750">
                        <a:buFont typeface="Arial" panose="020B0604020202020204" pitchFamily="34" charset="0"/>
                        <a:buChar char="•"/>
                      </a:pPr>
                      <a:r>
                        <a:rPr lang="en-US" b="0" dirty="0"/>
                        <a:t>Total Other</a:t>
                      </a:r>
                    </a:p>
                    <a:p>
                      <a:pPr marL="0" indent="0">
                        <a:buFont typeface="Arial" panose="020B0604020202020204" pitchFamily="34" charset="0"/>
                        <a:buNone/>
                      </a:pPr>
                      <a:r>
                        <a:rPr lang="en-US" sz="1600" b="0" dirty="0"/>
                        <a:t>(representing non-Democratic and non-Republican parties in the Congress)</a:t>
                      </a:r>
                    </a:p>
                    <a:p>
                      <a:pPr marL="0" indent="0">
                        <a:buFont typeface="Arial" panose="020B0604020202020204" pitchFamily="34" charset="0"/>
                        <a:buNone/>
                      </a:pPr>
                      <a:endParaRPr lang="en-US" b="0" dirty="0"/>
                    </a:p>
                  </a:txBody>
                  <a:tcPr/>
                </a:tc>
                <a:extLst>
                  <a:ext uri="{0D108BD9-81ED-4DB2-BD59-A6C34878D82A}">
                    <a16:rowId xmlns:a16="http://schemas.microsoft.com/office/drawing/2014/main" val="354135224"/>
                  </a:ext>
                </a:extLst>
              </a:tr>
            </a:tbl>
          </a:graphicData>
        </a:graphic>
      </p:graphicFrame>
      <p:sp>
        <p:nvSpPr>
          <p:cNvPr id="7" name="TextBox 6">
            <a:extLst>
              <a:ext uri="{FF2B5EF4-FFF2-40B4-BE49-F238E27FC236}">
                <a16:creationId xmlns:a16="http://schemas.microsoft.com/office/drawing/2014/main" id="{CDCC5489-57AB-8C41-BE78-2D0E13F12B95}"/>
              </a:ext>
            </a:extLst>
          </p:cNvPr>
          <p:cNvSpPr txBox="1"/>
          <p:nvPr/>
        </p:nvSpPr>
        <p:spPr>
          <a:xfrm>
            <a:off x="2426208" y="5865876"/>
            <a:ext cx="8278368"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 user may also compare ratios of the above categories on a given year.</a:t>
            </a:r>
          </a:p>
        </p:txBody>
      </p:sp>
    </p:spTree>
    <p:extLst>
      <p:ext uri="{BB962C8B-B14F-4D97-AF65-F5344CB8AC3E}">
        <p14:creationId xmlns:p14="http://schemas.microsoft.com/office/powerpoint/2010/main" val="35471543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3CA8-1F60-8343-9A18-3D33ED5E983E}"/>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Shiny app</a:t>
            </a:r>
          </a:p>
        </p:txBody>
      </p:sp>
      <p:sp>
        <p:nvSpPr>
          <p:cNvPr id="26" name="Content Placeholder 2">
            <a:extLst>
              <a:ext uri="{FF2B5EF4-FFF2-40B4-BE49-F238E27FC236}">
                <a16:creationId xmlns:a16="http://schemas.microsoft.com/office/drawing/2014/main" id="{C7335C5B-3ACF-1148-8E5C-4B90BC1F6835}"/>
              </a:ext>
            </a:extLst>
          </p:cNvPr>
          <p:cNvSpPr>
            <a:spLocks noGrp="1"/>
          </p:cNvSpPr>
          <p:nvPr>
            <p:ph idx="1"/>
          </p:nvPr>
        </p:nvSpPr>
        <p:spPr>
          <a:xfrm>
            <a:off x="2231136" y="2638044"/>
            <a:ext cx="7729728" cy="3933444"/>
          </a:xfrm>
        </p:spPr>
        <p:txBody>
          <a:bodyPr>
            <a:noAutofit/>
          </a:bodyPr>
          <a:lstStyle/>
          <a:p>
            <a:pPr>
              <a:lnSpc>
                <a:spcPct val="90000"/>
              </a:lnSpc>
            </a:pPr>
            <a:r>
              <a:rPr lang="en-US" sz="2400" dirty="0"/>
              <a:t>That being said, the primary purpose of this Shiny App is to visualize gender and party ratios over time.</a:t>
            </a:r>
          </a:p>
          <a:p>
            <a:pPr lvl="1">
              <a:lnSpc>
                <a:spcPct val="90000"/>
              </a:lnSpc>
            </a:pPr>
            <a:endParaRPr lang="en-US" dirty="0"/>
          </a:p>
          <a:p>
            <a:pPr marL="0" indent="0">
              <a:lnSpc>
                <a:spcPct val="90000"/>
              </a:lnSpc>
              <a:buNone/>
            </a:pPr>
            <a:endParaRPr lang="en-US" dirty="0"/>
          </a:p>
        </p:txBody>
      </p:sp>
    </p:spTree>
    <p:extLst>
      <p:ext uri="{BB962C8B-B14F-4D97-AF65-F5344CB8AC3E}">
        <p14:creationId xmlns:p14="http://schemas.microsoft.com/office/powerpoint/2010/main" val="402889610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D2F4-6DF4-DE4E-A496-F3954D5FA208}"/>
              </a:ext>
            </a:extLst>
          </p:cNvPr>
          <p:cNvSpPr>
            <a:spLocks noGrp="1"/>
          </p:cNvSpPr>
          <p:nvPr>
            <p:ph type="ctrTitle"/>
          </p:nvPr>
        </p:nvSpPr>
        <p:spPr>
          <a:xfrm>
            <a:off x="965198" y="2474895"/>
            <a:ext cx="6212764" cy="1908215"/>
          </a:xfrm>
          <a:noFill/>
          <a:ln>
            <a:solidFill>
              <a:schemeClr val="tx1"/>
            </a:solidFill>
          </a:ln>
        </p:spPr>
        <p:txBody>
          <a:bodyPr wrap="square">
            <a:normAutofit/>
          </a:bodyPr>
          <a:lstStyle/>
          <a:p>
            <a:r>
              <a:rPr lang="en-US" sz="3700" dirty="0">
                <a:solidFill>
                  <a:schemeClr val="tx1"/>
                </a:solidFill>
              </a:rPr>
              <a:t>Demo</a:t>
            </a:r>
          </a:p>
        </p:txBody>
      </p:sp>
      <p:sp>
        <p:nvSpPr>
          <p:cNvPr id="8" name="Rectangle 7">
            <a:extLst>
              <a:ext uri="{FF2B5EF4-FFF2-40B4-BE49-F238E27FC236}">
                <a16:creationId xmlns:a16="http://schemas.microsoft.com/office/drawing/2014/main" id="{157A82F3-F6C4-4325-8C9C-7DF1AD06B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0"/>
            <a:ext cx="40621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14352D0-D8E4-BA4B-9641-49B84565E275}"/>
              </a:ext>
            </a:extLst>
          </p:cNvPr>
          <p:cNvSpPr>
            <a:spLocks noGrp="1"/>
          </p:cNvSpPr>
          <p:nvPr>
            <p:ph type="subTitle" idx="1"/>
          </p:nvPr>
        </p:nvSpPr>
        <p:spPr>
          <a:xfrm>
            <a:off x="8533732" y="609600"/>
            <a:ext cx="3254408" cy="5583936"/>
          </a:xfrm>
        </p:spPr>
        <p:txBody>
          <a:bodyPr anchor="ctr">
            <a:normAutofit/>
          </a:bodyPr>
          <a:lstStyle/>
          <a:p>
            <a:pPr marL="342900" indent="-342900" algn="l">
              <a:buFont typeface="Arial" panose="020B0604020202020204" pitchFamily="34" charset="0"/>
              <a:buChar char="•"/>
            </a:pPr>
            <a:r>
              <a:rPr lang="en-US" sz="2400" dirty="0">
                <a:solidFill>
                  <a:schemeClr val="tx2">
                    <a:lumMod val="90000"/>
                  </a:schemeClr>
                </a:solidFill>
              </a:rPr>
              <a:t>GitHub</a:t>
            </a:r>
          </a:p>
          <a:p>
            <a:pPr marL="342900" indent="-342900">
              <a:buFont typeface="Arial" panose="020B0604020202020204" pitchFamily="34" charset="0"/>
              <a:buChar char="•"/>
            </a:pPr>
            <a:endParaRPr lang="en-US" sz="2400" dirty="0">
              <a:solidFill>
                <a:schemeClr val="tx2">
                  <a:lumMod val="90000"/>
                </a:schemeClr>
              </a:solidFill>
            </a:endParaRPr>
          </a:p>
        </p:txBody>
      </p:sp>
    </p:spTree>
    <p:extLst>
      <p:ext uri="{BB962C8B-B14F-4D97-AF65-F5344CB8AC3E}">
        <p14:creationId xmlns:p14="http://schemas.microsoft.com/office/powerpoint/2010/main" val="1925560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3CA8-1F60-8343-9A18-3D33ED5E983E}"/>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err="1">
                <a:solidFill>
                  <a:schemeClr val="tx1"/>
                </a:solidFill>
              </a:rPr>
              <a:t>github</a:t>
            </a:r>
            <a:endParaRPr lang="en-US" dirty="0">
              <a:solidFill>
                <a:schemeClr val="tx1"/>
              </a:solidFill>
            </a:endParaRPr>
          </a:p>
        </p:txBody>
      </p:sp>
      <p:sp>
        <p:nvSpPr>
          <p:cNvPr id="26" name="Content Placeholder 2">
            <a:extLst>
              <a:ext uri="{FF2B5EF4-FFF2-40B4-BE49-F238E27FC236}">
                <a16:creationId xmlns:a16="http://schemas.microsoft.com/office/drawing/2014/main" id="{C7335C5B-3ACF-1148-8E5C-4B90BC1F6835}"/>
              </a:ext>
            </a:extLst>
          </p:cNvPr>
          <p:cNvSpPr>
            <a:spLocks noGrp="1"/>
          </p:cNvSpPr>
          <p:nvPr>
            <p:ph idx="1"/>
          </p:nvPr>
        </p:nvSpPr>
        <p:spPr>
          <a:xfrm>
            <a:off x="2231136" y="2638044"/>
            <a:ext cx="7729728" cy="3711956"/>
          </a:xfrm>
        </p:spPr>
        <p:txBody>
          <a:bodyPr>
            <a:noAutofit/>
          </a:bodyPr>
          <a:lstStyle/>
          <a:p>
            <a:pPr lvl="1">
              <a:lnSpc>
                <a:spcPct val="90000"/>
              </a:lnSpc>
            </a:pPr>
            <a:endParaRPr lang="en-US" dirty="0"/>
          </a:p>
          <a:p>
            <a:pPr>
              <a:lnSpc>
                <a:spcPct val="90000"/>
              </a:lnSpc>
            </a:pPr>
            <a:r>
              <a:rPr lang="en-US" dirty="0"/>
              <a:t>A demo of this Shiny App may be found by running the following line of code into R:</a:t>
            </a:r>
          </a:p>
          <a:p>
            <a:pPr lvl="1">
              <a:lnSpc>
                <a:spcPct val="90000"/>
              </a:lnSpc>
            </a:pPr>
            <a:r>
              <a:rPr lang="en-US" dirty="0" err="1"/>
              <a:t>runGitHub</a:t>
            </a:r>
            <a:r>
              <a:rPr lang="en-US" dirty="0"/>
              <a:t>( ”</a:t>
            </a:r>
            <a:r>
              <a:rPr lang="en-US" dirty="0" err="1"/>
              <a:t>shinyProject</a:t>
            </a:r>
            <a:r>
              <a:rPr lang="en-US" dirty="0"/>
              <a:t>", "</a:t>
            </a:r>
            <a:r>
              <a:rPr lang="en-US" dirty="0" err="1"/>
              <a:t>ambergnar</a:t>
            </a:r>
            <a:r>
              <a:rPr lang="en-US" dirty="0"/>
              <a:t>")</a:t>
            </a:r>
          </a:p>
          <a:p>
            <a:pPr>
              <a:lnSpc>
                <a:spcPct val="90000"/>
              </a:lnSpc>
            </a:pPr>
            <a:endParaRPr lang="en-US" dirty="0"/>
          </a:p>
          <a:p>
            <a:pPr>
              <a:lnSpc>
                <a:spcPct val="90000"/>
              </a:lnSpc>
            </a:pPr>
            <a:endParaRPr lang="en-US" dirty="0"/>
          </a:p>
        </p:txBody>
      </p:sp>
    </p:spTree>
    <p:extLst>
      <p:ext uri="{BB962C8B-B14F-4D97-AF65-F5344CB8AC3E}">
        <p14:creationId xmlns:p14="http://schemas.microsoft.com/office/powerpoint/2010/main" val="198771071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D2F4-6DF4-DE4E-A496-F3954D5FA208}"/>
              </a:ext>
            </a:extLst>
          </p:cNvPr>
          <p:cNvSpPr>
            <a:spLocks noGrp="1"/>
          </p:cNvSpPr>
          <p:nvPr>
            <p:ph type="ctrTitle"/>
          </p:nvPr>
        </p:nvSpPr>
        <p:spPr>
          <a:xfrm>
            <a:off x="965198" y="2474895"/>
            <a:ext cx="6212764" cy="1908215"/>
          </a:xfrm>
          <a:noFill/>
          <a:ln>
            <a:solidFill>
              <a:schemeClr val="tx1"/>
            </a:solidFill>
          </a:ln>
        </p:spPr>
        <p:txBody>
          <a:bodyPr wrap="square">
            <a:normAutofit/>
          </a:bodyPr>
          <a:lstStyle/>
          <a:p>
            <a:r>
              <a:rPr lang="en-US" sz="3700" dirty="0">
                <a:solidFill>
                  <a:schemeClr val="tx1"/>
                </a:solidFill>
              </a:rPr>
              <a:t>Conclusion</a:t>
            </a:r>
          </a:p>
        </p:txBody>
      </p:sp>
      <p:sp>
        <p:nvSpPr>
          <p:cNvPr id="8" name="Rectangle 7">
            <a:extLst>
              <a:ext uri="{FF2B5EF4-FFF2-40B4-BE49-F238E27FC236}">
                <a16:creationId xmlns:a16="http://schemas.microsoft.com/office/drawing/2014/main" id="{157A82F3-F6C4-4325-8C9C-7DF1AD06B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0"/>
            <a:ext cx="40621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14352D0-D8E4-BA4B-9641-49B84565E275}"/>
              </a:ext>
            </a:extLst>
          </p:cNvPr>
          <p:cNvSpPr>
            <a:spLocks noGrp="1"/>
          </p:cNvSpPr>
          <p:nvPr>
            <p:ph type="subTitle" idx="1"/>
          </p:nvPr>
        </p:nvSpPr>
        <p:spPr>
          <a:xfrm>
            <a:off x="8533732" y="609600"/>
            <a:ext cx="3254408" cy="5583936"/>
          </a:xfrm>
        </p:spPr>
        <p:txBody>
          <a:bodyPr anchor="ctr">
            <a:normAutofit/>
          </a:bodyPr>
          <a:lstStyle/>
          <a:p>
            <a:pPr marL="342900" indent="-342900" algn="l">
              <a:buFont typeface="Arial" panose="020B0604020202020204" pitchFamily="34" charset="0"/>
              <a:buChar char="•"/>
            </a:pPr>
            <a:r>
              <a:rPr lang="en-US" sz="2400" dirty="0">
                <a:solidFill>
                  <a:schemeClr val="tx2">
                    <a:lumMod val="90000"/>
                  </a:schemeClr>
                </a:solidFill>
              </a:rPr>
              <a:t>Observed Results</a:t>
            </a:r>
          </a:p>
          <a:p>
            <a:pPr marL="342900" indent="-342900">
              <a:buFont typeface="Arial" panose="020B0604020202020204" pitchFamily="34" charset="0"/>
              <a:buChar char="•"/>
            </a:pPr>
            <a:endParaRPr lang="en-US" sz="2400" dirty="0">
              <a:solidFill>
                <a:schemeClr val="tx2">
                  <a:lumMod val="90000"/>
                </a:schemeClr>
              </a:solidFill>
            </a:endParaRPr>
          </a:p>
        </p:txBody>
      </p:sp>
    </p:spTree>
    <p:extLst>
      <p:ext uri="{BB962C8B-B14F-4D97-AF65-F5344CB8AC3E}">
        <p14:creationId xmlns:p14="http://schemas.microsoft.com/office/powerpoint/2010/main" val="2231014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3CA8-1F60-8343-9A18-3D33ED5E983E}"/>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a:solidFill>
                  <a:schemeClr val="bg1"/>
                </a:solidFill>
              </a:rPr>
              <a:t>Observed Results</a:t>
            </a:r>
          </a:p>
        </p:txBody>
      </p:sp>
      <p:sp>
        <p:nvSpPr>
          <p:cNvPr id="26" name="Content Placeholder 2">
            <a:extLst>
              <a:ext uri="{FF2B5EF4-FFF2-40B4-BE49-F238E27FC236}">
                <a16:creationId xmlns:a16="http://schemas.microsoft.com/office/drawing/2014/main" id="{C7335C5B-3ACF-1148-8E5C-4B90BC1F6835}"/>
              </a:ext>
            </a:extLst>
          </p:cNvPr>
          <p:cNvSpPr>
            <a:spLocks noGrp="1"/>
          </p:cNvSpPr>
          <p:nvPr>
            <p:ph sz="half" idx="1"/>
          </p:nvPr>
        </p:nvSpPr>
        <p:spPr>
          <a:xfrm>
            <a:off x="643468" y="2638044"/>
            <a:ext cx="3363974" cy="3415622"/>
          </a:xfrm>
        </p:spPr>
        <p:txBody>
          <a:bodyPr vert="horz" lIns="91440" tIns="45720" rIns="91440" bIns="45720" rtlCol="0">
            <a:normAutofit/>
          </a:bodyPr>
          <a:lstStyle/>
          <a:p>
            <a:pPr marL="228600" lvl="1">
              <a:lnSpc>
                <a:spcPct val="90000"/>
              </a:lnSpc>
            </a:pPr>
            <a:endParaRPr lang="en-US" sz="1500">
              <a:solidFill>
                <a:schemeClr val="bg1"/>
              </a:solidFill>
            </a:endParaRPr>
          </a:p>
          <a:p>
            <a:pPr>
              <a:lnSpc>
                <a:spcPct val="90000"/>
              </a:lnSpc>
            </a:pPr>
            <a:r>
              <a:rPr lang="en-US" sz="1500">
                <a:solidFill>
                  <a:schemeClr val="bg1"/>
                </a:solidFill>
              </a:rPr>
              <a:t>The results found on the Shiny App in regards to the difference in genders appeared to support the given assumption:</a:t>
            </a:r>
          </a:p>
          <a:p>
            <a:pPr lvl="1">
              <a:lnSpc>
                <a:spcPct val="90000"/>
              </a:lnSpc>
            </a:pPr>
            <a:r>
              <a:rPr lang="en-US" sz="1500">
                <a:solidFill>
                  <a:schemeClr val="bg1"/>
                </a:solidFill>
              </a:rPr>
              <a:t>Linearly speaking, we can see that as years increase, the amount of Females in office do as well.</a:t>
            </a:r>
          </a:p>
          <a:p>
            <a:pPr lvl="1">
              <a:lnSpc>
                <a:spcPct val="90000"/>
              </a:lnSpc>
            </a:pPr>
            <a:r>
              <a:rPr lang="en-US" sz="1500">
                <a:solidFill>
                  <a:schemeClr val="bg1"/>
                </a:solidFill>
              </a:rPr>
              <a:t>Thus, the trend over time appears to suggest that the amount of men will decrease over time as the amount of females increase as they respectively approach a more balanced state.</a:t>
            </a:r>
          </a:p>
          <a:p>
            <a:pPr>
              <a:lnSpc>
                <a:spcPct val="90000"/>
              </a:lnSpc>
            </a:pPr>
            <a:endParaRPr lang="en-US" sz="1500">
              <a:solidFill>
                <a:schemeClr val="bg1"/>
              </a:solidFill>
            </a:endParaRPr>
          </a:p>
          <a:p>
            <a:pPr>
              <a:lnSpc>
                <a:spcPct val="90000"/>
              </a:lnSpc>
            </a:pPr>
            <a:endParaRPr lang="en-US" sz="1500">
              <a:solidFill>
                <a:schemeClr val="bg1"/>
              </a:solidFill>
            </a:endParaRPr>
          </a:p>
        </p:txBody>
      </p:sp>
      <p:pic>
        <p:nvPicPr>
          <p:cNvPr id="5" name="Content Placeholder 4">
            <a:extLst>
              <a:ext uri="{FF2B5EF4-FFF2-40B4-BE49-F238E27FC236}">
                <a16:creationId xmlns:a16="http://schemas.microsoft.com/office/drawing/2014/main" id="{9B39B50E-A921-EE42-8F4F-D8BBF8EDC259}"/>
              </a:ext>
            </a:extLst>
          </p:cNvPr>
          <p:cNvPicPr>
            <a:picLocks noGrp="1" noChangeAspect="1"/>
          </p:cNvPicPr>
          <p:nvPr>
            <p:ph sz="half" idx="2"/>
          </p:nvPr>
        </p:nvPicPr>
        <p:blipFill>
          <a:blip r:embed="rId2"/>
          <a:stretch>
            <a:fillRect/>
          </a:stretch>
        </p:blipFill>
        <p:spPr>
          <a:xfrm>
            <a:off x="5297763" y="1231119"/>
            <a:ext cx="6250769" cy="4234894"/>
          </a:xfrm>
          <a:prstGeom prst="rect">
            <a:avLst/>
          </a:prstGeom>
        </p:spPr>
      </p:pic>
    </p:spTree>
    <p:extLst>
      <p:ext uri="{BB962C8B-B14F-4D97-AF65-F5344CB8AC3E}">
        <p14:creationId xmlns:p14="http://schemas.microsoft.com/office/powerpoint/2010/main" val="210547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3CA8-1F60-8343-9A18-3D33ED5E983E}"/>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a:solidFill>
                  <a:schemeClr val="bg1"/>
                </a:solidFill>
              </a:rPr>
              <a:t>Observed Results</a:t>
            </a:r>
          </a:p>
        </p:txBody>
      </p:sp>
      <p:sp>
        <p:nvSpPr>
          <p:cNvPr id="26" name="Content Placeholder 2">
            <a:extLst>
              <a:ext uri="{FF2B5EF4-FFF2-40B4-BE49-F238E27FC236}">
                <a16:creationId xmlns:a16="http://schemas.microsoft.com/office/drawing/2014/main" id="{C7335C5B-3ACF-1148-8E5C-4B90BC1F6835}"/>
              </a:ext>
            </a:extLst>
          </p:cNvPr>
          <p:cNvSpPr>
            <a:spLocks noGrp="1"/>
          </p:cNvSpPr>
          <p:nvPr>
            <p:ph sz="half" idx="1"/>
          </p:nvPr>
        </p:nvSpPr>
        <p:spPr>
          <a:xfrm>
            <a:off x="643468" y="2638044"/>
            <a:ext cx="3363974" cy="4016756"/>
          </a:xfrm>
        </p:spPr>
        <p:txBody>
          <a:bodyPr vert="horz" lIns="91440" tIns="45720" rIns="91440" bIns="45720" rtlCol="0">
            <a:normAutofit/>
          </a:bodyPr>
          <a:lstStyle/>
          <a:p>
            <a:pPr marL="228600" lvl="1">
              <a:lnSpc>
                <a:spcPct val="90000"/>
              </a:lnSpc>
            </a:pPr>
            <a:endParaRPr lang="en-US" sz="1700" dirty="0">
              <a:solidFill>
                <a:schemeClr val="bg1"/>
              </a:solidFill>
            </a:endParaRPr>
          </a:p>
          <a:p>
            <a:pPr>
              <a:lnSpc>
                <a:spcPct val="90000"/>
              </a:lnSpc>
            </a:pPr>
            <a:r>
              <a:rPr lang="en-US" sz="1700" dirty="0">
                <a:solidFill>
                  <a:schemeClr val="bg1"/>
                </a:solidFill>
              </a:rPr>
              <a:t>The results found on the Shiny App in regards to the difference in parties appeared to support the given assumption only to a degree:</a:t>
            </a:r>
          </a:p>
          <a:p>
            <a:pPr lvl="1">
              <a:lnSpc>
                <a:spcPct val="90000"/>
              </a:lnSpc>
            </a:pPr>
            <a:r>
              <a:rPr lang="en-US" sz="1700" dirty="0">
                <a:solidFill>
                  <a:schemeClr val="bg1"/>
                </a:solidFill>
              </a:rPr>
              <a:t>Although we see there is a clear alternation occurring amongst parties whether in total, by house, or by senate; overall, the Democratic party has appeared to hold majority rule over longer periods of time than the Republican party.</a:t>
            </a:r>
          </a:p>
          <a:p>
            <a:pPr>
              <a:lnSpc>
                <a:spcPct val="90000"/>
              </a:lnSpc>
            </a:pPr>
            <a:endParaRPr lang="en-US" sz="1700" dirty="0">
              <a:solidFill>
                <a:schemeClr val="bg1"/>
              </a:solidFill>
            </a:endParaRPr>
          </a:p>
          <a:p>
            <a:pPr>
              <a:lnSpc>
                <a:spcPct val="90000"/>
              </a:lnSpc>
            </a:pPr>
            <a:endParaRPr lang="en-US" sz="1700" dirty="0">
              <a:solidFill>
                <a:schemeClr val="bg1"/>
              </a:solidFill>
            </a:endParaRPr>
          </a:p>
        </p:txBody>
      </p:sp>
      <p:pic>
        <p:nvPicPr>
          <p:cNvPr id="7" name="Content Placeholder 6">
            <a:extLst>
              <a:ext uri="{FF2B5EF4-FFF2-40B4-BE49-F238E27FC236}">
                <a16:creationId xmlns:a16="http://schemas.microsoft.com/office/drawing/2014/main" id="{02103438-6E29-6746-A951-E4F4A6D9F1BC}"/>
              </a:ext>
            </a:extLst>
          </p:cNvPr>
          <p:cNvPicPr>
            <a:picLocks noGrp="1" noChangeAspect="1"/>
          </p:cNvPicPr>
          <p:nvPr>
            <p:ph sz="half" idx="2"/>
          </p:nvPr>
        </p:nvPicPr>
        <p:blipFill>
          <a:blip r:embed="rId2"/>
          <a:stretch>
            <a:fillRect/>
          </a:stretch>
        </p:blipFill>
        <p:spPr>
          <a:xfrm>
            <a:off x="5297764" y="0"/>
            <a:ext cx="6250768" cy="6841286"/>
          </a:xfrm>
          <a:prstGeom prst="rect">
            <a:avLst/>
          </a:prstGeom>
        </p:spPr>
      </p:pic>
    </p:spTree>
    <p:extLst>
      <p:ext uri="{BB962C8B-B14F-4D97-AF65-F5344CB8AC3E}">
        <p14:creationId xmlns:p14="http://schemas.microsoft.com/office/powerpoint/2010/main" val="924172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D2F4-6DF4-DE4E-A496-F3954D5FA208}"/>
              </a:ext>
            </a:extLst>
          </p:cNvPr>
          <p:cNvSpPr>
            <a:spLocks noGrp="1"/>
          </p:cNvSpPr>
          <p:nvPr>
            <p:ph type="ctrTitle"/>
          </p:nvPr>
        </p:nvSpPr>
        <p:spPr>
          <a:xfrm>
            <a:off x="965198" y="2474895"/>
            <a:ext cx="6212764" cy="1908215"/>
          </a:xfrm>
          <a:noFill/>
          <a:ln>
            <a:solidFill>
              <a:schemeClr val="tx1"/>
            </a:solidFill>
          </a:ln>
        </p:spPr>
        <p:txBody>
          <a:bodyPr wrap="square">
            <a:normAutofit/>
          </a:bodyPr>
          <a:lstStyle/>
          <a:p>
            <a:r>
              <a:rPr lang="en-US" sz="3700" dirty="0">
                <a:solidFill>
                  <a:schemeClr val="tx1"/>
                </a:solidFill>
              </a:rPr>
              <a:t>References</a:t>
            </a:r>
          </a:p>
        </p:txBody>
      </p:sp>
      <p:sp>
        <p:nvSpPr>
          <p:cNvPr id="8" name="Rectangle 7">
            <a:extLst>
              <a:ext uri="{FF2B5EF4-FFF2-40B4-BE49-F238E27FC236}">
                <a16:creationId xmlns:a16="http://schemas.microsoft.com/office/drawing/2014/main" id="{157A82F3-F6C4-4325-8C9C-7DF1AD06B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0"/>
            <a:ext cx="40621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14352D0-D8E4-BA4B-9641-49B84565E275}"/>
              </a:ext>
            </a:extLst>
          </p:cNvPr>
          <p:cNvSpPr>
            <a:spLocks noGrp="1"/>
          </p:cNvSpPr>
          <p:nvPr>
            <p:ph type="subTitle" idx="1"/>
          </p:nvPr>
        </p:nvSpPr>
        <p:spPr>
          <a:xfrm>
            <a:off x="8533732" y="609600"/>
            <a:ext cx="3254408" cy="5583936"/>
          </a:xfrm>
        </p:spPr>
        <p:txBody>
          <a:bodyPr anchor="ctr">
            <a:normAutofit/>
          </a:bodyPr>
          <a:lstStyle/>
          <a:p>
            <a:pPr marL="342900" indent="-342900" algn="l">
              <a:buFont typeface="Arial" panose="020B0604020202020204" pitchFamily="34" charset="0"/>
              <a:buChar char="•"/>
            </a:pPr>
            <a:r>
              <a:rPr lang="en-US" sz="2400" dirty="0">
                <a:solidFill>
                  <a:schemeClr val="tx2">
                    <a:lumMod val="90000"/>
                  </a:schemeClr>
                </a:solidFill>
              </a:rPr>
              <a:t>Data Sources</a:t>
            </a:r>
          </a:p>
        </p:txBody>
      </p:sp>
    </p:spTree>
    <p:extLst>
      <p:ext uri="{BB962C8B-B14F-4D97-AF65-F5344CB8AC3E}">
        <p14:creationId xmlns:p14="http://schemas.microsoft.com/office/powerpoint/2010/main" val="2562939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3CA8-1F60-8343-9A18-3D33ED5E983E}"/>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Data Sources</a:t>
            </a:r>
          </a:p>
        </p:txBody>
      </p:sp>
      <p:sp>
        <p:nvSpPr>
          <p:cNvPr id="26" name="Content Placeholder 2">
            <a:extLst>
              <a:ext uri="{FF2B5EF4-FFF2-40B4-BE49-F238E27FC236}">
                <a16:creationId xmlns:a16="http://schemas.microsoft.com/office/drawing/2014/main" id="{C7335C5B-3ACF-1148-8E5C-4B90BC1F6835}"/>
              </a:ext>
            </a:extLst>
          </p:cNvPr>
          <p:cNvSpPr>
            <a:spLocks noGrp="1"/>
          </p:cNvSpPr>
          <p:nvPr>
            <p:ph idx="1"/>
          </p:nvPr>
        </p:nvSpPr>
        <p:spPr>
          <a:xfrm>
            <a:off x="2231136" y="2638044"/>
            <a:ext cx="7729728" cy="3711956"/>
          </a:xfrm>
        </p:spPr>
        <p:txBody>
          <a:bodyPr>
            <a:noAutofit/>
          </a:bodyPr>
          <a:lstStyle/>
          <a:p>
            <a:pPr lvl="1">
              <a:lnSpc>
                <a:spcPct val="90000"/>
              </a:lnSpc>
            </a:pPr>
            <a:r>
              <a:rPr lang="en-US" sz="2000" dirty="0">
                <a:hlinkClick r:id="rId2"/>
              </a:rPr>
              <a:t>https://history.house.gov/Institution/Party-Divisions/Party-Divisions/</a:t>
            </a:r>
            <a:endParaRPr lang="en-US" sz="2000" dirty="0"/>
          </a:p>
          <a:p>
            <a:pPr lvl="1">
              <a:lnSpc>
                <a:spcPct val="90000"/>
              </a:lnSpc>
            </a:pPr>
            <a:r>
              <a:rPr lang="en-US" sz="2000" dirty="0">
                <a:hlinkClick r:id="rId3"/>
              </a:rPr>
              <a:t>https://www.senate.gov/history/partydiv.htm</a:t>
            </a:r>
            <a:endParaRPr lang="en-US" sz="2000" dirty="0"/>
          </a:p>
          <a:p>
            <a:pPr lvl="1">
              <a:lnSpc>
                <a:spcPct val="90000"/>
              </a:lnSpc>
            </a:pPr>
            <a:r>
              <a:rPr lang="en-US" sz="2000" dirty="0">
                <a:hlinkClick r:id="rId4"/>
              </a:rPr>
              <a:t>https://crsreports.congress.gov/product/pdf/R/R45583</a:t>
            </a:r>
            <a:endParaRPr lang="en-US" sz="2000" dirty="0"/>
          </a:p>
          <a:p>
            <a:pPr lvl="1">
              <a:lnSpc>
                <a:spcPct val="90000"/>
              </a:lnSpc>
            </a:pPr>
            <a:r>
              <a:rPr lang="en-US" sz="2000" dirty="0">
                <a:hlinkClick r:id="rId5"/>
              </a:rPr>
              <a:t>https://crsreports.congress.gov/product/pdf/R/R43244</a:t>
            </a:r>
            <a:endParaRPr lang="en-US" sz="2000" dirty="0"/>
          </a:p>
          <a:p>
            <a:pPr lvl="1">
              <a:lnSpc>
                <a:spcPct val="90000"/>
              </a:lnSpc>
            </a:pPr>
            <a:r>
              <a:rPr lang="en-US" sz="2000" dirty="0">
                <a:hlinkClick r:id="rId6"/>
              </a:rPr>
              <a:t>https://www.brookings.edu/wp-content/uploads/2019/03/Chpt-1.pdf</a:t>
            </a:r>
            <a:endParaRPr lang="en-US" sz="2000" dirty="0"/>
          </a:p>
          <a:p>
            <a:pPr lvl="1">
              <a:lnSpc>
                <a:spcPct val="90000"/>
              </a:lnSpc>
            </a:pPr>
            <a:r>
              <a:rPr lang="en-US" sz="2000" dirty="0">
                <a:hlinkClick r:id="rId7"/>
              </a:rPr>
              <a:t>https://www.pewresearch.org/fact-tank/2018/12/18/record-number-women-in-congress/</a:t>
            </a:r>
            <a:endParaRPr lang="en-US" sz="2000" dirty="0"/>
          </a:p>
          <a:p>
            <a:pPr lvl="1">
              <a:lnSpc>
                <a:spcPct val="90000"/>
              </a:lnSpc>
            </a:pPr>
            <a:r>
              <a:rPr lang="en-US" sz="2000" dirty="0">
                <a:hlinkClick r:id="rId8"/>
              </a:rPr>
              <a:t>https://history.house.gov</a:t>
            </a:r>
            <a:r>
              <a:rPr lang="en-US" sz="2000">
                <a:hlinkClick r:id="rId8"/>
              </a:rPr>
              <a:t>/Exhibitions-and-Publications/WIC/Historical-Data/Women-Representatives-and-Senators-by-Congress/</a:t>
            </a:r>
            <a:endParaRPr lang="en-US" sz="2000"/>
          </a:p>
          <a:p>
            <a:pPr lvl="1">
              <a:lnSpc>
                <a:spcPct val="90000"/>
              </a:lnSpc>
            </a:pPr>
            <a:endParaRPr lang="en-US" sz="2000" dirty="0"/>
          </a:p>
          <a:p>
            <a:pPr marL="228600" lvl="1" indent="0">
              <a:lnSpc>
                <a:spcPct val="90000"/>
              </a:lnSpc>
              <a:buNone/>
            </a:pPr>
            <a:endParaRPr lang="en-US" dirty="0"/>
          </a:p>
          <a:p>
            <a:pPr>
              <a:lnSpc>
                <a:spcPct val="90000"/>
              </a:lnSpc>
            </a:pPr>
            <a:endParaRPr lang="en-US" dirty="0"/>
          </a:p>
          <a:p>
            <a:pPr marL="0" indent="0">
              <a:lnSpc>
                <a:spcPct val="90000"/>
              </a:lnSpc>
              <a:buNone/>
            </a:pPr>
            <a:endParaRPr lang="en-US" dirty="0"/>
          </a:p>
        </p:txBody>
      </p:sp>
    </p:spTree>
    <p:extLst>
      <p:ext uri="{BB962C8B-B14F-4D97-AF65-F5344CB8AC3E}">
        <p14:creationId xmlns:p14="http://schemas.microsoft.com/office/powerpoint/2010/main" val="145904196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D2F4-6DF4-DE4E-A496-F3954D5FA208}"/>
              </a:ext>
            </a:extLst>
          </p:cNvPr>
          <p:cNvSpPr>
            <a:spLocks noGrp="1"/>
          </p:cNvSpPr>
          <p:nvPr>
            <p:ph type="ctrTitle"/>
          </p:nvPr>
        </p:nvSpPr>
        <p:spPr>
          <a:xfrm>
            <a:off x="965198" y="2474895"/>
            <a:ext cx="6212764" cy="1908215"/>
          </a:xfrm>
          <a:noFill/>
          <a:ln>
            <a:solidFill>
              <a:schemeClr val="tx1"/>
            </a:solidFill>
          </a:ln>
        </p:spPr>
        <p:txBody>
          <a:bodyPr wrap="square">
            <a:normAutofit/>
          </a:bodyPr>
          <a:lstStyle/>
          <a:p>
            <a:r>
              <a:rPr lang="en-US" sz="3700" dirty="0">
                <a:solidFill>
                  <a:schemeClr val="tx1"/>
                </a:solidFill>
              </a:rPr>
              <a:t>Introduction</a:t>
            </a:r>
          </a:p>
        </p:txBody>
      </p:sp>
      <p:sp>
        <p:nvSpPr>
          <p:cNvPr id="8" name="Rectangle 7">
            <a:extLst>
              <a:ext uri="{FF2B5EF4-FFF2-40B4-BE49-F238E27FC236}">
                <a16:creationId xmlns:a16="http://schemas.microsoft.com/office/drawing/2014/main" id="{157A82F3-F6C4-4325-8C9C-7DF1AD06B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0"/>
            <a:ext cx="40621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14352D0-D8E4-BA4B-9641-49B84565E275}"/>
              </a:ext>
            </a:extLst>
          </p:cNvPr>
          <p:cNvSpPr>
            <a:spLocks noGrp="1"/>
          </p:cNvSpPr>
          <p:nvPr>
            <p:ph type="subTitle" idx="1"/>
          </p:nvPr>
        </p:nvSpPr>
        <p:spPr>
          <a:xfrm>
            <a:off x="8533732" y="609600"/>
            <a:ext cx="3254408" cy="5583936"/>
          </a:xfrm>
        </p:spPr>
        <p:txBody>
          <a:bodyPr anchor="ctr">
            <a:normAutofit/>
          </a:bodyPr>
          <a:lstStyle/>
          <a:p>
            <a:pPr marL="342900" indent="-342900" algn="l">
              <a:buFont typeface="Arial" panose="020B0604020202020204" pitchFamily="34" charset="0"/>
              <a:buChar char="•"/>
            </a:pPr>
            <a:r>
              <a:rPr lang="en-US" sz="2400" dirty="0">
                <a:solidFill>
                  <a:schemeClr val="tx2">
                    <a:lumMod val="90000"/>
                  </a:schemeClr>
                </a:solidFill>
              </a:rPr>
              <a:t>What is the U.S Congress?</a:t>
            </a:r>
          </a:p>
          <a:p>
            <a:pPr marL="342900" indent="-342900" algn="l">
              <a:buFont typeface="Arial" panose="020B0604020202020204" pitchFamily="34" charset="0"/>
              <a:buChar char="•"/>
            </a:pPr>
            <a:r>
              <a:rPr lang="en-US" sz="2400" dirty="0">
                <a:solidFill>
                  <a:schemeClr val="tx2">
                    <a:lumMod val="90000"/>
                  </a:schemeClr>
                </a:solidFill>
              </a:rPr>
              <a:t>House VS. Senate</a:t>
            </a:r>
          </a:p>
          <a:p>
            <a:pPr marL="342900" indent="-342900" algn="l">
              <a:buFont typeface="Arial" panose="020B0604020202020204" pitchFamily="34" charset="0"/>
              <a:buChar char="•"/>
            </a:pPr>
            <a:r>
              <a:rPr lang="en-US" sz="2400" dirty="0">
                <a:solidFill>
                  <a:schemeClr val="tx2">
                    <a:lumMod val="90000"/>
                  </a:schemeClr>
                </a:solidFill>
              </a:rPr>
              <a:t>Motivation</a:t>
            </a:r>
          </a:p>
          <a:p>
            <a:pPr marL="342900" indent="-342900">
              <a:buFont typeface="Arial" panose="020B0604020202020204" pitchFamily="34" charset="0"/>
              <a:buChar char="•"/>
            </a:pPr>
            <a:endParaRPr lang="en-US" sz="2400" dirty="0">
              <a:solidFill>
                <a:schemeClr val="tx2">
                  <a:lumMod val="90000"/>
                </a:schemeClr>
              </a:solidFill>
            </a:endParaRPr>
          </a:p>
        </p:txBody>
      </p:sp>
    </p:spTree>
    <p:extLst>
      <p:ext uri="{BB962C8B-B14F-4D97-AF65-F5344CB8AC3E}">
        <p14:creationId xmlns:p14="http://schemas.microsoft.com/office/powerpoint/2010/main" val="386129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3CA8-1F60-8343-9A18-3D33ED5E983E}"/>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a:solidFill>
                  <a:schemeClr val="tx1"/>
                </a:solidFill>
              </a:rPr>
              <a:t>What is the u.s congress?</a:t>
            </a:r>
          </a:p>
        </p:txBody>
      </p:sp>
      <p:sp>
        <p:nvSpPr>
          <p:cNvPr id="26" name="Content Placeholder 2">
            <a:extLst>
              <a:ext uri="{FF2B5EF4-FFF2-40B4-BE49-F238E27FC236}">
                <a16:creationId xmlns:a16="http://schemas.microsoft.com/office/drawing/2014/main" id="{C7335C5B-3ACF-1148-8E5C-4B90BC1F6835}"/>
              </a:ext>
            </a:extLst>
          </p:cNvPr>
          <p:cNvSpPr>
            <a:spLocks noGrp="1"/>
          </p:cNvSpPr>
          <p:nvPr>
            <p:ph idx="1"/>
          </p:nvPr>
        </p:nvSpPr>
        <p:spPr>
          <a:xfrm>
            <a:off x="2231136" y="2638044"/>
            <a:ext cx="7729728" cy="3711956"/>
          </a:xfrm>
        </p:spPr>
        <p:txBody>
          <a:bodyPr>
            <a:noAutofit/>
          </a:bodyPr>
          <a:lstStyle/>
          <a:p>
            <a:pPr>
              <a:lnSpc>
                <a:spcPct val="90000"/>
              </a:lnSpc>
            </a:pPr>
            <a:r>
              <a:rPr lang="en-US" sz="1600" dirty="0"/>
              <a:t>Congress is a legislature of the federal government of the United States.</a:t>
            </a:r>
          </a:p>
          <a:p>
            <a:pPr>
              <a:lnSpc>
                <a:spcPct val="90000"/>
              </a:lnSpc>
            </a:pPr>
            <a:r>
              <a:rPr lang="en-US" sz="1600" dirty="0"/>
              <a:t>It consists of two chambers:</a:t>
            </a:r>
          </a:p>
          <a:p>
            <a:pPr lvl="1">
              <a:lnSpc>
                <a:spcPct val="90000"/>
              </a:lnSpc>
            </a:pPr>
            <a:r>
              <a:rPr lang="en-US" dirty="0"/>
              <a:t>The House of Representatives </a:t>
            </a:r>
          </a:p>
          <a:p>
            <a:pPr lvl="1">
              <a:lnSpc>
                <a:spcPct val="90000"/>
              </a:lnSpc>
            </a:pPr>
            <a:r>
              <a:rPr lang="en-US" dirty="0"/>
              <a:t>The Senate</a:t>
            </a:r>
          </a:p>
          <a:p>
            <a:pPr>
              <a:lnSpc>
                <a:spcPct val="90000"/>
              </a:lnSpc>
            </a:pPr>
            <a:r>
              <a:rPr lang="en-US" sz="1600" dirty="0"/>
              <a:t>In total, Congress has 535 voting members:</a:t>
            </a:r>
          </a:p>
          <a:p>
            <a:pPr lvl="1">
              <a:lnSpc>
                <a:spcPct val="90000"/>
              </a:lnSpc>
            </a:pPr>
            <a:r>
              <a:rPr lang="en-US" dirty="0"/>
              <a:t>435 Representatives</a:t>
            </a:r>
          </a:p>
          <a:p>
            <a:pPr lvl="1">
              <a:lnSpc>
                <a:spcPct val="90000"/>
              </a:lnSpc>
            </a:pPr>
            <a:r>
              <a:rPr lang="en-US" dirty="0"/>
              <a:t>100 Senators</a:t>
            </a:r>
          </a:p>
          <a:p>
            <a:pPr marL="228600" lvl="1" indent="0">
              <a:lnSpc>
                <a:spcPct val="90000"/>
              </a:lnSpc>
              <a:buNone/>
            </a:pPr>
            <a:r>
              <a:rPr lang="en-US" dirty="0"/>
              <a:t>Although there are rare instances of a third party or independents, members of congress most often belong to one of two parties:</a:t>
            </a:r>
          </a:p>
          <a:p>
            <a:pPr lvl="1">
              <a:lnSpc>
                <a:spcPct val="90000"/>
              </a:lnSpc>
            </a:pPr>
            <a:r>
              <a:rPr lang="en-US" dirty="0"/>
              <a:t>The Democratic Party</a:t>
            </a:r>
          </a:p>
          <a:p>
            <a:pPr lvl="1">
              <a:lnSpc>
                <a:spcPct val="90000"/>
              </a:lnSpc>
            </a:pPr>
            <a:r>
              <a:rPr lang="en-US" dirty="0"/>
              <a:t>The Republican Party</a:t>
            </a:r>
          </a:p>
        </p:txBody>
      </p:sp>
    </p:spTree>
    <p:extLst>
      <p:ext uri="{BB962C8B-B14F-4D97-AF65-F5344CB8AC3E}">
        <p14:creationId xmlns:p14="http://schemas.microsoft.com/office/powerpoint/2010/main" val="30103333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3CA8-1F60-8343-9A18-3D33ED5E983E}"/>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House vs. senate</a:t>
            </a:r>
          </a:p>
        </p:txBody>
      </p:sp>
      <p:sp>
        <p:nvSpPr>
          <p:cNvPr id="3" name="Content Placeholder 2">
            <a:extLst>
              <a:ext uri="{FF2B5EF4-FFF2-40B4-BE49-F238E27FC236}">
                <a16:creationId xmlns:a16="http://schemas.microsoft.com/office/drawing/2014/main" id="{DCA79903-1225-5B4B-9CEF-98F925904D89}"/>
              </a:ext>
            </a:extLst>
          </p:cNvPr>
          <p:cNvSpPr>
            <a:spLocks noGrp="1"/>
          </p:cNvSpPr>
          <p:nvPr>
            <p:ph sz="half" idx="1"/>
          </p:nvPr>
        </p:nvSpPr>
        <p:spPr>
          <a:xfrm>
            <a:off x="1581912" y="2638044"/>
            <a:ext cx="4271771" cy="3101982"/>
          </a:xfrm>
        </p:spPr>
        <p:txBody>
          <a:bodyPr>
            <a:normAutofit/>
          </a:bodyPr>
          <a:lstStyle/>
          <a:p>
            <a:pPr marL="0" indent="0" algn="ctr">
              <a:buNone/>
            </a:pPr>
            <a:r>
              <a:rPr lang="en-US" sz="2400" b="1" i="1" dirty="0"/>
              <a:t>HOUSE</a:t>
            </a:r>
          </a:p>
          <a:p>
            <a:r>
              <a:rPr lang="en-US" dirty="0"/>
              <a:t>Sets policy agenda</a:t>
            </a:r>
          </a:p>
          <a:p>
            <a:r>
              <a:rPr lang="en-US" dirty="0"/>
              <a:t>Initiates revenue-raising bills</a:t>
            </a:r>
          </a:p>
          <a:p>
            <a:r>
              <a:rPr lang="en-US" dirty="0"/>
              <a:t>Initiates impeachment cases</a:t>
            </a:r>
          </a:p>
        </p:txBody>
      </p:sp>
      <p:sp>
        <p:nvSpPr>
          <p:cNvPr id="4" name="Content Placeholder 3">
            <a:extLst>
              <a:ext uri="{FF2B5EF4-FFF2-40B4-BE49-F238E27FC236}">
                <a16:creationId xmlns:a16="http://schemas.microsoft.com/office/drawing/2014/main" id="{D0B9AE91-03B0-0940-A69C-AF40F4D3F38C}"/>
              </a:ext>
            </a:extLst>
          </p:cNvPr>
          <p:cNvSpPr>
            <a:spLocks noGrp="1"/>
          </p:cNvSpPr>
          <p:nvPr>
            <p:ph sz="half" idx="2"/>
          </p:nvPr>
        </p:nvSpPr>
        <p:spPr>
          <a:xfrm>
            <a:off x="6338315" y="2638044"/>
            <a:ext cx="4270247" cy="3101982"/>
          </a:xfrm>
        </p:spPr>
        <p:txBody>
          <a:bodyPr>
            <a:normAutofit/>
          </a:bodyPr>
          <a:lstStyle/>
          <a:p>
            <a:pPr marL="0" indent="0" algn="ctr">
              <a:buNone/>
            </a:pPr>
            <a:r>
              <a:rPr lang="en-US" sz="2400" b="1" i="1" dirty="0"/>
              <a:t>SENATE</a:t>
            </a:r>
          </a:p>
          <a:p>
            <a:r>
              <a:rPr lang="en-US" dirty="0"/>
              <a:t>Propose policy agenda</a:t>
            </a:r>
          </a:p>
          <a:p>
            <a:r>
              <a:rPr lang="en-US" dirty="0"/>
              <a:t>Approves presidential appointments</a:t>
            </a:r>
          </a:p>
          <a:p>
            <a:r>
              <a:rPr lang="en-US" dirty="0"/>
              <a:t>Decides impeachment cases</a:t>
            </a:r>
          </a:p>
        </p:txBody>
      </p:sp>
    </p:spTree>
    <p:extLst>
      <p:ext uri="{BB962C8B-B14F-4D97-AF65-F5344CB8AC3E}">
        <p14:creationId xmlns:p14="http://schemas.microsoft.com/office/powerpoint/2010/main" val="28151099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3CA8-1F60-8343-9A18-3D33ED5E983E}"/>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Motivation</a:t>
            </a:r>
          </a:p>
        </p:txBody>
      </p:sp>
      <p:sp>
        <p:nvSpPr>
          <p:cNvPr id="26" name="Content Placeholder 2">
            <a:extLst>
              <a:ext uri="{FF2B5EF4-FFF2-40B4-BE49-F238E27FC236}">
                <a16:creationId xmlns:a16="http://schemas.microsoft.com/office/drawing/2014/main" id="{C7335C5B-3ACF-1148-8E5C-4B90BC1F6835}"/>
              </a:ext>
            </a:extLst>
          </p:cNvPr>
          <p:cNvSpPr>
            <a:spLocks noGrp="1"/>
          </p:cNvSpPr>
          <p:nvPr>
            <p:ph idx="1"/>
          </p:nvPr>
        </p:nvSpPr>
        <p:spPr>
          <a:xfrm>
            <a:off x="2231136" y="2638044"/>
            <a:ext cx="7729728" cy="3711956"/>
          </a:xfrm>
        </p:spPr>
        <p:txBody>
          <a:bodyPr>
            <a:noAutofit/>
          </a:bodyPr>
          <a:lstStyle/>
          <a:p>
            <a:pPr>
              <a:lnSpc>
                <a:spcPct val="90000"/>
              </a:lnSpc>
            </a:pPr>
            <a:r>
              <a:rPr lang="en-US" dirty="0"/>
              <a:t>My personal motivation for this Shiny App stems from the results of this past election cycle.</a:t>
            </a:r>
          </a:p>
          <a:p>
            <a:pPr>
              <a:lnSpc>
                <a:spcPct val="90000"/>
              </a:lnSpc>
            </a:pPr>
            <a:r>
              <a:rPr lang="en-US" dirty="0"/>
              <a:t>As of 2019, there are now 127 women holding seats in Congress- a record high.</a:t>
            </a:r>
          </a:p>
          <a:p>
            <a:pPr>
              <a:lnSpc>
                <a:spcPct val="90000"/>
              </a:lnSpc>
            </a:pPr>
            <a:r>
              <a:rPr lang="en-US" dirty="0"/>
              <a:t>I think this is crazy.</a:t>
            </a:r>
          </a:p>
          <a:p>
            <a:pPr>
              <a:lnSpc>
                <a:spcPct val="90000"/>
              </a:lnSpc>
            </a:pPr>
            <a:r>
              <a:rPr lang="en-US" dirty="0"/>
              <a:t>I also thought as the only female in this class, including my professor, it would be interesting to look at data involving gender equality.</a:t>
            </a:r>
          </a:p>
          <a:p>
            <a:pPr>
              <a:lnSpc>
                <a:spcPct val="90000"/>
              </a:lnSpc>
            </a:pPr>
            <a:r>
              <a:rPr lang="en-US" dirty="0"/>
              <a:t>In particular, gender equality in positions of power.</a:t>
            </a:r>
          </a:p>
        </p:txBody>
      </p:sp>
    </p:spTree>
    <p:extLst>
      <p:ext uri="{BB962C8B-B14F-4D97-AF65-F5344CB8AC3E}">
        <p14:creationId xmlns:p14="http://schemas.microsoft.com/office/powerpoint/2010/main" val="16347248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3CA8-1F60-8343-9A18-3D33ED5E983E}"/>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Motivation</a:t>
            </a:r>
          </a:p>
        </p:txBody>
      </p:sp>
      <p:sp>
        <p:nvSpPr>
          <p:cNvPr id="26" name="Content Placeholder 2">
            <a:extLst>
              <a:ext uri="{FF2B5EF4-FFF2-40B4-BE49-F238E27FC236}">
                <a16:creationId xmlns:a16="http://schemas.microsoft.com/office/drawing/2014/main" id="{C7335C5B-3ACF-1148-8E5C-4B90BC1F6835}"/>
              </a:ext>
            </a:extLst>
          </p:cNvPr>
          <p:cNvSpPr>
            <a:spLocks noGrp="1"/>
          </p:cNvSpPr>
          <p:nvPr>
            <p:ph idx="1"/>
          </p:nvPr>
        </p:nvSpPr>
        <p:spPr>
          <a:xfrm>
            <a:off x="2231136" y="2638044"/>
            <a:ext cx="7729728" cy="3711956"/>
          </a:xfrm>
        </p:spPr>
        <p:txBody>
          <a:bodyPr>
            <a:noAutofit/>
          </a:bodyPr>
          <a:lstStyle/>
          <a:p>
            <a:pPr>
              <a:lnSpc>
                <a:spcPct val="90000"/>
              </a:lnSpc>
            </a:pPr>
            <a:r>
              <a:rPr lang="en-US" dirty="0"/>
              <a:t>In general, members of Congress are elected to represent hundreds of thousands of people. Therefore, one would hope that the population being represented is reflected equally. </a:t>
            </a:r>
          </a:p>
          <a:p>
            <a:pPr>
              <a:lnSpc>
                <a:spcPct val="90000"/>
              </a:lnSpc>
            </a:pPr>
            <a:r>
              <a:rPr lang="en-US" dirty="0"/>
              <a:t>In addition to an expectation of gender equality in Congress, one would also expect there to be balance amongst the two main parties. This led me to the motivation to examine party differences as well. </a:t>
            </a:r>
          </a:p>
          <a:p>
            <a:pPr>
              <a:lnSpc>
                <a:spcPct val="90000"/>
              </a:lnSpc>
            </a:pPr>
            <a:endParaRPr lang="en-US" dirty="0"/>
          </a:p>
        </p:txBody>
      </p:sp>
    </p:spTree>
    <p:extLst>
      <p:ext uri="{BB962C8B-B14F-4D97-AF65-F5344CB8AC3E}">
        <p14:creationId xmlns:p14="http://schemas.microsoft.com/office/powerpoint/2010/main" val="2662583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D2F4-6DF4-DE4E-A496-F3954D5FA208}"/>
              </a:ext>
            </a:extLst>
          </p:cNvPr>
          <p:cNvSpPr>
            <a:spLocks noGrp="1"/>
          </p:cNvSpPr>
          <p:nvPr>
            <p:ph type="ctrTitle"/>
          </p:nvPr>
        </p:nvSpPr>
        <p:spPr>
          <a:xfrm>
            <a:off x="965198" y="2474895"/>
            <a:ext cx="6212764" cy="1908215"/>
          </a:xfrm>
          <a:noFill/>
          <a:ln>
            <a:solidFill>
              <a:schemeClr val="tx1"/>
            </a:solidFill>
          </a:ln>
        </p:spPr>
        <p:txBody>
          <a:bodyPr wrap="square">
            <a:normAutofit/>
          </a:bodyPr>
          <a:lstStyle/>
          <a:p>
            <a:r>
              <a:rPr lang="en-US" sz="3700" dirty="0">
                <a:solidFill>
                  <a:schemeClr val="tx1"/>
                </a:solidFill>
              </a:rPr>
              <a:t>method</a:t>
            </a:r>
          </a:p>
        </p:txBody>
      </p:sp>
      <p:sp>
        <p:nvSpPr>
          <p:cNvPr id="8" name="Rectangle 7">
            <a:extLst>
              <a:ext uri="{FF2B5EF4-FFF2-40B4-BE49-F238E27FC236}">
                <a16:creationId xmlns:a16="http://schemas.microsoft.com/office/drawing/2014/main" id="{157A82F3-F6C4-4325-8C9C-7DF1AD06B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0"/>
            <a:ext cx="40621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14352D0-D8E4-BA4B-9641-49B84565E275}"/>
              </a:ext>
            </a:extLst>
          </p:cNvPr>
          <p:cNvSpPr>
            <a:spLocks noGrp="1"/>
          </p:cNvSpPr>
          <p:nvPr>
            <p:ph type="subTitle" idx="1"/>
          </p:nvPr>
        </p:nvSpPr>
        <p:spPr>
          <a:xfrm>
            <a:off x="8533732" y="609600"/>
            <a:ext cx="3254408" cy="5583936"/>
          </a:xfrm>
        </p:spPr>
        <p:txBody>
          <a:bodyPr anchor="ctr">
            <a:normAutofit/>
          </a:bodyPr>
          <a:lstStyle/>
          <a:p>
            <a:pPr marL="342900" indent="-342900" algn="l">
              <a:buFont typeface="Arial" panose="020B0604020202020204" pitchFamily="34" charset="0"/>
              <a:buChar char="•"/>
            </a:pPr>
            <a:r>
              <a:rPr lang="en-US" sz="2400" dirty="0">
                <a:solidFill>
                  <a:schemeClr val="tx2">
                    <a:lumMod val="90000"/>
                  </a:schemeClr>
                </a:solidFill>
              </a:rPr>
              <a:t>Hypothesis</a:t>
            </a:r>
          </a:p>
          <a:p>
            <a:pPr marL="342900" indent="-342900" algn="l">
              <a:buFont typeface="Arial" panose="020B0604020202020204" pitchFamily="34" charset="0"/>
              <a:buChar char="•"/>
            </a:pPr>
            <a:r>
              <a:rPr lang="en-US" sz="2400" dirty="0">
                <a:solidFill>
                  <a:schemeClr val="tx2">
                    <a:lumMod val="90000"/>
                  </a:schemeClr>
                </a:solidFill>
              </a:rPr>
              <a:t>Analysis</a:t>
            </a:r>
          </a:p>
          <a:p>
            <a:pPr marL="342900" indent="-342900">
              <a:buFont typeface="Arial" panose="020B0604020202020204" pitchFamily="34" charset="0"/>
              <a:buChar char="•"/>
            </a:pPr>
            <a:endParaRPr lang="en-US" sz="2400" dirty="0">
              <a:solidFill>
                <a:schemeClr val="tx2">
                  <a:lumMod val="90000"/>
                </a:schemeClr>
              </a:solidFill>
            </a:endParaRPr>
          </a:p>
        </p:txBody>
      </p:sp>
    </p:spTree>
    <p:extLst>
      <p:ext uri="{BB962C8B-B14F-4D97-AF65-F5344CB8AC3E}">
        <p14:creationId xmlns:p14="http://schemas.microsoft.com/office/powerpoint/2010/main" val="132750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3CA8-1F60-8343-9A18-3D33ED5E983E}"/>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Hypotheses</a:t>
            </a:r>
          </a:p>
        </p:txBody>
      </p:sp>
      <p:sp>
        <p:nvSpPr>
          <p:cNvPr id="26" name="Content Placeholder 2">
            <a:extLst>
              <a:ext uri="{FF2B5EF4-FFF2-40B4-BE49-F238E27FC236}">
                <a16:creationId xmlns:a16="http://schemas.microsoft.com/office/drawing/2014/main" id="{C7335C5B-3ACF-1148-8E5C-4B90BC1F6835}"/>
              </a:ext>
            </a:extLst>
          </p:cNvPr>
          <p:cNvSpPr>
            <a:spLocks noGrp="1"/>
          </p:cNvSpPr>
          <p:nvPr>
            <p:ph idx="1"/>
          </p:nvPr>
        </p:nvSpPr>
        <p:spPr>
          <a:xfrm>
            <a:off x="2231136" y="2638044"/>
            <a:ext cx="7729728" cy="3711956"/>
          </a:xfrm>
        </p:spPr>
        <p:txBody>
          <a:bodyPr>
            <a:noAutofit/>
          </a:bodyPr>
          <a:lstStyle/>
          <a:p>
            <a:pPr>
              <a:lnSpc>
                <a:spcPct val="90000"/>
              </a:lnSpc>
            </a:pPr>
            <a:r>
              <a:rPr lang="en-US" dirty="0"/>
              <a:t>The data was approached with the following hypotheses:</a:t>
            </a:r>
          </a:p>
          <a:p>
            <a:pPr lvl="1">
              <a:lnSpc>
                <a:spcPct val="90000"/>
              </a:lnSpc>
            </a:pPr>
            <a:r>
              <a:rPr lang="en-US" dirty="0"/>
              <a:t>The number of women members in Congress will increase over time.</a:t>
            </a:r>
          </a:p>
          <a:p>
            <a:pPr lvl="1">
              <a:lnSpc>
                <a:spcPct val="90000"/>
              </a:lnSpc>
            </a:pPr>
            <a:r>
              <a:rPr lang="en-US" dirty="0"/>
              <a:t>The two main parties should exhibit a balanced alternation in majority holding.</a:t>
            </a:r>
          </a:p>
        </p:txBody>
      </p:sp>
    </p:spTree>
    <p:extLst>
      <p:ext uri="{BB962C8B-B14F-4D97-AF65-F5344CB8AC3E}">
        <p14:creationId xmlns:p14="http://schemas.microsoft.com/office/powerpoint/2010/main" val="309313562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3CA8-1F60-8343-9A18-3D33ED5E983E}"/>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Analysis</a:t>
            </a:r>
          </a:p>
        </p:txBody>
      </p:sp>
      <p:sp>
        <p:nvSpPr>
          <p:cNvPr id="26" name="Content Placeholder 2">
            <a:extLst>
              <a:ext uri="{FF2B5EF4-FFF2-40B4-BE49-F238E27FC236}">
                <a16:creationId xmlns:a16="http://schemas.microsoft.com/office/drawing/2014/main" id="{C7335C5B-3ACF-1148-8E5C-4B90BC1F6835}"/>
              </a:ext>
            </a:extLst>
          </p:cNvPr>
          <p:cNvSpPr>
            <a:spLocks noGrp="1"/>
          </p:cNvSpPr>
          <p:nvPr>
            <p:ph idx="1"/>
          </p:nvPr>
        </p:nvSpPr>
        <p:spPr>
          <a:xfrm>
            <a:off x="2231136" y="2638044"/>
            <a:ext cx="7729728" cy="3711956"/>
          </a:xfrm>
        </p:spPr>
        <p:txBody>
          <a:bodyPr>
            <a:noAutofit/>
          </a:bodyPr>
          <a:lstStyle/>
          <a:p>
            <a:pPr>
              <a:lnSpc>
                <a:spcPct val="90000"/>
              </a:lnSpc>
            </a:pPr>
            <a:r>
              <a:rPr lang="en-US" dirty="0"/>
              <a:t>In the Shiny App, the data is mainly analyzed visually with the use of charts.</a:t>
            </a:r>
          </a:p>
          <a:p>
            <a:pPr>
              <a:lnSpc>
                <a:spcPct val="90000"/>
              </a:lnSpc>
            </a:pPr>
            <a:r>
              <a:rPr lang="en-US" dirty="0"/>
              <a:t>There is also the option to view summaries of statistical tests run on particular categories.</a:t>
            </a:r>
          </a:p>
          <a:p>
            <a:pPr>
              <a:lnSpc>
                <a:spcPct val="90000"/>
              </a:lnSpc>
            </a:pPr>
            <a:r>
              <a:rPr lang="en-US" dirty="0"/>
              <a:t>In particular, we can test our hypothesis of women in office increasing over time by testing for a linear relationship between the variables “Years” and “Women”.</a:t>
            </a:r>
          </a:p>
          <a:p>
            <a:pPr>
              <a:lnSpc>
                <a:spcPct val="90000"/>
              </a:lnSpc>
            </a:pPr>
            <a:r>
              <a:rPr lang="en-US" dirty="0"/>
              <a:t>We can also test our hypothesis regarding a balance in parties over time by testing for a difference in the averages between the variables involving Democrats and Republicans.</a:t>
            </a:r>
          </a:p>
          <a:p>
            <a:pPr>
              <a:lnSpc>
                <a:spcPct val="90000"/>
              </a:lnSpc>
            </a:pPr>
            <a:endParaRPr lang="en-US" dirty="0"/>
          </a:p>
          <a:p>
            <a:pPr>
              <a:lnSpc>
                <a:spcPct val="90000"/>
              </a:lnSpc>
            </a:pPr>
            <a:endParaRPr lang="en-US" dirty="0"/>
          </a:p>
          <a:p>
            <a:pPr>
              <a:lnSpc>
                <a:spcPct val="90000"/>
              </a:lnSpc>
            </a:pPr>
            <a:endParaRPr lang="en-US" dirty="0"/>
          </a:p>
        </p:txBody>
      </p:sp>
    </p:spTree>
    <p:extLst>
      <p:ext uri="{BB962C8B-B14F-4D97-AF65-F5344CB8AC3E}">
        <p14:creationId xmlns:p14="http://schemas.microsoft.com/office/powerpoint/2010/main" val="26446487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823</Words>
  <Application>Microsoft Macintosh PowerPoint</Application>
  <PresentationFormat>Widescreen</PresentationFormat>
  <Paragraphs>100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Gill Sans MT</vt:lpstr>
      <vt:lpstr>Parcel</vt:lpstr>
      <vt:lpstr>Changes in U.S Congress between 1917-2020</vt:lpstr>
      <vt:lpstr>Introduction</vt:lpstr>
      <vt:lpstr>What is the u.s congress?</vt:lpstr>
      <vt:lpstr>House vs. senate</vt:lpstr>
      <vt:lpstr>Motivation</vt:lpstr>
      <vt:lpstr>Motivation</vt:lpstr>
      <vt:lpstr>method</vt:lpstr>
      <vt:lpstr>Hypotheses</vt:lpstr>
      <vt:lpstr>Analysis</vt:lpstr>
      <vt:lpstr>Guide</vt:lpstr>
      <vt:lpstr>Shiny app</vt:lpstr>
      <vt:lpstr>Shiny app</vt:lpstr>
      <vt:lpstr>Demo</vt:lpstr>
      <vt:lpstr>github</vt:lpstr>
      <vt:lpstr>Conclusion</vt:lpstr>
      <vt:lpstr>Observed Results</vt:lpstr>
      <vt:lpstr>Observed Results</vt:lpstr>
      <vt:lpstr>References</vt:lpstr>
      <vt:lpstr>Data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Changes in U.S Congress between 1917-2020</dc:title>
  <dc:creator>Amber Naranjo</dc:creator>
  <cp:lastModifiedBy>Amber Naranjo</cp:lastModifiedBy>
  <cp:revision>10</cp:revision>
  <dcterms:created xsi:type="dcterms:W3CDTF">2019-04-12T23:09:44Z</dcterms:created>
  <dcterms:modified xsi:type="dcterms:W3CDTF">2019-04-17T13:59:34Z</dcterms:modified>
</cp:coreProperties>
</file>