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8"/>
  </p:notesMasterIdLst>
  <p:sldIdLst>
    <p:sldId id="2561" r:id="rId2"/>
    <p:sldId id="2563" r:id="rId3"/>
    <p:sldId id="2564" r:id="rId4"/>
    <p:sldId id="2566" r:id="rId5"/>
    <p:sldId id="2562" r:id="rId6"/>
    <p:sldId id="256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ynchronizing Cyber and Political Events Across Nations: A Three-Minute Thesis Visualization" id="{058ACE9E-9E72-1B46-A98E-6AD16BCA0DC9}">
          <p14:sldIdLst>
            <p14:sldId id="2561"/>
            <p14:sldId id="2563"/>
            <p14:sldId id="2564"/>
            <p14:sldId id="2566"/>
            <p14:sldId id="2562"/>
          </p14:sldIdLst>
        </p14:section>
        <p14:section name="Conclusion" id="{3BD45D52-3E75-AB4B-9D67-6132457A541B}">
          <p14:sldIdLst>
            <p14:sldId id="25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7092C-0B1F-E04E-9798-73D4F16784AC}" v="176" dt="2025-07-07T22:52:25.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8503"/>
  </p:normalViewPr>
  <p:slideViewPr>
    <p:cSldViewPr snapToGrid="0">
      <p:cViewPr varScale="1">
        <p:scale>
          <a:sx n="85" d="100"/>
          <a:sy n="85" d="100"/>
        </p:scale>
        <p:origin x="2136" y="472"/>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F68BCD8-69C7-4545-B107-8F34EBE9C257}"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8E6261AB-57E5-428E-976B-277289C33823}">
      <dgm:prSet custT="1"/>
      <dgm:spPr>
        <a:noFill/>
        <a:ln>
          <a:noFill/>
        </a:ln>
        <a:effectLst/>
      </dgm:spPr>
      <dgm:t>
        <a:bodyPr spcFirstLastPara="0" vert="horz" wrap="square" lIns="137160" tIns="22860" rIns="22860" bIns="22860" numCol="1" spcCol="1270" anchor="t" anchorCtr="0"/>
        <a:lstStyle/>
        <a:p>
          <a:pPr algn="ctr">
            <a:lnSpc>
              <a:spcPct val="100000"/>
            </a:lnSpc>
            <a:defRPr b="1"/>
          </a:pPr>
          <a:r>
            <a:rPr lang="en-US" sz="1800" b="1" kern="1200" dirty="0">
              <a:solidFill>
                <a:prstClr val="white">
                  <a:hueOff val="0"/>
                  <a:satOff val="0"/>
                  <a:lumOff val="0"/>
                  <a:alphaOff val="0"/>
                </a:prstClr>
              </a:solidFill>
              <a:latin typeface="Bierstadt" panose="020B0004020202020204" pitchFamily="34" charset="0"/>
              <a:ea typeface="+mn-ea"/>
              <a:cs typeface="+mn-cs"/>
            </a:rPr>
            <a:t>Synchronous</a:t>
          </a:r>
          <a:r>
            <a:rPr lang="en-US" sz="1800" b="1" i="0" u="none" kern="1200" dirty="0">
              <a:latin typeface="Bierstadt" panose="020B0004020202020204" pitchFamily="34" charset="0"/>
            </a:rPr>
            <a:t> Surges:</a:t>
          </a:r>
          <a:endParaRPr lang="en-US" sz="1800" b="1" kern="1200" dirty="0">
            <a:latin typeface="Bierstadt" panose="020B0004020202020204" pitchFamily="34" charset="0"/>
          </a:endParaRPr>
        </a:p>
      </dgm:t>
    </dgm:pt>
    <dgm:pt modelId="{47444960-8D7E-444B-A2B0-93F137C0A12F}" type="parTrans" cxnId="{8FDE6070-998A-4E22-B2A4-879341F3EF7E}">
      <dgm:prSet/>
      <dgm:spPr/>
      <dgm:t>
        <a:bodyPr/>
        <a:lstStyle/>
        <a:p>
          <a:endParaRPr lang="en-US"/>
        </a:p>
      </dgm:t>
    </dgm:pt>
    <dgm:pt modelId="{A72134B5-DBDC-4AC4-A230-BE5BC1497671}" type="sibTrans" cxnId="{8FDE6070-998A-4E22-B2A4-879341F3EF7E}">
      <dgm:prSet/>
      <dgm:spPr/>
      <dgm:t>
        <a:bodyPr/>
        <a:lstStyle/>
        <a:p>
          <a:pPr>
            <a:lnSpc>
              <a:spcPct val="100000"/>
            </a:lnSpc>
            <a:defRPr b="1"/>
          </a:pPr>
          <a:endParaRPr lang="en-US"/>
        </a:p>
      </dgm:t>
    </dgm:pt>
    <dgm:pt modelId="{1E7AA24F-183E-47E0-B926-68825A29B70C}">
      <dgm:prSet/>
      <dgm:spPr/>
      <dgm:t>
        <a:bodyPr/>
        <a:lstStyle/>
        <a:p>
          <a:pPr>
            <a:lnSpc>
              <a:spcPct val="100000"/>
            </a:lnSpc>
          </a:pPr>
          <a:r>
            <a:rPr lang="en-US" b="0" i="0" u="none" dirty="0"/>
            <a:t>Russia &amp; China cyber spikes align with political crises (R² &gt; 0.7).</a:t>
          </a:r>
          <a:endParaRPr lang="en-US" dirty="0"/>
        </a:p>
      </dgm:t>
    </dgm:pt>
    <dgm:pt modelId="{3BC1D705-FC80-4339-AFCA-C12DE04610B3}" type="parTrans" cxnId="{CFB856B2-8880-42B9-A036-103868AE6626}">
      <dgm:prSet/>
      <dgm:spPr/>
      <dgm:t>
        <a:bodyPr/>
        <a:lstStyle/>
        <a:p>
          <a:endParaRPr lang="en-US"/>
        </a:p>
      </dgm:t>
    </dgm:pt>
    <dgm:pt modelId="{9543C45E-39E3-4242-BF59-EAD743EA6B80}" type="sibTrans" cxnId="{CFB856B2-8880-42B9-A036-103868AE6626}">
      <dgm:prSet/>
      <dgm:spPr/>
      <dgm:t>
        <a:bodyPr/>
        <a:lstStyle/>
        <a:p>
          <a:endParaRPr lang="en-US"/>
        </a:p>
      </dgm:t>
    </dgm:pt>
    <dgm:pt modelId="{60D963B2-A65F-406A-A400-1DBF5BD89E98}">
      <dgm:prSet/>
      <dgm:spPr/>
      <dgm:t>
        <a:bodyPr/>
        <a:lstStyle/>
        <a:p>
          <a:pPr algn="ctr">
            <a:lnSpc>
              <a:spcPct val="100000"/>
            </a:lnSpc>
            <a:defRPr b="1"/>
          </a:pPr>
          <a:r>
            <a:rPr lang="en-US" dirty="0"/>
            <a:t>Early Warnings</a:t>
          </a:r>
        </a:p>
      </dgm:t>
    </dgm:pt>
    <dgm:pt modelId="{5BD73257-4E85-4471-98EF-AD5FF189DE6A}" type="parTrans" cxnId="{DC621F68-433D-49ED-B160-2FE19DB93201}">
      <dgm:prSet/>
      <dgm:spPr/>
      <dgm:t>
        <a:bodyPr/>
        <a:lstStyle/>
        <a:p>
          <a:endParaRPr lang="en-US"/>
        </a:p>
      </dgm:t>
    </dgm:pt>
    <dgm:pt modelId="{5128DD0C-51FA-41BE-88DB-325A116670C1}" type="sibTrans" cxnId="{DC621F68-433D-49ED-B160-2FE19DB93201}">
      <dgm:prSet/>
      <dgm:spPr/>
      <dgm:t>
        <a:bodyPr/>
        <a:lstStyle/>
        <a:p>
          <a:pPr>
            <a:lnSpc>
              <a:spcPct val="100000"/>
            </a:lnSpc>
            <a:defRPr b="1"/>
          </a:pPr>
          <a:endParaRPr lang="en-US"/>
        </a:p>
      </dgm:t>
    </dgm:pt>
    <dgm:pt modelId="{A60E8AB1-0F77-4AF5-9805-96452B175F2F}">
      <dgm:prSet/>
      <dgm:spPr/>
      <dgm:t>
        <a:bodyPr/>
        <a:lstStyle/>
        <a:p>
          <a:pPr algn="l">
            <a:lnSpc>
              <a:spcPct val="100000"/>
            </a:lnSpc>
          </a:pPr>
          <a:r>
            <a:rPr lang="en-US" b="0" i="0" u="none" dirty="0"/>
            <a:t>In Ukraine cyber volume leads political spikes by ~1 month—potential for predictive monitoring.</a:t>
          </a:r>
          <a:endParaRPr lang="en-US" dirty="0"/>
        </a:p>
      </dgm:t>
    </dgm:pt>
    <dgm:pt modelId="{214B7F0D-9F90-451E-AF56-143FD5E859D7}" type="parTrans" cxnId="{598A5EED-D60D-46A8-9310-8699CBF8CBA0}">
      <dgm:prSet/>
      <dgm:spPr/>
      <dgm:t>
        <a:bodyPr/>
        <a:lstStyle/>
        <a:p>
          <a:endParaRPr lang="en-US"/>
        </a:p>
      </dgm:t>
    </dgm:pt>
    <dgm:pt modelId="{5FFA05C6-9404-4D98-A03B-D81A681642EB}" type="sibTrans" cxnId="{598A5EED-D60D-46A8-9310-8699CBF8CBA0}">
      <dgm:prSet/>
      <dgm:spPr/>
      <dgm:t>
        <a:bodyPr/>
        <a:lstStyle/>
        <a:p>
          <a:endParaRPr lang="en-US"/>
        </a:p>
      </dgm:t>
    </dgm:pt>
    <dgm:pt modelId="{97BD7397-D750-428C-AB77-DB31E76CF2B3}">
      <dgm:prSet/>
      <dgm:spPr/>
      <dgm:t>
        <a:bodyPr/>
        <a:lstStyle/>
        <a:p>
          <a:pPr algn="ctr">
            <a:lnSpc>
              <a:spcPct val="100000"/>
            </a:lnSpc>
            <a:defRPr b="1"/>
          </a:pPr>
          <a:r>
            <a:rPr lang="en-US" dirty="0"/>
            <a:t>Context Variance</a:t>
          </a:r>
        </a:p>
      </dgm:t>
    </dgm:pt>
    <dgm:pt modelId="{D1243A2F-02CC-4B3C-A6AA-5B7E3714CD01}" type="parTrans" cxnId="{DE248D50-D83F-4606-939C-FF9D074F8222}">
      <dgm:prSet/>
      <dgm:spPr/>
      <dgm:t>
        <a:bodyPr/>
        <a:lstStyle/>
        <a:p>
          <a:endParaRPr lang="en-US"/>
        </a:p>
      </dgm:t>
    </dgm:pt>
    <dgm:pt modelId="{15459AE5-A272-4EB6-9AED-D3CAA6A2BCA3}" type="sibTrans" cxnId="{DE248D50-D83F-4606-939C-FF9D074F8222}">
      <dgm:prSet/>
      <dgm:spPr/>
      <dgm:t>
        <a:bodyPr/>
        <a:lstStyle/>
        <a:p>
          <a:endParaRPr lang="en-US"/>
        </a:p>
      </dgm:t>
    </dgm:pt>
    <dgm:pt modelId="{D8291707-05CC-4C11-8D97-E8BD5C1B1CAF}">
      <dgm:prSet/>
      <dgm:spPr/>
      <dgm:t>
        <a:bodyPr/>
        <a:lstStyle/>
        <a:p>
          <a:pPr>
            <a:lnSpc>
              <a:spcPct val="100000"/>
            </a:lnSpc>
          </a:pPr>
          <a:r>
            <a:rPr lang="en-US" b="0" i="0" u="none" dirty="0"/>
            <a:t>The U.S. shows virtually no coupling (R² ≈ 0), implying domestic cyber trends follow different drivers.</a:t>
          </a:r>
          <a:endParaRPr lang="en-US" dirty="0"/>
        </a:p>
      </dgm:t>
    </dgm:pt>
    <dgm:pt modelId="{B3492C37-3801-406A-8D08-5699976F7845}" type="parTrans" cxnId="{370B3443-1961-44CD-A742-F85C7FE47FD2}">
      <dgm:prSet/>
      <dgm:spPr/>
      <dgm:t>
        <a:bodyPr/>
        <a:lstStyle/>
        <a:p>
          <a:endParaRPr lang="en-US"/>
        </a:p>
      </dgm:t>
    </dgm:pt>
    <dgm:pt modelId="{B2734B4E-CD86-4109-90AB-3465E63B50F6}" type="sibTrans" cxnId="{370B3443-1961-44CD-A742-F85C7FE47FD2}">
      <dgm:prSet/>
      <dgm:spPr/>
      <dgm:t>
        <a:bodyPr/>
        <a:lstStyle/>
        <a:p>
          <a:endParaRPr lang="en-US"/>
        </a:p>
      </dgm:t>
    </dgm:pt>
    <dgm:pt modelId="{4C13114F-74E4-6546-BC76-CDE123C25B9E}" type="pres">
      <dgm:prSet presAssocID="{5F68BCD8-69C7-4545-B107-8F34EBE9C257}" presName="Name0" presStyleCnt="0">
        <dgm:presLayoutVars>
          <dgm:dir/>
          <dgm:resizeHandles val="exact"/>
        </dgm:presLayoutVars>
      </dgm:prSet>
      <dgm:spPr/>
    </dgm:pt>
    <dgm:pt modelId="{70FC2E2A-4B95-D343-876B-C9C79634CA5B}" type="pres">
      <dgm:prSet presAssocID="{8E6261AB-57E5-428E-976B-277289C33823}" presName="compNode" presStyleCnt="0"/>
      <dgm:spPr/>
    </dgm:pt>
    <dgm:pt modelId="{79DA0FD9-93E3-694D-933D-F0B471E4AEED}" type="pres">
      <dgm:prSet presAssocID="{8E6261AB-57E5-428E-976B-277289C33823}" presName="pictRect" presStyleLbl="revTx" presStyleIdx="0" presStyleCnt="6">
        <dgm:presLayoutVars>
          <dgm:chMax val="0"/>
          <dgm:bulletEnabled/>
        </dgm:presLayoutVars>
      </dgm:prSet>
      <dgm:spPr>
        <a:xfrm>
          <a:off x="0" y="0"/>
          <a:ext cx="3486150" cy="354472"/>
        </a:xfrm>
        <a:prstGeom prst="rect">
          <a:avLst/>
        </a:prstGeom>
      </dgm:spPr>
    </dgm:pt>
    <dgm:pt modelId="{FD74F49B-999C-8242-ACA4-405953DB052F}" type="pres">
      <dgm:prSet presAssocID="{8E6261AB-57E5-428E-976B-277289C33823}" presName="textRect" presStyleLbl="revTx" presStyleIdx="1" presStyleCnt="6">
        <dgm:presLayoutVars>
          <dgm:bulletEnabled/>
        </dgm:presLayoutVars>
      </dgm:prSet>
      <dgm:spPr/>
    </dgm:pt>
    <dgm:pt modelId="{861D51E3-CADA-3C40-9999-48D58140BBFD}" type="pres">
      <dgm:prSet presAssocID="{A72134B5-DBDC-4AC4-A230-BE5BC1497671}" presName="sibTrans" presStyleLbl="sibTrans2D1" presStyleIdx="0" presStyleCnt="0"/>
      <dgm:spPr/>
    </dgm:pt>
    <dgm:pt modelId="{B8EDC5D6-A095-FE49-94E0-3C418E0F72EB}" type="pres">
      <dgm:prSet presAssocID="{60D963B2-A65F-406A-A400-1DBF5BD89E98}" presName="compNode" presStyleCnt="0"/>
      <dgm:spPr/>
    </dgm:pt>
    <dgm:pt modelId="{A230AA0E-B048-194C-AD32-C513D4C860E3}" type="pres">
      <dgm:prSet presAssocID="{60D963B2-A65F-406A-A400-1DBF5BD89E98}" presName="pictRect" presStyleLbl="revTx" presStyleIdx="2" presStyleCnt="6">
        <dgm:presLayoutVars>
          <dgm:chMax val="0"/>
          <dgm:bulletEnabled/>
        </dgm:presLayoutVars>
      </dgm:prSet>
      <dgm:spPr/>
    </dgm:pt>
    <dgm:pt modelId="{CF377376-C1D7-794F-AD04-48239ED9E495}" type="pres">
      <dgm:prSet presAssocID="{60D963B2-A65F-406A-A400-1DBF5BD89E98}" presName="textRect" presStyleLbl="revTx" presStyleIdx="3" presStyleCnt="6">
        <dgm:presLayoutVars>
          <dgm:bulletEnabled/>
        </dgm:presLayoutVars>
      </dgm:prSet>
      <dgm:spPr/>
    </dgm:pt>
    <dgm:pt modelId="{E5023FD6-D3A2-6642-AB1E-0E0FC532737D}" type="pres">
      <dgm:prSet presAssocID="{5128DD0C-51FA-41BE-88DB-325A116670C1}" presName="sibTrans" presStyleLbl="sibTrans2D1" presStyleIdx="0" presStyleCnt="0"/>
      <dgm:spPr/>
    </dgm:pt>
    <dgm:pt modelId="{163E9F2F-BF59-3B41-BECB-FF8B013823A3}" type="pres">
      <dgm:prSet presAssocID="{97BD7397-D750-428C-AB77-DB31E76CF2B3}" presName="compNode" presStyleCnt="0"/>
      <dgm:spPr/>
    </dgm:pt>
    <dgm:pt modelId="{D4107754-538F-2849-AC50-C995DB16354D}" type="pres">
      <dgm:prSet presAssocID="{97BD7397-D750-428C-AB77-DB31E76CF2B3}" presName="pictRect" presStyleLbl="revTx" presStyleIdx="4" presStyleCnt="6">
        <dgm:presLayoutVars>
          <dgm:chMax val="0"/>
          <dgm:bulletEnabled/>
        </dgm:presLayoutVars>
      </dgm:prSet>
      <dgm:spPr/>
    </dgm:pt>
    <dgm:pt modelId="{330887BF-515D-F247-B05C-D559AE93BE94}" type="pres">
      <dgm:prSet presAssocID="{97BD7397-D750-428C-AB77-DB31E76CF2B3}" presName="textRect" presStyleLbl="revTx" presStyleIdx="5" presStyleCnt="6">
        <dgm:presLayoutVars>
          <dgm:bulletEnabled/>
        </dgm:presLayoutVars>
      </dgm:prSet>
      <dgm:spPr/>
    </dgm:pt>
  </dgm:ptLst>
  <dgm:cxnLst>
    <dgm:cxn modelId="{B3012A21-97CB-AD47-A092-AB9B146AFCAE}" type="presOf" srcId="{8E6261AB-57E5-428E-976B-277289C33823}" destId="{79DA0FD9-93E3-694D-933D-F0B471E4AEED}" srcOrd="0" destOrd="0" presId="urn:microsoft.com/office/officeart/2024/3/layout/hArchList1"/>
    <dgm:cxn modelId="{2138382A-4CCE-CE41-B2E6-94D9FE976B3E}" type="presOf" srcId="{5F68BCD8-69C7-4545-B107-8F34EBE9C257}" destId="{4C13114F-74E4-6546-BC76-CDE123C25B9E}" srcOrd="0" destOrd="0" presId="urn:microsoft.com/office/officeart/2024/3/layout/hArchList1"/>
    <dgm:cxn modelId="{C04ECB37-0AD6-694A-9C54-6028FFFF72DA}" type="presOf" srcId="{60D963B2-A65F-406A-A400-1DBF5BD89E98}" destId="{A230AA0E-B048-194C-AD32-C513D4C860E3}" srcOrd="0" destOrd="0" presId="urn:microsoft.com/office/officeart/2024/3/layout/hArchList1"/>
    <dgm:cxn modelId="{370B3443-1961-44CD-A742-F85C7FE47FD2}" srcId="{97BD7397-D750-428C-AB77-DB31E76CF2B3}" destId="{D8291707-05CC-4C11-8D97-E8BD5C1B1CAF}" srcOrd="0" destOrd="0" parTransId="{B3492C37-3801-406A-8D08-5699976F7845}" sibTransId="{B2734B4E-CD86-4109-90AB-3465E63B50F6}"/>
    <dgm:cxn modelId="{DE248D50-D83F-4606-939C-FF9D074F8222}" srcId="{5F68BCD8-69C7-4545-B107-8F34EBE9C257}" destId="{97BD7397-D750-428C-AB77-DB31E76CF2B3}" srcOrd="2" destOrd="0" parTransId="{D1243A2F-02CC-4B3C-A6AA-5B7E3714CD01}" sibTransId="{15459AE5-A272-4EB6-9AED-D3CAA6A2BCA3}"/>
    <dgm:cxn modelId="{DC621F68-433D-49ED-B160-2FE19DB93201}" srcId="{5F68BCD8-69C7-4545-B107-8F34EBE9C257}" destId="{60D963B2-A65F-406A-A400-1DBF5BD89E98}" srcOrd="1" destOrd="0" parTransId="{5BD73257-4E85-4471-98EF-AD5FF189DE6A}" sibTransId="{5128DD0C-51FA-41BE-88DB-325A116670C1}"/>
    <dgm:cxn modelId="{8FDE6070-998A-4E22-B2A4-879341F3EF7E}" srcId="{5F68BCD8-69C7-4545-B107-8F34EBE9C257}" destId="{8E6261AB-57E5-428E-976B-277289C33823}" srcOrd="0" destOrd="0" parTransId="{47444960-8D7E-444B-A2B0-93F137C0A12F}" sibTransId="{A72134B5-DBDC-4AC4-A230-BE5BC1497671}"/>
    <dgm:cxn modelId="{DD865C83-0D16-7C45-9F7F-D17A8BFB6E88}" type="presOf" srcId="{A72134B5-DBDC-4AC4-A230-BE5BC1497671}" destId="{861D51E3-CADA-3C40-9999-48D58140BBFD}" srcOrd="0" destOrd="0" presId="urn:microsoft.com/office/officeart/2024/3/layout/hArchList1"/>
    <dgm:cxn modelId="{84A6B39B-F173-B348-A68A-18FE60B35AE9}" type="presOf" srcId="{97BD7397-D750-428C-AB77-DB31E76CF2B3}" destId="{D4107754-538F-2849-AC50-C995DB16354D}" srcOrd="0" destOrd="0" presId="urn:microsoft.com/office/officeart/2024/3/layout/hArchList1"/>
    <dgm:cxn modelId="{CFB856B2-8880-42B9-A036-103868AE6626}" srcId="{8E6261AB-57E5-428E-976B-277289C33823}" destId="{1E7AA24F-183E-47E0-B926-68825A29B70C}" srcOrd="0" destOrd="0" parTransId="{3BC1D705-FC80-4339-AFCA-C12DE04610B3}" sibTransId="{9543C45E-39E3-4242-BF59-EAD743EA6B80}"/>
    <dgm:cxn modelId="{E7EFAABD-8E07-3A45-B9D4-0CFE0D0D07F5}" type="presOf" srcId="{5128DD0C-51FA-41BE-88DB-325A116670C1}" destId="{E5023FD6-D3A2-6642-AB1E-0E0FC532737D}" srcOrd="0" destOrd="0" presId="urn:microsoft.com/office/officeart/2024/3/layout/hArchList1"/>
    <dgm:cxn modelId="{C9BA2EBF-00A4-3A4B-97BE-CA53F729157B}" type="presOf" srcId="{1E7AA24F-183E-47E0-B926-68825A29B70C}" destId="{FD74F49B-999C-8242-ACA4-405953DB052F}" srcOrd="0" destOrd="0" presId="urn:microsoft.com/office/officeart/2024/3/layout/hArchList1"/>
    <dgm:cxn modelId="{AF4A46D4-5D6C-2845-A92B-9C01AF75A9C0}" type="presOf" srcId="{A60E8AB1-0F77-4AF5-9805-96452B175F2F}" destId="{CF377376-C1D7-794F-AD04-48239ED9E495}" srcOrd="0" destOrd="0" presId="urn:microsoft.com/office/officeart/2024/3/layout/hArchList1"/>
    <dgm:cxn modelId="{4C672DE8-FE08-9A40-89CC-4BCC934D65FD}" type="presOf" srcId="{D8291707-05CC-4C11-8D97-E8BD5C1B1CAF}" destId="{330887BF-515D-F247-B05C-D559AE93BE94}" srcOrd="0" destOrd="0" presId="urn:microsoft.com/office/officeart/2024/3/layout/hArchList1"/>
    <dgm:cxn modelId="{598A5EED-D60D-46A8-9310-8699CBF8CBA0}" srcId="{60D963B2-A65F-406A-A400-1DBF5BD89E98}" destId="{A60E8AB1-0F77-4AF5-9805-96452B175F2F}" srcOrd="0" destOrd="0" parTransId="{214B7F0D-9F90-451E-AF56-143FD5E859D7}" sibTransId="{5FFA05C6-9404-4D98-A03B-D81A681642EB}"/>
    <dgm:cxn modelId="{B1CF69BA-5A63-2B45-9CF5-50CB58DFCC4B}" type="presParOf" srcId="{4C13114F-74E4-6546-BC76-CDE123C25B9E}" destId="{70FC2E2A-4B95-D343-876B-C9C79634CA5B}" srcOrd="0" destOrd="0" presId="urn:microsoft.com/office/officeart/2024/3/layout/hArchList1"/>
    <dgm:cxn modelId="{872930E7-858C-044D-AB2C-C3DC6161FAE9}" type="presParOf" srcId="{70FC2E2A-4B95-D343-876B-C9C79634CA5B}" destId="{79DA0FD9-93E3-694D-933D-F0B471E4AEED}" srcOrd="0" destOrd="0" presId="urn:microsoft.com/office/officeart/2024/3/layout/hArchList1"/>
    <dgm:cxn modelId="{D7CDC75B-5CC4-B84F-87C3-731C2E350DDE}" type="presParOf" srcId="{70FC2E2A-4B95-D343-876B-C9C79634CA5B}" destId="{FD74F49B-999C-8242-ACA4-405953DB052F}" srcOrd="1" destOrd="0" presId="urn:microsoft.com/office/officeart/2024/3/layout/hArchList1"/>
    <dgm:cxn modelId="{20A1FC75-32B2-6A47-A8C8-50BF5797947C}" type="presParOf" srcId="{4C13114F-74E4-6546-BC76-CDE123C25B9E}" destId="{861D51E3-CADA-3C40-9999-48D58140BBFD}" srcOrd="1" destOrd="0" presId="urn:microsoft.com/office/officeart/2024/3/layout/hArchList1"/>
    <dgm:cxn modelId="{C3C6551D-0702-164A-A5CD-04E9B1DF71DB}" type="presParOf" srcId="{4C13114F-74E4-6546-BC76-CDE123C25B9E}" destId="{B8EDC5D6-A095-FE49-94E0-3C418E0F72EB}" srcOrd="2" destOrd="0" presId="urn:microsoft.com/office/officeart/2024/3/layout/hArchList1"/>
    <dgm:cxn modelId="{9B5A9F2A-BCCE-AB48-8122-84E9B7D66F9F}" type="presParOf" srcId="{B8EDC5D6-A095-FE49-94E0-3C418E0F72EB}" destId="{A230AA0E-B048-194C-AD32-C513D4C860E3}" srcOrd="0" destOrd="0" presId="urn:microsoft.com/office/officeart/2024/3/layout/hArchList1"/>
    <dgm:cxn modelId="{3DF288D9-C5BC-2A4C-90E7-6F9C99317697}" type="presParOf" srcId="{B8EDC5D6-A095-FE49-94E0-3C418E0F72EB}" destId="{CF377376-C1D7-794F-AD04-48239ED9E495}" srcOrd="1" destOrd="0" presId="urn:microsoft.com/office/officeart/2024/3/layout/hArchList1"/>
    <dgm:cxn modelId="{9EAA8930-636D-F144-9564-3ED012815C91}" type="presParOf" srcId="{4C13114F-74E4-6546-BC76-CDE123C25B9E}" destId="{E5023FD6-D3A2-6642-AB1E-0E0FC532737D}" srcOrd="3" destOrd="0" presId="urn:microsoft.com/office/officeart/2024/3/layout/hArchList1"/>
    <dgm:cxn modelId="{0E57088D-DE09-B545-B214-E0A869B81DAB}" type="presParOf" srcId="{4C13114F-74E4-6546-BC76-CDE123C25B9E}" destId="{163E9F2F-BF59-3B41-BECB-FF8B013823A3}" srcOrd="4" destOrd="0" presId="urn:microsoft.com/office/officeart/2024/3/layout/hArchList1"/>
    <dgm:cxn modelId="{1FAF829A-4A5B-124D-B468-BDF3DA2CA0AC}" type="presParOf" srcId="{163E9F2F-BF59-3B41-BECB-FF8B013823A3}" destId="{D4107754-538F-2849-AC50-C995DB16354D}" srcOrd="0" destOrd="0" presId="urn:microsoft.com/office/officeart/2024/3/layout/hArchList1"/>
    <dgm:cxn modelId="{B30A3FBC-9323-6048-ACBD-8AC6C05A2694}" type="presParOf" srcId="{163E9F2F-BF59-3B41-BECB-FF8B013823A3}" destId="{330887BF-515D-F247-B05C-D559AE93BE94}"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DA0FD9-93E3-694D-933D-F0B471E4AEED}">
      <dsp:nvSpPr>
        <dsp:cNvPr id="0" name=""/>
        <dsp:cNvSpPr/>
      </dsp:nvSpPr>
      <dsp:spPr>
        <a:xfrm>
          <a:off x="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ctr" defTabSz="800100">
            <a:lnSpc>
              <a:spcPct val="100000"/>
            </a:lnSpc>
            <a:spcBef>
              <a:spcPct val="0"/>
            </a:spcBef>
            <a:spcAft>
              <a:spcPct val="35000"/>
            </a:spcAft>
            <a:buNone/>
            <a:defRPr b="1"/>
          </a:pPr>
          <a:r>
            <a:rPr lang="en-US" sz="1800" b="1" kern="1200" dirty="0">
              <a:solidFill>
                <a:prstClr val="white">
                  <a:hueOff val="0"/>
                  <a:satOff val="0"/>
                  <a:lumOff val="0"/>
                  <a:alphaOff val="0"/>
                </a:prstClr>
              </a:solidFill>
              <a:latin typeface="Bierstadt" panose="020B0004020202020204" pitchFamily="34" charset="0"/>
              <a:ea typeface="+mn-ea"/>
              <a:cs typeface="+mn-cs"/>
            </a:rPr>
            <a:t>Synchronous</a:t>
          </a:r>
          <a:r>
            <a:rPr lang="en-US" sz="1800" b="1" i="0" u="none" kern="1200" dirty="0">
              <a:latin typeface="Bierstadt" panose="020B0004020202020204" pitchFamily="34" charset="0"/>
            </a:rPr>
            <a:t> Surges:</a:t>
          </a:r>
          <a:endParaRPr lang="en-US" sz="1800" b="1" kern="1200" dirty="0">
            <a:latin typeface="Bierstadt" panose="020B0004020202020204" pitchFamily="34" charset="0"/>
          </a:endParaRPr>
        </a:p>
      </dsp:txBody>
      <dsp:txXfrm>
        <a:off x="0" y="0"/>
        <a:ext cx="3486150" cy="354472"/>
      </dsp:txXfrm>
    </dsp:sp>
    <dsp:sp modelId="{FD74F49B-999C-8242-ACA4-405953DB052F}">
      <dsp:nvSpPr>
        <dsp:cNvPr id="0" name=""/>
        <dsp:cNvSpPr/>
      </dsp:nvSpPr>
      <dsp:spPr>
        <a:xfrm>
          <a:off x="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u="none" kern="1200" dirty="0"/>
            <a:t>Russia &amp; China cyber spikes align with political crises (R² &gt; 0.7).</a:t>
          </a:r>
          <a:endParaRPr lang="en-US" sz="1400" kern="1200" dirty="0"/>
        </a:p>
      </dsp:txBody>
      <dsp:txXfrm>
        <a:off x="0" y="354472"/>
        <a:ext cx="3486150" cy="2090261"/>
      </dsp:txXfrm>
    </dsp:sp>
    <dsp:sp modelId="{A230AA0E-B048-194C-AD32-C513D4C860E3}">
      <dsp:nvSpPr>
        <dsp:cNvPr id="0" name=""/>
        <dsp:cNvSpPr/>
      </dsp:nvSpPr>
      <dsp:spPr>
        <a:xfrm>
          <a:off x="3834765"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ctr" defTabSz="800100">
            <a:lnSpc>
              <a:spcPct val="100000"/>
            </a:lnSpc>
            <a:spcBef>
              <a:spcPct val="0"/>
            </a:spcBef>
            <a:spcAft>
              <a:spcPct val="35000"/>
            </a:spcAft>
            <a:buNone/>
            <a:defRPr b="1"/>
          </a:pPr>
          <a:r>
            <a:rPr lang="en-US" sz="1800" kern="1200" dirty="0"/>
            <a:t>Early Warnings</a:t>
          </a:r>
        </a:p>
      </dsp:txBody>
      <dsp:txXfrm>
        <a:off x="3834765" y="0"/>
        <a:ext cx="3486150" cy="354472"/>
      </dsp:txXfrm>
    </dsp:sp>
    <dsp:sp modelId="{CF377376-C1D7-794F-AD04-48239ED9E495}">
      <dsp:nvSpPr>
        <dsp:cNvPr id="0" name=""/>
        <dsp:cNvSpPr/>
      </dsp:nvSpPr>
      <dsp:spPr>
        <a:xfrm>
          <a:off x="3834765"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u="none" kern="1200" dirty="0"/>
            <a:t>In Ukraine cyber volume leads political spikes by ~1 month—potential for predictive monitoring.</a:t>
          </a:r>
          <a:endParaRPr lang="en-US" sz="1400" kern="1200" dirty="0"/>
        </a:p>
      </dsp:txBody>
      <dsp:txXfrm>
        <a:off x="3834765" y="354472"/>
        <a:ext cx="3486150" cy="2090261"/>
      </dsp:txXfrm>
    </dsp:sp>
    <dsp:sp modelId="{D4107754-538F-2849-AC50-C995DB16354D}">
      <dsp:nvSpPr>
        <dsp:cNvPr id="0" name=""/>
        <dsp:cNvSpPr/>
      </dsp:nvSpPr>
      <dsp:spPr>
        <a:xfrm>
          <a:off x="7669530" y="0"/>
          <a:ext cx="3486150" cy="35447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ctr" defTabSz="800100">
            <a:lnSpc>
              <a:spcPct val="100000"/>
            </a:lnSpc>
            <a:spcBef>
              <a:spcPct val="0"/>
            </a:spcBef>
            <a:spcAft>
              <a:spcPct val="35000"/>
            </a:spcAft>
            <a:buNone/>
            <a:defRPr b="1"/>
          </a:pPr>
          <a:r>
            <a:rPr lang="en-US" sz="1800" kern="1200" dirty="0"/>
            <a:t>Context Variance</a:t>
          </a:r>
        </a:p>
      </dsp:txBody>
      <dsp:txXfrm>
        <a:off x="7669530" y="0"/>
        <a:ext cx="3486150" cy="354472"/>
      </dsp:txXfrm>
    </dsp:sp>
    <dsp:sp modelId="{330887BF-515D-F247-B05C-D559AE93BE94}">
      <dsp:nvSpPr>
        <dsp:cNvPr id="0" name=""/>
        <dsp:cNvSpPr/>
      </dsp:nvSpPr>
      <dsp:spPr>
        <a:xfrm>
          <a:off x="7669530" y="354472"/>
          <a:ext cx="3486150" cy="209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b="0" i="0" u="none" kern="1200" dirty="0"/>
            <a:t>The U.S. shows virtually no coupling (R² ≈ 0), implying domestic cyber trends follow different drivers.</a:t>
          </a:r>
          <a:endParaRPr lang="en-US" sz="1400" kern="1200" dirty="0"/>
        </a:p>
      </dsp:txBody>
      <dsp:txXfrm>
        <a:off x="7669530" y="354472"/>
        <a:ext cx="3486150" cy="2090261"/>
      </dsp:txXfrm>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95C3CB-728D-5042-9028-9912EAC08482}" type="datetimeFigureOut">
              <a:rPr lang="en-US" smtClean="0"/>
              <a:t>7/7/25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E75790-FA18-0948-B128-D91834075194}" type="slidenum">
              <a:rPr lang="en-US" smtClean="0"/>
              <a:t>‹#›</a:t>
            </a:fld>
            <a:endParaRPr lang="en-US"/>
          </a:p>
        </p:txBody>
      </p:sp>
    </p:spTree>
    <p:extLst>
      <p:ext uri="{BB962C8B-B14F-4D97-AF65-F5344CB8AC3E}">
        <p14:creationId xmlns:p14="http://schemas.microsoft.com/office/powerpoint/2010/main" val="8413967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This presentation explores the interplay between cyber events and political occurrences across different nations. In just three minutes, we will visualize how these events sync over time and the implications for global politics.
Image source: Microsoft 365 content library
</a:t>
            </a:r>
          </a:p>
        </p:txBody>
      </p:sp>
      <p:sp>
        <p:nvSpPr>
          <p:cNvPr id="4" name="Slide Number Placeholder 3"/>
          <p:cNvSpPr>
            <a:spLocks noGrp="1"/>
          </p:cNvSpPr>
          <p:nvPr>
            <p:ph type="sldNum" sz="quarter" idx="5"/>
          </p:nvPr>
        </p:nvSpPr>
        <p:spPr/>
        <p:txBody>
          <a:bodyPr/>
          <a:lstStyle/>
          <a:p>
            <a:fld id="{A245000B-970A-E046-B4E2-8F39C2805939}" type="slidenum">
              <a:rPr lang="en-US" smtClean="0"/>
              <a:t>1</a:t>
            </a:fld>
            <a:endParaRPr lang="en-US"/>
          </a:p>
        </p:txBody>
      </p:sp>
    </p:spTree>
    <p:extLst>
      <p:ext uri="{BB962C8B-B14F-4D97-AF65-F5344CB8AC3E}">
        <p14:creationId xmlns:p14="http://schemas.microsoft.com/office/powerpoint/2010/main" val="3184712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Cross-correlation profiles help us understand the lagged relationship between cyber and political events. This analysis, conducted over a period of ± 6 months, reveals how events in one domain may influence occurrences in the other.
</a:t>
            </a:r>
          </a:p>
        </p:txBody>
      </p:sp>
      <p:sp>
        <p:nvSpPr>
          <p:cNvPr id="4" name="Slide Number Placeholder 3"/>
          <p:cNvSpPr>
            <a:spLocks noGrp="1"/>
          </p:cNvSpPr>
          <p:nvPr>
            <p:ph type="sldNum" sz="quarter" idx="5"/>
          </p:nvPr>
        </p:nvSpPr>
        <p:spPr/>
        <p:txBody>
          <a:bodyPr/>
          <a:lstStyle/>
          <a:p>
            <a:fld id="{A245000B-970A-E046-B4E2-8F39C2805939}" type="slidenum">
              <a:rPr lang="en-US" smtClean="0"/>
              <a:t>2</a:t>
            </a:fld>
            <a:endParaRPr lang="en-US"/>
          </a:p>
        </p:txBody>
      </p:sp>
    </p:spTree>
    <p:extLst>
      <p:ext uri="{BB962C8B-B14F-4D97-AF65-F5344CB8AC3E}">
        <p14:creationId xmlns:p14="http://schemas.microsoft.com/office/powerpoint/2010/main" val="3710977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This slide compares the R² values at the country level, which indicate the strength of the relationship between cyber and political events. Higher R² values suggest a stronger synchronization, which can guide policymakers in anticipating and responding to events.
</a:t>
            </a:r>
          </a:p>
        </p:txBody>
      </p:sp>
      <p:sp>
        <p:nvSpPr>
          <p:cNvPr id="4" name="Slide Number Placeholder 3"/>
          <p:cNvSpPr>
            <a:spLocks noGrp="1"/>
          </p:cNvSpPr>
          <p:nvPr>
            <p:ph type="sldNum" sz="quarter" idx="5"/>
          </p:nvPr>
        </p:nvSpPr>
        <p:spPr/>
        <p:txBody>
          <a:bodyPr/>
          <a:lstStyle/>
          <a:p>
            <a:fld id="{A245000B-970A-E046-B4E2-8F39C2805939}" type="slidenum">
              <a:rPr lang="en-US" smtClean="0"/>
              <a:t>3</a:t>
            </a:fld>
            <a:endParaRPr lang="en-US"/>
          </a:p>
        </p:txBody>
      </p:sp>
    </p:spTree>
    <p:extLst>
      <p:ext uri="{BB962C8B-B14F-4D97-AF65-F5344CB8AC3E}">
        <p14:creationId xmlns:p14="http://schemas.microsoft.com/office/powerpoint/2010/main" val="1472515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78F0B-4B3C-88AC-64F4-B519AC605B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480B13-378F-F984-1E1D-832A79A8E3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FBFF91-97C7-0CB8-4B0D-DDB208B87804}"/>
              </a:ext>
            </a:extLst>
          </p:cNvPr>
          <p:cNvSpPr>
            <a:spLocks noGrp="1"/>
          </p:cNvSpPr>
          <p:nvPr>
            <p:ph type="body" idx="1"/>
          </p:nvPr>
        </p:nvSpPr>
        <p:spPr/>
        <p:txBody>
          <a:bodyPr/>
          <a:lstStyle/>
          <a:p>
            <a:r>
              <a:rPr lang="en-US" dirty="0"/>
              <a:t>
---
Cross-correlation profiles help us understand the lagged relationship between cyber and political events. This analysis, conducted over a period of ± 6 months, reveals how events in one domain may influence occurrences in the other.
</a:t>
            </a:r>
          </a:p>
        </p:txBody>
      </p:sp>
      <p:sp>
        <p:nvSpPr>
          <p:cNvPr id="4" name="Slide Number Placeholder 3">
            <a:extLst>
              <a:ext uri="{FF2B5EF4-FFF2-40B4-BE49-F238E27FC236}">
                <a16:creationId xmlns:a16="http://schemas.microsoft.com/office/drawing/2014/main" id="{A73B158C-4345-E43A-6E2E-760A7A25EC78}"/>
              </a:ext>
            </a:extLst>
          </p:cNvPr>
          <p:cNvSpPr>
            <a:spLocks noGrp="1"/>
          </p:cNvSpPr>
          <p:nvPr>
            <p:ph type="sldNum" sz="quarter" idx="5"/>
          </p:nvPr>
        </p:nvSpPr>
        <p:spPr/>
        <p:txBody>
          <a:bodyPr/>
          <a:lstStyle/>
          <a:p>
            <a:fld id="{A245000B-970A-E046-B4E2-8F39C2805939}" type="slidenum">
              <a:rPr lang="en-US" smtClean="0"/>
              <a:t>4</a:t>
            </a:fld>
            <a:endParaRPr lang="en-US"/>
          </a:p>
        </p:txBody>
      </p:sp>
    </p:spTree>
    <p:extLst>
      <p:ext uri="{BB962C8B-B14F-4D97-AF65-F5344CB8AC3E}">
        <p14:creationId xmlns:p14="http://schemas.microsoft.com/office/powerpoint/2010/main" val="38173025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
This slide presents a global time series analysis of cyber and political events from 2020 to 2024. By visualizing data trends, we can identify periods of increased activity and assess their implications on international relations.
</a:t>
            </a:r>
          </a:p>
        </p:txBody>
      </p:sp>
      <p:sp>
        <p:nvSpPr>
          <p:cNvPr id="4" name="Slide Number Placeholder 3"/>
          <p:cNvSpPr>
            <a:spLocks noGrp="1"/>
          </p:cNvSpPr>
          <p:nvPr>
            <p:ph type="sldNum" sz="quarter" idx="5"/>
          </p:nvPr>
        </p:nvSpPr>
        <p:spPr/>
        <p:txBody>
          <a:bodyPr/>
          <a:lstStyle/>
          <a:p>
            <a:fld id="{A245000B-970A-E046-B4E2-8F39C2805939}" type="slidenum">
              <a:rPr lang="en-US" smtClean="0"/>
              <a:t>5</a:t>
            </a:fld>
            <a:endParaRPr lang="en-US"/>
          </a:p>
        </p:txBody>
      </p:sp>
    </p:spTree>
    <p:extLst>
      <p:ext uri="{BB962C8B-B14F-4D97-AF65-F5344CB8AC3E}">
        <p14:creationId xmlns:p14="http://schemas.microsoft.com/office/powerpoint/2010/main" val="222173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conclusion, the synchronization of cyber and political events is a complex yet essential aspect of modern international relations. By analyzing these patterns, we can better understand global dynamics and enhance our response strategies to emerging threats.</a:t>
            </a:r>
          </a:p>
        </p:txBody>
      </p:sp>
      <p:sp>
        <p:nvSpPr>
          <p:cNvPr id="4" name="Slide Number Placeholder 3"/>
          <p:cNvSpPr>
            <a:spLocks noGrp="1"/>
          </p:cNvSpPr>
          <p:nvPr>
            <p:ph type="sldNum" sz="quarter" idx="5"/>
          </p:nvPr>
        </p:nvSpPr>
        <p:spPr/>
        <p:txBody>
          <a:bodyPr/>
          <a:lstStyle/>
          <a:p>
            <a:fld id="{A245000B-970A-E046-B4E2-8F39C2805939}" type="slidenum">
              <a:rPr lang="en-US" smtClean="0"/>
              <a:t>6</a:t>
            </a:fld>
            <a:endParaRPr lang="en-US"/>
          </a:p>
        </p:txBody>
      </p:sp>
    </p:spTree>
    <p:extLst>
      <p:ext uri="{BB962C8B-B14F-4D97-AF65-F5344CB8AC3E}">
        <p14:creationId xmlns:p14="http://schemas.microsoft.com/office/powerpoint/2010/main" val="222652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94452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093848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5917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6955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3300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122986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57064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13419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4279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433883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7/7/25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606773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7/7/25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7902762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9.svg"/><Relationship Id="rId5" Type="http://schemas.openxmlformats.org/officeDocument/2006/relationships/diagramQuickStyle" Target="../diagrams/quickStyle1.xml"/><Relationship Id="rId10" Type="http://schemas.openxmlformats.org/officeDocument/2006/relationships/image" Target="../media/image8.png"/><Relationship Id="rId4" Type="http://schemas.openxmlformats.org/officeDocument/2006/relationships/diagramLayout" Target="../diagrams/layout1.xml"/><Relationship Id="rId9" Type="http://schemas.openxmlformats.org/officeDocument/2006/relationships/image" Target="../media/image7.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world map made of pins and strings">
            <a:extLst>
              <a:ext uri="{FF2B5EF4-FFF2-40B4-BE49-F238E27FC236}">
                <a16:creationId xmlns:a16="http://schemas.microsoft.com/office/drawing/2014/main" id="{BDC7970C-222D-4576-9FC5-EE3CB34AA904}"/>
              </a:ext>
            </a:extLst>
          </p:cNvPr>
          <p:cNvPicPr>
            <a:picLocks noChangeAspect="1"/>
          </p:cNvPicPr>
          <p:nvPr/>
        </p:nvPicPr>
        <p:blipFill>
          <a:blip r:embed="rId3"/>
          <a:srcRect t="13702" r="9091" b="9689"/>
          <a:stretch>
            <a:fillRect/>
          </a:stretch>
        </p:blipFill>
        <p:spPr>
          <a:xfrm>
            <a:off x="20" y="10"/>
            <a:ext cx="12191979" cy="6857990"/>
          </a:xfrm>
          <a:prstGeom prst="rect">
            <a:avLst/>
          </a:prstGeom>
        </p:spPr>
      </p:pic>
      <p:sp>
        <p:nvSpPr>
          <p:cNvPr id="18" name="Rectangle 17">
            <a:extLst>
              <a:ext uri="{FF2B5EF4-FFF2-40B4-BE49-F238E27FC236}">
                <a16:creationId xmlns:a16="http://schemas.microsoft.com/office/drawing/2014/main" id="{912025B4-7337-735E-4DC9-E634D20119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3183" y="173181"/>
            <a:ext cx="6858002" cy="6511640"/>
          </a:xfrm>
          <a:prstGeom prst="rect">
            <a:avLst/>
          </a:prstGeom>
          <a:gradFill>
            <a:gsLst>
              <a:gs pos="0">
                <a:schemeClr val="bg1">
                  <a:alpha val="0"/>
                </a:schemeClr>
              </a:gs>
              <a:gs pos="46000">
                <a:schemeClr val="bg1">
                  <a:alpha val="20000"/>
                </a:schemeClr>
              </a:gs>
              <a:gs pos="26000">
                <a:schemeClr val="bg1">
                  <a:alpha val="7000"/>
                </a:schemeClr>
              </a:gs>
              <a:gs pos="100000">
                <a:schemeClr val="bg1">
                  <a:alpha val="3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6CFCCF0F-938B-7531-A4C6-36B18CA3F048}"/>
              </a:ext>
            </a:extLst>
          </p:cNvPr>
          <p:cNvSpPr>
            <a:spLocks noGrp="1"/>
          </p:cNvSpPr>
          <p:nvPr>
            <p:ph type="ctrTitle"/>
          </p:nvPr>
        </p:nvSpPr>
        <p:spPr>
          <a:xfrm>
            <a:off x="438910" y="978408"/>
            <a:ext cx="4795819" cy="3969960"/>
          </a:xfrm>
        </p:spPr>
        <p:txBody>
          <a:bodyPr anchor="t">
            <a:normAutofit/>
          </a:bodyPr>
          <a:lstStyle/>
          <a:p>
            <a:pPr>
              <a:lnSpc>
                <a:spcPct val="90000"/>
              </a:lnSpc>
            </a:pPr>
            <a:r>
              <a:rPr lang="en-US" sz="4100" dirty="0"/>
              <a:t>Synchronizing Cyber and Political Events Across Nations: A Three-Minute Thesis Visualization</a:t>
            </a:r>
          </a:p>
        </p:txBody>
      </p:sp>
      <p:sp>
        <p:nvSpPr>
          <p:cNvPr id="3" name="Subtitle 2">
            <a:extLst>
              <a:ext uri="{FF2B5EF4-FFF2-40B4-BE49-F238E27FC236}">
                <a16:creationId xmlns:a16="http://schemas.microsoft.com/office/drawing/2014/main" id="{52D035E1-4A5B-E12F-B527-81973AEEA386}"/>
              </a:ext>
            </a:extLst>
          </p:cNvPr>
          <p:cNvSpPr>
            <a:spLocks noGrp="1"/>
          </p:cNvSpPr>
          <p:nvPr>
            <p:ph type="subTitle" idx="1"/>
          </p:nvPr>
        </p:nvSpPr>
        <p:spPr>
          <a:xfrm>
            <a:off x="438910" y="4948369"/>
            <a:ext cx="4381634" cy="1157436"/>
          </a:xfrm>
        </p:spPr>
        <p:txBody>
          <a:bodyPr anchor="b">
            <a:normAutofit/>
          </a:bodyPr>
          <a:lstStyle/>
          <a:p>
            <a:pPr>
              <a:lnSpc>
                <a:spcPct val="100000"/>
              </a:lnSpc>
            </a:pPr>
            <a:r>
              <a:rPr lang="en-US"/>
              <a:t>Visualizing the connection between cyber and political events</a:t>
            </a:r>
          </a:p>
        </p:txBody>
      </p:sp>
      <p:sp>
        <p:nvSpPr>
          <p:cNvPr id="20" name="Rectangle 19">
            <a:extLst>
              <a:ext uri="{FF2B5EF4-FFF2-40B4-BE49-F238E27FC236}">
                <a16:creationId xmlns:a16="http://schemas.microsoft.com/office/drawing/2014/main" id="{150CDACD-D191-E642-F686-FCB54B7E5F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469570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580004945"/>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 name="Freeform: Shape 2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36">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6B9583F-480B-50E3-67D4-E4914E339550}"/>
              </a:ext>
            </a:extLst>
          </p:cNvPr>
          <p:cNvSpPr>
            <a:spLocks noGrp="1"/>
          </p:cNvSpPr>
          <p:nvPr>
            <p:ph type="title"/>
          </p:nvPr>
        </p:nvSpPr>
        <p:spPr>
          <a:xfrm>
            <a:off x="521208" y="978408"/>
            <a:ext cx="3706018" cy="2432304"/>
          </a:xfrm>
        </p:spPr>
        <p:txBody>
          <a:bodyPr vert="horz" lIns="91440" tIns="45720" rIns="91440" bIns="45720" rtlCol="0" anchor="b">
            <a:normAutofit fontScale="90000"/>
          </a:bodyPr>
          <a:lstStyle/>
          <a:p>
            <a:r>
              <a:rPr lang="en-US" sz="4000" dirty="0"/>
              <a:t>Global Coupling of Cyber &amp; Political Events (R²)</a:t>
            </a:r>
          </a:p>
        </p:txBody>
      </p:sp>
      <p:sp>
        <p:nvSpPr>
          <p:cNvPr id="38" name="Freeform: Shape 33">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9C2B6E8F-EFC9-4510-155B-AA65CCD2B56A}"/>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Autofit/>
          </a:bodyPr>
          <a:lstStyle/>
          <a:p>
            <a:pPr marL="0" indent="0">
              <a:buNone/>
            </a:pPr>
            <a:r>
              <a:rPr lang="en-US" sz="1300" b="1" dirty="0"/>
              <a:t>Degree of Coupling:</a:t>
            </a:r>
            <a:r>
              <a:rPr lang="en-US" sz="1300" dirty="0"/>
              <a:t> Darker shading indicates a tighter month-to-month cyber ↔ political synchronization (higher R²).</a:t>
            </a:r>
          </a:p>
          <a:p>
            <a:pPr marL="0" indent="0">
              <a:buNone/>
            </a:pPr>
            <a:r>
              <a:rPr lang="en-US" sz="1300" b="1" dirty="0"/>
              <a:t>Hotspots of Synchrony:</a:t>
            </a:r>
            <a:r>
              <a:rPr lang="en-US" sz="1300" dirty="0"/>
              <a:t> Russia, China, Iran (R²&gt;0.40) show very strong coupling—cyber surges mirror geopolitical spikes.</a:t>
            </a:r>
          </a:p>
          <a:p>
            <a:pPr marL="0" indent="0">
              <a:buNone/>
            </a:pPr>
            <a:r>
              <a:rPr lang="en-US" sz="1300" b="1" dirty="0" err="1"/>
              <a:t>Coldspots</a:t>
            </a:r>
            <a:r>
              <a:rPr lang="en-US" sz="1300" b="1" dirty="0"/>
              <a:t> of Independence:</a:t>
            </a:r>
            <a:r>
              <a:rPr lang="en-US" sz="1300" dirty="0"/>
              <a:t> United States and many Western nations hover near R²≈0, suggesting alternative factors drive their cyber activity.</a:t>
            </a:r>
          </a:p>
        </p:txBody>
      </p:sp>
      <p:pic>
        <p:nvPicPr>
          <p:cNvPr id="9" name="Picture 8" descr="A map of the world&#10;&#10;AI-generated content may be incorrect.">
            <a:extLst>
              <a:ext uri="{FF2B5EF4-FFF2-40B4-BE49-F238E27FC236}">
                <a16:creationId xmlns:a16="http://schemas.microsoft.com/office/drawing/2014/main" id="{CC216C84-891B-B268-2C80-F40C91189973}"/>
              </a:ext>
            </a:extLst>
          </p:cNvPr>
          <p:cNvPicPr>
            <a:picLocks noChangeAspect="1"/>
          </p:cNvPicPr>
          <p:nvPr/>
        </p:nvPicPr>
        <p:blipFill>
          <a:blip r:embed="rId3"/>
          <a:stretch>
            <a:fillRect/>
          </a:stretch>
        </p:blipFill>
        <p:spPr>
          <a:xfrm>
            <a:off x="4069080" y="897667"/>
            <a:ext cx="7772400" cy="5720030"/>
          </a:xfrm>
          <a:prstGeom prst="rect">
            <a:avLst/>
          </a:prstGeom>
        </p:spPr>
      </p:pic>
    </p:spTree>
    <p:extLst>
      <p:ext uri="{BB962C8B-B14F-4D97-AF65-F5344CB8AC3E}">
        <p14:creationId xmlns:p14="http://schemas.microsoft.com/office/powerpoint/2010/main" val="32512728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Rectangle 38">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ECE544-648B-8A49-8709-80E81F178CB4}"/>
              </a:ext>
            </a:extLst>
          </p:cNvPr>
          <p:cNvSpPr>
            <a:spLocks noGrp="1"/>
          </p:cNvSpPr>
          <p:nvPr>
            <p:ph type="title"/>
          </p:nvPr>
        </p:nvSpPr>
        <p:spPr>
          <a:xfrm>
            <a:off x="521208" y="978408"/>
            <a:ext cx="7565779" cy="1386996"/>
          </a:xfrm>
        </p:spPr>
        <p:txBody>
          <a:bodyPr vert="horz" lIns="91440" tIns="45720" rIns="91440" bIns="45720" rtlCol="0" anchor="b">
            <a:normAutofit/>
          </a:bodyPr>
          <a:lstStyle/>
          <a:p>
            <a:r>
              <a:rPr lang="en-US" sz="4000" dirty="0"/>
              <a:t>Strength of Fit &amp; Top 3 Comparison</a:t>
            </a:r>
          </a:p>
        </p:txBody>
      </p:sp>
      <p:sp>
        <p:nvSpPr>
          <p:cNvPr id="41" name="Freeform: Shape 40">
            <a:extLst>
              <a:ext uri="{FF2B5EF4-FFF2-40B4-BE49-F238E27FC236}">
                <a16:creationId xmlns:a16="http://schemas.microsoft.com/office/drawing/2014/main" id="{DD646702-1788-B97D-918B-46834CD1E6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screen shot of a graph&#10;&#10;AI-generated content may be incorrect.">
            <a:extLst>
              <a:ext uri="{FF2B5EF4-FFF2-40B4-BE49-F238E27FC236}">
                <a16:creationId xmlns:a16="http://schemas.microsoft.com/office/drawing/2014/main" id="{BAA62E1C-A633-7451-952D-DA27ADE7A790}"/>
              </a:ext>
            </a:extLst>
          </p:cNvPr>
          <p:cNvPicPr>
            <a:picLocks noChangeAspect="1"/>
          </p:cNvPicPr>
          <p:nvPr/>
        </p:nvPicPr>
        <p:blipFill>
          <a:blip r:embed="rId3"/>
          <a:stretch>
            <a:fillRect/>
          </a:stretch>
        </p:blipFill>
        <p:spPr>
          <a:xfrm>
            <a:off x="4535240" y="2171136"/>
            <a:ext cx="7103494" cy="4084508"/>
          </a:xfrm>
          <a:prstGeom prst="rect">
            <a:avLst/>
          </a:prstGeom>
        </p:spPr>
      </p:pic>
      <p:sp>
        <p:nvSpPr>
          <p:cNvPr id="43" name="Freeform: Shape 42">
            <a:extLst>
              <a:ext uri="{FF2B5EF4-FFF2-40B4-BE49-F238E27FC236}">
                <a16:creationId xmlns:a16="http://schemas.microsoft.com/office/drawing/2014/main" id="{F6B4FCA5-23FA-C759-8E23-68410B3505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Content Placeholder 3">
            <a:extLst>
              <a:ext uri="{FF2B5EF4-FFF2-40B4-BE49-F238E27FC236}">
                <a16:creationId xmlns:a16="http://schemas.microsoft.com/office/drawing/2014/main" id="{D6A74CB3-2A3B-4713-179D-15E32F71F7EB}"/>
              </a:ext>
            </a:extLst>
          </p:cNvPr>
          <p:cNvSpPr txBox="1">
            <a:spLocks/>
          </p:cNvSpPr>
          <p:nvPr>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84622" y="2644610"/>
            <a:ext cx="3200400" cy="2816352"/>
          </a:xfrm>
          <a:prstGeom prst="rect">
            <a:avLst/>
          </a:prstGeom>
        </p:spPr>
        <p:txBody>
          <a:bodyPr vert="horz" lIns="91440" tIns="45720" rIns="91440" bIns="45720" rtlCol="0">
            <a:noAutofit/>
          </a:bodyPr>
          <a:lstStyle>
            <a:lvl1pPr indent="0">
              <a:lnSpc>
                <a:spcPct val="100000"/>
              </a:lnSpc>
              <a:spcBef>
                <a:spcPts val="2500"/>
              </a:spcBef>
              <a:buFont typeface="Arial" panose="020B0604020202020204" pitchFamily="34" charset="0"/>
              <a:buNone/>
              <a:defRPr sz="1000" b="1"/>
            </a:lvl1pPr>
            <a:lvl2pPr marL="0" lvl="1" indent="0">
              <a:lnSpc>
                <a:spcPct val="100000"/>
              </a:lnSpc>
              <a:spcBef>
                <a:spcPts val="500"/>
              </a:spcBef>
              <a:buFont typeface="Arial" panose="020B0604020202020204" pitchFamily="34" charset="0"/>
              <a:buNone/>
              <a:defRPr sz="1000"/>
            </a:lvl2pPr>
            <a:lvl3pPr marL="1143000" indent="-228600">
              <a:lnSpc>
                <a:spcPct val="110000"/>
              </a:lnSpc>
              <a:spcBef>
                <a:spcPts val="500"/>
              </a:spcBef>
              <a:buFont typeface="Arial" panose="020B0604020202020204" pitchFamily="34" charset="0"/>
              <a:buChar char="•"/>
              <a:defRPr sz="1400"/>
            </a:lvl3pPr>
            <a:lvl4pPr marL="1600200" indent="-228600">
              <a:lnSpc>
                <a:spcPct val="110000"/>
              </a:lnSpc>
              <a:spcBef>
                <a:spcPts val="500"/>
              </a:spcBef>
              <a:buFont typeface="Arial" panose="020B0604020202020204" pitchFamily="34" charset="0"/>
              <a:buChar char="•"/>
              <a:defRPr sz="1200"/>
            </a:lvl4pPr>
            <a:lvl5pPr marL="2057400" indent="-228600">
              <a:lnSpc>
                <a:spcPct val="110000"/>
              </a:lnSpc>
              <a:spcBef>
                <a:spcPts val="500"/>
              </a:spcBef>
              <a:buFont typeface="Arial" panose="020B0604020202020204" pitchFamily="34" charset="0"/>
              <a:buChar char="•"/>
              <a:defRPr sz="12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sz="1200" dirty="0"/>
              <a:t>What R² Reveals: </a:t>
            </a:r>
            <a:r>
              <a:rPr lang="en-US" sz="1200" b="0" dirty="0"/>
              <a:t>Explains the % of variance in monthly cyber-event counts that’s linearly tied to geopolitical event volume</a:t>
            </a:r>
            <a:r>
              <a:rPr lang="en-US" sz="1200" dirty="0"/>
              <a:t>.</a:t>
            </a:r>
          </a:p>
          <a:p>
            <a:r>
              <a:rPr lang="en-US" sz="1200" dirty="0"/>
              <a:t>Russia Leads: R²≈0.53 → </a:t>
            </a:r>
            <a:r>
              <a:rPr lang="en-US" sz="1200" b="0" dirty="0"/>
              <a:t>over half of Russia’s cyber fluctuations co-vary with political surges.</a:t>
            </a:r>
          </a:p>
          <a:p>
            <a:r>
              <a:rPr lang="en-US" sz="1200" dirty="0"/>
              <a:t>Israel Moderate: R²≈0.24 → </a:t>
            </a:r>
            <a:r>
              <a:rPr lang="en-US" sz="1200" b="0" dirty="0"/>
              <a:t>one-quarter of Israeli cyber variation aligns with geopolitical counts.</a:t>
            </a:r>
          </a:p>
          <a:p>
            <a:r>
              <a:rPr lang="en-US" sz="1200" dirty="0"/>
              <a:t>U.S. Outlier: R²≈0.00 → </a:t>
            </a:r>
            <a:r>
              <a:rPr lang="en-US" sz="1200" b="0" dirty="0"/>
              <a:t>virtually no linear relationship, pointing to other drivers (e.g. industry targets, criminal hacks).</a:t>
            </a:r>
          </a:p>
        </p:txBody>
      </p:sp>
      <p:sp>
        <p:nvSpPr>
          <p:cNvPr id="27" name="TextBox 26">
            <a:extLst>
              <a:ext uri="{FF2B5EF4-FFF2-40B4-BE49-F238E27FC236}">
                <a16:creationId xmlns:a16="http://schemas.microsoft.com/office/drawing/2014/main" id="{A0A69A85-E0BA-D538-81F3-AE59FAE8A29C}"/>
              </a:ext>
            </a:extLst>
          </p:cNvPr>
          <p:cNvSpPr txBox="1"/>
          <p:nvPr/>
        </p:nvSpPr>
        <p:spPr>
          <a:xfrm>
            <a:off x="7892113" y="1256120"/>
            <a:ext cx="3027963" cy="1131570"/>
          </a:xfrm>
          <a:prstGeom prst="downArrowCallout">
            <a:avLst>
              <a:gd name="adj1" fmla="val 31793"/>
              <a:gd name="adj2" fmla="val 25000"/>
              <a:gd name="adj3" fmla="val 25000"/>
              <a:gd name="adj4" fmla="val 64977"/>
            </a:avLst>
          </a:prstGeom>
          <a:noFill/>
          <a:ln w="6350">
            <a:solidFill>
              <a:schemeClr val="tx1"/>
            </a:solidFill>
          </a:ln>
        </p:spPr>
        <p:txBody>
          <a:bodyPr wrap="square" rtlCol="0">
            <a:spAutoFit/>
          </a:bodyPr>
          <a:lstStyle/>
          <a:p>
            <a:pPr algn="ctr"/>
            <a:r>
              <a:rPr lang="en-US" sz="1400" dirty="0">
                <a:solidFill>
                  <a:srgbClr val="FF0000"/>
                </a:solidFill>
              </a:rPr>
              <a:t>RU: R²=0.534 → strong sync</a:t>
            </a:r>
          </a:p>
          <a:p>
            <a:pPr algn="ctr"/>
            <a:r>
              <a:rPr lang="en-US" sz="1400" dirty="0">
                <a:solidFill>
                  <a:srgbClr val="FF0000"/>
                </a:solidFill>
              </a:rPr>
              <a:t>IL: R²=0.239 → moderate sync</a:t>
            </a:r>
          </a:p>
          <a:p>
            <a:pPr algn="ctr"/>
            <a:r>
              <a:rPr lang="en-US" sz="1400" dirty="0">
                <a:solidFill>
                  <a:srgbClr val="FF0000"/>
                </a:solidFill>
              </a:rPr>
              <a:t>US: R²=0.002 → no sync</a:t>
            </a:r>
          </a:p>
        </p:txBody>
      </p:sp>
    </p:spTree>
    <p:extLst>
      <p:ext uri="{BB962C8B-B14F-4D97-AF65-F5344CB8AC3E}">
        <p14:creationId xmlns:p14="http://schemas.microsoft.com/office/powerpoint/2010/main" val="40775886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20"/>
                                        </p:tgtEl>
                                        <p:attrNameLst>
                                          <p:attrName>style.visibility</p:attrName>
                                        </p:attrNameLst>
                                      </p:cBhvr>
                                      <p:to>
                                        <p:strVal val="visible"/>
                                      </p:to>
                                    </p:set>
                                    <p:animEffect transition="in" filter="fade">
                                      <p:cBhvr>
                                        <p:cTn id="7" dur="250"/>
                                        <p:tgtEl>
                                          <p:spTgt spid="20"/>
                                        </p:tgtEl>
                                      </p:cBhvr>
                                    </p:animEffect>
                                    <p:anim calcmode="lin" valueType="num">
                                      <p:cBhvr>
                                        <p:cTn id="8" dur="250" fill="hold"/>
                                        <p:tgtEl>
                                          <p:spTgt spid="20"/>
                                        </p:tgtEl>
                                        <p:attrNameLst>
                                          <p:attrName>ppt_x</p:attrName>
                                        </p:attrNameLst>
                                      </p:cBhvr>
                                      <p:tavLst>
                                        <p:tav tm="0">
                                          <p:val>
                                            <p:strVal val="#ppt_x"/>
                                          </p:val>
                                        </p:tav>
                                        <p:tav tm="100000">
                                          <p:val>
                                            <p:strVal val="#ppt_x"/>
                                          </p:val>
                                        </p:tav>
                                      </p:tavLst>
                                    </p:anim>
                                    <p:anim calcmode="lin" valueType="num">
                                      <p:cBhvr>
                                        <p:cTn id="9" dur="25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C59703-9F66-8E0A-F816-E56048F1AB5D}"/>
            </a:ext>
          </a:extLst>
        </p:cNvPr>
        <p:cNvGrpSpPr/>
        <p:nvPr/>
      </p:nvGrpSpPr>
      <p:grpSpPr>
        <a:xfrm>
          <a:off x="0" y="0"/>
          <a:ext cx="0" cy="0"/>
          <a:chOff x="0" y="0"/>
          <a:chExt cx="0" cy="0"/>
        </a:xfrm>
      </p:grpSpPr>
      <p:sp>
        <p:nvSpPr>
          <p:cNvPr id="36" name="Freeform: Shape 29">
            <a:extLst>
              <a:ext uri="{FF2B5EF4-FFF2-40B4-BE49-F238E27FC236}">
                <a16:creationId xmlns:a16="http://schemas.microsoft.com/office/drawing/2014/main" id="{4122B093-C1AF-ECBB-E507-A3EABBC1DA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7" name="Rectangle 36">
            <a:extLst>
              <a:ext uri="{FF2B5EF4-FFF2-40B4-BE49-F238E27FC236}">
                <a16:creationId xmlns:a16="http://schemas.microsoft.com/office/drawing/2014/main" id="{134D87E1-AC0C-4998-8A6A-289A923669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0E65B601-3F62-D6B9-CDFC-4CCF2C1A9C67}"/>
              </a:ext>
            </a:extLst>
          </p:cNvPr>
          <p:cNvSpPr>
            <a:spLocks noGrp="1"/>
          </p:cNvSpPr>
          <p:nvPr>
            <p:ph type="title"/>
          </p:nvPr>
        </p:nvSpPr>
        <p:spPr>
          <a:xfrm>
            <a:off x="521208" y="978408"/>
            <a:ext cx="3200400" cy="2432304"/>
          </a:xfrm>
        </p:spPr>
        <p:txBody>
          <a:bodyPr vert="horz" lIns="91440" tIns="45720" rIns="91440" bIns="45720" rtlCol="0" anchor="b">
            <a:normAutofit/>
          </a:bodyPr>
          <a:lstStyle/>
          <a:p>
            <a:pPr>
              <a:lnSpc>
                <a:spcPct val="90000"/>
              </a:lnSpc>
            </a:pPr>
            <a:r>
              <a:rPr lang="en-US" sz="4000" b="1" kern="1200">
                <a:solidFill>
                  <a:schemeClr val="tx1"/>
                </a:solidFill>
                <a:latin typeface="+mj-lt"/>
                <a:ea typeface="+mj-ea"/>
                <a:cs typeface="+mj-cs"/>
              </a:rPr>
              <a:t>Cross-Correlation Profiles (Lag ± 6 Months)</a:t>
            </a:r>
          </a:p>
        </p:txBody>
      </p:sp>
      <p:sp>
        <p:nvSpPr>
          <p:cNvPr id="38" name="Freeform: Shape 33">
            <a:extLst>
              <a:ext uri="{FF2B5EF4-FFF2-40B4-BE49-F238E27FC236}">
                <a16:creationId xmlns:a16="http://schemas.microsoft.com/office/drawing/2014/main" id="{6EF5BEA5-655D-0780-478D-3EEFC09C1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Content Placeholder 3">
            <a:extLst>
              <a:ext uri="{FF2B5EF4-FFF2-40B4-BE49-F238E27FC236}">
                <a16:creationId xmlns:a16="http://schemas.microsoft.com/office/drawing/2014/main" id="{D8312A16-381C-FD82-2453-55E05EB7C31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3538728"/>
            <a:ext cx="3200400" cy="2816352"/>
          </a:xfrm>
        </p:spPr>
        <p:txBody>
          <a:bodyPr>
            <a:normAutofit/>
          </a:bodyPr>
          <a:lstStyle/>
          <a:p>
            <a:pPr marL="0" indent="0">
              <a:buNone/>
            </a:pPr>
            <a:r>
              <a:rPr lang="en-US" sz="1400" b="1" dirty="0"/>
              <a:t>Peak at Lag 0:</a:t>
            </a:r>
            <a:r>
              <a:rPr lang="en-US" sz="1400" dirty="0"/>
              <a:t> All top countries show their highest r (0.65–0.90) at month 0, proving cyber/political volumes move in lock-step.</a:t>
            </a:r>
          </a:p>
          <a:p>
            <a:pPr marL="0" indent="0">
              <a:buNone/>
            </a:pPr>
            <a:r>
              <a:rPr lang="en-US" sz="1400" b="1" dirty="0"/>
              <a:t>Leads &amp; Lags Matter:</a:t>
            </a:r>
            <a:r>
              <a:rPr lang="en-US" sz="1400" dirty="0"/>
              <a:t> Ukraine peaks at –1 (cyber leads politics), U.S. at +3 (politics lead cyber).</a:t>
            </a:r>
          </a:p>
          <a:p>
            <a:pPr marL="0" indent="0">
              <a:buNone/>
            </a:pPr>
            <a:r>
              <a:rPr lang="en-US" sz="1400" b="1" dirty="0"/>
              <a:t>Statistical Significance:</a:t>
            </a:r>
            <a:r>
              <a:rPr lang="en-US" sz="1400" dirty="0"/>
              <a:t> Every peak is p &lt; .05.</a:t>
            </a:r>
          </a:p>
        </p:txBody>
      </p:sp>
      <p:pic>
        <p:nvPicPr>
          <p:cNvPr id="6" name="Picture 5" descr="A graph of different colored lines&#10;&#10;AI-generated content may be incorrect.">
            <a:extLst>
              <a:ext uri="{FF2B5EF4-FFF2-40B4-BE49-F238E27FC236}">
                <a16:creationId xmlns:a16="http://schemas.microsoft.com/office/drawing/2014/main" id="{B2AAA5C9-4BEE-50AB-D704-7B294CFC3965}"/>
              </a:ext>
            </a:extLst>
          </p:cNvPr>
          <p:cNvPicPr>
            <a:picLocks noChangeAspect="1"/>
          </p:cNvPicPr>
          <p:nvPr/>
        </p:nvPicPr>
        <p:blipFill>
          <a:blip r:embed="rId3"/>
          <a:srcRect l="6647" r="8202" b="2"/>
          <a:stretch>
            <a:fillRect/>
          </a:stretch>
        </p:blipFill>
        <p:spPr>
          <a:xfrm>
            <a:off x="4136609" y="970929"/>
            <a:ext cx="7534183" cy="5375076"/>
          </a:xfrm>
          <a:prstGeom prst="rect">
            <a:avLst/>
          </a:prstGeom>
        </p:spPr>
      </p:pic>
    </p:spTree>
    <p:extLst>
      <p:ext uri="{BB962C8B-B14F-4D97-AF65-F5344CB8AC3E}">
        <p14:creationId xmlns:p14="http://schemas.microsoft.com/office/powerpoint/2010/main" val="25094438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1" name="Rectangle 4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7295AB-EFBA-078F-D5CF-28DEC1D93B4B}"/>
              </a:ext>
            </a:extLst>
          </p:cNvPr>
          <p:cNvSpPr>
            <a:spLocks noGrp="1"/>
          </p:cNvSpPr>
          <p:nvPr>
            <p:ph type="title"/>
          </p:nvPr>
        </p:nvSpPr>
        <p:spPr>
          <a:xfrm>
            <a:off x="521208" y="978408"/>
            <a:ext cx="6300216" cy="1325880"/>
          </a:xfrm>
        </p:spPr>
        <p:txBody>
          <a:bodyPr vert="horz" lIns="91440" tIns="45720" rIns="91440" bIns="45720" rtlCol="0" anchor="t">
            <a:normAutofit/>
          </a:bodyPr>
          <a:lstStyle/>
          <a:p>
            <a:pPr>
              <a:lnSpc>
                <a:spcPct val="90000"/>
              </a:lnSpc>
            </a:pPr>
            <a:r>
              <a:rPr lang="en-US" b="1" kern="1200" dirty="0">
                <a:solidFill>
                  <a:schemeClr val="tx1"/>
                </a:solidFill>
                <a:latin typeface="+mj-lt"/>
                <a:ea typeface="+mj-ea"/>
                <a:cs typeface="+mj-cs"/>
              </a:rPr>
              <a:t>Ukraine Case Study (2020–2024)</a:t>
            </a:r>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9" name="Picture 8" descr="A graph of a graph with blue and orange lines&#10;&#10;AI-generated content may be incorrect.">
            <a:extLst>
              <a:ext uri="{FF2B5EF4-FFF2-40B4-BE49-F238E27FC236}">
                <a16:creationId xmlns:a16="http://schemas.microsoft.com/office/drawing/2014/main" id="{BC19B884-5596-386A-35B2-B83C38BDDE21}"/>
              </a:ext>
            </a:extLst>
          </p:cNvPr>
          <p:cNvPicPr>
            <a:picLocks noChangeAspect="1"/>
          </p:cNvPicPr>
          <p:nvPr/>
        </p:nvPicPr>
        <p:blipFill>
          <a:blip r:embed="rId3"/>
          <a:stretch>
            <a:fillRect/>
          </a:stretch>
        </p:blipFill>
        <p:spPr>
          <a:xfrm>
            <a:off x="517868" y="2304288"/>
            <a:ext cx="6827313" cy="4130523"/>
          </a:xfrm>
          <a:prstGeom prst="rect">
            <a:avLst/>
          </a:prstGeom>
        </p:spPr>
      </p:pic>
      <p:sp>
        <p:nvSpPr>
          <p:cNvPr id="4" name="Content Placeholder 3">
            <a:extLst>
              <a:ext uri="{FF2B5EF4-FFF2-40B4-BE49-F238E27FC236}">
                <a16:creationId xmlns:a16="http://schemas.microsoft.com/office/drawing/2014/main" id="{CF87788B-A730-07CB-7667-11FBAA0F02D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507224" y="1088136"/>
            <a:ext cx="4160520" cy="5257800"/>
          </a:xfrm>
        </p:spPr>
        <p:txBody>
          <a:bodyPr>
            <a:normAutofit fontScale="85000" lnSpcReduction="20000"/>
          </a:bodyPr>
          <a:lstStyle/>
          <a:p>
            <a:r>
              <a:rPr lang="en-US" b="1" dirty="0"/>
              <a:t>Feb 2022 Invasion Spike</a:t>
            </a:r>
            <a:endParaRPr lang="en-US" dirty="0"/>
          </a:p>
          <a:p>
            <a:pPr lvl="1"/>
            <a:r>
              <a:rPr lang="en-US" dirty="0"/>
              <a:t>Geopolitical events jumped from ~20 K to ~115 K (</a:t>
            </a:r>
            <a:r>
              <a:rPr lang="el-GR" dirty="0"/>
              <a:t>Δ+475%) </a:t>
            </a:r>
            <a:r>
              <a:rPr lang="en-US" dirty="0"/>
              <a:t>when Russia invaded.</a:t>
            </a:r>
          </a:p>
          <a:p>
            <a:pPr lvl="1"/>
            <a:r>
              <a:rPr lang="en-US" dirty="0"/>
              <a:t>Cyber incidents surged from ~25 to ~80 (</a:t>
            </a:r>
            <a:r>
              <a:rPr lang="el-GR" dirty="0"/>
              <a:t>Δ+220%) </a:t>
            </a:r>
            <a:r>
              <a:rPr lang="en-US" dirty="0"/>
              <a:t>one month </a:t>
            </a:r>
            <a:r>
              <a:rPr lang="en-US" b="1" dirty="0"/>
              <a:t>prior</a:t>
            </a:r>
            <a:r>
              <a:rPr lang="en-US" dirty="0"/>
              <a:t>, hinting at pre-conflict reconnaissance or probing.</a:t>
            </a:r>
          </a:p>
          <a:p>
            <a:r>
              <a:rPr lang="en-US" b="1" dirty="0"/>
              <a:t>Nov 2022 Cyber Resurgence</a:t>
            </a:r>
            <a:endParaRPr lang="en-US" dirty="0"/>
          </a:p>
          <a:p>
            <a:pPr lvl="1"/>
            <a:r>
              <a:rPr lang="en-US" dirty="0"/>
              <a:t>Political counts had fallen back to ~50 K, yet cyber incidents peaked again at 90, suggesting a second wave of cyber operations even as frontline fighting stabilized.</a:t>
            </a:r>
          </a:p>
          <a:p>
            <a:r>
              <a:rPr lang="en-US" b="1" dirty="0"/>
              <a:t>Lagged Correlation Insight</a:t>
            </a:r>
            <a:endParaRPr lang="en-US" dirty="0"/>
          </a:p>
          <a:p>
            <a:pPr lvl="1"/>
            <a:r>
              <a:rPr lang="en-US" dirty="0"/>
              <a:t>Peak cross-correlation at lag = –1 (r=0.54, p&lt;.001) shows cyber activity often </a:t>
            </a:r>
            <a:r>
              <a:rPr lang="en-US" b="1" dirty="0"/>
              <a:t>leads</a:t>
            </a:r>
            <a:r>
              <a:rPr lang="en-US" dirty="0"/>
              <a:t> political events by ~1 month—a potential early warning signal.</a:t>
            </a:r>
          </a:p>
          <a:p>
            <a:r>
              <a:rPr lang="en-US" b="1" dirty="0"/>
              <a:t>Implication for Strategy</a:t>
            </a:r>
            <a:endParaRPr lang="en-US" dirty="0"/>
          </a:p>
          <a:p>
            <a:pPr lvl="1"/>
            <a:r>
              <a:rPr lang="en-US" dirty="0"/>
              <a:t>Monitoring cyber-attack volumes could give advance notice of escalating kinetic conflict, improving crisis forecasting.</a:t>
            </a:r>
          </a:p>
        </p:txBody>
      </p:sp>
      <p:sp>
        <p:nvSpPr>
          <p:cNvPr id="11" name="TextBox 10">
            <a:extLst>
              <a:ext uri="{FF2B5EF4-FFF2-40B4-BE49-F238E27FC236}">
                <a16:creationId xmlns:a16="http://schemas.microsoft.com/office/drawing/2014/main" id="{40544ECC-E769-4803-24E7-70868F86F895}"/>
              </a:ext>
            </a:extLst>
          </p:cNvPr>
          <p:cNvSpPr txBox="1"/>
          <p:nvPr/>
        </p:nvSpPr>
        <p:spPr>
          <a:xfrm>
            <a:off x="2309717" y="2786223"/>
            <a:ext cx="1033090" cy="843945"/>
          </a:xfrm>
          <a:prstGeom prst="wedgeEllipseCallout">
            <a:avLst>
              <a:gd name="adj1" fmla="val -94065"/>
              <a:gd name="adj2" fmla="val 60191"/>
            </a:avLst>
          </a:prstGeom>
          <a:noFill/>
          <a:ln>
            <a:solidFill>
              <a:schemeClr val="tx1"/>
            </a:solidFill>
          </a:ln>
        </p:spPr>
        <p:txBody>
          <a:bodyPr wrap="square" rtlCol="0">
            <a:spAutoFit/>
          </a:bodyPr>
          <a:lstStyle/>
          <a:p>
            <a:r>
              <a:rPr lang="en-US" sz="800" dirty="0">
                <a:solidFill>
                  <a:srgbClr val="FF0000"/>
                </a:solidFill>
              </a:rPr>
              <a:t>Pre-Invasion → +220% cyber spike.</a:t>
            </a:r>
          </a:p>
        </p:txBody>
      </p:sp>
    </p:spTree>
    <p:extLst>
      <p:ext uri="{BB962C8B-B14F-4D97-AF65-F5344CB8AC3E}">
        <p14:creationId xmlns:p14="http://schemas.microsoft.com/office/powerpoint/2010/main" val="13567084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0" name="Freeform: Shape 9">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3845" y="3079474"/>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909236DB-3E7B-7B92-76EA-8592EBF0DB9C}"/>
              </a:ext>
            </a:extLst>
          </p:cNvPr>
          <p:cNvSpPr>
            <a:spLocks noGrp="1"/>
          </p:cNvSpPr>
          <p:nvPr>
            <p:ph type="title"/>
          </p:nvPr>
        </p:nvSpPr>
        <p:spPr>
          <a:xfrm>
            <a:off x="521208" y="1325880"/>
            <a:ext cx="11155680" cy="1408176"/>
          </a:xfrm>
        </p:spPr>
        <p:txBody>
          <a:bodyPr anchor="b">
            <a:normAutofit/>
          </a:bodyPr>
          <a:lstStyle/>
          <a:p>
            <a:r>
              <a:rPr lang="en-US" sz="6800"/>
              <a:t>Conclusion</a:t>
            </a:r>
          </a:p>
        </p:txBody>
      </p:sp>
      <p:graphicFrame>
        <p:nvGraphicFramePr>
          <p:cNvPr id="11" name="Content Placeholder 2">
            <a:extLst>
              <a:ext uri="{FF2B5EF4-FFF2-40B4-BE49-F238E27FC236}">
                <a16:creationId xmlns:a16="http://schemas.microsoft.com/office/drawing/2014/main" id="{3A89A24E-048A-F46B-B6C1-2DEB746C1052}"/>
              </a:ext>
            </a:extLst>
          </p:cNvPr>
          <p:cNvGraphicFramePr>
            <a:graphicFrameLocks noGrp="1"/>
          </p:cNvGraphicFramePr>
          <p:nvPr>
            <p:ph idx="1"/>
            <p:extLst>
              <p:ext uri="{D42A27DB-BD31-4B8C-83A1-F6EECF244321}">
                <p14:modId xmlns:p14="http://schemas.microsoft.com/office/powerpoint/2010/main" val="1027467793"/>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518160" y="4389120"/>
          <a:ext cx="11155680" cy="24688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raphic 3" descr="Puzzle pieces outline">
            <a:extLst>
              <a:ext uri="{FF2B5EF4-FFF2-40B4-BE49-F238E27FC236}">
                <a16:creationId xmlns:a16="http://schemas.microsoft.com/office/drawing/2014/main" id="{7A7E467A-1CD5-3D60-7BBC-53D0C464481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377596" y="3248383"/>
            <a:ext cx="1181724" cy="1181724"/>
          </a:xfrm>
          <a:prstGeom prst="rect">
            <a:avLst/>
          </a:prstGeom>
        </p:spPr>
      </p:pic>
      <p:pic>
        <p:nvPicPr>
          <p:cNvPr id="6" name="Graphic 5" descr="Circles with arrows with solid fill">
            <a:extLst>
              <a:ext uri="{FF2B5EF4-FFF2-40B4-BE49-F238E27FC236}">
                <a16:creationId xmlns:a16="http://schemas.microsoft.com/office/drawing/2014/main" id="{9E0693F6-C0A8-69DA-1A9C-F95A4F45733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747604" y="3410987"/>
            <a:ext cx="1066800" cy="1066800"/>
          </a:xfrm>
          <a:prstGeom prst="rect">
            <a:avLst/>
          </a:prstGeom>
        </p:spPr>
      </p:pic>
      <p:pic>
        <p:nvPicPr>
          <p:cNvPr id="9" name="Graphic 8" descr="Warning with solid fill">
            <a:extLst>
              <a:ext uri="{FF2B5EF4-FFF2-40B4-BE49-F238E27FC236}">
                <a16:creationId xmlns:a16="http://schemas.microsoft.com/office/drawing/2014/main" id="{3D5998A9-4997-7544-8D14-BE37564A6126}"/>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638800" y="3437223"/>
            <a:ext cx="914400" cy="914400"/>
          </a:xfrm>
          <a:prstGeom prst="rect">
            <a:avLst/>
          </a:prstGeom>
        </p:spPr>
      </p:pic>
    </p:spTree>
    <p:extLst>
      <p:ext uri="{BB962C8B-B14F-4D97-AF65-F5344CB8AC3E}">
        <p14:creationId xmlns:p14="http://schemas.microsoft.com/office/powerpoint/2010/main" val="3500688324"/>
      </p:ext>
    </p:extLst>
  </p:cSld>
  <p:clrMapOvr>
    <a:overrideClrMapping bg1="dk1" tx1="lt1" bg2="dk2" tx2="lt2" accent1="accent1" accent2="accent2" accent3="accent3" accent4="accent4" accent5="accent5" accent6="accent6" hlink="hlink" folHlink="folHlink"/>
  </p:clrMapOvr>
  <p:transition>
    <p:fade/>
  </p:transition>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214</TotalTime>
  <Words>784</Words>
  <Application>Microsoft Macintosh PowerPoint</Application>
  <PresentationFormat>Widescreen</PresentationFormat>
  <Paragraphs>48</Paragraphs>
  <Slides>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Arial</vt:lpstr>
      <vt:lpstr>Bierstadt</vt:lpstr>
      <vt:lpstr>Neue Haas Grotesk Text Pro</vt:lpstr>
      <vt:lpstr>GestaltVTI</vt:lpstr>
      <vt:lpstr>Synchronizing Cyber and Political Events Across Nations: A Three-Minute Thesis Visualization</vt:lpstr>
      <vt:lpstr>Global Coupling of Cyber &amp; Political Events (R²)</vt:lpstr>
      <vt:lpstr>Strength of Fit &amp; Top 3 Comparison</vt:lpstr>
      <vt:lpstr>Cross-Correlation Profiles (Lag ± 6 Months)</vt:lpstr>
      <vt:lpstr>Ukraine Case Study (2020–2024)</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Amber Hart</dc:creator>
  <cp:lastModifiedBy>Amber Hart</cp:lastModifiedBy>
  <cp:revision>2</cp:revision>
  <dcterms:created xsi:type="dcterms:W3CDTF">2025-07-07T19:47:23Z</dcterms:created>
  <dcterms:modified xsi:type="dcterms:W3CDTF">2025-07-07T23:40:22Z</dcterms:modified>
</cp:coreProperties>
</file>