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9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6" r:id="rId42"/>
    <p:sldId id="295" r:id="rId43"/>
    <p:sldId id="297" r:id="rId44"/>
    <p:sldId id="29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5" autoAdjust="0"/>
    <p:restoredTop sz="94675"/>
  </p:normalViewPr>
  <p:slideViewPr>
    <p:cSldViewPr snapToGrid="0">
      <p:cViewPr varScale="1">
        <p:scale>
          <a:sx n="140" d="100"/>
          <a:sy n="140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2BAA6-8DDE-46E2-936A-BC1460D93D35}" type="datetimeFigureOut">
              <a:rPr lang="en-US" smtClean="0"/>
              <a:t>1/19/24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D7A6A-3AE2-4152-8CC7-179E7764A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41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D7A6A-3AE2-4152-8CC7-179E7764A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34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7A6A-3AE2-4152-8CC7-179E7764AB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71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Virtually all of them</a:t>
            </a:r>
            <a:r>
              <a:rPr lang="en-US" baseline="0" dirty="0"/>
              <a:t> support data independence.  Thus no code change for many schema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D7A6A-3AE2-4152-8CC7-179E7764AB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48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D7A6A-3AE2-4152-8CC7-179E7764AB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60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7A6A-3AE2-4152-8CC7-179E7764AB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40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Service-Oriented</a:t>
            </a:r>
            <a:r>
              <a:rPr lang="en-US" baseline="0" dirty="0"/>
              <a:t>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D7A6A-3AE2-4152-8CC7-179E7764AB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55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model (a),</a:t>
            </a:r>
            <a:r>
              <a:rPr lang="en-US" baseline="0" dirty="0"/>
              <a:t> the middle can also be Web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D7A6A-3AE2-4152-8CC7-179E7764AB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14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going to skip some of the older models; you’ll never need to know about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D7A6A-3AE2-4152-8CC7-179E7764AB5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6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604F-2258-43C3-9BE1-A4AA59EF7F96}" type="datetime1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4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64E5-46A5-476B-B0C4-ABF84D4972B7}" type="datetime1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5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D259-E457-4A5D-AA1D-A2B247792DA6}" type="datetime1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1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E409-7A80-467A-BB81-5FE840B62951}" type="datetime1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6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B1D7-F569-441D-A89B-9B01AC8337CD}" type="datetime1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2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EE99-E239-453C-B149-D454A5B57CCA}" type="datetime1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3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64B1-FD24-4BC7-9AB8-9A794F58BD22}" type="datetime1">
              <a:rPr lang="en-US" smtClean="0"/>
              <a:t>1/19/24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3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8D4E-EF70-443A-AE4C-AAEBA411946B}" type="datetime1">
              <a:rPr lang="en-US" smtClean="0"/>
              <a:t>1/19/24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6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49D1-3FE7-4C97-BCAD-FBD55F76AD16}" type="datetime1">
              <a:rPr lang="en-US" smtClean="0"/>
              <a:t>1/19/24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7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0DCD-022C-4CC3-9C18-FEE455525DAF}" type="datetime1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DA65-AB13-4080-8BDF-989DE796A764}" type="datetime1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C9817-178B-40F4-A105-D205681FC347}" type="datetime1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Concepts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9A720-9464-4770-BBBC-217A835A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0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16835"/>
            <a:ext cx="9144000" cy="2993128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Design</a:t>
            </a:r>
            <a:br>
              <a:rPr lang="en-US" dirty="0"/>
            </a:br>
            <a:r>
              <a:rPr lang="en-US" sz="5300" dirty="0"/>
              <a:t>Lesson 2</a:t>
            </a:r>
            <a:br>
              <a:rPr lang="en-US" sz="5300" dirty="0"/>
            </a:br>
            <a:r>
              <a:rPr lang="en-US" sz="5300" dirty="0"/>
              <a:t>Database Concepts and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Cole</a:t>
            </a:r>
          </a:p>
          <a:p>
            <a:r>
              <a:rPr lang="en-US" dirty="0"/>
              <a:t>The University of Texas at Dallas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44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Database Schema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6" descr="fig02_01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21669"/>
            <a:ext cx="777240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747F0A-EB33-8C0D-92B7-87B79CB41F46}"/>
              </a:ext>
            </a:extLst>
          </p:cNvPr>
          <p:cNvSpPr txBox="1"/>
          <p:nvPr/>
        </p:nvSpPr>
        <p:spPr>
          <a:xfrm>
            <a:off x="9180576" y="292608"/>
            <a:ext cx="274320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What’s missing? Datatypes</a:t>
            </a:r>
          </a:p>
          <a:p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dirty="0">
                <a:solidFill>
                  <a:srgbClr val="FF0000"/>
                </a:solidFill>
              </a:rPr>
              <a:t>Also </a:t>
            </a:r>
            <a:r>
              <a:rPr lang="en-US" sz="1100" dirty="0" err="1">
                <a:solidFill>
                  <a:srgbClr val="FF0000"/>
                </a:solidFill>
              </a:rPr>
              <a:t>STUDENT.Class</a:t>
            </a:r>
            <a:r>
              <a:rPr lang="en-US" sz="1100" dirty="0">
                <a:solidFill>
                  <a:srgbClr val="FF0000"/>
                </a:solidFill>
              </a:rPr>
              <a:t> is ambiguous? Is it when they graduate? Where’s the anomalies, where’s the problems. </a:t>
            </a:r>
          </a:p>
          <a:p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dirty="0">
                <a:solidFill>
                  <a:srgbClr val="FF0000"/>
                </a:solidFill>
              </a:rPr>
              <a:t>How to know what’s the first prerequisite class? The </a:t>
            </a:r>
            <a:r>
              <a:rPr lang="en-US" sz="1100" dirty="0" err="1">
                <a:solidFill>
                  <a:srgbClr val="FF0000"/>
                </a:solidFill>
              </a:rPr>
              <a:t>prereq</a:t>
            </a:r>
            <a:r>
              <a:rPr lang="en-US" sz="1100" dirty="0">
                <a:solidFill>
                  <a:srgbClr val="FF0000"/>
                </a:solidFill>
              </a:rPr>
              <a:t> that has NULL as a </a:t>
            </a:r>
            <a:r>
              <a:rPr lang="en-US" sz="1100" dirty="0" err="1">
                <a:solidFill>
                  <a:srgbClr val="FF0000"/>
                </a:solidFill>
              </a:rPr>
              <a:t>prereq</a:t>
            </a:r>
            <a:r>
              <a:rPr lang="en-US" sz="1100" dirty="0">
                <a:solidFill>
                  <a:srgbClr val="FF0000"/>
                </a:solidFill>
              </a:rPr>
              <a:t> number</a:t>
            </a:r>
          </a:p>
          <a:p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dirty="0" err="1">
                <a:solidFill>
                  <a:srgbClr val="FF0000"/>
                </a:solidFill>
              </a:rPr>
              <a:t>SECTION.Instructor</a:t>
            </a:r>
            <a:r>
              <a:rPr lang="en-US" sz="1100" dirty="0">
                <a:solidFill>
                  <a:srgbClr val="FF0000"/>
                </a:solidFill>
              </a:rPr>
              <a:t>…or Instructors! That’s a problem (</a:t>
            </a:r>
            <a:r>
              <a:rPr lang="en-US" sz="1100" dirty="0" err="1">
                <a:solidFill>
                  <a:srgbClr val="FF0000"/>
                </a:solidFill>
              </a:rPr>
              <a:t>bc</a:t>
            </a:r>
            <a:r>
              <a:rPr lang="en-US" sz="1100" dirty="0">
                <a:solidFill>
                  <a:srgbClr val="FF0000"/>
                </a:solidFill>
              </a:rPr>
              <a:t> course can have multiple instructors)</a:t>
            </a:r>
          </a:p>
          <a:p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dirty="0">
                <a:solidFill>
                  <a:srgbClr val="FF0000"/>
                </a:solidFill>
              </a:rPr>
              <a:t>How to store the Grade? Can do a string but Character…A+ wouldn’t work. But how to compute GPA from A+? A mapping table. Or you can store 2-3 digits of how many credits they got. </a:t>
            </a:r>
          </a:p>
        </p:txBody>
      </p:sp>
    </p:spTree>
    <p:extLst>
      <p:ext uri="{BB962C8B-B14F-4D97-AF65-F5344CB8AC3E}">
        <p14:creationId xmlns:p14="http://schemas.microsoft.com/office/powerpoint/2010/main" val="349033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of Database State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4" descr="fig01_02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1492250"/>
            <a:ext cx="4397375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83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Three-Schema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Proposed to support DBMS characteristics of:</a:t>
            </a:r>
          </a:p>
          <a:p>
            <a:pPr lvl="1"/>
            <a:r>
              <a:rPr lang="en-US" sz="2800" dirty="0"/>
              <a:t>Program-data independence.</a:t>
            </a:r>
          </a:p>
          <a:p>
            <a:pPr lvl="1"/>
            <a:r>
              <a:rPr lang="en-US" sz="2800" dirty="0"/>
              <a:t>Support of multiple views of the data.</a:t>
            </a:r>
          </a:p>
          <a:p>
            <a:r>
              <a:rPr lang="en-US" sz="3200" dirty="0"/>
              <a:t>Not explicitly used in commercial DBMS products, but has been useful in explaining database system organization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07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Three-Schema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856"/>
            <a:ext cx="10515600" cy="4921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Defines DBMS schemas at three levels:</a:t>
            </a:r>
          </a:p>
          <a:p>
            <a:r>
              <a:rPr lang="en-US" dirty="0"/>
              <a:t>Internal schema at the internal level to describe physical storage structures and access paths (e. g. indexes). </a:t>
            </a:r>
          </a:p>
          <a:p>
            <a:pPr lvl="1"/>
            <a:r>
              <a:rPr lang="en-US" dirty="0"/>
              <a:t>Typically uses a physical data model.</a:t>
            </a:r>
          </a:p>
          <a:p>
            <a:r>
              <a:rPr lang="en-US" dirty="0"/>
              <a:t>Conceptual schema at the conceptual level to describe the structure and constraints for the whole database for a community of users. </a:t>
            </a:r>
          </a:p>
          <a:p>
            <a:pPr lvl="1"/>
            <a:r>
              <a:rPr lang="en-US" dirty="0"/>
              <a:t>Uses a conceptual or an implementation data model.</a:t>
            </a:r>
          </a:p>
          <a:p>
            <a:r>
              <a:rPr lang="en-US" dirty="0"/>
              <a:t>External schemas at the external level to describe the various user views. </a:t>
            </a:r>
          </a:p>
          <a:p>
            <a:pPr lvl="1"/>
            <a:r>
              <a:rPr lang="en-US" dirty="0"/>
              <a:t>Usually uses the same data model as the conceptual schema.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93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Three-Schema Architecture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4" descr="fig02_02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762125"/>
            <a:ext cx="70104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661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Three-Schema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Mappings among schema levels are needed to transform requests and data</a:t>
            </a:r>
          </a:p>
          <a:p>
            <a:r>
              <a:rPr lang="en-US" dirty="0"/>
              <a:t>Programs refer to an external schema, and are mapped by the DBMS to the internal schema for execution</a:t>
            </a:r>
          </a:p>
          <a:p>
            <a:r>
              <a:rPr lang="en-US" dirty="0"/>
              <a:t>Data extracted from the internal DBMS level is reformatted to match the user’s external view (e.g. formatting the results of an SQL query for display in a Web page)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5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Data Independence: </a:t>
            </a:r>
          </a:p>
          <a:p>
            <a:pPr lvl="1"/>
            <a:r>
              <a:rPr lang="en-US" dirty="0"/>
              <a:t>The capacity to change the conceptual schema without having to change the external schemas and their associated application programs.</a:t>
            </a:r>
          </a:p>
          <a:p>
            <a:r>
              <a:rPr lang="en-US" dirty="0"/>
              <a:t>Physical Data Independence:</a:t>
            </a:r>
          </a:p>
          <a:p>
            <a:pPr lvl="1"/>
            <a:r>
              <a:rPr lang="en-US" dirty="0"/>
              <a:t>The capacity to change the internal schema without having to change the conceptual schema.</a:t>
            </a:r>
          </a:p>
          <a:p>
            <a:pPr lvl="1"/>
            <a:r>
              <a:rPr lang="en-US" dirty="0"/>
              <a:t>For example, the internal schema may be changed when certain file structures are reorganized or new indexes are created to improve database performance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12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schema at a lower level is changed, only the mappings between this schema and higher-level schemas need to be changed in a DBMS that fully supports data independence.</a:t>
            </a:r>
          </a:p>
          <a:p>
            <a:r>
              <a:rPr lang="en-US" dirty="0"/>
              <a:t>The higher-level schemas themselves are unchanged.</a:t>
            </a:r>
          </a:p>
          <a:p>
            <a:pPr lvl="1"/>
            <a:r>
              <a:rPr lang="en-US" dirty="0"/>
              <a:t>Hence, the application programs need not be changed since they refer to the external schemas.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46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DBMS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Manipulation Language (DML):</a:t>
            </a:r>
          </a:p>
          <a:p>
            <a:r>
              <a:rPr lang="en-US" dirty="0"/>
              <a:t>Used to specify database retrievals and updates</a:t>
            </a:r>
          </a:p>
          <a:p>
            <a:r>
              <a:rPr lang="en-US" dirty="0"/>
              <a:t>DML commands (data sublanguage) can be embedded in a general-purpose programming language (host language), such as COBOL, C, </a:t>
            </a:r>
            <a:br>
              <a:rPr lang="en-US" dirty="0"/>
            </a:br>
            <a:r>
              <a:rPr lang="en-US" dirty="0"/>
              <a:t>C++, or Java.</a:t>
            </a:r>
          </a:p>
          <a:p>
            <a:pPr lvl="1"/>
            <a:r>
              <a:rPr lang="en-US" dirty="0"/>
              <a:t>A library of functions can also be provided to access the DBMS from a programming language</a:t>
            </a:r>
          </a:p>
          <a:p>
            <a:r>
              <a:rPr lang="en-US" dirty="0"/>
              <a:t>Alternatively, stand-alone DML commands can be applied directly (called a query language).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28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DML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 or Non-procedural Language:</a:t>
            </a:r>
          </a:p>
          <a:p>
            <a:pPr lvl="1"/>
            <a:r>
              <a:rPr lang="en-US" dirty="0"/>
              <a:t>For example, the SQL relational language</a:t>
            </a:r>
          </a:p>
          <a:p>
            <a:pPr lvl="1"/>
            <a:r>
              <a:rPr lang="en-US" dirty="0"/>
              <a:t>Are “set”-oriented and specify what data to retrieve rather than how to retrieve it. </a:t>
            </a:r>
          </a:p>
          <a:p>
            <a:pPr lvl="1"/>
            <a:r>
              <a:rPr lang="en-US" dirty="0"/>
              <a:t>Also called declarative languages.</a:t>
            </a:r>
          </a:p>
          <a:p>
            <a:r>
              <a:rPr lang="en-US" dirty="0"/>
              <a:t>Low Level or Procedural Language:</a:t>
            </a:r>
          </a:p>
          <a:p>
            <a:pPr lvl="1"/>
            <a:r>
              <a:rPr lang="en-US" dirty="0"/>
              <a:t>Retrieve data one record-at-a-time</a:t>
            </a:r>
          </a:p>
          <a:p>
            <a:pPr lvl="1"/>
            <a:r>
              <a:rPr lang="en-US" dirty="0"/>
              <a:t>Constructs such as looping are needed to retrieve multiple records, along with positioning pointers.</a:t>
            </a:r>
          </a:p>
          <a:p>
            <a:pPr lvl="1"/>
            <a:r>
              <a:rPr lang="en-US" dirty="0"/>
              <a:t>For example, SQLite on Android, using cursors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1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We Will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Models and Their Categories</a:t>
            </a:r>
          </a:p>
          <a:p>
            <a:r>
              <a:rPr lang="en-US" dirty="0"/>
              <a:t>History of Data Models</a:t>
            </a:r>
          </a:p>
          <a:p>
            <a:r>
              <a:rPr lang="en-US" dirty="0"/>
              <a:t>Schemas, Instances, and States</a:t>
            </a:r>
          </a:p>
          <a:p>
            <a:r>
              <a:rPr lang="en-US" dirty="0"/>
              <a:t>Three-Schema Architecture</a:t>
            </a:r>
          </a:p>
          <a:p>
            <a:r>
              <a:rPr lang="en-US" dirty="0"/>
              <a:t>Data Independence</a:t>
            </a:r>
          </a:p>
          <a:p>
            <a:r>
              <a:rPr lang="en-US" dirty="0"/>
              <a:t>DBMS Languages and Interfaces</a:t>
            </a:r>
          </a:p>
          <a:p>
            <a:r>
              <a:rPr lang="en-US" dirty="0"/>
              <a:t>Database System Utilities and Tools</a:t>
            </a:r>
          </a:p>
          <a:p>
            <a:r>
              <a:rPr lang="en-US" dirty="0"/>
              <a:t>Centralized and Client-Server Architectures</a:t>
            </a:r>
          </a:p>
          <a:p>
            <a:r>
              <a:rPr lang="en-US" dirty="0"/>
              <a:t>Classification of DBMSs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11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DBMS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Stand-alone query language interfaces</a:t>
            </a:r>
          </a:p>
          <a:p>
            <a:pPr lvl="1"/>
            <a:r>
              <a:rPr lang="en-US" dirty="0"/>
              <a:t>Example: Entering SQL queries at the DBMS interactive SQL interface (e.g. SQL*Plus in ORACLE)</a:t>
            </a:r>
          </a:p>
          <a:p>
            <a:r>
              <a:rPr lang="en-US" dirty="0"/>
              <a:t>Programmer interfaces for embedding DML in programming languages</a:t>
            </a:r>
          </a:p>
          <a:p>
            <a:r>
              <a:rPr lang="en-US" dirty="0"/>
              <a:t>User-friendly interfaces</a:t>
            </a:r>
          </a:p>
          <a:p>
            <a:pPr lvl="1"/>
            <a:r>
              <a:rPr lang="en-US" dirty="0"/>
              <a:t>Menu-based, forms-based, graphics-based, etc.</a:t>
            </a:r>
          </a:p>
          <a:p>
            <a:r>
              <a:rPr lang="en-US" dirty="0"/>
              <a:t>Mobile interfaces: interfaces allowing users to perform transactions using mobile apps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55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DBMS Programming Language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Programmer interfaces for embedding DML in a programming languages:</a:t>
            </a:r>
          </a:p>
          <a:p>
            <a:r>
              <a:rPr lang="en-US" dirty="0"/>
              <a:t>Embedded Approach: e. g. embedded SQL (for C, C++, etc.), SQLJ (for Java)</a:t>
            </a:r>
          </a:p>
          <a:p>
            <a:r>
              <a:rPr lang="en-US" dirty="0"/>
              <a:t>Procedure Call Approach: e.g. JDBC for Java, ODBC (Open Database Connectivity) for other programming languages as APIs (application programmer interfaces)</a:t>
            </a:r>
          </a:p>
          <a:p>
            <a:r>
              <a:rPr lang="en-US" dirty="0"/>
              <a:t>Database Programming Language Approach: e.g. ORACLE has PL/SQL, a programming language based on SQL; language incorporates SQL and its data types as integral components</a:t>
            </a:r>
          </a:p>
          <a:p>
            <a:r>
              <a:rPr lang="en-US" dirty="0"/>
              <a:t>Scripting Languages: PHP (client-side scripting) and Python (server-side scripting) are used to write database programs.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95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DBMS Programming Language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Framework in </a:t>
            </a:r>
            <a:r>
              <a:rPr lang="en-US" dirty="0" err="1"/>
              <a:t>.Net</a:t>
            </a:r>
            <a:r>
              <a:rPr lang="en-US" dirty="0"/>
              <a:t> and C#, along with LINQ (Language Integrated Query)</a:t>
            </a:r>
          </a:p>
          <a:p>
            <a:r>
              <a:rPr lang="en-US" dirty="0"/>
              <a:t>Gives you queries that are flexible, yet syntax-checked at compile time</a:t>
            </a:r>
          </a:p>
          <a:p>
            <a:r>
              <a:rPr lang="en-US" dirty="0"/>
              <a:t>Lambda expressions and extension methods</a:t>
            </a:r>
          </a:p>
          <a:p>
            <a:r>
              <a:rPr lang="en-US" dirty="0"/>
              <a:t>Clean database integration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20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User-Friendly DBMS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Menu-based (Web-based), popular for browsing on the web</a:t>
            </a:r>
          </a:p>
          <a:p>
            <a:r>
              <a:rPr lang="en-US" dirty="0"/>
              <a:t>Forms-based, designed for naïve users used to filling in entries on a form</a:t>
            </a:r>
          </a:p>
          <a:p>
            <a:r>
              <a:rPr lang="en-US" dirty="0"/>
              <a:t>Graphics-based </a:t>
            </a:r>
          </a:p>
          <a:p>
            <a:pPr lvl="1"/>
            <a:r>
              <a:rPr lang="en-US" dirty="0"/>
              <a:t>Point and Click, Drag and Drop, etc.</a:t>
            </a:r>
          </a:p>
          <a:p>
            <a:pPr lvl="1"/>
            <a:r>
              <a:rPr lang="en-US" dirty="0"/>
              <a:t>Specifying a query on a schema diagram</a:t>
            </a:r>
          </a:p>
          <a:p>
            <a:r>
              <a:rPr lang="en-US" dirty="0"/>
              <a:t>Natural language: requests in written English</a:t>
            </a:r>
          </a:p>
          <a:p>
            <a:r>
              <a:rPr lang="en-US" dirty="0"/>
              <a:t>Combinations of the above:</a:t>
            </a:r>
          </a:p>
          <a:p>
            <a:pPr lvl="1"/>
            <a:r>
              <a:rPr lang="en-US" dirty="0"/>
              <a:t>For example, both menus and forms used extensively in Web database interfaces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50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Other DBMS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language: free text as a query</a:t>
            </a:r>
          </a:p>
          <a:p>
            <a:r>
              <a:rPr lang="en-US" dirty="0"/>
              <a:t>Speech : Input query and Output response</a:t>
            </a:r>
          </a:p>
          <a:p>
            <a:r>
              <a:rPr lang="en-US" dirty="0"/>
              <a:t>Web Browser with keyword search</a:t>
            </a:r>
          </a:p>
          <a:p>
            <a:r>
              <a:rPr lang="en-US" dirty="0"/>
              <a:t>Parametric interfaces, e.g., people running queries they didn’t write to do </a:t>
            </a:r>
            <a:r>
              <a:rPr lang="en-US"/>
              <a:t>standardized functions.</a:t>
            </a:r>
            <a:endParaRPr lang="en-US" dirty="0"/>
          </a:p>
          <a:p>
            <a:r>
              <a:rPr lang="en-US" dirty="0"/>
              <a:t>Interfaces for the DBA:</a:t>
            </a:r>
          </a:p>
          <a:p>
            <a:pPr lvl="1"/>
            <a:r>
              <a:rPr lang="en-US" dirty="0"/>
              <a:t>Creating user accounts, granting authorizations</a:t>
            </a:r>
          </a:p>
          <a:p>
            <a:pPr lvl="1"/>
            <a:r>
              <a:rPr lang="en-US" dirty="0"/>
              <a:t>Setting system parameters</a:t>
            </a:r>
          </a:p>
          <a:p>
            <a:pPr lvl="1"/>
            <a:r>
              <a:rPr lang="en-US" dirty="0"/>
              <a:t>Changing schemas or access paths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55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Database System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perform certain functions such as:</a:t>
            </a:r>
          </a:p>
          <a:p>
            <a:r>
              <a:rPr lang="en-US" dirty="0"/>
              <a:t>Loading data stored in files into a database. Includes data conversion tools.</a:t>
            </a:r>
          </a:p>
          <a:p>
            <a:r>
              <a:rPr lang="en-US" dirty="0"/>
              <a:t>Backing up the database periodically on external storage.</a:t>
            </a:r>
          </a:p>
          <a:p>
            <a:r>
              <a:rPr lang="en-US" dirty="0"/>
              <a:t>Reorganizing database file structures.</a:t>
            </a:r>
          </a:p>
          <a:p>
            <a:r>
              <a:rPr lang="en-US" dirty="0"/>
              <a:t>Performance monitoring utilities.</a:t>
            </a:r>
          </a:p>
          <a:p>
            <a:r>
              <a:rPr lang="en-US" dirty="0"/>
              <a:t>Report generation utilities.</a:t>
            </a:r>
          </a:p>
          <a:p>
            <a:r>
              <a:rPr lang="en-US" dirty="0"/>
              <a:t>Other functions, such as sorting, user monitoring, data compression, etc.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37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Other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dictionary / repository:</a:t>
            </a:r>
          </a:p>
          <a:p>
            <a:r>
              <a:rPr lang="en-US" dirty="0"/>
              <a:t>Used to store schema descriptions and other information such as design decisions, application program descriptions, user information, usage standards, etc.</a:t>
            </a:r>
          </a:p>
          <a:p>
            <a:r>
              <a:rPr lang="en-US" dirty="0"/>
              <a:t>Active data dictionary is accessed by DBMS software and users/DBA.</a:t>
            </a:r>
          </a:p>
          <a:p>
            <a:r>
              <a:rPr lang="en-US" dirty="0"/>
              <a:t>Passive data dictionary is accessed by users/DBA only.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18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Development Environments and CASE (computer-aided software engineering) tools: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PowerBuilder (Sybase)</a:t>
            </a:r>
          </a:p>
          <a:p>
            <a:pPr lvl="1"/>
            <a:r>
              <a:rPr lang="en-US" dirty="0" err="1"/>
              <a:t>JBuilder</a:t>
            </a:r>
            <a:r>
              <a:rPr lang="en-US" dirty="0"/>
              <a:t> or Delphi (Borland)</a:t>
            </a:r>
          </a:p>
          <a:p>
            <a:pPr lvl="1"/>
            <a:r>
              <a:rPr lang="en-US" dirty="0" err="1"/>
              <a:t>JDeveloper</a:t>
            </a:r>
            <a:r>
              <a:rPr lang="en-US" dirty="0"/>
              <a:t> 10G (Oracle)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29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Typical DBMS Component Modules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4" descr="fig02_03"/>
          <p:cNvPicPr>
            <a:picLocks noChangeAspect="1" noChangeArrowheads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4860925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F2861E-CA1E-E65D-74CC-77990970EECD}"/>
              </a:ext>
            </a:extLst>
          </p:cNvPr>
          <p:cNvSpPr txBox="1"/>
          <p:nvPr/>
        </p:nvSpPr>
        <p:spPr>
          <a:xfrm>
            <a:off x="8430768" y="2066544"/>
            <a:ext cx="1481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“Not </a:t>
            </a:r>
            <a:r>
              <a:rPr lang="en-US" dirty="0" err="1">
                <a:solidFill>
                  <a:srgbClr val="FF0000"/>
                </a:solidFill>
              </a:rPr>
              <a:t>gonna</a:t>
            </a:r>
            <a:r>
              <a:rPr lang="en-US" dirty="0">
                <a:solidFill>
                  <a:srgbClr val="FF0000"/>
                </a:solidFill>
              </a:rPr>
              <a:t> go into this one”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516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Centralized and Client-Server DBMS Architectures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Centralized DBMS:</a:t>
            </a:r>
          </a:p>
          <a:p>
            <a:r>
              <a:rPr lang="en-US" altLang="en-US" dirty="0"/>
              <a:t>Combines everything into single system including DBMS software, hardware, application programs, and user interface processing software.</a:t>
            </a:r>
          </a:p>
          <a:p>
            <a:r>
              <a:rPr lang="en-US" altLang="en-US" dirty="0"/>
              <a:t>User can still connect through a remote terminal – however, all processing is done at centralized site.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8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98794"/>
          </a:xfrm>
        </p:spPr>
        <p:txBody>
          <a:bodyPr>
            <a:normAutofit/>
          </a:bodyPr>
          <a:lstStyle/>
          <a:p>
            <a:r>
              <a:rPr lang="en-US" dirty="0"/>
              <a:t>Data Model:</a:t>
            </a:r>
          </a:p>
          <a:p>
            <a:pPr lvl="1"/>
            <a:r>
              <a:rPr lang="en-US" dirty="0"/>
              <a:t>A set of concepts to describe the structure of a database, the operations for manipulating these structures, and certain constraints that the database should obey.</a:t>
            </a:r>
          </a:p>
          <a:p>
            <a:r>
              <a:rPr lang="en-US" dirty="0"/>
              <a:t>Data Model Structure and Constraints:</a:t>
            </a:r>
          </a:p>
          <a:p>
            <a:pPr lvl="1"/>
            <a:r>
              <a:rPr lang="en-US" dirty="0"/>
              <a:t>Constructs are used to define the database structure</a:t>
            </a:r>
          </a:p>
          <a:p>
            <a:pPr lvl="1"/>
            <a:r>
              <a:rPr lang="en-US" dirty="0"/>
              <a:t>Constructs typically include elements (and their data types) as well as groups of elements (e.g. entity, record, table), and relationships among such groups</a:t>
            </a:r>
          </a:p>
          <a:p>
            <a:pPr lvl="1"/>
            <a:r>
              <a:rPr lang="en-US" dirty="0"/>
              <a:t>Constraints specify some restrictions on valid data; these constraints must be enforced at all times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84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A Physical Centralized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4" descr="fig02_04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470" y="1690688"/>
            <a:ext cx="6477000" cy="447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220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Basic 2-tier Client-Server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Specialized Servers with Specialized functions</a:t>
            </a:r>
          </a:p>
          <a:p>
            <a:pPr lvl="1"/>
            <a:r>
              <a:rPr lang="en-US" sz="2800" dirty="0"/>
              <a:t>Print server</a:t>
            </a:r>
          </a:p>
          <a:p>
            <a:pPr lvl="1"/>
            <a:r>
              <a:rPr lang="en-US" sz="2800" dirty="0"/>
              <a:t>File server</a:t>
            </a:r>
          </a:p>
          <a:p>
            <a:pPr lvl="1"/>
            <a:r>
              <a:rPr lang="en-US" sz="2800" dirty="0"/>
              <a:t>DBMS server</a:t>
            </a:r>
          </a:p>
          <a:p>
            <a:pPr lvl="1"/>
            <a:r>
              <a:rPr lang="en-US" sz="2800" dirty="0"/>
              <a:t>Web server</a:t>
            </a:r>
          </a:p>
          <a:p>
            <a:pPr lvl="1"/>
            <a:r>
              <a:rPr lang="en-US" sz="2800" dirty="0"/>
              <a:t>Email server</a:t>
            </a:r>
          </a:p>
          <a:p>
            <a:r>
              <a:rPr lang="en-US" sz="3200" dirty="0"/>
              <a:t>Clients can access the specialized servers as needed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50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appropriate interfaces through a client software module to access and utilize the various server resources. </a:t>
            </a:r>
          </a:p>
          <a:p>
            <a:r>
              <a:rPr lang="en-US" dirty="0"/>
              <a:t>Clients may be diskless machines or PCs or Workstations with disks with only the client software installed.</a:t>
            </a:r>
          </a:p>
          <a:p>
            <a:r>
              <a:rPr lang="en-US" dirty="0"/>
              <a:t>Connected to the servers via some form of a network.</a:t>
            </a:r>
          </a:p>
          <a:p>
            <a:pPr lvl="1"/>
            <a:r>
              <a:rPr lang="en-US" dirty="0"/>
              <a:t>(LAN: local area network, wireless network, etc.)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55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DBMS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database query and transaction services to the clients</a:t>
            </a:r>
          </a:p>
          <a:p>
            <a:r>
              <a:rPr lang="en-US" dirty="0"/>
              <a:t>Relational DBMS servers are often called SQL servers, query servers, or transaction servers</a:t>
            </a:r>
          </a:p>
          <a:p>
            <a:r>
              <a:rPr lang="en-US" dirty="0"/>
              <a:t>Applications running on clients utilize an Application Program Interface (API) to access server databases via standard interface such as:</a:t>
            </a:r>
          </a:p>
          <a:p>
            <a:pPr lvl="1"/>
            <a:r>
              <a:rPr lang="en-US" dirty="0"/>
              <a:t>ODBC: Open Database Connectivity standard</a:t>
            </a:r>
          </a:p>
          <a:p>
            <a:pPr lvl="1"/>
            <a:r>
              <a:rPr lang="en-US" dirty="0"/>
              <a:t>JDBC: for Java programming access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75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Two Tier Client-Server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and server must install appropriate client module and server module software for ODBC or JDBC</a:t>
            </a:r>
          </a:p>
          <a:p>
            <a:r>
              <a:rPr lang="en-US" dirty="0"/>
              <a:t>A client program may connect to several DBMSs, sometimes called the data sources.</a:t>
            </a:r>
          </a:p>
          <a:p>
            <a:r>
              <a:rPr lang="en-US" dirty="0"/>
              <a:t>In general, data sources can be files or other non-DBMS software that manages data.</a:t>
            </a:r>
          </a:p>
          <a:p>
            <a:r>
              <a:rPr lang="en-US" dirty="0"/>
              <a:t>We will talk about database programming later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27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Three Tier Client-Server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02047"/>
          </a:xfrm>
        </p:spPr>
        <p:txBody>
          <a:bodyPr>
            <a:normAutofit/>
          </a:bodyPr>
          <a:lstStyle/>
          <a:p>
            <a:r>
              <a:rPr lang="en-US" dirty="0"/>
              <a:t>Common for Web applications</a:t>
            </a:r>
          </a:p>
          <a:p>
            <a:r>
              <a:rPr lang="en-US" dirty="0"/>
              <a:t>Intermediate Layer called Application Server or Web Server: </a:t>
            </a:r>
          </a:p>
          <a:p>
            <a:pPr lvl="1"/>
            <a:r>
              <a:rPr lang="en-US" dirty="0"/>
              <a:t>Stores the web connectivity software and the business logic part of the application used to access the corresponding data from the database server</a:t>
            </a:r>
          </a:p>
          <a:p>
            <a:pPr lvl="1"/>
            <a:r>
              <a:rPr lang="en-US" dirty="0"/>
              <a:t>Acts like a conduit for sending partially processed data between the database server and the client.</a:t>
            </a:r>
          </a:p>
          <a:p>
            <a:r>
              <a:rPr lang="en-US" dirty="0"/>
              <a:t>Three-tier Architecture Can Enhance Security: </a:t>
            </a:r>
          </a:p>
          <a:p>
            <a:pPr lvl="1"/>
            <a:r>
              <a:rPr lang="en-US" dirty="0"/>
              <a:t>Database server only accessible via middle tier</a:t>
            </a:r>
          </a:p>
          <a:p>
            <a:pPr lvl="1"/>
            <a:r>
              <a:rPr lang="en-US" dirty="0"/>
              <a:t>Clients cannot directly access database server</a:t>
            </a:r>
          </a:p>
          <a:p>
            <a:pPr lvl="1"/>
            <a:r>
              <a:rPr lang="en-US" dirty="0"/>
              <a:t>Clients contain user interfaces and Web browsers</a:t>
            </a:r>
          </a:p>
          <a:p>
            <a:pPr lvl="1"/>
            <a:r>
              <a:rPr lang="en-US" dirty="0"/>
              <a:t>The client is typically a PC or a mobile device connected to the Web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98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Three Tier Client-Server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4" descr="fig02_07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7419"/>
            <a:ext cx="8347364" cy="448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520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Classification of DBMSs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292"/>
            <a:ext cx="10515600" cy="4719254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Based on the data model used</a:t>
            </a:r>
          </a:p>
          <a:p>
            <a:pPr lvl="1"/>
            <a:r>
              <a:rPr lang="en-US" sz="2800" dirty="0"/>
              <a:t>Legacy: Network, Hierarchical.</a:t>
            </a:r>
          </a:p>
          <a:p>
            <a:pPr lvl="1"/>
            <a:r>
              <a:rPr lang="en-US" sz="2800" dirty="0"/>
              <a:t>Currently Used: Relational, Object-oriented, Object-relational</a:t>
            </a:r>
          </a:p>
          <a:p>
            <a:pPr lvl="1"/>
            <a:r>
              <a:rPr lang="en-US" sz="2800" dirty="0"/>
              <a:t>Recent Technologies: Key-value storage systems, NOSQL systems: document based, column-based, graph-based and key-value based. Native XML DBMSs.</a:t>
            </a:r>
          </a:p>
          <a:p>
            <a:r>
              <a:rPr lang="en-US" sz="3200" dirty="0"/>
              <a:t>Other classifications</a:t>
            </a:r>
          </a:p>
          <a:p>
            <a:pPr lvl="1"/>
            <a:r>
              <a:rPr lang="en-US" sz="2800" dirty="0"/>
              <a:t>Single-user (typically used with personal computers and mobile devices)</a:t>
            </a:r>
            <a:br>
              <a:rPr lang="en-US" sz="2800" dirty="0"/>
            </a:br>
            <a:r>
              <a:rPr lang="en-US" sz="2800" dirty="0"/>
              <a:t>vs. multi-user (most DBMSs).</a:t>
            </a:r>
          </a:p>
          <a:p>
            <a:pPr lvl="1"/>
            <a:r>
              <a:rPr lang="en-US" sz="2800" dirty="0"/>
              <a:t>Centralized (uses a single computer with one database) vs. distributed (multiple computers, multiple DBs)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459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Variations of Distributed DBMSs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Homogeneous DDBMS</a:t>
            </a:r>
          </a:p>
          <a:p>
            <a:r>
              <a:rPr lang="en-US" sz="3200" dirty="0"/>
              <a:t>Heterogeneous DDBMS</a:t>
            </a:r>
          </a:p>
          <a:p>
            <a:r>
              <a:rPr lang="en-US" sz="3200" dirty="0"/>
              <a:t>Federated or </a:t>
            </a:r>
            <a:r>
              <a:rPr lang="en-US" sz="3200" dirty="0" err="1"/>
              <a:t>Multidatabase</a:t>
            </a:r>
            <a:r>
              <a:rPr lang="en-US" sz="3200" dirty="0"/>
              <a:t> Systems</a:t>
            </a:r>
          </a:p>
          <a:p>
            <a:pPr lvl="1"/>
            <a:r>
              <a:rPr lang="en-US" sz="2800" dirty="0"/>
              <a:t>Participating Databases are loosely coupled with high degree of autonomy.</a:t>
            </a:r>
          </a:p>
          <a:p>
            <a:r>
              <a:rPr lang="en-US" sz="3200" dirty="0"/>
              <a:t>Distributed Database Systems have now come to be known as client-server based database systems because:</a:t>
            </a:r>
          </a:p>
          <a:p>
            <a:pPr lvl="1"/>
            <a:r>
              <a:rPr lang="en-US" sz="2800" dirty="0"/>
              <a:t>They do not support a totally distributed environment, but rather a set of database servers supporting a set of clients.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9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Cost Considerations for DBMSs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Range: from free open-source systems to configurations costing millions of dollars</a:t>
            </a:r>
          </a:p>
          <a:p>
            <a:r>
              <a:rPr lang="en-US" dirty="0"/>
              <a:t>Examples of free relational DBMSs: MySQL, PostgreSQL, others</a:t>
            </a:r>
          </a:p>
          <a:p>
            <a:r>
              <a:rPr lang="en-US" dirty="0"/>
              <a:t>Commercial DBMS offer additional specialized modules, e.g. time-series module, spatial data module, document module, XML module</a:t>
            </a:r>
          </a:p>
          <a:p>
            <a:pPr lvl="1"/>
            <a:r>
              <a:rPr lang="en-US" dirty="0"/>
              <a:t>These offer additional specialized functionality when purchased separately</a:t>
            </a:r>
          </a:p>
          <a:p>
            <a:pPr lvl="1"/>
            <a:r>
              <a:rPr lang="en-US" dirty="0"/>
              <a:t>Sometimes called cartridges (e.g., in Oracle) or blades</a:t>
            </a:r>
          </a:p>
          <a:p>
            <a:r>
              <a:rPr lang="en-US" dirty="0"/>
              <a:t>Different licensing options: site license, maximum number of concurrent users (seat license), single user, etc.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1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Model Operations:</a:t>
            </a:r>
          </a:p>
          <a:p>
            <a:r>
              <a:rPr lang="en-US" dirty="0"/>
              <a:t>These operations are used for specifying database retrievals and updates by referring to the constructs of the data model.</a:t>
            </a:r>
          </a:p>
          <a:p>
            <a:r>
              <a:rPr lang="en-US" dirty="0"/>
              <a:t>Operations on the data model may include basic model operations (e.g. generic insert, delete, update) and user-defined operations (e.g. </a:t>
            </a:r>
            <a:r>
              <a:rPr lang="en-US" dirty="0" err="1"/>
              <a:t>compute_student_gpa</a:t>
            </a:r>
            <a:r>
              <a:rPr lang="en-US" dirty="0"/>
              <a:t>, </a:t>
            </a:r>
            <a:r>
              <a:rPr lang="en-US" dirty="0" err="1"/>
              <a:t>update_inventory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112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of access paths within database system</a:t>
            </a:r>
          </a:p>
          <a:p>
            <a:pPr lvl="1"/>
            <a:r>
              <a:rPr lang="en-US" dirty="0"/>
              <a:t>E.g.- inverted indexing based (ADABAS is one such system).  Fully indexed databases provide access by any keyword (used in search engines)</a:t>
            </a:r>
          </a:p>
          <a:p>
            <a:r>
              <a:rPr lang="en-US" dirty="0">
                <a:highlight>
                  <a:srgbClr val="FFFF00"/>
                </a:highlight>
              </a:rPr>
              <a:t>General Purpose </a:t>
            </a:r>
            <a:r>
              <a:rPr lang="en-US" dirty="0"/>
              <a:t>vs. </a:t>
            </a:r>
            <a:r>
              <a:rPr lang="en-US" dirty="0">
                <a:highlight>
                  <a:srgbClr val="FFFF00"/>
                </a:highlight>
              </a:rPr>
              <a:t>Special Purpose</a:t>
            </a:r>
          </a:p>
          <a:p>
            <a:pPr lvl="1"/>
            <a:r>
              <a:rPr lang="en-US" dirty="0"/>
              <a:t>E.g.- Airline Reservation systems or many others-reservation systems for hotel/car etc.  Are special purpose OLTP (Online Transaction Processing Systems)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565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History of Data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Relational Model: </a:t>
            </a:r>
          </a:p>
          <a:p>
            <a:r>
              <a:rPr lang="en-US" dirty="0"/>
              <a:t>Proposed in 1970 by E.F. </a:t>
            </a:r>
            <a:r>
              <a:rPr lang="en-US" dirty="0" err="1"/>
              <a:t>Codd</a:t>
            </a:r>
            <a:r>
              <a:rPr lang="en-US" dirty="0"/>
              <a:t> (IBM), first commercial system in 1981-82.</a:t>
            </a:r>
          </a:p>
          <a:p>
            <a:r>
              <a:rPr lang="en-US" dirty="0"/>
              <a:t>Now in several commercial products (e.g. DB2, ORACLE, MS SQL Server, SYBASE, INFORMIX).</a:t>
            </a:r>
          </a:p>
          <a:p>
            <a:r>
              <a:rPr lang="en-US" dirty="0"/>
              <a:t>Several free open source implementations, e.g. MySQL, PostgreSQL</a:t>
            </a:r>
          </a:p>
          <a:p>
            <a:r>
              <a:rPr lang="en-US" dirty="0"/>
              <a:t>Currently most dominant for developing database applications.</a:t>
            </a:r>
          </a:p>
          <a:p>
            <a:r>
              <a:rPr lang="en-US" dirty="0"/>
              <a:t>SQL relational standards: SQL-89 (SQL1), SQL-92 (SQL2), SQL-99, SQL3, …</a:t>
            </a:r>
          </a:p>
          <a:p>
            <a:r>
              <a:rPr lang="en-US" dirty="0"/>
              <a:t>Chapters 5 through 11 describe this model in detail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055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History of Data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Object-oriented Data Models:</a:t>
            </a:r>
          </a:p>
          <a:p>
            <a:r>
              <a:rPr lang="en-US" dirty="0"/>
              <a:t>Several models have been proposed for implementing in a database system. </a:t>
            </a:r>
          </a:p>
          <a:p>
            <a:r>
              <a:rPr lang="en-US" dirty="0"/>
              <a:t>One set comprises models of persistent O-O Programming Languages such as C++ (e.g., in OBJECTSTORE or VERSANT), and Smalltalk (e.g., in GEMSTONE).</a:t>
            </a:r>
          </a:p>
          <a:p>
            <a:r>
              <a:rPr lang="en-US" dirty="0"/>
              <a:t>Additionally, systems like O2, ORION (at MCC - then ITASCA), IRIS (at H.P.- used in Open OODB).</a:t>
            </a:r>
          </a:p>
          <a:p>
            <a:r>
              <a:rPr lang="en-US" dirty="0"/>
              <a:t>Object Database Standard: ODMG-93, ODMG-version 2.0, ODMG-version 3.0.</a:t>
            </a:r>
          </a:p>
          <a:p>
            <a:r>
              <a:rPr lang="en-US" dirty="0"/>
              <a:t>Chapter 12 describes this model.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066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History of Data Models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Object-Relational Models: </a:t>
            </a:r>
          </a:p>
          <a:p>
            <a:r>
              <a:rPr lang="en-US" dirty="0"/>
              <a:t>The trend to mix object models with relational was started with Informix Universal Server.</a:t>
            </a:r>
          </a:p>
          <a:p>
            <a:r>
              <a:rPr lang="en-US" dirty="0"/>
              <a:t>Relational systems incorporated concepts from object databases leading to object-relational.</a:t>
            </a:r>
          </a:p>
          <a:p>
            <a:r>
              <a:rPr lang="en-US" dirty="0"/>
              <a:t>Exemplified in the versions of Oracle, DB2, and SQL Server and other DBMSs.</a:t>
            </a:r>
          </a:p>
          <a:p>
            <a:r>
              <a:rPr lang="en-US" dirty="0"/>
              <a:t>Current trend by Relational DBMS vendors is to extend relational DBMSs with capability to process XML, Text and other data types.</a:t>
            </a:r>
          </a:p>
          <a:p>
            <a:r>
              <a:rPr lang="en-US" dirty="0"/>
              <a:t>The term “Object-relational” is receding in the marketplace.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619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Models and Their Categories</a:t>
            </a:r>
          </a:p>
          <a:p>
            <a:r>
              <a:rPr lang="en-US" dirty="0"/>
              <a:t>Schemas, Instances, and States</a:t>
            </a:r>
          </a:p>
          <a:p>
            <a:r>
              <a:rPr lang="en-US" dirty="0"/>
              <a:t>Three-Schema Architecture</a:t>
            </a:r>
          </a:p>
          <a:p>
            <a:r>
              <a:rPr lang="en-US" dirty="0"/>
              <a:t>Data Independence</a:t>
            </a:r>
          </a:p>
          <a:p>
            <a:r>
              <a:rPr lang="en-US" dirty="0"/>
              <a:t>DBMS Languages and Interfaces</a:t>
            </a:r>
          </a:p>
          <a:p>
            <a:r>
              <a:rPr lang="en-US" dirty="0"/>
              <a:t>Database System Utilities and Tools</a:t>
            </a:r>
          </a:p>
          <a:p>
            <a:r>
              <a:rPr lang="en-US" dirty="0"/>
              <a:t>Database System Environment</a:t>
            </a:r>
          </a:p>
          <a:p>
            <a:r>
              <a:rPr lang="en-US" dirty="0"/>
              <a:t>Centralized and Client-Server Architectures</a:t>
            </a:r>
          </a:p>
          <a:p>
            <a:r>
              <a:rPr lang="en-US" dirty="0"/>
              <a:t>Classification of DBMSs</a:t>
            </a:r>
          </a:p>
          <a:p>
            <a:r>
              <a:rPr lang="en-US" dirty="0"/>
              <a:t>History of Data Models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5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Categories of Data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Conceptual (high-level, semantic) data models:</a:t>
            </a:r>
          </a:p>
          <a:p>
            <a:pPr lvl="1"/>
            <a:r>
              <a:rPr lang="en-US" dirty="0"/>
              <a:t>Provide concepts that are close to the way many users perceive data. </a:t>
            </a:r>
          </a:p>
          <a:p>
            <a:pPr lvl="2"/>
            <a:r>
              <a:rPr lang="en-US" dirty="0"/>
              <a:t>(Also called entity-based or object-based data models.)</a:t>
            </a:r>
          </a:p>
          <a:p>
            <a:r>
              <a:rPr lang="en-US" dirty="0"/>
              <a:t>Physical (low-level, internal) data models:</a:t>
            </a:r>
          </a:p>
          <a:p>
            <a:pPr lvl="1"/>
            <a:r>
              <a:rPr lang="en-US" dirty="0"/>
              <a:t>Provide concepts that describe details of how data is stored in the computer. These are usually specified in an ad-hoc manner through DBMS design and administration manuals</a:t>
            </a:r>
          </a:p>
          <a:p>
            <a:r>
              <a:rPr lang="en-US" dirty="0"/>
              <a:t>Implementation (representational) data models:</a:t>
            </a:r>
          </a:p>
          <a:p>
            <a:pPr lvl="1"/>
            <a:r>
              <a:rPr lang="en-US" dirty="0"/>
              <a:t>Provide concepts that fall between the above two, used by many commercial DBMS implementations (e.g. relational data models used in many commercial systems).</a:t>
            </a:r>
          </a:p>
          <a:p>
            <a:r>
              <a:rPr lang="en-US" dirty="0"/>
              <a:t>Self-Describing Data Models:</a:t>
            </a:r>
          </a:p>
          <a:p>
            <a:pPr lvl="1"/>
            <a:r>
              <a:rPr lang="en-US" dirty="0"/>
              <a:t>Combine the description of data with the data values. Examples include XML, key-value stores and some NOSQL systems.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1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Schemas versus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5190"/>
            <a:ext cx="10515600" cy="4476583"/>
          </a:xfrm>
        </p:spPr>
        <p:txBody>
          <a:bodyPr>
            <a:normAutofit/>
          </a:bodyPr>
          <a:lstStyle/>
          <a:p>
            <a:r>
              <a:rPr lang="en-US" sz="3200" dirty="0"/>
              <a:t>Database Schema:</a:t>
            </a:r>
          </a:p>
          <a:p>
            <a:pPr lvl="1"/>
            <a:r>
              <a:rPr lang="en-US" sz="2800" dirty="0"/>
              <a:t>The description of a database.</a:t>
            </a:r>
          </a:p>
          <a:p>
            <a:pPr lvl="1"/>
            <a:r>
              <a:rPr lang="en-US" sz="2800" dirty="0"/>
              <a:t>Includes descriptions of the database structure, data types, and the constraints on the database.</a:t>
            </a:r>
          </a:p>
          <a:p>
            <a:r>
              <a:rPr lang="en-US" sz="3200" dirty="0"/>
              <a:t>Schema Diagram:</a:t>
            </a:r>
          </a:p>
          <a:p>
            <a:pPr lvl="1"/>
            <a:r>
              <a:rPr lang="en-US" sz="2800" dirty="0"/>
              <a:t>An illustrative display of (most aspects of) a database schema.</a:t>
            </a:r>
          </a:p>
          <a:p>
            <a:r>
              <a:rPr lang="en-US" sz="3200" dirty="0"/>
              <a:t>Schema Construct:</a:t>
            </a:r>
          </a:p>
          <a:p>
            <a:pPr lvl="1"/>
            <a:r>
              <a:rPr lang="en-US" sz="2800" dirty="0"/>
              <a:t>A component of the schema or an object within the schema, e.g., STUDENT, COURSE.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3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Schemas versus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Database State:</a:t>
            </a:r>
          </a:p>
          <a:p>
            <a:r>
              <a:rPr lang="en-US" dirty="0"/>
              <a:t>The actual data stored in a database at a particular moment in time. This includes the collection of all the data in the database.</a:t>
            </a:r>
          </a:p>
          <a:p>
            <a:r>
              <a:rPr lang="en-US" dirty="0"/>
              <a:t>Also called database instance (or occurrence or snapshot).</a:t>
            </a:r>
          </a:p>
          <a:p>
            <a:pPr lvl="1"/>
            <a:r>
              <a:rPr lang="en-US" dirty="0"/>
              <a:t>The term instance  is also applied to individual database components, e.g. record instance, table instance, entity instance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6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Database Schema vs. Database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State refers to the content of a database at a moment in time.</a:t>
            </a:r>
          </a:p>
          <a:p>
            <a:r>
              <a:rPr lang="en-US" dirty="0"/>
              <a:t>Initial Database State refers to the database state when it is initially loaded into the system.</a:t>
            </a:r>
          </a:p>
          <a:p>
            <a:r>
              <a:rPr lang="en-US" dirty="0"/>
              <a:t>Valid State is a state that satisfies the structure and constraints of the database.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29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Database Schema vs. Database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Distinction</a:t>
            </a:r>
          </a:p>
          <a:p>
            <a:pPr lvl="1"/>
            <a:r>
              <a:rPr lang="en-US" sz="2800" dirty="0"/>
              <a:t>The database schema changes very infrequently</a:t>
            </a:r>
          </a:p>
          <a:p>
            <a:pPr lvl="1"/>
            <a:r>
              <a:rPr lang="en-US" sz="2800" dirty="0"/>
              <a:t>The database state changes every time the database is updated</a:t>
            </a:r>
          </a:p>
          <a:p>
            <a:r>
              <a:rPr lang="en-US" sz="3200" dirty="0"/>
              <a:t>Schema is also called intension.</a:t>
            </a:r>
          </a:p>
          <a:p>
            <a:r>
              <a:rPr lang="en-US" sz="3200" dirty="0"/>
              <a:t>State is also called extension.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8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2834</Words>
  <Application>Microsoft Macintosh PowerPoint</Application>
  <PresentationFormat>Widescreen</PresentationFormat>
  <Paragraphs>368</Paragraphs>
  <Slides>44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Database Design Lesson 2 Database Concepts and Architecture</vt:lpstr>
      <vt:lpstr>What We Will Cover</vt:lpstr>
      <vt:lpstr>Data Models</vt:lpstr>
      <vt:lpstr>Data Models</vt:lpstr>
      <vt:lpstr>Categories of Data Models</vt:lpstr>
      <vt:lpstr>Schemas versus Instances</vt:lpstr>
      <vt:lpstr>Schemas versus Instances</vt:lpstr>
      <vt:lpstr>Database Schema vs. Database State</vt:lpstr>
      <vt:lpstr>Database Schema vs. Database State</vt:lpstr>
      <vt:lpstr>Example Database Schema</vt:lpstr>
      <vt:lpstr>Example of Database State</vt:lpstr>
      <vt:lpstr>Three-Schema Architecture</vt:lpstr>
      <vt:lpstr>Three-Schema Architecture</vt:lpstr>
      <vt:lpstr>Three-Schema Architecture</vt:lpstr>
      <vt:lpstr>Three-Schema Architecture</vt:lpstr>
      <vt:lpstr>Data Independence</vt:lpstr>
      <vt:lpstr>Data Independence</vt:lpstr>
      <vt:lpstr>DBMS Languages</vt:lpstr>
      <vt:lpstr>Types of DML</vt:lpstr>
      <vt:lpstr>DBMS Interfaces</vt:lpstr>
      <vt:lpstr>DBMS Programming Language Interfaces</vt:lpstr>
      <vt:lpstr>DBMS Programming Language Interfaces</vt:lpstr>
      <vt:lpstr>User-Friendly DBMS Interfaces</vt:lpstr>
      <vt:lpstr>Other DBMS Interfaces</vt:lpstr>
      <vt:lpstr>Database System Utilities</vt:lpstr>
      <vt:lpstr>Other Tools</vt:lpstr>
      <vt:lpstr>Other Tools</vt:lpstr>
      <vt:lpstr>Typical DBMS Component Modules</vt:lpstr>
      <vt:lpstr>Centralized and Client-Server DBMS Architectures </vt:lpstr>
      <vt:lpstr>A Physical Centralized Architecture</vt:lpstr>
      <vt:lpstr>Basic 2-tier Client-Server Architectures</vt:lpstr>
      <vt:lpstr>Clients</vt:lpstr>
      <vt:lpstr>DBMS Server</vt:lpstr>
      <vt:lpstr>Two Tier Client-Server Architecture</vt:lpstr>
      <vt:lpstr>Three Tier Client-Server Architecture</vt:lpstr>
      <vt:lpstr>Three Tier Client-Server Architecture</vt:lpstr>
      <vt:lpstr>Classification of DBMSs</vt:lpstr>
      <vt:lpstr>Variations of Distributed DBMSs</vt:lpstr>
      <vt:lpstr>Cost Considerations for DBMSs</vt:lpstr>
      <vt:lpstr>Other Considerations</vt:lpstr>
      <vt:lpstr>History of Data Models</vt:lpstr>
      <vt:lpstr>History of Data Models</vt:lpstr>
      <vt:lpstr>History of Data Models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Lesson 2 Database Concepts and Architecture</dc:title>
  <dc:creator>Cole, John</dc:creator>
  <cp:lastModifiedBy>Amber Hasan</cp:lastModifiedBy>
  <cp:revision>47</cp:revision>
  <dcterms:created xsi:type="dcterms:W3CDTF">2016-08-06T21:56:55Z</dcterms:created>
  <dcterms:modified xsi:type="dcterms:W3CDTF">2024-01-20T17:02:19Z</dcterms:modified>
</cp:coreProperties>
</file>