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30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308" r:id="rId20"/>
    <p:sldId id="273" r:id="rId21"/>
    <p:sldId id="274" r:id="rId22"/>
    <p:sldId id="275" r:id="rId23"/>
    <p:sldId id="276" r:id="rId24"/>
    <p:sldId id="301" r:id="rId25"/>
    <p:sldId id="277" r:id="rId26"/>
    <p:sldId id="278" r:id="rId27"/>
    <p:sldId id="279" r:id="rId28"/>
    <p:sldId id="280" r:id="rId29"/>
    <p:sldId id="281" r:id="rId30"/>
    <p:sldId id="282" r:id="rId31"/>
    <p:sldId id="283" r:id="rId32"/>
    <p:sldId id="284" r:id="rId33"/>
    <p:sldId id="302" r:id="rId34"/>
    <p:sldId id="285" r:id="rId35"/>
    <p:sldId id="286" r:id="rId36"/>
    <p:sldId id="287" r:id="rId37"/>
    <p:sldId id="288" r:id="rId38"/>
    <p:sldId id="289" r:id="rId39"/>
    <p:sldId id="303" r:id="rId40"/>
    <p:sldId id="290" r:id="rId41"/>
    <p:sldId id="304" r:id="rId42"/>
    <p:sldId id="291" r:id="rId43"/>
    <p:sldId id="292" r:id="rId44"/>
    <p:sldId id="293" r:id="rId45"/>
    <p:sldId id="299" r:id="rId46"/>
    <p:sldId id="305" r:id="rId47"/>
    <p:sldId id="294" r:id="rId48"/>
    <p:sldId id="306" r:id="rId49"/>
    <p:sldId id="295" r:id="rId50"/>
    <p:sldId id="307" r:id="rId51"/>
    <p:sldId id="296" r:id="rId52"/>
    <p:sldId id="297" r:id="rId53"/>
    <p:sldId id="29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905"/>
  </p:normalViewPr>
  <p:slideViewPr>
    <p:cSldViewPr>
      <p:cViewPr varScale="1">
        <p:scale>
          <a:sx n="104" d="100"/>
          <a:sy n="104" d="100"/>
        </p:scale>
        <p:origin x="242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3A21-2F88-4815-87F8-908C9DA72AC9}" type="datetimeFigureOut">
              <a:rPr lang="en-US" smtClean="0"/>
              <a:t>2/9/24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D3F0A6-9F88-4CF1-BD49-0F897E99ECA9}" type="slidenum">
              <a:rPr lang="en-US" smtClean="0"/>
              <a:t>‹#›</a:t>
            </a:fld>
            <a:endParaRPr lang="en-US"/>
          </a:p>
        </p:txBody>
      </p:sp>
    </p:spTree>
    <p:extLst>
      <p:ext uri="{BB962C8B-B14F-4D97-AF65-F5344CB8AC3E}">
        <p14:creationId xmlns:p14="http://schemas.microsoft.com/office/powerpoint/2010/main" val="358920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still know DDL, since you’ll use it to modify scripts</a:t>
            </a:r>
          </a:p>
        </p:txBody>
      </p:sp>
      <p:sp>
        <p:nvSpPr>
          <p:cNvPr id="4" name="Slide Number Placeholder 3"/>
          <p:cNvSpPr>
            <a:spLocks noGrp="1"/>
          </p:cNvSpPr>
          <p:nvPr>
            <p:ph type="sldNum" sz="quarter" idx="10"/>
          </p:nvPr>
        </p:nvSpPr>
        <p:spPr/>
        <p:txBody>
          <a:bodyPr/>
          <a:lstStyle/>
          <a:p>
            <a:fld id="{BCD3F0A6-9F88-4CF1-BD49-0F897E99ECA9}" type="slidenum">
              <a:rPr lang="en-US" smtClean="0"/>
              <a:t>4</a:t>
            </a:fld>
            <a:endParaRPr lang="en-US"/>
          </a:p>
        </p:txBody>
      </p:sp>
    </p:spTree>
    <p:extLst>
      <p:ext uri="{BB962C8B-B14F-4D97-AF65-F5344CB8AC3E}">
        <p14:creationId xmlns:p14="http://schemas.microsoft.com/office/powerpoint/2010/main" val="66584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Date, time, timestamp,</a:t>
            </a:r>
            <a:r>
              <a:rPr lang="en-US" baseline="0" dirty="0"/>
              <a:t> INTERVAL can be converted to string formats for comparison</a:t>
            </a:r>
            <a:endParaRPr lang="en-US" dirty="0"/>
          </a:p>
        </p:txBody>
      </p:sp>
      <p:sp>
        <p:nvSpPr>
          <p:cNvPr id="4" name="Slide Number Placeholder 3"/>
          <p:cNvSpPr>
            <a:spLocks noGrp="1"/>
          </p:cNvSpPr>
          <p:nvPr>
            <p:ph type="sldNum" sz="quarter" idx="10"/>
          </p:nvPr>
        </p:nvSpPr>
        <p:spPr/>
        <p:txBody>
          <a:bodyPr/>
          <a:lstStyle/>
          <a:p>
            <a:fld id="{BCD3F0A6-9F88-4CF1-BD49-0F897E99ECA9}" type="slidenum">
              <a:rPr lang="en-US" smtClean="0"/>
              <a:t>15</a:t>
            </a:fld>
            <a:endParaRPr lang="en-US"/>
          </a:p>
        </p:txBody>
      </p:sp>
    </p:spTree>
    <p:extLst>
      <p:ext uri="{BB962C8B-B14F-4D97-AF65-F5344CB8AC3E}">
        <p14:creationId xmlns:p14="http://schemas.microsoft.com/office/powerpoint/2010/main" val="328087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the manager of the department is </a:t>
            </a:r>
          </a:p>
          <a:p>
            <a:r>
              <a:rPr lang="en-US" dirty="0"/>
              <a:t>Or</a:t>
            </a:r>
          </a:p>
          <a:p>
            <a:r>
              <a:rPr lang="en-US" dirty="0"/>
              <a:t>The employee that works on it. </a:t>
            </a:r>
          </a:p>
        </p:txBody>
      </p:sp>
      <p:sp>
        <p:nvSpPr>
          <p:cNvPr id="4" name="Slide Number Placeholder 3"/>
          <p:cNvSpPr>
            <a:spLocks noGrp="1"/>
          </p:cNvSpPr>
          <p:nvPr>
            <p:ph type="sldNum" sz="quarter" idx="5"/>
          </p:nvPr>
        </p:nvSpPr>
        <p:spPr/>
        <p:txBody>
          <a:bodyPr/>
          <a:lstStyle/>
          <a:p>
            <a:fld id="{BCD3F0A6-9F88-4CF1-BD49-0F897E99ECA9}" type="slidenum">
              <a:rPr lang="en-US" smtClean="0"/>
              <a:t>37</a:t>
            </a:fld>
            <a:endParaRPr lang="en-US"/>
          </a:p>
        </p:txBody>
      </p:sp>
    </p:spTree>
    <p:extLst>
      <p:ext uri="{BB962C8B-B14F-4D97-AF65-F5344CB8AC3E}">
        <p14:creationId xmlns:p14="http://schemas.microsoft.com/office/powerpoint/2010/main" val="3345126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10F8C-0877-4625-8A83-9250F0E16801}" type="datetime1">
              <a:rPr lang="en-US" smtClean="0"/>
              <a:t>2/9/24</a:t>
            </a:fld>
            <a:endParaRPr lang="en-US"/>
          </a:p>
        </p:txBody>
      </p:sp>
      <p:sp>
        <p:nvSpPr>
          <p:cNvPr id="5" name="Footer Placeholder 4"/>
          <p:cNvSpPr>
            <a:spLocks noGrp="1"/>
          </p:cNvSpPr>
          <p:nvPr>
            <p:ph type="ftr" sz="quarter" idx="11"/>
          </p:nvPr>
        </p:nvSpPr>
        <p:spPr/>
        <p:txBody>
          <a:bodyPr/>
          <a:lstStyle/>
          <a:p>
            <a:r>
              <a:rPr lang="en-US"/>
              <a:t>Database Design -- Basic SQL</a:t>
            </a:r>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336065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AB7CE9-50D6-441D-B8D5-03A194F8382B}" type="datetime1">
              <a:rPr lang="en-US" smtClean="0"/>
              <a:t>2/9/24</a:t>
            </a:fld>
            <a:endParaRPr lang="en-US"/>
          </a:p>
        </p:txBody>
      </p:sp>
      <p:sp>
        <p:nvSpPr>
          <p:cNvPr id="5" name="Footer Placeholder 4"/>
          <p:cNvSpPr>
            <a:spLocks noGrp="1"/>
          </p:cNvSpPr>
          <p:nvPr>
            <p:ph type="ftr" sz="quarter" idx="11"/>
          </p:nvPr>
        </p:nvSpPr>
        <p:spPr/>
        <p:txBody>
          <a:bodyPr/>
          <a:lstStyle/>
          <a:p>
            <a:r>
              <a:rPr lang="en-US"/>
              <a:t>Database Design -- Basic SQL</a:t>
            </a:r>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103672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6D9E1-E60E-44F4-A43B-40573A014E17}" type="datetime1">
              <a:rPr lang="en-US" smtClean="0"/>
              <a:t>2/9/24</a:t>
            </a:fld>
            <a:endParaRPr lang="en-US"/>
          </a:p>
        </p:txBody>
      </p:sp>
      <p:sp>
        <p:nvSpPr>
          <p:cNvPr id="5" name="Footer Placeholder 4"/>
          <p:cNvSpPr>
            <a:spLocks noGrp="1"/>
          </p:cNvSpPr>
          <p:nvPr>
            <p:ph type="ftr" sz="quarter" idx="11"/>
          </p:nvPr>
        </p:nvSpPr>
        <p:spPr/>
        <p:txBody>
          <a:bodyPr/>
          <a:lstStyle/>
          <a:p>
            <a:r>
              <a:rPr lang="en-US"/>
              <a:t>Database Design -- Basic SQL</a:t>
            </a:r>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322247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89A507-7FF4-4148-A778-A568E9C610BA}" type="datetime1">
              <a:rPr lang="en-US" smtClean="0"/>
              <a:t>2/9/24</a:t>
            </a:fld>
            <a:endParaRPr lang="en-US"/>
          </a:p>
        </p:txBody>
      </p:sp>
      <p:sp>
        <p:nvSpPr>
          <p:cNvPr id="5" name="Footer Placeholder 4"/>
          <p:cNvSpPr>
            <a:spLocks noGrp="1"/>
          </p:cNvSpPr>
          <p:nvPr>
            <p:ph type="ftr" sz="quarter" idx="11"/>
          </p:nvPr>
        </p:nvSpPr>
        <p:spPr/>
        <p:txBody>
          <a:bodyPr/>
          <a:lstStyle/>
          <a:p>
            <a:r>
              <a:rPr lang="en-US"/>
              <a:t>Database Design -- Basic SQL</a:t>
            </a:r>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401888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2F535-F46D-46FB-B5B9-E27ADBB0FD14}" type="datetime1">
              <a:rPr lang="en-US" smtClean="0"/>
              <a:t>2/9/24</a:t>
            </a:fld>
            <a:endParaRPr lang="en-US"/>
          </a:p>
        </p:txBody>
      </p:sp>
      <p:sp>
        <p:nvSpPr>
          <p:cNvPr id="5" name="Footer Placeholder 4"/>
          <p:cNvSpPr>
            <a:spLocks noGrp="1"/>
          </p:cNvSpPr>
          <p:nvPr>
            <p:ph type="ftr" sz="quarter" idx="11"/>
          </p:nvPr>
        </p:nvSpPr>
        <p:spPr/>
        <p:txBody>
          <a:bodyPr/>
          <a:lstStyle/>
          <a:p>
            <a:r>
              <a:rPr lang="en-US"/>
              <a:t>Database Design -- Basic SQL</a:t>
            </a:r>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399055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040213-1566-496F-936C-1F12A3066B88}" type="datetime1">
              <a:rPr lang="en-US" smtClean="0"/>
              <a:t>2/9/24</a:t>
            </a:fld>
            <a:endParaRPr lang="en-US"/>
          </a:p>
        </p:txBody>
      </p:sp>
      <p:sp>
        <p:nvSpPr>
          <p:cNvPr id="6" name="Footer Placeholder 5"/>
          <p:cNvSpPr>
            <a:spLocks noGrp="1"/>
          </p:cNvSpPr>
          <p:nvPr>
            <p:ph type="ftr" sz="quarter" idx="11"/>
          </p:nvPr>
        </p:nvSpPr>
        <p:spPr/>
        <p:txBody>
          <a:bodyPr/>
          <a:lstStyle/>
          <a:p>
            <a:r>
              <a:rPr lang="en-US"/>
              <a:t>Database Design -- Basic SQL</a:t>
            </a:r>
          </a:p>
        </p:txBody>
      </p:sp>
      <p:sp>
        <p:nvSpPr>
          <p:cNvPr id="7" name="Slide Number Placeholder 6"/>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206488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094720-E3D9-4DC4-B50D-8436EDAD6C3E}" type="datetime1">
              <a:rPr lang="en-US" smtClean="0"/>
              <a:t>2/9/24</a:t>
            </a:fld>
            <a:endParaRPr lang="en-US"/>
          </a:p>
        </p:txBody>
      </p:sp>
      <p:sp>
        <p:nvSpPr>
          <p:cNvPr id="8" name="Footer Placeholder 7"/>
          <p:cNvSpPr>
            <a:spLocks noGrp="1"/>
          </p:cNvSpPr>
          <p:nvPr>
            <p:ph type="ftr" sz="quarter" idx="11"/>
          </p:nvPr>
        </p:nvSpPr>
        <p:spPr/>
        <p:txBody>
          <a:bodyPr/>
          <a:lstStyle/>
          <a:p>
            <a:r>
              <a:rPr lang="en-US"/>
              <a:t>Database Design -- Basic SQL</a:t>
            </a:r>
          </a:p>
        </p:txBody>
      </p:sp>
      <p:sp>
        <p:nvSpPr>
          <p:cNvPr id="9" name="Slide Number Placeholder 8"/>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156099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E7A099-F9A9-4398-9202-BA461D9C40C4}" type="datetime1">
              <a:rPr lang="en-US" smtClean="0"/>
              <a:t>2/9/24</a:t>
            </a:fld>
            <a:endParaRPr lang="en-US"/>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403190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F98FF-73F0-4C76-AC62-734A9FBD94A2}" type="datetime1">
              <a:rPr lang="en-US" smtClean="0"/>
              <a:t>2/9/24</a:t>
            </a:fld>
            <a:endParaRPr lang="en-US"/>
          </a:p>
        </p:txBody>
      </p:sp>
      <p:sp>
        <p:nvSpPr>
          <p:cNvPr id="3" name="Footer Placeholder 2"/>
          <p:cNvSpPr>
            <a:spLocks noGrp="1"/>
          </p:cNvSpPr>
          <p:nvPr>
            <p:ph type="ftr" sz="quarter" idx="11"/>
          </p:nvPr>
        </p:nvSpPr>
        <p:spPr/>
        <p:txBody>
          <a:bodyPr/>
          <a:lstStyle/>
          <a:p>
            <a:r>
              <a:rPr lang="en-US"/>
              <a:t>Database Design -- Basic SQL</a:t>
            </a:r>
          </a:p>
        </p:txBody>
      </p:sp>
      <p:sp>
        <p:nvSpPr>
          <p:cNvPr id="4" name="Slide Number Placeholder 3"/>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247148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D2629-9D46-413F-AB34-8095E7097A92}" type="datetime1">
              <a:rPr lang="en-US" smtClean="0"/>
              <a:t>2/9/24</a:t>
            </a:fld>
            <a:endParaRPr lang="en-US"/>
          </a:p>
        </p:txBody>
      </p:sp>
      <p:sp>
        <p:nvSpPr>
          <p:cNvPr id="6" name="Footer Placeholder 5"/>
          <p:cNvSpPr>
            <a:spLocks noGrp="1"/>
          </p:cNvSpPr>
          <p:nvPr>
            <p:ph type="ftr" sz="quarter" idx="11"/>
          </p:nvPr>
        </p:nvSpPr>
        <p:spPr/>
        <p:txBody>
          <a:bodyPr/>
          <a:lstStyle/>
          <a:p>
            <a:r>
              <a:rPr lang="en-US"/>
              <a:t>Database Design -- Basic SQL</a:t>
            </a:r>
          </a:p>
        </p:txBody>
      </p:sp>
      <p:sp>
        <p:nvSpPr>
          <p:cNvPr id="7" name="Slide Number Placeholder 6"/>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357221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DF066E-3B83-4061-9DEF-173F6434336B}" type="datetime1">
              <a:rPr lang="en-US" smtClean="0"/>
              <a:t>2/9/24</a:t>
            </a:fld>
            <a:endParaRPr lang="en-US"/>
          </a:p>
        </p:txBody>
      </p:sp>
      <p:sp>
        <p:nvSpPr>
          <p:cNvPr id="6" name="Footer Placeholder 5"/>
          <p:cNvSpPr>
            <a:spLocks noGrp="1"/>
          </p:cNvSpPr>
          <p:nvPr>
            <p:ph type="ftr" sz="quarter" idx="11"/>
          </p:nvPr>
        </p:nvSpPr>
        <p:spPr/>
        <p:txBody>
          <a:bodyPr/>
          <a:lstStyle/>
          <a:p>
            <a:r>
              <a:rPr lang="en-US"/>
              <a:t>Database Design -- Basic SQL</a:t>
            </a:r>
          </a:p>
        </p:txBody>
      </p:sp>
      <p:sp>
        <p:nvSpPr>
          <p:cNvPr id="7" name="Slide Number Placeholder 6"/>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258623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73C7A-C152-4AAD-AE27-D3A89DB4CC50}" type="datetime1">
              <a:rPr lang="en-US" smtClean="0"/>
              <a:t>2/9/24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Design -- Basic SQL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E61E3-4755-4E08-8EBF-3E9B6DDA2A2D}" type="slidenum">
              <a:rPr lang="en-US" smtClean="0"/>
              <a:t>‹#›</a:t>
            </a:fld>
            <a:endParaRPr lang="en-US"/>
          </a:p>
        </p:txBody>
      </p:sp>
    </p:spTree>
    <p:extLst>
      <p:ext uri="{BB962C8B-B14F-4D97-AF65-F5344CB8AC3E}">
        <p14:creationId xmlns:p14="http://schemas.microsoft.com/office/powerpoint/2010/main" val="276904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Basic SQL</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a:t>
            </a:fld>
            <a:endParaRPr lang="en-US"/>
          </a:p>
        </p:txBody>
      </p:sp>
    </p:spTree>
    <p:extLst>
      <p:ext uri="{BB962C8B-B14F-4D97-AF65-F5344CB8AC3E}">
        <p14:creationId xmlns:p14="http://schemas.microsoft.com/office/powerpoint/2010/main" val="103534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10</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76300"/>
            <a:ext cx="645795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4518025"/>
            <a:ext cx="1866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64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11</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476250"/>
            <a:ext cx="59150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514850"/>
            <a:ext cx="1866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02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Command</a:t>
            </a:r>
          </a:p>
        </p:txBody>
      </p:sp>
      <p:sp>
        <p:nvSpPr>
          <p:cNvPr id="3" name="Content Placeholder 2"/>
          <p:cNvSpPr>
            <a:spLocks noGrp="1"/>
          </p:cNvSpPr>
          <p:nvPr>
            <p:ph idx="1"/>
          </p:nvPr>
        </p:nvSpPr>
        <p:spPr/>
        <p:txBody>
          <a:bodyPr>
            <a:normAutofit/>
          </a:bodyPr>
          <a:lstStyle/>
          <a:p>
            <a:r>
              <a:rPr lang="en-US" dirty="0"/>
              <a:t>Some foreign keys may cause errors </a:t>
            </a:r>
          </a:p>
          <a:p>
            <a:pPr lvl="1"/>
            <a:r>
              <a:rPr lang="en-US" dirty="0"/>
              <a:t>Specified either via: </a:t>
            </a:r>
          </a:p>
          <a:p>
            <a:pPr lvl="2">
              <a:buFont typeface="Arial" charset="0"/>
              <a:buChar char="•"/>
            </a:pPr>
            <a:r>
              <a:rPr lang="en-US" dirty="0"/>
              <a:t>Circular references </a:t>
            </a:r>
          </a:p>
          <a:p>
            <a:pPr lvl="2">
              <a:buFont typeface="Arial" charset="0"/>
              <a:buChar char="•"/>
            </a:pPr>
            <a:r>
              <a:rPr lang="en-US" dirty="0"/>
              <a:t>Or because they refer to a table that has not yet been created</a:t>
            </a:r>
          </a:p>
          <a:p>
            <a:r>
              <a:rPr lang="en-US" dirty="0"/>
              <a:t>Foreign Key: a field that is not a key in the table in which it occurs but which is a primary key in another table in the same database.  Used to allow tables to refer to each other.</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12</a:t>
            </a:fld>
            <a:endParaRPr lang="en-US"/>
          </a:p>
        </p:txBody>
      </p:sp>
    </p:spTree>
    <p:extLst>
      <p:ext uri="{BB962C8B-B14F-4D97-AF65-F5344CB8AC3E}">
        <p14:creationId xmlns:p14="http://schemas.microsoft.com/office/powerpoint/2010/main" val="280525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Attribute Data Types and Domains in SQL</a:t>
            </a:r>
          </a:p>
        </p:txBody>
      </p:sp>
      <p:sp>
        <p:nvSpPr>
          <p:cNvPr id="3" name="Content Placeholder 2"/>
          <p:cNvSpPr>
            <a:spLocks noGrp="1"/>
          </p:cNvSpPr>
          <p:nvPr>
            <p:ph idx="1"/>
          </p:nvPr>
        </p:nvSpPr>
        <p:spPr/>
        <p:txBody>
          <a:bodyPr>
            <a:normAutofit fontScale="92500" lnSpcReduction="10000"/>
          </a:bodyPr>
          <a:lstStyle/>
          <a:p>
            <a:r>
              <a:rPr lang="en-US" dirty="0"/>
              <a:t>Different dialects of SQL (Microsoft, Oracle, IBM DB2) may have different types)</a:t>
            </a:r>
          </a:p>
          <a:p>
            <a:r>
              <a:rPr lang="en-US" dirty="0"/>
              <a:t>Basic </a:t>
            </a:r>
            <a:r>
              <a:rPr lang="en-US" b="1" dirty="0"/>
              <a:t>data types</a:t>
            </a:r>
          </a:p>
          <a:p>
            <a:pPr lvl="1"/>
            <a:r>
              <a:rPr lang="en-US" b="1" dirty="0"/>
              <a:t>Numeric </a:t>
            </a:r>
            <a:r>
              <a:rPr lang="en-US" dirty="0"/>
              <a:t>data types </a:t>
            </a:r>
          </a:p>
          <a:p>
            <a:pPr lvl="2">
              <a:buFont typeface="Arial" charset="0"/>
              <a:buChar char="•"/>
            </a:pPr>
            <a:r>
              <a:rPr lang="en-US" dirty="0"/>
              <a:t>Integer numbers: </a:t>
            </a:r>
            <a:r>
              <a:rPr lang="en-US" dirty="0">
                <a:latin typeface="Courier New" pitchFamily="49" charset="0"/>
                <a:cs typeface="Courier New" pitchFamily="49" charset="0"/>
              </a:rPr>
              <a:t>INTEGER</a:t>
            </a:r>
            <a:r>
              <a:rPr lang="en-US" dirty="0"/>
              <a:t>, </a:t>
            </a:r>
            <a:r>
              <a:rPr lang="en-US" dirty="0">
                <a:latin typeface="Courier New" pitchFamily="49" charset="0"/>
                <a:cs typeface="Courier New" pitchFamily="49" charset="0"/>
              </a:rPr>
              <a:t>INT</a:t>
            </a:r>
            <a:r>
              <a:rPr lang="en-US" dirty="0"/>
              <a:t>, and </a:t>
            </a:r>
            <a:r>
              <a:rPr lang="en-US" dirty="0">
                <a:latin typeface="Courier New" pitchFamily="49" charset="0"/>
                <a:cs typeface="Courier New" pitchFamily="49" charset="0"/>
              </a:rPr>
              <a:t>SMALLINT</a:t>
            </a:r>
          </a:p>
          <a:p>
            <a:pPr lvl="2">
              <a:buFont typeface="Arial" charset="0"/>
              <a:buChar char="•"/>
            </a:pPr>
            <a:r>
              <a:rPr lang="en-US" dirty="0"/>
              <a:t>Floating-point (real) numbers: </a:t>
            </a:r>
            <a:r>
              <a:rPr lang="en-US" dirty="0">
                <a:latin typeface="Courier New" pitchFamily="49" charset="0"/>
                <a:cs typeface="Courier New" pitchFamily="49" charset="0"/>
              </a:rPr>
              <a:t>FLOAT </a:t>
            </a:r>
            <a:r>
              <a:rPr lang="en-US" dirty="0"/>
              <a:t>or </a:t>
            </a:r>
            <a:r>
              <a:rPr lang="en-US" dirty="0">
                <a:latin typeface="Courier New" pitchFamily="49" charset="0"/>
                <a:cs typeface="Courier New" pitchFamily="49" charset="0"/>
              </a:rPr>
              <a:t>REAL</a:t>
            </a:r>
            <a:r>
              <a:rPr lang="en-US" dirty="0"/>
              <a:t>, and </a:t>
            </a:r>
            <a:r>
              <a:rPr lang="en-US" dirty="0">
                <a:latin typeface="Courier New" pitchFamily="49" charset="0"/>
                <a:cs typeface="Courier New" pitchFamily="49" charset="0"/>
              </a:rPr>
              <a:t>DOUBLE PRECISION</a:t>
            </a:r>
          </a:p>
          <a:p>
            <a:pPr lvl="1"/>
            <a:r>
              <a:rPr lang="en-US" b="1" dirty="0"/>
              <a:t>Character-string </a:t>
            </a:r>
            <a:r>
              <a:rPr lang="en-US" dirty="0"/>
              <a:t>data types </a:t>
            </a:r>
          </a:p>
          <a:p>
            <a:pPr lvl="2">
              <a:buFont typeface="Arial" charset="0"/>
              <a:buChar char="•"/>
            </a:pPr>
            <a:r>
              <a:rPr lang="en-US" dirty="0"/>
              <a:t>Fixed length: </a:t>
            </a:r>
            <a:r>
              <a:rPr lang="en-US" dirty="0">
                <a:latin typeface="Courier New" pitchFamily="49" charset="0"/>
                <a:cs typeface="Courier New" pitchFamily="49" charset="0"/>
              </a:rPr>
              <a:t>CHAR(</a:t>
            </a:r>
            <a:r>
              <a:rPr lang="en-US" i="1" dirty="0">
                <a:latin typeface="Courier New" pitchFamily="49" charset="0"/>
                <a:cs typeface="Courier New" pitchFamily="49" charset="0"/>
              </a:rPr>
              <a:t>n</a:t>
            </a:r>
            <a:r>
              <a:rPr lang="en-US" dirty="0">
                <a:latin typeface="Courier New" pitchFamily="49" charset="0"/>
                <a:cs typeface="Courier New" pitchFamily="49" charset="0"/>
              </a:rPr>
              <a:t>)</a:t>
            </a:r>
            <a:r>
              <a:rPr lang="en-US" dirty="0"/>
              <a:t>, </a:t>
            </a:r>
            <a:r>
              <a:rPr lang="en-US" dirty="0">
                <a:latin typeface="Courier New" pitchFamily="49" charset="0"/>
                <a:cs typeface="Courier New" pitchFamily="49" charset="0"/>
              </a:rPr>
              <a:t>CHARACTER(</a:t>
            </a:r>
            <a:r>
              <a:rPr lang="en-US" i="1" dirty="0">
                <a:latin typeface="Courier New" pitchFamily="49" charset="0"/>
                <a:cs typeface="Courier New" pitchFamily="49" charset="0"/>
              </a:rPr>
              <a:t>n</a:t>
            </a:r>
            <a:r>
              <a:rPr lang="en-US" dirty="0">
                <a:latin typeface="Courier New" pitchFamily="49" charset="0"/>
                <a:cs typeface="Courier New" pitchFamily="49" charset="0"/>
              </a:rPr>
              <a:t>)</a:t>
            </a:r>
          </a:p>
          <a:p>
            <a:pPr lvl="2">
              <a:buFont typeface="Arial" charset="0"/>
              <a:buChar char="•"/>
            </a:pPr>
            <a:r>
              <a:rPr lang="en-US" dirty="0"/>
              <a:t>Varying length</a:t>
            </a:r>
            <a:r>
              <a:rPr lang="en-US" dirty="0">
                <a:latin typeface="Courier New" pitchFamily="49" charset="0"/>
                <a:cs typeface="Courier New" pitchFamily="49" charset="0"/>
              </a:rPr>
              <a:t>: VARCHAR(</a:t>
            </a:r>
            <a:r>
              <a:rPr lang="en-US" i="1" dirty="0">
                <a:latin typeface="Courier New" pitchFamily="49" charset="0"/>
                <a:cs typeface="Courier New" pitchFamily="49" charset="0"/>
              </a:rPr>
              <a:t>n</a:t>
            </a:r>
            <a:r>
              <a:rPr lang="en-US" dirty="0">
                <a:latin typeface="Courier New" pitchFamily="49" charset="0"/>
                <a:cs typeface="Courier New" pitchFamily="49" charset="0"/>
              </a:rPr>
              <a:t>)</a:t>
            </a:r>
            <a:r>
              <a:rPr lang="en-US" dirty="0">
                <a:cs typeface="Courier New" pitchFamily="49" charset="0"/>
              </a:rPr>
              <a:t>, </a:t>
            </a:r>
            <a:r>
              <a:rPr lang="en-US" dirty="0">
                <a:latin typeface="Courier New" pitchFamily="49" charset="0"/>
                <a:cs typeface="Courier New" pitchFamily="49" charset="0"/>
              </a:rPr>
              <a:t>CHAR VARYING(</a:t>
            </a:r>
            <a:r>
              <a:rPr lang="en-US" i="1" dirty="0">
                <a:latin typeface="Courier New" pitchFamily="49" charset="0"/>
                <a:cs typeface="Courier New" pitchFamily="49" charset="0"/>
              </a:rPr>
              <a:t>n</a:t>
            </a:r>
            <a:r>
              <a:rPr lang="en-US" dirty="0">
                <a:latin typeface="Courier New" pitchFamily="49" charset="0"/>
                <a:cs typeface="Courier New" pitchFamily="49" charset="0"/>
              </a:rPr>
              <a:t>)</a:t>
            </a:r>
            <a:r>
              <a:rPr lang="en-US" dirty="0">
                <a:cs typeface="Courier New" pitchFamily="49" charset="0"/>
              </a:rPr>
              <a:t>, </a:t>
            </a:r>
            <a:r>
              <a:rPr lang="en-US" dirty="0">
                <a:latin typeface="Courier New" pitchFamily="49" charset="0"/>
                <a:cs typeface="Courier New" pitchFamily="49" charset="0"/>
              </a:rPr>
              <a:t>CHARACTER VARYING(</a:t>
            </a:r>
            <a:r>
              <a:rPr lang="en-US" i="1" dirty="0">
                <a:latin typeface="Courier New" pitchFamily="49" charset="0"/>
                <a:cs typeface="Courier New" pitchFamily="49" charset="0"/>
              </a:rPr>
              <a:t>n</a:t>
            </a:r>
            <a:r>
              <a:rPr lang="en-US" dirty="0">
                <a:latin typeface="Courier New" pitchFamily="49" charset="0"/>
                <a:cs typeface="Courier New" pitchFamily="49" charset="0"/>
              </a:rPr>
              <a:t>)</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13</a:t>
            </a:fld>
            <a:endParaRPr lang="en-US"/>
          </a:p>
        </p:txBody>
      </p:sp>
    </p:spTree>
    <p:extLst>
      <p:ext uri="{BB962C8B-B14F-4D97-AF65-F5344CB8AC3E}">
        <p14:creationId xmlns:p14="http://schemas.microsoft.com/office/powerpoint/2010/main" val="226794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Attribute Data Types and Domains in SQL</a:t>
            </a:r>
          </a:p>
        </p:txBody>
      </p:sp>
      <p:sp>
        <p:nvSpPr>
          <p:cNvPr id="3" name="Content Placeholder 2"/>
          <p:cNvSpPr>
            <a:spLocks noGrp="1"/>
          </p:cNvSpPr>
          <p:nvPr>
            <p:ph idx="1"/>
          </p:nvPr>
        </p:nvSpPr>
        <p:spPr/>
        <p:txBody>
          <a:bodyPr/>
          <a:lstStyle/>
          <a:p>
            <a:pPr lvl="1"/>
            <a:r>
              <a:rPr lang="en-US" b="1" dirty="0"/>
              <a:t>Bit-string</a:t>
            </a:r>
            <a:r>
              <a:rPr lang="en-US" dirty="0"/>
              <a:t> data types </a:t>
            </a:r>
          </a:p>
          <a:p>
            <a:pPr lvl="2">
              <a:buFont typeface="Arial" charset="0"/>
              <a:buChar char="•"/>
            </a:pPr>
            <a:r>
              <a:rPr lang="en-US" dirty="0"/>
              <a:t>Fixed length: </a:t>
            </a:r>
            <a:r>
              <a:rPr lang="en-US" dirty="0">
                <a:latin typeface="Courier New" pitchFamily="49" charset="0"/>
                <a:cs typeface="Courier New" pitchFamily="49" charset="0"/>
              </a:rPr>
              <a:t>BIT(</a:t>
            </a:r>
            <a:r>
              <a:rPr lang="en-US" i="1" dirty="0">
                <a:latin typeface="Courier New" pitchFamily="49" charset="0"/>
                <a:cs typeface="Courier New" pitchFamily="49" charset="0"/>
              </a:rPr>
              <a:t>n</a:t>
            </a:r>
            <a:r>
              <a:rPr lang="en-US" dirty="0">
                <a:latin typeface="Courier New" pitchFamily="49" charset="0"/>
                <a:cs typeface="Courier New" pitchFamily="49" charset="0"/>
              </a:rPr>
              <a:t>)</a:t>
            </a:r>
          </a:p>
          <a:p>
            <a:pPr lvl="2">
              <a:buFont typeface="Arial" charset="0"/>
              <a:buChar char="•"/>
            </a:pPr>
            <a:r>
              <a:rPr lang="en-US" dirty="0"/>
              <a:t>Varying length: </a:t>
            </a:r>
            <a:r>
              <a:rPr lang="en-US" dirty="0">
                <a:latin typeface="Courier New" pitchFamily="49" charset="0"/>
                <a:cs typeface="Courier New" pitchFamily="49" charset="0"/>
              </a:rPr>
              <a:t>BIT VARYING(</a:t>
            </a:r>
            <a:r>
              <a:rPr lang="en-US" i="1" dirty="0">
                <a:latin typeface="Courier New" pitchFamily="49" charset="0"/>
                <a:cs typeface="Courier New" pitchFamily="49" charset="0"/>
              </a:rPr>
              <a:t>n</a:t>
            </a:r>
            <a:r>
              <a:rPr lang="en-US" dirty="0">
                <a:latin typeface="Courier New" pitchFamily="49" charset="0"/>
                <a:cs typeface="Courier New" pitchFamily="49" charset="0"/>
              </a:rPr>
              <a:t>)</a:t>
            </a:r>
          </a:p>
          <a:p>
            <a:pPr lvl="1"/>
            <a:r>
              <a:rPr lang="en-US" b="1" dirty="0"/>
              <a:t>Boolean</a:t>
            </a:r>
            <a:r>
              <a:rPr lang="en-US" dirty="0"/>
              <a:t> data type </a:t>
            </a:r>
          </a:p>
          <a:p>
            <a:pPr lvl="2">
              <a:buFont typeface="Arial" charset="0"/>
              <a:buChar char="•"/>
            </a:pPr>
            <a:r>
              <a:rPr lang="en-US" dirty="0"/>
              <a:t>Values of </a:t>
            </a:r>
            <a:r>
              <a:rPr lang="en-US" dirty="0">
                <a:latin typeface="Courier New" pitchFamily="49" charset="0"/>
                <a:cs typeface="Courier New" pitchFamily="49" charset="0"/>
              </a:rPr>
              <a:t>TRUE </a:t>
            </a:r>
            <a:r>
              <a:rPr lang="en-US" dirty="0"/>
              <a:t>or </a:t>
            </a:r>
            <a:r>
              <a:rPr lang="en-US" dirty="0">
                <a:latin typeface="Courier New" pitchFamily="49" charset="0"/>
                <a:cs typeface="Courier New" pitchFamily="49" charset="0"/>
              </a:rPr>
              <a:t>FALSE </a:t>
            </a:r>
            <a:r>
              <a:rPr lang="en-US" dirty="0"/>
              <a:t>or </a:t>
            </a:r>
            <a:r>
              <a:rPr lang="en-US" dirty="0">
                <a:latin typeface="Courier New" pitchFamily="49" charset="0"/>
                <a:cs typeface="Courier New" pitchFamily="49" charset="0"/>
              </a:rPr>
              <a:t>NULL</a:t>
            </a:r>
          </a:p>
          <a:p>
            <a:pPr lvl="1"/>
            <a:r>
              <a:rPr lang="en-US" b="1" dirty="0"/>
              <a:t>DATE</a:t>
            </a:r>
            <a:r>
              <a:rPr lang="en-US" dirty="0"/>
              <a:t> data type (Use </a:t>
            </a:r>
            <a:r>
              <a:rPr lang="en-US" dirty="0" err="1"/>
              <a:t>DateTime</a:t>
            </a:r>
            <a:r>
              <a:rPr lang="en-US" dirty="0"/>
              <a:t> instead)</a:t>
            </a:r>
          </a:p>
          <a:p>
            <a:pPr lvl="2">
              <a:buFont typeface="Arial" charset="0"/>
              <a:buChar char="•"/>
            </a:pPr>
            <a:r>
              <a:rPr lang="en-US" dirty="0"/>
              <a:t>Ten positions</a:t>
            </a:r>
          </a:p>
          <a:p>
            <a:pPr lvl="2">
              <a:buFont typeface="Arial" charset="0"/>
              <a:buChar char="•"/>
            </a:pPr>
            <a:r>
              <a:rPr lang="en-US" dirty="0">
                <a:cs typeface="Courier New" pitchFamily="49" charset="0"/>
              </a:rPr>
              <a:t>Components are </a:t>
            </a:r>
            <a:r>
              <a:rPr lang="en-US" dirty="0">
                <a:latin typeface="Courier New" pitchFamily="49" charset="0"/>
                <a:cs typeface="Courier New" pitchFamily="49" charset="0"/>
              </a:rPr>
              <a:t>YEAR</a:t>
            </a:r>
            <a:r>
              <a:rPr lang="en-US" dirty="0"/>
              <a:t>, </a:t>
            </a:r>
            <a:r>
              <a:rPr lang="en-US" dirty="0">
                <a:latin typeface="Courier New" pitchFamily="49" charset="0"/>
                <a:cs typeface="Courier New" pitchFamily="49" charset="0"/>
              </a:rPr>
              <a:t>MONTH</a:t>
            </a:r>
            <a:r>
              <a:rPr lang="en-US" dirty="0"/>
              <a:t>, </a:t>
            </a:r>
            <a:r>
              <a:rPr lang="en-US" dirty="0">
                <a:cs typeface="Courier New" pitchFamily="49" charset="0"/>
              </a:rPr>
              <a:t>and </a:t>
            </a:r>
            <a:r>
              <a:rPr lang="en-US" dirty="0">
                <a:latin typeface="Courier New" pitchFamily="49" charset="0"/>
                <a:cs typeface="Courier New" pitchFamily="49" charset="0"/>
              </a:rPr>
              <a:t>DAY </a:t>
            </a:r>
            <a:r>
              <a:rPr lang="en-US" dirty="0">
                <a:cs typeface="Courier New" pitchFamily="49" charset="0"/>
              </a:rPr>
              <a:t>in the form YYYY-MM-DD</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14</a:t>
            </a:fld>
            <a:endParaRPr lang="en-US"/>
          </a:p>
        </p:txBody>
      </p:sp>
    </p:spTree>
    <p:extLst>
      <p:ext uri="{BB962C8B-B14F-4D97-AF65-F5344CB8AC3E}">
        <p14:creationId xmlns:p14="http://schemas.microsoft.com/office/powerpoint/2010/main" val="2566024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Attribute Data Types and Domains in SQL</a:t>
            </a:r>
          </a:p>
        </p:txBody>
      </p:sp>
      <p:sp>
        <p:nvSpPr>
          <p:cNvPr id="3" name="Content Placeholder 2"/>
          <p:cNvSpPr>
            <a:spLocks noGrp="1"/>
          </p:cNvSpPr>
          <p:nvPr>
            <p:ph idx="1"/>
          </p:nvPr>
        </p:nvSpPr>
        <p:spPr/>
        <p:txBody>
          <a:bodyPr/>
          <a:lstStyle/>
          <a:p>
            <a:r>
              <a:rPr lang="en-US" dirty="0"/>
              <a:t>Additional data types</a:t>
            </a:r>
          </a:p>
          <a:p>
            <a:pPr lvl="1"/>
            <a:r>
              <a:rPr lang="en-US" b="1" dirty="0"/>
              <a:t>Timestamp</a:t>
            </a:r>
            <a:r>
              <a:rPr lang="en-US" dirty="0"/>
              <a:t> data type (</a:t>
            </a:r>
            <a:r>
              <a:rPr lang="en-US" dirty="0">
                <a:latin typeface="Courier New" pitchFamily="49" charset="0"/>
                <a:cs typeface="Courier New" pitchFamily="49" charset="0"/>
              </a:rPr>
              <a:t>TIMESTAMP</a:t>
            </a:r>
            <a:r>
              <a:rPr lang="en-US" dirty="0"/>
              <a:t>)</a:t>
            </a:r>
          </a:p>
          <a:p>
            <a:pPr lvl="2">
              <a:buFont typeface="Arial" charset="0"/>
              <a:buChar char="•"/>
            </a:pPr>
            <a:r>
              <a:rPr lang="en-US" dirty="0"/>
              <a:t>Includes the </a:t>
            </a:r>
            <a:r>
              <a:rPr lang="en-US" dirty="0">
                <a:latin typeface="Courier New" pitchFamily="49" charset="0"/>
                <a:cs typeface="Courier New" pitchFamily="49" charset="0"/>
              </a:rPr>
              <a:t>DATE</a:t>
            </a:r>
            <a:r>
              <a:rPr lang="en-US" dirty="0"/>
              <a:t> and </a:t>
            </a:r>
            <a:r>
              <a:rPr lang="en-US" dirty="0">
                <a:latin typeface="Courier New" pitchFamily="49" charset="0"/>
                <a:cs typeface="Courier New" pitchFamily="49" charset="0"/>
              </a:rPr>
              <a:t>TIME</a:t>
            </a:r>
            <a:r>
              <a:rPr lang="en-US" dirty="0"/>
              <a:t> fields</a:t>
            </a:r>
          </a:p>
          <a:p>
            <a:pPr lvl="2">
              <a:buFont typeface="Arial" charset="0"/>
              <a:buChar char="•"/>
            </a:pPr>
            <a:r>
              <a:rPr lang="en-US" dirty="0"/>
              <a:t>Plus a minimum of six positions for decimal fractions of seconds</a:t>
            </a:r>
          </a:p>
          <a:p>
            <a:pPr lvl="2">
              <a:buFont typeface="Arial" charset="0"/>
              <a:buChar char="•"/>
            </a:pPr>
            <a:r>
              <a:rPr lang="en-US" dirty="0"/>
              <a:t>Optional </a:t>
            </a:r>
            <a:r>
              <a:rPr lang="en-US" dirty="0">
                <a:latin typeface="Courier New" pitchFamily="49" charset="0"/>
                <a:cs typeface="Courier New" pitchFamily="49" charset="0"/>
              </a:rPr>
              <a:t>WITH TIME ZONE</a:t>
            </a:r>
            <a:r>
              <a:rPr lang="en-US" dirty="0"/>
              <a:t> qualifier</a:t>
            </a:r>
          </a:p>
          <a:p>
            <a:pPr lvl="1"/>
            <a:r>
              <a:rPr lang="en-US" b="1" dirty="0">
                <a:latin typeface="Courier New" pitchFamily="49" charset="0"/>
                <a:cs typeface="Courier New" pitchFamily="49" charset="0"/>
              </a:rPr>
              <a:t>INTERVAL</a:t>
            </a:r>
            <a:r>
              <a:rPr lang="en-US" dirty="0"/>
              <a:t> data type</a:t>
            </a:r>
          </a:p>
          <a:p>
            <a:pPr lvl="2">
              <a:buFont typeface="Arial" charset="0"/>
              <a:buChar char="•"/>
            </a:pPr>
            <a:r>
              <a:rPr lang="en-US" dirty="0"/>
              <a:t>Specifies a relative value that can be used to increment or decrement an absolute value of a date, time, or timestamp</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15</a:t>
            </a:fld>
            <a:endParaRPr lang="en-US"/>
          </a:p>
        </p:txBody>
      </p:sp>
    </p:spTree>
    <p:extLst>
      <p:ext uri="{BB962C8B-B14F-4D97-AF65-F5344CB8AC3E}">
        <p14:creationId xmlns:p14="http://schemas.microsoft.com/office/powerpoint/2010/main" val="332099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Attribute Data Types and Domains in SQL</a:t>
            </a:r>
          </a:p>
        </p:txBody>
      </p:sp>
      <p:sp>
        <p:nvSpPr>
          <p:cNvPr id="3" name="Content Placeholder 2"/>
          <p:cNvSpPr>
            <a:spLocks noGrp="1"/>
          </p:cNvSpPr>
          <p:nvPr>
            <p:ph idx="1"/>
          </p:nvPr>
        </p:nvSpPr>
        <p:spPr/>
        <p:txBody>
          <a:bodyPr>
            <a:normAutofit fontScale="92500" lnSpcReduction="20000"/>
          </a:bodyPr>
          <a:lstStyle/>
          <a:p>
            <a:r>
              <a:rPr lang="en-US" dirty="0"/>
              <a:t>Domain </a:t>
            </a:r>
          </a:p>
          <a:p>
            <a:pPr lvl="1"/>
            <a:r>
              <a:rPr lang="en-US" dirty="0"/>
              <a:t>Name used with the attribute specification</a:t>
            </a:r>
          </a:p>
          <a:p>
            <a:pPr lvl="1"/>
            <a:r>
              <a:rPr lang="en-US" dirty="0"/>
              <a:t>Makes it easier to change the data type for a domain that is used by numerous attributes </a:t>
            </a:r>
          </a:p>
          <a:p>
            <a:pPr lvl="1"/>
            <a:r>
              <a:rPr lang="en-US" dirty="0"/>
              <a:t>Improves schema readability</a:t>
            </a:r>
          </a:p>
          <a:p>
            <a:pPr lvl="1"/>
            <a:r>
              <a:rPr lang="en-US" dirty="0">
                <a:cs typeface="Courier New" pitchFamily="49" charset="0"/>
              </a:rPr>
              <a:t>Example:</a:t>
            </a:r>
          </a:p>
          <a:p>
            <a:pPr lvl="2">
              <a:buFont typeface="Arial" charset="0"/>
              <a:buChar char="•"/>
            </a:pPr>
            <a:r>
              <a:rPr lang="en-US" dirty="0">
                <a:latin typeface="Courier New" pitchFamily="49" charset="0"/>
                <a:cs typeface="Courier New" pitchFamily="49" charset="0"/>
              </a:rPr>
              <a:t>CREATE DOMAIN SSN_TYPE AS CHAR(9);</a:t>
            </a:r>
          </a:p>
          <a:p>
            <a:r>
              <a:rPr lang="en-US" altLang="en-US" b="1" dirty="0">
                <a:ea typeface="ＭＳ Ｐゴシック" panose="020B0600070205080204" pitchFamily="34" charset="-128"/>
              </a:rPr>
              <a:t>TYPE</a:t>
            </a:r>
          </a:p>
          <a:p>
            <a:pPr lvl="1"/>
            <a:r>
              <a:rPr lang="en-US" altLang="en-US" dirty="0">
                <a:ea typeface="ＭＳ Ｐゴシック" panose="020B0600070205080204" pitchFamily="34" charset="-128"/>
              </a:rPr>
              <a:t>User Defined Types (UDTs) are supported for object-oriented applications. (See Ch.12) Uses the command:   </a:t>
            </a:r>
            <a:r>
              <a:rPr lang="en-US" altLang="en-US" sz="2400" dirty="0">
                <a:solidFill>
                  <a:schemeClr val="tx2"/>
                </a:solidFill>
                <a:latin typeface="Courier New" panose="02070309020205020404" pitchFamily="49" charset="0"/>
                <a:ea typeface="ＭＳ Ｐゴシック" panose="020B0600070205080204" pitchFamily="34" charset="-128"/>
                <a:cs typeface="Courier New" panose="02070309020205020404" pitchFamily="49" charset="0"/>
              </a:rPr>
              <a:t>CREATE TYPE</a:t>
            </a:r>
          </a:p>
          <a:p>
            <a:pPr>
              <a:buFont typeface="Arial" charset="0"/>
              <a:buChar char="•"/>
            </a:pPr>
            <a:endParaRPr lang="en-US" dirty="0">
              <a:latin typeface="Courier New" pitchFamily="49" charset="0"/>
              <a:cs typeface="Courier New" pitchFamily="49" charset="0"/>
            </a:endParaRP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16</a:t>
            </a:fld>
            <a:endParaRPr lang="en-US"/>
          </a:p>
        </p:txBody>
      </p:sp>
    </p:spTree>
    <p:extLst>
      <p:ext uri="{BB962C8B-B14F-4D97-AF65-F5344CB8AC3E}">
        <p14:creationId xmlns:p14="http://schemas.microsoft.com/office/powerpoint/2010/main" val="281338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p:txBody>
          <a:bodyPr>
            <a:normAutofit lnSpcReduction="10000"/>
          </a:bodyPr>
          <a:lstStyle/>
          <a:p>
            <a:pPr marL="0" indent="0">
              <a:buFont typeface="Wingdings" panose="05000000000000000000" pitchFamily="2" charset="2"/>
              <a:buNone/>
              <a:defRPr/>
            </a:pPr>
            <a:r>
              <a:rPr lang="en-US" altLang="en-US" b="1" dirty="0"/>
              <a:t>Basic constraints:</a:t>
            </a:r>
          </a:p>
          <a:p>
            <a:pPr>
              <a:defRPr/>
            </a:pPr>
            <a:r>
              <a:rPr lang="en-US" altLang="en-US" dirty="0"/>
              <a:t>Relational Model has 3 basic constraint types that are supported in SQL:</a:t>
            </a:r>
          </a:p>
          <a:p>
            <a:pPr lvl="1">
              <a:defRPr/>
            </a:pPr>
            <a:r>
              <a:rPr lang="en-US" altLang="en-US" b="1" dirty="0">
                <a:highlight>
                  <a:srgbClr val="FFFF00"/>
                </a:highlight>
              </a:rPr>
              <a:t>Key</a:t>
            </a:r>
            <a:r>
              <a:rPr lang="en-US" altLang="en-US" dirty="0">
                <a:highlight>
                  <a:srgbClr val="FFFF00"/>
                </a:highlight>
              </a:rPr>
              <a:t> constraint: A primary key value cannot be duplicated</a:t>
            </a:r>
          </a:p>
          <a:p>
            <a:pPr lvl="1">
              <a:defRPr/>
            </a:pPr>
            <a:r>
              <a:rPr lang="en-US" altLang="en-US" b="1" dirty="0">
                <a:highlight>
                  <a:srgbClr val="FFFF00"/>
                </a:highlight>
              </a:rPr>
              <a:t>Entity Integrity </a:t>
            </a:r>
            <a:r>
              <a:rPr lang="en-US" altLang="en-US" dirty="0">
                <a:highlight>
                  <a:srgbClr val="FFFF00"/>
                </a:highlight>
              </a:rPr>
              <a:t>Constraint: A primary key value cannot be null</a:t>
            </a:r>
          </a:p>
          <a:p>
            <a:pPr lvl="1">
              <a:defRPr/>
            </a:pPr>
            <a:r>
              <a:rPr lang="en-US" altLang="en-US" b="1" dirty="0"/>
              <a:t>Referential integrity </a:t>
            </a:r>
            <a:r>
              <a:rPr lang="en-US" altLang="en-US" dirty="0"/>
              <a:t>constraints : The “foreign key” must have a value that is already present as a primary key, or may be null.</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17</a:t>
            </a:fld>
            <a:endParaRPr lang="en-US"/>
          </a:p>
        </p:txBody>
      </p:sp>
    </p:spTree>
    <p:extLst>
      <p:ext uri="{BB962C8B-B14F-4D97-AF65-F5344CB8AC3E}">
        <p14:creationId xmlns:p14="http://schemas.microsoft.com/office/powerpoint/2010/main" val="50755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Specifying Attribute Constraints and Attribute Defaults</a:t>
            </a:r>
          </a:p>
        </p:txBody>
      </p:sp>
      <p:sp>
        <p:nvSpPr>
          <p:cNvPr id="3" name="Content Placeholder 2"/>
          <p:cNvSpPr>
            <a:spLocks noGrp="1"/>
          </p:cNvSpPr>
          <p:nvPr>
            <p:ph idx="1"/>
          </p:nvPr>
        </p:nvSpPr>
        <p:spPr/>
        <p:txBody>
          <a:bodyPr/>
          <a:lstStyle/>
          <a:p>
            <a:r>
              <a:rPr lang="en-US" dirty="0">
                <a:latin typeface="Courier New" pitchFamily="49" charset="0"/>
                <a:cs typeface="Courier New" pitchFamily="49" charset="0"/>
              </a:rPr>
              <a:t>NOT NULL </a:t>
            </a:r>
          </a:p>
          <a:p>
            <a:pPr lvl="1"/>
            <a:r>
              <a:rPr lang="en-US" dirty="0">
                <a:latin typeface="Courier New" pitchFamily="49" charset="0"/>
                <a:cs typeface="Courier New" pitchFamily="49" charset="0"/>
              </a:rPr>
              <a:t>NULL </a:t>
            </a:r>
            <a:r>
              <a:rPr lang="en-US" dirty="0"/>
              <a:t>is not permitted for a particular attribute</a:t>
            </a:r>
          </a:p>
          <a:p>
            <a:r>
              <a:rPr lang="en-US" dirty="0"/>
              <a:t>Default value</a:t>
            </a:r>
          </a:p>
          <a:p>
            <a:pPr lvl="1"/>
            <a:r>
              <a:rPr lang="en-US" b="1" dirty="0">
                <a:latin typeface="Courier New" pitchFamily="49" charset="0"/>
                <a:cs typeface="Courier New" pitchFamily="49" charset="0"/>
              </a:rPr>
              <a:t>DEFAULT</a:t>
            </a:r>
            <a:r>
              <a:rPr lang="en-US" dirty="0">
                <a:latin typeface="Courier New" pitchFamily="49" charset="0"/>
                <a:cs typeface="Courier New" pitchFamily="49" charset="0"/>
              </a:rPr>
              <a:t> &lt;value&gt; </a:t>
            </a:r>
          </a:p>
          <a:p>
            <a:r>
              <a:rPr lang="en-US" b="1" dirty="0">
                <a:latin typeface="Courier New" pitchFamily="49" charset="0"/>
                <a:cs typeface="Courier New" pitchFamily="49" charset="0"/>
              </a:rPr>
              <a:t>CHECK</a:t>
            </a:r>
            <a:r>
              <a:rPr lang="en-US" dirty="0">
                <a:latin typeface="Courier New" pitchFamily="49" charset="0"/>
                <a:cs typeface="Courier New" pitchFamily="49" charset="0"/>
              </a:rPr>
              <a:t> </a:t>
            </a:r>
            <a:r>
              <a:rPr lang="en-US" dirty="0"/>
              <a:t>clause</a:t>
            </a:r>
          </a:p>
          <a:p>
            <a:pPr lvl="1"/>
            <a:r>
              <a:rPr lang="en-US" dirty="0" err="1">
                <a:latin typeface="Courier New" pitchFamily="49" charset="0"/>
                <a:cs typeface="Courier New" pitchFamily="49" charset="0"/>
              </a:rPr>
              <a:t>Dnumber</a:t>
            </a:r>
            <a:r>
              <a:rPr lang="en-US" dirty="0">
                <a:latin typeface="Courier New" pitchFamily="49" charset="0"/>
                <a:cs typeface="Courier New" pitchFamily="49" charset="0"/>
              </a:rPr>
              <a:t> INT NOT NULL CHECK (</a:t>
            </a:r>
            <a:r>
              <a:rPr lang="en-US" dirty="0" err="1">
                <a:latin typeface="Courier New" pitchFamily="49" charset="0"/>
                <a:cs typeface="Courier New" pitchFamily="49" charset="0"/>
              </a:rPr>
              <a:t>Dnumber</a:t>
            </a:r>
            <a:r>
              <a:rPr lang="en-US" dirty="0">
                <a:latin typeface="Courier New" pitchFamily="49" charset="0"/>
                <a:cs typeface="Courier New" pitchFamily="49" charset="0"/>
              </a:rPr>
              <a:t> &gt; 0 AND </a:t>
            </a:r>
            <a:r>
              <a:rPr lang="en-US" dirty="0" err="1">
                <a:latin typeface="Courier New" pitchFamily="49" charset="0"/>
                <a:cs typeface="Courier New" pitchFamily="49" charset="0"/>
              </a:rPr>
              <a:t>Dnumber</a:t>
            </a:r>
            <a:r>
              <a:rPr lang="en-US" dirty="0">
                <a:latin typeface="Courier New" pitchFamily="49" charset="0"/>
                <a:cs typeface="Courier New" pitchFamily="49" charset="0"/>
              </a:rPr>
              <a:t> &lt; 21);</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18</a:t>
            </a:fld>
            <a:endParaRPr lang="en-US"/>
          </a:p>
        </p:txBody>
      </p:sp>
    </p:spTree>
    <p:extLst>
      <p:ext uri="{BB962C8B-B14F-4D97-AF65-F5344CB8AC3E}">
        <p14:creationId xmlns:p14="http://schemas.microsoft.com/office/powerpoint/2010/main" val="33770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Constraint</a:t>
            </a:r>
          </a:p>
        </p:txBody>
      </p:sp>
      <p:sp>
        <p:nvSpPr>
          <p:cNvPr id="3" name="Content Placeholder 2"/>
          <p:cNvSpPr>
            <a:spLocks noGrp="1"/>
          </p:cNvSpPr>
          <p:nvPr>
            <p:ph idx="1"/>
          </p:nvPr>
        </p:nvSpPr>
        <p:spPr/>
        <p:txBody>
          <a:bodyPr/>
          <a:lstStyle/>
          <a:p>
            <a:pPr marL="0" indent="0">
              <a:buNone/>
            </a:pPr>
            <a:r>
              <a:rPr lang="en-US" dirty="0"/>
              <a:t>alter table department</a:t>
            </a:r>
          </a:p>
          <a:p>
            <a:pPr marL="0" indent="0">
              <a:buNone/>
            </a:pPr>
            <a:r>
              <a:rPr lang="en-US" dirty="0"/>
              <a:t>add constraint NUMBER_RANGE</a:t>
            </a:r>
          </a:p>
          <a:p>
            <a:pPr marL="0" indent="0">
              <a:buNone/>
            </a:pPr>
            <a:r>
              <a:rPr lang="en-US" dirty="0"/>
              <a:t>check (</a:t>
            </a:r>
            <a:r>
              <a:rPr lang="en-US" dirty="0" err="1"/>
              <a:t>dnumber</a:t>
            </a:r>
            <a:r>
              <a:rPr lang="en-US" dirty="0"/>
              <a:t> &gt; 0 AND </a:t>
            </a:r>
            <a:r>
              <a:rPr lang="en-US" dirty="0" err="1"/>
              <a:t>dnumber</a:t>
            </a:r>
            <a:r>
              <a:rPr lang="en-US" dirty="0"/>
              <a:t> &lt; 21)</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19</a:t>
            </a:fld>
            <a:endParaRPr lang="en-US"/>
          </a:p>
        </p:txBody>
      </p:sp>
    </p:spTree>
    <p:extLst>
      <p:ext uri="{BB962C8B-B14F-4D97-AF65-F5344CB8AC3E}">
        <p14:creationId xmlns:p14="http://schemas.microsoft.com/office/powerpoint/2010/main" val="351232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6 Outline</a:t>
            </a:r>
          </a:p>
        </p:txBody>
      </p:sp>
      <p:sp>
        <p:nvSpPr>
          <p:cNvPr id="3" name="Content Placeholder 2"/>
          <p:cNvSpPr>
            <a:spLocks noGrp="1"/>
          </p:cNvSpPr>
          <p:nvPr>
            <p:ph idx="1"/>
          </p:nvPr>
        </p:nvSpPr>
        <p:spPr/>
        <p:txBody>
          <a:bodyPr/>
          <a:lstStyle/>
          <a:p>
            <a:r>
              <a:rPr lang="en-US" dirty="0"/>
              <a:t>SQL Data Definition and Data Types</a:t>
            </a:r>
          </a:p>
          <a:p>
            <a:r>
              <a:rPr lang="en-US" dirty="0"/>
              <a:t>Specifying Constraints in SQL</a:t>
            </a:r>
          </a:p>
          <a:p>
            <a:r>
              <a:rPr lang="en-US" dirty="0"/>
              <a:t>Basic Retrieval Queries in SQL</a:t>
            </a:r>
          </a:p>
          <a:p>
            <a:r>
              <a:rPr lang="en-US" dirty="0">
                <a:latin typeface="Courier New" pitchFamily="49" charset="0"/>
                <a:cs typeface="Courier New" pitchFamily="49" charset="0"/>
              </a:rPr>
              <a:t>INSERT</a:t>
            </a:r>
            <a:r>
              <a:rPr lang="en-US" dirty="0"/>
              <a:t>, </a:t>
            </a:r>
            <a:r>
              <a:rPr lang="en-US" dirty="0">
                <a:latin typeface="Courier New" pitchFamily="49" charset="0"/>
                <a:cs typeface="Courier New" pitchFamily="49" charset="0"/>
              </a:rPr>
              <a:t>DELETE</a:t>
            </a:r>
            <a:r>
              <a:rPr lang="en-US" dirty="0"/>
              <a:t>, and </a:t>
            </a:r>
            <a:r>
              <a:rPr lang="en-US" dirty="0">
                <a:latin typeface="Courier New" pitchFamily="49" charset="0"/>
                <a:cs typeface="Courier New" pitchFamily="49" charset="0"/>
              </a:rPr>
              <a:t>UPDATE</a:t>
            </a:r>
            <a:r>
              <a:rPr lang="en-US" dirty="0"/>
              <a:t> Statements in SQL</a:t>
            </a:r>
          </a:p>
          <a:p>
            <a:r>
              <a:rPr lang="en-US" dirty="0"/>
              <a:t>Additional Features of SQL</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a:t>
            </a:fld>
            <a:endParaRPr lang="en-US"/>
          </a:p>
        </p:txBody>
      </p:sp>
    </p:spTree>
    <p:extLst>
      <p:ext uri="{BB962C8B-B14F-4D97-AF65-F5344CB8AC3E}">
        <p14:creationId xmlns:p14="http://schemas.microsoft.com/office/powerpoint/2010/main" val="146295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20</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108" y="1600200"/>
            <a:ext cx="666778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716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Specifying Key and Referential Integrity Constraints</a:t>
            </a:r>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PRIMARY KEY </a:t>
            </a:r>
            <a:r>
              <a:rPr lang="en-US" dirty="0"/>
              <a:t>clause </a:t>
            </a:r>
          </a:p>
          <a:p>
            <a:pPr lvl="1"/>
            <a:r>
              <a:rPr lang="en-US" dirty="0"/>
              <a:t>Specifies one or more attributes that make up the primary key of a relation</a:t>
            </a:r>
          </a:p>
          <a:p>
            <a:pPr lvl="1"/>
            <a:r>
              <a:rPr lang="en-US" dirty="0" err="1">
                <a:latin typeface="Courier New" pitchFamily="49" charset="0"/>
                <a:cs typeface="Courier New" pitchFamily="49" charset="0"/>
              </a:rPr>
              <a:t>Dnumber</a:t>
            </a:r>
            <a:r>
              <a:rPr lang="en-US" dirty="0">
                <a:latin typeface="Courier New" pitchFamily="49" charset="0"/>
                <a:cs typeface="Courier New" pitchFamily="49" charset="0"/>
              </a:rPr>
              <a:t> INT PRIMARY KEY;</a:t>
            </a:r>
          </a:p>
          <a:p>
            <a:r>
              <a:rPr lang="en-US" b="1" dirty="0">
                <a:latin typeface="Courier New" pitchFamily="49" charset="0"/>
                <a:cs typeface="Courier New" pitchFamily="49" charset="0"/>
              </a:rPr>
              <a:t>UNIQUE</a:t>
            </a:r>
            <a:r>
              <a:rPr lang="en-US" dirty="0">
                <a:latin typeface="Courier New" pitchFamily="49" charset="0"/>
                <a:cs typeface="Courier New" pitchFamily="49" charset="0"/>
              </a:rPr>
              <a:t> </a:t>
            </a:r>
            <a:r>
              <a:rPr lang="en-US" dirty="0"/>
              <a:t>clause </a:t>
            </a:r>
          </a:p>
          <a:p>
            <a:pPr lvl="1"/>
            <a:r>
              <a:rPr lang="en-US" dirty="0"/>
              <a:t>Specifies alternate (secondary) keys</a:t>
            </a:r>
          </a:p>
          <a:p>
            <a:pPr lvl="1"/>
            <a:r>
              <a:rPr lang="en-US" dirty="0" err="1">
                <a:latin typeface="Courier New" pitchFamily="49" charset="0"/>
                <a:cs typeface="Courier New" pitchFamily="49" charset="0"/>
              </a:rPr>
              <a:t>Dname</a:t>
            </a:r>
            <a:r>
              <a:rPr lang="en-US" dirty="0">
                <a:latin typeface="Courier New" pitchFamily="49" charset="0"/>
                <a:cs typeface="Courier New" pitchFamily="49" charset="0"/>
              </a:rPr>
              <a:t> VARCHAR(15) UNIQUE;</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21</a:t>
            </a:fld>
            <a:endParaRPr lang="en-US"/>
          </a:p>
        </p:txBody>
      </p:sp>
    </p:spTree>
    <p:extLst>
      <p:ext uri="{BB962C8B-B14F-4D97-AF65-F5344CB8AC3E}">
        <p14:creationId xmlns:p14="http://schemas.microsoft.com/office/powerpoint/2010/main" val="4237139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Specifying Key and Referential Integrity Constraints</a:t>
            </a:r>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FOREIGN</a:t>
            </a:r>
            <a:r>
              <a:rPr lang="en-US" b="1" dirty="0"/>
              <a:t> </a:t>
            </a:r>
            <a:r>
              <a:rPr lang="en-US" b="1" dirty="0">
                <a:latin typeface="Courier New" pitchFamily="49" charset="0"/>
                <a:cs typeface="Courier New" pitchFamily="49" charset="0"/>
              </a:rPr>
              <a:t>KEY</a:t>
            </a:r>
            <a:r>
              <a:rPr lang="en-US" b="1" dirty="0"/>
              <a:t> </a:t>
            </a:r>
            <a:r>
              <a:rPr lang="en-US" dirty="0"/>
              <a:t>clause</a:t>
            </a:r>
          </a:p>
          <a:p>
            <a:pPr lvl="1"/>
            <a:r>
              <a:rPr lang="en-US" dirty="0"/>
              <a:t>Default operation: reject update on violation</a:t>
            </a:r>
          </a:p>
          <a:p>
            <a:pPr lvl="1"/>
            <a:r>
              <a:rPr lang="en-US" dirty="0"/>
              <a:t>Attach </a:t>
            </a:r>
            <a:r>
              <a:rPr lang="en-US" b="1" dirty="0"/>
              <a:t>referential triggered action </a:t>
            </a:r>
            <a:r>
              <a:rPr lang="en-US" dirty="0"/>
              <a:t>clause</a:t>
            </a:r>
          </a:p>
          <a:p>
            <a:pPr lvl="2">
              <a:buFont typeface="Arial" charset="0"/>
              <a:buChar char="•"/>
            </a:pPr>
            <a:r>
              <a:rPr lang="en-US" dirty="0"/>
              <a:t>Options include </a:t>
            </a:r>
            <a:r>
              <a:rPr lang="en-US" dirty="0">
                <a:latin typeface="Courier New" pitchFamily="49" charset="0"/>
                <a:cs typeface="Courier New" pitchFamily="49" charset="0"/>
              </a:rPr>
              <a:t>SET NULL</a:t>
            </a:r>
            <a:r>
              <a:rPr lang="en-US" dirty="0"/>
              <a:t>, </a:t>
            </a:r>
            <a:r>
              <a:rPr lang="en-US" dirty="0">
                <a:latin typeface="Courier New" pitchFamily="49" charset="0"/>
                <a:cs typeface="Courier New" pitchFamily="49" charset="0"/>
              </a:rPr>
              <a:t>CASCADE</a:t>
            </a:r>
            <a:r>
              <a:rPr lang="en-US" dirty="0"/>
              <a:t>, and </a:t>
            </a:r>
            <a:r>
              <a:rPr lang="en-US" dirty="0">
                <a:latin typeface="Courier New" pitchFamily="49" charset="0"/>
                <a:cs typeface="Courier New" pitchFamily="49" charset="0"/>
              </a:rPr>
              <a:t>SET DEFAULT</a:t>
            </a:r>
          </a:p>
          <a:p>
            <a:pPr lvl="2">
              <a:buFont typeface="Arial" charset="0"/>
              <a:buChar char="•"/>
            </a:pPr>
            <a:r>
              <a:rPr lang="en-US" dirty="0"/>
              <a:t>Action taken by the DBMS for </a:t>
            </a:r>
            <a:r>
              <a:rPr lang="en-US" dirty="0">
                <a:latin typeface="Courier New" pitchFamily="49" charset="0"/>
                <a:cs typeface="Courier New" pitchFamily="49" charset="0"/>
              </a:rPr>
              <a:t>SET NULL</a:t>
            </a:r>
            <a:r>
              <a:rPr lang="en-US" dirty="0"/>
              <a:t> or </a:t>
            </a:r>
            <a:r>
              <a:rPr lang="en-US" dirty="0">
                <a:latin typeface="Courier New" pitchFamily="49" charset="0"/>
                <a:cs typeface="Courier New" pitchFamily="49" charset="0"/>
              </a:rPr>
              <a:t>SET DEFAULT</a:t>
            </a:r>
            <a:r>
              <a:rPr lang="en-US" dirty="0"/>
              <a:t> is the same for both </a:t>
            </a:r>
            <a:r>
              <a:rPr lang="en-US" dirty="0">
                <a:latin typeface="Courier New" pitchFamily="49" charset="0"/>
                <a:cs typeface="Courier New" pitchFamily="49" charset="0"/>
              </a:rPr>
              <a:t>ON DELETE</a:t>
            </a:r>
            <a:r>
              <a:rPr lang="en-US" dirty="0"/>
              <a:t> and </a:t>
            </a:r>
            <a:r>
              <a:rPr lang="en-US" dirty="0">
                <a:latin typeface="Courier New" pitchFamily="49" charset="0"/>
                <a:cs typeface="Courier New" pitchFamily="49" charset="0"/>
              </a:rPr>
              <a:t>ON UPDATE</a:t>
            </a:r>
          </a:p>
          <a:p>
            <a:pPr lvl="2">
              <a:buFont typeface="Arial" charset="0"/>
              <a:buChar char="•"/>
            </a:pPr>
            <a:r>
              <a:rPr lang="en-US" dirty="0">
                <a:latin typeface="Courier New" pitchFamily="49" charset="0"/>
                <a:cs typeface="Courier New" pitchFamily="49" charset="0"/>
              </a:rPr>
              <a:t>CASCADE</a:t>
            </a:r>
            <a:r>
              <a:rPr lang="en-US" dirty="0"/>
              <a:t> option suitable for “relationship” relations</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22</a:t>
            </a:fld>
            <a:endParaRPr lang="en-US"/>
          </a:p>
        </p:txBody>
      </p:sp>
    </p:spTree>
    <p:extLst>
      <p:ext uri="{BB962C8B-B14F-4D97-AF65-F5344CB8AC3E}">
        <p14:creationId xmlns:p14="http://schemas.microsoft.com/office/powerpoint/2010/main" val="114197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Giving Names to Constraints</a:t>
            </a:r>
          </a:p>
        </p:txBody>
      </p:sp>
      <p:sp>
        <p:nvSpPr>
          <p:cNvPr id="3" name="Content Placeholder 2"/>
          <p:cNvSpPr>
            <a:spLocks noGrp="1"/>
          </p:cNvSpPr>
          <p:nvPr>
            <p:ph idx="1"/>
          </p:nvPr>
        </p:nvSpPr>
        <p:spPr/>
        <p:txBody>
          <a:bodyPr/>
          <a:lstStyle/>
          <a:p>
            <a:r>
              <a:rPr lang="en-US" dirty="0"/>
              <a:t>Keyword </a:t>
            </a:r>
            <a:r>
              <a:rPr lang="en-US" b="1" dirty="0">
                <a:latin typeface="Courier New" pitchFamily="49" charset="0"/>
                <a:cs typeface="Courier New" pitchFamily="49" charset="0"/>
              </a:rPr>
              <a:t>CONSTRAINT</a:t>
            </a:r>
          </a:p>
          <a:p>
            <a:pPr lvl="1"/>
            <a:r>
              <a:rPr lang="en-US" dirty="0"/>
              <a:t>Name a constraint</a:t>
            </a:r>
          </a:p>
          <a:p>
            <a:pPr lvl="1"/>
            <a:r>
              <a:rPr lang="en-US" dirty="0"/>
              <a:t>Useful for later altering</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23</a:t>
            </a:fld>
            <a:endParaRPr lang="en-US"/>
          </a:p>
        </p:txBody>
      </p:sp>
    </p:spTree>
    <p:extLst>
      <p:ext uri="{BB962C8B-B14F-4D97-AF65-F5344CB8AC3E}">
        <p14:creationId xmlns:p14="http://schemas.microsoft.com/office/powerpoint/2010/main" val="1715195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24</a:t>
            </a:fld>
            <a:endParaRPr lang="en-US"/>
          </a:p>
        </p:txBody>
      </p:sp>
      <p:pic>
        <p:nvPicPr>
          <p:cNvPr id="6" name="Picture 2" descr="fig06_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17638"/>
            <a:ext cx="5372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715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Specifying Constraints on Tuples Using CHECK</a:t>
            </a:r>
          </a:p>
        </p:txBody>
      </p:sp>
      <p:sp>
        <p:nvSpPr>
          <p:cNvPr id="3" name="Content Placeholder 2"/>
          <p:cNvSpPr>
            <a:spLocks noGrp="1"/>
          </p:cNvSpPr>
          <p:nvPr>
            <p:ph idx="1"/>
          </p:nvPr>
        </p:nvSpPr>
        <p:spPr/>
        <p:txBody>
          <a:bodyPr/>
          <a:lstStyle/>
          <a:p>
            <a:r>
              <a:rPr lang="en-US" dirty="0">
                <a:latin typeface="Courier New" pitchFamily="49" charset="0"/>
                <a:cs typeface="Courier New" pitchFamily="49" charset="0"/>
              </a:rPr>
              <a:t>CHECK </a:t>
            </a:r>
            <a:r>
              <a:rPr lang="en-US" dirty="0"/>
              <a:t>clauses at the end of a </a:t>
            </a:r>
            <a:r>
              <a:rPr lang="en-US" dirty="0">
                <a:latin typeface="Courier New" pitchFamily="49" charset="0"/>
                <a:cs typeface="Courier New" pitchFamily="49" charset="0"/>
              </a:rPr>
              <a:t>CREATE TABLE</a:t>
            </a:r>
            <a:r>
              <a:rPr lang="en-US" dirty="0"/>
              <a:t> statement</a:t>
            </a:r>
          </a:p>
          <a:p>
            <a:pPr lvl="1"/>
            <a:r>
              <a:rPr lang="en-US" dirty="0"/>
              <a:t>Apply to each tuple individually</a:t>
            </a:r>
          </a:p>
          <a:p>
            <a:pPr lvl="1"/>
            <a:r>
              <a:rPr lang="en-US" dirty="0">
                <a:latin typeface="Courier New" pitchFamily="49" charset="0"/>
                <a:cs typeface="Courier New" pitchFamily="49" charset="0"/>
              </a:rPr>
              <a:t>CHECK (</a:t>
            </a:r>
            <a:r>
              <a:rPr lang="en-US" dirty="0" err="1">
                <a:latin typeface="Courier New" pitchFamily="49" charset="0"/>
                <a:cs typeface="Courier New" pitchFamily="49" charset="0"/>
              </a:rPr>
              <a:t>Dept_create_date</a:t>
            </a:r>
            <a:r>
              <a:rPr lang="en-US" dirty="0">
                <a:latin typeface="Courier New" pitchFamily="49" charset="0"/>
                <a:cs typeface="Courier New" pitchFamily="49" charset="0"/>
              </a:rPr>
              <a:t> &lt;= </a:t>
            </a:r>
            <a:r>
              <a:rPr lang="en-US" dirty="0" err="1">
                <a:latin typeface="Courier New" pitchFamily="49" charset="0"/>
                <a:cs typeface="Courier New" pitchFamily="49" charset="0"/>
              </a:rPr>
              <a:t>Mgr_start_date</a:t>
            </a:r>
            <a:r>
              <a:rPr lang="en-US" dirty="0">
                <a:latin typeface="Courier New" pitchFamily="49" charset="0"/>
                <a:cs typeface="Courier New" pitchFamily="49" charset="0"/>
              </a:rPr>
              <a:t>);</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25</a:t>
            </a:fld>
            <a:endParaRPr lang="en-US"/>
          </a:p>
        </p:txBody>
      </p:sp>
    </p:spTree>
    <p:extLst>
      <p:ext uri="{BB962C8B-B14F-4D97-AF65-F5344CB8AC3E}">
        <p14:creationId xmlns:p14="http://schemas.microsoft.com/office/powerpoint/2010/main" val="1692945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p:txBody>
          <a:bodyPr/>
          <a:lstStyle/>
          <a:p>
            <a:r>
              <a:rPr lang="en-US" dirty="0">
                <a:latin typeface="Courier New" pitchFamily="49" charset="0"/>
                <a:cs typeface="Courier New" pitchFamily="49" charset="0"/>
              </a:rPr>
              <a:t>SELECT</a:t>
            </a:r>
            <a:r>
              <a:rPr lang="en-US" dirty="0"/>
              <a:t> statement</a:t>
            </a:r>
          </a:p>
          <a:p>
            <a:pPr lvl="1"/>
            <a:r>
              <a:rPr lang="en-US" dirty="0"/>
              <a:t>One basic statement for retrieving information from a database</a:t>
            </a:r>
          </a:p>
          <a:p>
            <a:r>
              <a:rPr lang="en-US" dirty="0"/>
              <a:t>SQL allows a table to have two or more tuples that are identical in all their attribute values</a:t>
            </a:r>
          </a:p>
          <a:p>
            <a:pPr lvl="1"/>
            <a:r>
              <a:rPr lang="en-US" dirty="0"/>
              <a:t>Unlike relational model</a:t>
            </a:r>
          </a:p>
          <a:p>
            <a:pPr lvl="1"/>
            <a:r>
              <a:rPr lang="en-US" dirty="0" err="1"/>
              <a:t>Multiset</a:t>
            </a:r>
            <a:r>
              <a:rPr lang="en-US" dirty="0"/>
              <a:t> or bag behavior (sets don’t allow </a:t>
            </a:r>
            <a:r>
              <a:rPr lang="en-US"/>
              <a:t>identical members)</a:t>
            </a:r>
            <a:endParaRPr lang="en-US" dirty="0"/>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26</a:t>
            </a:fld>
            <a:endParaRPr lang="en-US"/>
          </a:p>
        </p:txBody>
      </p:sp>
    </p:spTree>
    <p:extLst>
      <p:ext uri="{BB962C8B-B14F-4D97-AF65-F5344CB8AC3E}">
        <p14:creationId xmlns:p14="http://schemas.microsoft.com/office/powerpoint/2010/main" val="601222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Structure of Basic SQL Queries</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27</a:t>
            </a:fld>
            <a:endParaRPr lang="en-US"/>
          </a:p>
        </p:txBody>
      </p:sp>
      <p:sp>
        <p:nvSpPr>
          <p:cNvPr id="6" name="Content Placeholder 2"/>
          <p:cNvSpPr>
            <a:spLocks noGrp="1"/>
          </p:cNvSpPr>
          <p:nvPr/>
        </p:nvSpPr>
        <p:spPr bwMode="auto">
          <a:xfrm>
            <a:off x="457993" y="14478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ts val="800"/>
              </a:spcBef>
              <a:spcAft>
                <a:spcPct val="0"/>
              </a:spcAft>
              <a:buClr>
                <a:srgbClr val="800000"/>
              </a:buClr>
              <a:buSzPct val="100000"/>
              <a:buFont typeface="Wingdings" pitchFamily="2" charset="2"/>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70C0"/>
              </a:buClr>
              <a:buSzPct val="80000"/>
              <a:buFont typeface="Wingdings" pitchFamily="2" charset="2"/>
              <a:buChar char="§"/>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Arial" pitchFamily="34" charset="0"/>
              <a:buChar char="•"/>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Arial" pitchFamily="34" charset="0"/>
              <a:buChar char="•"/>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Arial" pitchFamily="34" charset="0"/>
              <a:buChar char="•"/>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a:lstStyle>
          <a:p>
            <a:r>
              <a:rPr lang="en-US" dirty="0"/>
              <a:t>Basic form of the </a:t>
            </a:r>
            <a:r>
              <a:rPr lang="en-US" dirty="0">
                <a:latin typeface="Courier New" pitchFamily="49" charset="0"/>
                <a:cs typeface="Courier New" pitchFamily="49" charset="0"/>
              </a:rPr>
              <a:t>SELECT</a:t>
            </a:r>
            <a:r>
              <a:rPr lang="en-US" dirty="0"/>
              <a:t> statement:</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368" y="2133600"/>
            <a:ext cx="73072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574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Basic SQL Queries</a:t>
            </a:r>
          </a:p>
        </p:txBody>
      </p:sp>
      <p:sp>
        <p:nvSpPr>
          <p:cNvPr id="3" name="Content Placeholder 2"/>
          <p:cNvSpPr>
            <a:spLocks noGrp="1"/>
          </p:cNvSpPr>
          <p:nvPr>
            <p:ph idx="1"/>
          </p:nvPr>
        </p:nvSpPr>
        <p:spPr/>
        <p:txBody>
          <a:bodyPr/>
          <a:lstStyle/>
          <a:p>
            <a:r>
              <a:rPr lang="en-US" dirty="0"/>
              <a:t>Logical comparison operators</a:t>
            </a:r>
          </a:p>
          <a:p>
            <a:pPr lvl="1"/>
            <a:r>
              <a:rPr lang="en-US" dirty="0">
                <a:latin typeface="Courier New" pitchFamily="49" charset="0"/>
                <a:cs typeface="Courier New" pitchFamily="49" charset="0"/>
              </a:rPr>
              <a:t>=, &lt;, &lt;=, &gt;, &gt;=,</a:t>
            </a:r>
            <a:r>
              <a:rPr lang="en-US" dirty="0"/>
              <a:t> and </a:t>
            </a:r>
            <a:r>
              <a:rPr lang="en-US" dirty="0">
                <a:latin typeface="Courier New" pitchFamily="49" charset="0"/>
                <a:cs typeface="Courier New" pitchFamily="49" charset="0"/>
              </a:rPr>
              <a:t>&lt;&gt;</a:t>
            </a:r>
          </a:p>
          <a:p>
            <a:r>
              <a:rPr lang="en-US" b="1" dirty="0"/>
              <a:t>Projection attributes</a:t>
            </a:r>
          </a:p>
          <a:p>
            <a:pPr lvl="1"/>
            <a:r>
              <a:rPr lang="en-US" dirty="0"/>
              <a:t>Attributes whose values are to be retrieved</a:t>
            </a:r>
          </a:p>
          <a:p>
            <a:r>
              <a:rPr lang="en-US" b="1" dirty="0"/>
              <a:t>Selection condition</a:t>
            </a:r>
          </a:p>
          <a:p>
            <a:pPr lvl="1"/>
            <a:r>
              <a:rPr lang="en-US" dirty="0"/>
              <a:t>Boolean condition that must be true for any retrieved tuple</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28</a:t>
            </a:fld>
            <a:endParaRPr lang="en-US"/>
          </a:p>
        </p:txBody>
      </p:sp>
    </p:spTree>
    <p:extLst>
      <p:ext uri="{BB962C8B-B14F-4D97-AF65-F5344CB8AC3E}">
        <p14:creationId xmlns:p14="http://schemas.microsoft.com/office/powerpoint/2010/main" val="754259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152400"/>
            <a:ext cx="8229600" cy="914400"/>
          </a:xfrm>
        </p:spPr>
        <p:txBody>
          <a:bodyPr/>
          <a:lstStyle/>
          <a:p>
            <a:r>
              <a:rPr lang="en-US" dirty="0"/>
              <a:t>Some Queries</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29</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1" y="933450"/>
            <a:ext cx="81057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1" y="3333750"/>
            <a:ext cx="68341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1" y="4857750"/>
            <a:ext cx="68453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47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SQL</a:t>
            </a:r>
          </a:p>
        </p:txBody>
      </p:sp>
      <p:sp>
        <p:nvSpPr>
          <p:cNvPr id="3" name="Content Placeholder 2"/>
          <p:cNvSpPr>
            <a:spLocks noGrp="1"/>
          </p:cNvSpPr>
          <p:nvPr>
            <p:ph idx="1"/>
          </p:nvPr>
        </p:nvSpPr>
        <p:spPr/>
        <p:txBody>
          <a:bodyPr>
            <a:normAutofit fontScale="92500" lnSpcReduction="10000"/>
          </a:bodyPr>
          <a:lstStyle/>
          <a:p>
            <a:r>
              <a:rPr lang="en-US" dirty="0"/>
              <a:t>SQL language </a:t>
            </a:r>
          </a:p>
          <a:p>
            <a:pPr lvl="1"/>
            <a:r>
              <a:rPr lang="en-US" dirty="0"/>
              <a:t>Considered one of the major reasons for the commercial success of relational databases</a:t>
            </a:r>
          </a:p>
          <a:p>
            <a:pPr lvl="1"/>
            <a:r>
              <a:rPr lang="en-US" dirty="0"/>
              <a:t>Originated with predicate calculus</a:t>
            </a:r>
          </a:p>
          <a:p>
            <a:r>
              <a:rPr lang="en-US" b="1" dirty="0"/>
              <a:t>SQL </a:t>
            </a:r>
          </a:p>
          <a:p>
            <a:pPr lvl="1"/>
            <a:r>
              <a:rPr lang="en-US" b="1" dirty="0"/>
              <a:t>Structured Query Language</a:t>
            </a:r>
          </a:p>
          <a:p>
            <a:pPr lvl="1"/>
            <a:r>
              <a:rPr lang="en-US" dirty="0"/>
              <a:t>Statements for data definitions, queries, and updates (both DDL and DML)</a:t>
            </a:r>
          </a:p>
          <a:p>
            <a:pPr lvl="1"/>
            <a:r>
              <a:rPr lang="en-US" b="1" dirty="0"/>
              <a:t>Core specification</a:t>
            </a:r>
          </a:p>
          <a:p>
            <a:pPr lvl="1"/>
            <a:r>
              <a:rPr lang="en-US" dirty="0"/>
              <a:t>Plus specialized</a:t>
            </a:r>
            <a:r>
              <a:rPr lang="en-US" b="1" dirty="0"/>
              <a:t> extensions</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a:t>
            </a:fld>
            <a:endParaRPr lang="en-US"/>
          </a:p>
        </p:txBody>
      </p:sp>
    </p:spTree>
    <p:extLst>
      <p:ext uri="{BB962C8B-B14F-4D97-AF65-F5344CB8AC3E}">
        <p14:creationId xmlns:p14="http://schemas.microsoft.com/office/powerpoint/2010/main" val="1303973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Queries</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30</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14" y="1490662"/>
            <a:ext cx="8039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b="70370"/>
          <a:stretch>
            <a:fillRect/>
          </a:stretch>
        </p:blipFill>
        <p:spPr bwMode="auto">
          <a:xfrm>
            <a:off x="555914" y="2481262"/>
            <a:ext cx="7283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914" y="4157662"/>
            <a:ext cx="73310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160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Ambiguous Attribute Names </a:t>
            </a:r>
          </a:p>
        </p:txBody>
      </p:sp>
      <p:sp>
        <p:nvSpPr>
          <p:cNvPr id="3" name="Content Placeholder 2"/>
          <p:cNvSpPr>
            <a:spLocks noGrp="1"/>
          </p:cNvSpPr>
          <p:nvPr>
            <p:ph idx="1"/>
          </p:nvPr>
        </p:nvSpPr>
        <p:spPr/>
        <p:txBody>
          <a:bodyPr/>
          <a:lstStyle/>
          <a:p>
            <a:r>
              <a:rPr lang="en-US" dirty="0"/>
              <a:t>Same name can be used for two (or more) attributes </a:t>
            </a:r>
          </a:p>
          <a:p>
            <a:pPr lvl="1"/>
            <a:r>
              <a:rPr lang="en-US" dirty="0"/>
              <a:t>As long as the attributes are in different relations</a:t>
            </a:r>
          </a:p>
          <a:p>
            <a:pPr lvl="1"/>
            <a:r>
              <a:rPr lang="en-US" dirty="0"/>
              <a:t>Must </a:t>
            </a:r>
            <a:r>
              <a:rPr lang="en-US" b="1" dirty="0"/>
              <a:t>qualify</a:t>
            </a:r>
            <a:r>
              <a:rPr lang="en-US" dirty="0"/>
              <a:t> the attribute name with the relation name to prevent ambiguity</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31</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19600"/>
            <a:ext cx="66087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932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Aliasing, Renaming, and Tuple Variables</a:t>
            </a:r>
          </a:p>
        </p:txBody>
      </p:sp>
      <p:sp>
        <p:nvSpPr>
          <p:cNvPr id="3" name="Content Placeholder 2"/>
          <p:cNvSpPr>
            <a:spLocks noGrp="1"/>
          </p:cNvSpPr>
          <p:nvPr>
            <p:ph idx="1"/>
          </p:nvPr>
        </p:nvSpPr>
        <p:spPr/>
        <p:txBody>
          <a:bodyPr>
            <a:normAutofit fontScale="92500"/>
          </a:bodyPr>
          <a:lstStyle/>
          <a:p>
            <a:r>
              <a:rPr lang="en-US" b="1" dirty="0"/>
              <a:t>Aliases</a:t>
            </a:r>
            <a:r>
              <a:rPr lang="en-US" dirty="0"/>
              <a:t> or </a:t>
            </a:r>
            <a:r>
              <a:rPr lang="en-US" b="1" dirty="0"/>
              <a:t>tuple variables</a:t>
            </a:r>
          </a:p>
          <a:p>
            <a:pPr lvl="1"/>
            <a:r>
              <a:rPr lang="en-US" dirty="0"/>
              <a:t>Declare alternative relation names E and S</a:t>
            </a:r>
          </a:p>
          <a:p>
            <a:pPr lvl="1"/>
            <a:r>
              <a:rPr lang="en-US" dirty="0">
                <a:latin typeface="Courier New" pitchFamily="49" charset="0"/>
                <a:cs typeface="Courier New" pitchFamily="49" charset="0"/>
              </a:rPr>
              <a:t>EMPLOYEE AS E(</a:t>
            </a:r>
            <a:r>
              <a:rPr lang="en-US" dirty="0" err="1">
                <a:latin typeface="Courier New" pitchFamily="49" charset="0"/>
                <a:cs typeface="Courier New" pitchFamily="49" charset="0"/>
              </a:rPr>
              <a:t>Fn</a:t>
            </a:r>
            <a:r>
              <a:rPr lang="en-US" dirty="0">
                <a:latin typeface="Courier New" pitchFamily="49" charset="0"/>
                <a:cs typeface="Courier New" pitchFamily="49" charset="0"/>
              </a:rPr>
              <a:t>, </a:t>
            </a:r>
            <a:r>
              <a:rPr lang="en-US" dirty="0" err="1">
                <a:latin typeface="Courier New" pitchFamily="49" charset="0"/>
                <a:cs typeface="Courier New" pitchFamily="49" charset="0"/>
              </a:rPr>
              <a:t>Mi</a:t>
            </a:r>
            <a:r>
              <a:rPr lang="en-US" dirty="0">
                <a:latin typeface="Courier New" pitchFamily="49" charset="0"/>
                <a:cs typeface="Courier New" pitchFamily="49" charset="0"/>
              </a:rPr>
              <a:t>, Ln, </a:t>
            </a:r>
            <a:r>
              <a:rPr lang="en-US" dirty="0" err="1">
                <a:latin typeface="Courier New" pitchFamily="49" charset="0"/>
                <a:cs typeface="Courier New" pitchFamily="49" charset="0"/>
              </a:rPr>
              <a:t>Ssn</a:t>
            </a:r>
            <a:r>
              <a:rPr lang="en-US" dirty="0">
                <a:latin typeface="Courier New" pitchFamily="49" charset="0"/>
                <a:cs typeface="Courier New" pitchFamily="49" charset="0"/>
              </a:rPr>
              <a:t>, </a:t>
            </a:r>
            <a:r>
              <a:rPr lang="en-US" dirty="0" err="1">
                <a:latin typeface="Courier New" pitchFamily="49" charset="0"/>
                <a:cs typeface="Courier New" pitchFamily="49" charset="0"/>
              </a:rPr>
              <a:t>Bd</a:t>
            </a:r>
            <a:r>
              <a:rPr lang="en-US" dirty="0">
                <a:latin typeface="Courier New" pitchFamily="49" charset="0"/>
                <a:cs typeface="Courier New" pitchFamily="49" charset="0"/>
              </a:rPr>
              <a:t>, </a:t>
            </a:r>
            <a:r>
              <a:rPr lang="en-US" dirty="0" err="1">
                <a:latin typeface="Courier New" pitchFamily="49" charset="0"/>
                <a:cs typeface="Courier New" pitchFamily="49" charset="0"/>
              </a:rPr>
              <a:t>Addr</a:t>
            </a:r>
            <a:r>
              <a:rPr lang="en-US" dirty="0">
                <a:latin typeface="Courier New" pitchFamily="49" charset="0"/>
                <a:cs typeface="Courier New" pitchFamily="49" charset="0"/>
              </a:rPr>
              <a:t>, Sex, Sal, </a:t>
            </a:r>
            <a:r>
              <a:rPr lang="en-US" dirty="0" err="1">
                <a:latin typeface="Courier New" pitchFamily="49" charset="0"/>
                <a:cs typeface="Courier New" pitchFamily="49" charset="0"/>
              </a:rPr>
              <a:t>Sssn</a:t>
            </a:r>
            <a:r>
              <a:rPr lang="en-US" dirty="0">
                <a:latin typeface="Courier New" pitchFamily="49" charset="0"/>
                <a:cs typeface="Courier New" pitchFamily="49" charset="0"/>
              </a:rPr>
              <a:t>, </a:t>
            </a:r>
            <a:r>
              <a:rPr lang="en-US" dirty="0" err="1">
                <a:latin typeface="Courier New" pitchFamily="49" charset="0"/>
                <a:cs typeface="Courier New" pitchFamily="49" charset="0"/>
              </a:rPr>
              <a:t>Dno</a:t>
            </a:r>
            <a:r>
              <a:rPr lang="en-US" dirty="0">
                <a:latin typeface="Courier New" pitchFamily="49" charset="0"/>
                <a:cs typeface="Courier New" pitchFamily="49" charset="0"/>
              </a:rPr>
              <a:t>)</a:t>
            </a:r>
          </a:p>
          <a:p>
            <a:pPr marL="0" indent="0">
              <a:buFont typeface="Wingdings" panose="05000000000000000000" pitchFamily="2" charset="2"/>
              <a:buNone/>
              <a:defRPr/>
            </a:pPr>
            <a:r>
              <a:rPr lang="en-US" sz="2000" b="1" dirty="0"/>
              <a:t>Query 8.</a:t>
            </a:r>
            <a:r>
              <a:rPr lang="en-US" sz="2000" dirty="0"/>
              <a:t> For each employee, retrieve the employee’s first and last name and the first and last name of his or her immediate supervisor.</a:t>
            </a:r>
            <a:endParaRPr lang="en-US" sz="1600" dirty="0"/>
          </a:p>
          <a:p>
            <a:pPr marL="0" indent="0">
              <a:buFont typeface="Wingdings" panose="05000000000000000000" pitchFamily="2" charset="2"/>
              <a:buNone/>
              <a:defRPr/>
            </a:pPr>
            <a:r>
              <a:rPr lang="en-US" sz="2000" dirty="0"/>
              <a:t>		</a:t>
            </a:r>
            <a:r>
              <a:rPr lang="en-US" sz="2000" b="1" dirty="0"/>
              <a:t>SELECT</a:t>
            </a:r>
            <a:r>
              <a:rPr lang="en-US" sz="2000" dirty="0"/>
              <a:t>  </a:t>
            </a:r>
            <a:r>
              <a:rPr lang="en-US" sz="2000" dirty="0" err="1"/>
              <a:t>E.Fname</a:t>
            </a:r>
            <a:r>
              <a:rPr lang="en-US" sz="2000" dirty="0"/>
              <a:t>, </a:t>
            </a:r>
            <a:r>
              <a:rPr lang="en-US" sz="2000" dirty="0" err="1"/>
              <a:t>E.Lname</a:t>
            </a:r>
            <a:r>
              <a:rPr lang="en-US" sz="2000" dirty="0"/>
              <a:t>, </a:t>
            </a:r>
            <a:r>
              <a:rPr lang="en-US" sz="2000" dirty="0" err="1"/>
              <a:t>S.Fname</a:t>
            </a:r>
            <a:r>
              <a:rPr lang="en-US" sz="2000" dirty="0"/>
              <a:t>, </a:t>
            </a:r>
            <a:r>
              <a:rPr lang="en-US" sz="2000" dirty="0" err="1"/>
              <a:t>S.Lname</a:t>
            </a:r>
            <a:endParaRPr lang="en-US" sz="1200" dirty="0"/>
          </a:p>
          <a:p>
            <a:pPr marL="0" indent="0">
              <a:buFont typeface="Wingdings" panose="05000000000000000000" pitchFamily="2" charset="2"/>
              <a:buNone/>
              <a:defRPr/>
            </a:pPr>
            <a:r>
              <a:rPr lang="en-US" sz="2000" dirty="0"/>
              <a:t>		</a:t>
            </a:r>
            <a:r>
              <a:rPr lang="en-US" sz="2000" b="1" dirty="0"/>
              <a:t>FROM</a:t>
            </a:r>
            <a:r>
              <a:rPr lang="en-US" sz="2000" dirty="0"/>
              <a:t>	EMPLOYEE </a:t>
            </a:r>
            <a:r>
              <a:rPr lang="en-US" sz="2000" b="1" dirty="0"/>
              <a:t>AS</a:t>
            </a:r>
            <a:r>
              <a:rPr lang="en-US" sz="2000" dirty="0"/>
              <a:t> E, EMPLOYEE </a:t>
            </a:r>
            <a:r>
              <a:rPr lang="en-US" sz="2000" b="1" dirty="0"/>
              <a:t>AS</a:t>
            </a:r>
            <a:r>
              <a:rPr lang="en-US" sz="2000" dirty="0"/>
              <a:t> S</a:t>
            </a:r>
            <a:endParaRPr lang="en-US" sz="1200" dirty="0"/>
          </a:p>
          <a:p>
            <a:pPr marL="0" indent="0">
              <a:buFont typeface="Wingdings" panose="05000000000000000000" pitchFamily="2" charset="2"/>
              <a:buNone/>
              <a:defRPr/>
            </a:pPr>
            <a:r>
              <a:rPr lang="en-US" sz="2000" dirty="0"/>
              <a:t>		</a:t>
            </a:r>
            <a:r>
              <a:rPr lang="en-US" sz="2000" b="1" dirty="0"/>
              <a:t>WHERE</a:t>
            </a:r>
            <a:r>
              <a:rPr lang="en-US" sz="2000" dirty="0"/>
              <a:t> </a:t>
            </a:r>
            <a:r>
              <a:rPr lang="en-US" sz="2000" dirty="0" err="1"/>
              <a:t>E.Super_ssn</a:t>
            </a:r>
            <a:r>
              <a:rPr lang="en-US" sz="2000" dirty="0"/>
              <a:t>=</a:t>
            </a:r>
            <a:r>
              <a:rPr lang="en-US" sz="2000" dirty="0" err="1"/>
              <a:t>S.Ssn</a:t>
            </a:r>
            <a:r>
              <a:rPr lang="en-US" sz="2000" dirty="0"/>
              <a:t>;</a:t>
            </a:r>
            <a:endParaRPr lang="en-US" altLang="en-US" sz="2000" dirty="0"/>
          </a:p>
          <a:p>
            <a:pPr lvl="1">
              <a:defRPr/>
            </a:pPr>
            <a:r>
              <a:rPr lang="en-US" altLang="en-US" dirty="0"/>
              <a:t>Recommended practice to abbreviate names and to prefix same or similar attribute from multiple tables</a:t>
            </a:r>
          </a:p>
          <a:p>
            <a:pPr lvl="1"/>
            <a:endParaRPr lang="en-US" dirty="0">
              <a:latin typeface="Courier New" pitchFamily="49" charset="0"/>
              <a:cs typeface="Courier New" pitchFamily="49" charset="0"/>
            </a:endParaRP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32</a:t>
            </a:fld>
            <a:endParaRPr lang="en-US"/>
          </a:p>
        </p:txBody>
      </p:sp>
    </p:spTree>
    <p:extLst>
      <p:ext uri="{BB962C8B-B14F-4D97-AF65-F5344CB8AC3E}">
        <p14:creationId xmlns:p14="http://schemas.microsoft.com/office/powerpoint/2010/main" val="72102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Aliasing, Renaming, and Tuple Variables</a:t>
            </a:r>
          </a:p>
        </p:txBody>
      </p:sp>
      <p:sp>
        <p:nvSpPr>
          <p:cNvPr id="3" name="Content Placeholder 2"/>
          <p:cNvSpPr>
            <a:spLocks noGrp="1"/>
          </p:cNvSpPr>
          <p:nvPr>
            <p:ph idx="1"/>
          </p:nvPr>
        </p:nvSpPr>
        <p:spPr/>
        <p:txBody>
          <a:bodyPr/>
          <a:lstStyle/>
          <a:p>
            <a:pPr>
              <a:defRPr/>
            </a:pPr>
            <a:r>
              <a:rPr lang="en-US" altLang="en-US" dirty="0">
                <a:cs typeface="Courier New" panose="02070309020205020404" pitchFamily="49" charset="0"/>
              </a:rPr>
              <a:t>The attribute names can also be renamed</a:t>
            </a:r>
            <a:endParaRPr lang="en-US" altLang="en-US" dirty="0">
              <a:latin typeface="Courier New" panose="02070309020205020404" pitchFamily="49" charset="0"/>
              <a:cs typeface="Courier New" panose="02070309020205020404" pitchFamily="49" charset="0"/>
            </a:endParaRPr>
          </a:p>
          <a:p>
            <a:pPr marL="57150" indent="0">
              <a:buFont typeface="Wingdings" panose="05000000000000000000" pitchFamily="2" charset="2"/>
              <a:buNone/>
              <a:defRPr/>
            </a:pPr>
            <a:r>
              <a:rPr lang="en-US" altLang="en-US" dirty="0">
                <a:latin typeface="Courier New" panose="02070309020205020404" pitchFamily="49" charset="0"/>
                <a:cs typeface="Courier New" panose="02070309020205020404" pitchFamily="49" charset="0"/>
              </a:rPr>
              <a:t>EMPLOYEE AS E(</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Mi</a:t>
            </a:r>
            <a:r>
              <a:rPr lang="en-US" altLang="en-US" dirty="0">
                <a:latin typeface="Courier New" panose="02070309020205020404" pitchFamily="49" charset="0"/>
                <a:cs typeface="Courier New" panose="02070309020205020404" pitchFamily="49" charset="0"/>
              </a:rPr>
              <a:t>, Ln, </a:t>
            </a:r>
            <a:r>
              <a:rPr lang="en-US" altLang="en-US" dirty="0" err="1">
                <a:latin typeface="Courier New" panose="02070309020205020404" pitchFamily="49" charset="0"/>
                <a:cs typeface="Courier New" panose="02070309020205020404" pitchFamily="49" charset="0"/>
              </a:rPr>
              <a:t>Ssn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Bd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Addr</a:t>
            </a:r>
            <a:r>
              <a:rPr lang="en-US" altLang="en-US" dirty="0">
                <a:latin typeface="Courier New" panose="02070309020205020404" pitchFamily="49" charset="0"/>
                <a:cs typeface="Courier New" panose="02070309020205020404" pitchFamily="49" charset="0"/>
              </a:rPr>
              <a:t>, Sex, Sal, </a:t>
            </a:r>
            <a:r>
              <a:rPr lang="en-US" altLang="en-US" dirty="0" err="1">
                <a:latin typeface="Courier New" panose="02070309020205020404" pitchFamily="49" charset="0"/>
                <a:cs typeface="Courier New" panose="02070309020205020404" pitchFamily="49" charset="0"/>
              </a:rPr>
              <a:t>Sssn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Dno</a:t>
            </a:r>
            <a:r>
              <a:rPr lang="en-US" altLang="en-US" dirty="0">
                <a:latin typeface="Courier New" panose="02070309020205020404" pitchFamily="49" charset="0"/>
                <a:cs typeface="Courier New" panose="02070309020205020404" pitchFamily="49" charset="0"/>
              </a:rPr>
              <a:t>)</a:t>
            </a:r>
          </a:p>
          <a:p>
            <a:pPr>
              <a:defRPr/>
            </a:pPr>
            <a:r>
              <a:rPr lang="en-US" altLang="en-US" dirty="0">
                <a:cs typeface="Courier New" panose="02070309020205020404" pitchFamily="49" charset="0"/>
              </a:rPr>
              <a:t>Note that the relation EMPLOYEE now has a variable name E which corresponds to a tuple variable</a:t>
            </a:r>
          </a:p>
          <a:p>
            <a:pPr>
              <a:defRPr/>
            </a:pPr>
            <a:r>
              <a:rPr lang="en-US" altLang="en-US" dirty="0">
                <a:cs typeface="Courier New" panose="02070309020205020404" pitchFamily="49" charset="0"/>
              </a:rPr>
              <a:t>The “AS” may be dropped in most SQL implementations</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33</a:t>
            </a:fld>
            <a:endParaRPr lang="en-US"/>
          </a:p>
        </p:txBody>
      </p:sp>
    </p:spTree>
    <p:extLst>
      <p:ext uri="{BB962C8B-B14F-4D97-AF65-F5344CB8AC3E}">
        <p14:creationId xmlns:p14="http://schemas.microsoft.com/office/powerpoint/2010/main" val="2919591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Unspecified WHERE Clause</a:t>
            </a:r>
            <a:br>
              <a:rPr lang="en-US" dirty="0"/>
            </a:br>
            <a:r>
              <a:rPr lang="en-US" dirty="0"/>
              <a:t>and Use of the Asterisk</a:t>
            </a:r>
          </a:p>
        </p:txBody>
      </p:sp>
      <p:sp>
        <p:nvSpPr>
          <p:cNvPr id="3" name="Content Placeholder 2"/>
          <p:cNvSpPr>
            <a:spLocks noGrp="1"/>
          </p:cNvSpPr>
          <p:nvPr>
            <p:ph idx="1"/>
          </p:nvPr>
        </p:nvSpPr>
        <p:spPr/>
        <p:txBody>
          <a:bodyPr/>
          <a:lstStyle/>
          <a:p>
            <a:r>
              <a:rPr lang="en-US" dirty="0"/>
              <a:t>Missing </a:t>
            </a:r>
            <a:r>
              <a:rPr lang="en-US" dirty="0">
                <a:latin typeface="Courier New" pitchFamily="49" charset="0"/>
                <a:cs typeface="Courier New" pitchFamily="49" charset="0"/>
              </a:rPr>
              <a:t>WHERE </a:t>
            </a:r>
            <a:r>
              <a:rPr lang="en-US" dirty="0"/>
              <a:t>clause </a:t>
            </a:r>
          </a:p>
          <a:p>
            <a:pPr lvl="1"/>
            <a:r>
              <a:rPr lang="en-US" dirty="0"/>
              <a:t>Indicates no condition on tuple selection</a:t>
            </a:r>
          </a:p>
          <a:p>
            <a:r>
              <a:rPr lang="en-US" dirty="0">
                <a:latin typeface="Courier New" pitchFamily="49" charset="0"/>
                <a:cs typeface="Courier New" pitchFamily="49" charset="0"/>
              </a:rPr>
              <a:t>CROSS PRODUCT</a:t>
            </a:r>
          </a:p>
          <a:p>
            <a:pPr lvl="1"/>
            <a:r>
              <a:rPr lang="en-US" dirty="0"/>
              <a:t>All possible tuple combinations </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34</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67659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817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Unspecified WHERE Clause</a:t>
            </a:r>
            <a:br>
              <a:rPr lang="en-US" dirty="0"/>
            </a:br>
            <a:r>
              <a:rPr lang="en-US" dirty="0"/>
              <a:t>and Use of the Asterisk</a:t>
            </a:r>
          </a:p>
        </p:txBody>
      </p:sp>
      <p:sp>
        <p:nvSpPr>
          <p:cNvPr id="3" name="Content Placeholder 2"/>
          <p:cNvSpPr>
            <a:spLocks noGrp="1"/>
          </p:cNvSpPr>
          <p:nvPr>
            <p:ph idx="1"/>
          </p:nvPr>
        </p:nvSpPr>
        <p:spPr/>
        <p:txBody>
          <a:bodyPr/>
          <a:lstStyle/>
          <a:p>
            <a:r>
              <a:rPr lang="en-US" dirty="0"/>
              <a:t>Specify an asterisk (*)</a:t>
            </a:r>
          </a:p>
          <a:p>
            <a:pPr lvl="1"/>
            <a:r>
              <a:rPr lang="en-US" dirty="0"/>
              <a:t>Retrieve all the attribute values of the selected tuples</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35</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3581400"/>
            <a:ext cx="55626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468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as Sets in SQL</a:t>
            </a:r>
          </a:p>
        </p:txBody>
      </p:sp>
      <p:sp>
        <p:nvSpPr>
          <p:cNvPr id="3" name="Content Placeholder 2"/>
          <p:cNvSpPr>
            <a:spLocks noGrp="1"/>
          </p:cNvSpPr>
          <p:nvPr>
            <p:ph idx="1"/>
          </p:nvPr>
        </p:nvSpPr>
        <p:spPr/>
        <p:txBody>
          <a:bodyPr/>
          <a:lstStyle/>
          <a:p>
            <a:r>
              <a:rPr lang="en-US" dirty="0"/>
              <a:t>SQL does not automatically eliminate duplicate tuples in query results </a:t>
            </a:r>
          </a:p>
          <a:p>
            <a:r>
              <a:rPr lang="en-US" dirty="0"/>
              <a:t>Use the keyword </a:t>
            </a:r>
            <a:r>
              <a:rPr lang="en-US" b="1" dirty="0">
                <a:latin typeface="Courier New" pitchFamily="49" charset="0"/>
                <a:cs typeface="Courier New" pitchFamily="49" charset="0"/>
              </a:rPr>
              <a:t>DISTINCT</a:t>
            </a:r>
            <a:r>
              <a:rPr lang="en-US" dirty="0"/>
              <a:t> in the </a:t>
            </a:r>
            <a:r>
              <a:rPr lang="en-US" dirty="0">
                <a:latin typeface="Courier New" pitchFamily="49" charset="0"/>
                <a:cs typeface="Courier New" pitchFamily="49" charset="0"/>
              </a:rPr>
              <a:t>SELECT</a:t>
            </a:r>
            <a:r>
              <a:rPr lang="en-US" dirty="0"/>
              <a:t> clause</a:t>
            </a:r>
          </a:p>
          <a:p>
            <a:pPr lvl="1"/>
            <a:r>
              <a:rPr lang="en-US" dirty="0"/>
              <a:t>Only distinct tuples should remain in the result</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36</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19600"/>
            <a:ext cx="6629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801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as Sets in SQL</a:t>
            </a:r>
          </a:p>
        </p:txBody>
      </p:sp>
      <p:sp>
        <p:nvSpPr>
          <p:cNvPr id="3" name="Content Placeholder 2"/>
          <p:cNvSpPr>
            <a:spLocks noGrp="1"/>
          </p:cNvSpPr>
          <p:nvPr>
            <p:ph idx="1"/>
          </p:nvPr>
        </p:nvSpPr>
        <p:spPr/>
        <p:txBody>
          <a:bodyPr/>
          <a:lstStyle/>
          <a:p>
            <a:r>
              <a:rPr lang="en-US" dirty="0"/>
              <a:t>Set operations</a:t>
            </a:r>
          </a:p>
          <a:p>
            <a:pPr lvl="1"/>
            <a:r>
              <a:rPr lang="en-US" dirty="0">
                <a:latin typeface="Courier New" pitchFamily="49" charset="0"/>
                <a:cs typeface="Courier New" pitchFamily="49" charset="0"/>
              </a:rPr>
              <a:t>UNION</a:t>
            </a:r>
            <a:r>
              <a:rPr lang="en-US" dirty="0"/>
              <a:t>, </a:t>
            </a:r>
            <a:r>
              <a:rPr lang="en-US" b="1" dirty="0">
                <a:latin typeface="Courier New" pitchFamily="49" charset="0"/>
                <a:cs typeface="Courier New" pitchFamily="49" charset="0"/>
              </a:rPr>
              <a:t>EXCEPT</a:t>
            </a:r>
            <a:r>
              <a:rPr lang="en-US" dirty="0"/>
              <a:t> (difference), </a:t>
            </a:r>
            <a:r>
              <a:rPr lang="en-US" b="1" dirty="0">
                <a:latin typeface="Courier New" pitchFamily="49" charset="0"/>
                <a:cs typeface="Courier New" pitchFamily="49" charset="0"/>
              </a:rPr>
              <a:t>INTERSECT</a:t>
            </a:r>
          </a:p>
          <a:p>
            <a:pPr lvl="1"/>
            <a:r>
              <a:rPr lang="en-US" dirty="0"/>
              <a:t>Corresponding </a:t>
            </a:r>
            <a:r>
              <a:rPr lang="en-US" dirty="0" err="1"/>
              <a:t>multiset</a:t>
            </a:r>
            <a:r>
              <a:rPr lang="en-US" dirty="0"/>
              <a:t> operations: </a:t>
            </a:r>
            <a:r>
              <a:rPr lang="en-US" dirty="0">
                <a:latin typeface="Courier New" pitchFamily="49" charset="0"/>
                <a:cs typeface="Courier New" pitchFamily="49" charset="0"/>
              </a:rPr>
              <a:t>UNION</a:t>
            </a:r>
            <a:r>
              <a:rPr lang="en-US" dirty="0"/>
              <a:t> </a:t>
            </a:r>
            <a:r>
              <a:rPr lang="en-US" dirty="0">
                <a:latin typeface="Courier New" pitchFamily="49" charset="0"/>
                <a:cs typeface="Courier New" pitchFamily="49" charset="0"/>
              </a:rPr>
              <a:t>ALL</a:t>
            </a:r>
            <a:r>
              <a:rPr lang="en-US" dirty="0"/>
              <a:t>, </a:t>
            </a:r>
            <a:r>
              <a:rPr lang="en-US" dirty="0">
                <a:latin typeface="Courier New" pitchFamily="49" charset="0"/>
                <a:cs typeface="Courier New" pitchFamily="49" charset="0"/>
              </a:rPr>
              <a:t>EXCEPT</a:t>
            </a:r>
            <a:r>
              <a:rPr lang="en-US" dirty="0"/>
              <a:t> </a:t>
            </a:r>
            <a:r>
              <a:rPr lang="en-US" dirty="0">
                <a:latin typeface="Courier New" pitchFamily="49" charset="0"/>
                <a:cs typeface="Courier New" pitchFamily="49" charset="0"/>
              </a:rPr>
              <a:t>ALL</a:t>
            </a:r>
            <a:r>
              <a:rPr lang="en-US" dirty="0"/>
              <a:t>, </a:t>
            </a:r>
            <a:r>
              <a:rPr lang="en-US" dirty="0">
                <a:latin typeface="Courier New" pitchFamily="49" charset="0"/>
                <a:cs typeface="Courier New" pitchFamily="49" charset="0"/>
              </a:rPr>
              <a:t>INTERSECT</a:t>
            </a:r>
            <a:r>
              <a:rPr lang="en-US" dirty="0"/>
              <a:t> </a:t>
            </a:r>
            <a:r>
              <a:rPr lang="en-US" dirty="0">
                <a:latin typeface="Courier New" pitchFamily="49" charset="0"/>
                <a:cs typeface="Courier New" pitchFamily="49" charset="0"/>
              </a:rPr>
              <a:t>ALL</a:t>
            </a:r>
            <a:r>
              <a:rPr lang="en-US" dirty="0"/>
              <a:t>)</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37</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639" y="3657600"/>
            <a:ext cx="5687561" cy="255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323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Substring Pattern Matching and Arithmetic Operators</a:t>
            </a:r>
          </a:p>
        </p:txBody>
      </p:sp>
      <p:sp>
        <p:nvSpPr>
          <p:cNvPr id="3" name="Content Placeholder 2"/>
          <p:cNvSpPr>
            <a:spLocks noGrp="1"/>
          </p:cNvSpPr>
          <p:nvPr>
            <p:ph idx="1"/>
          </p:nvPr>
        </p:nvSpPr>
        <p:spPr/>
        <p:txBody>
          <a:bodyPr>
            <a:normAutofit lnSpcReduction="10000"/>
          </a:bodyPr>
          <a:lstStyle/>
          <a:p>
            <a:r>
              <a:rPr lang="en-US" b="1" dirty="0">
                <a:latin typeface="Courier New" pitchFamily="49" charset="0"/>
                <a:cs typeface="Courier New" pitchFamily="49" charset="0"/>
              </a:rPr>
              <a:t>LIKE</a:t>
            </a:r>
            <a:r>
              <a:rPr lang="en-US" b="1" dirty="0"/>
              <a:t> </a:t>
            </a:r>
            <a:r>
              <a:rPr lang="en-US" dirty="0"/>
              <a:t>comparison operator</a:t>
            </a:r>
          </a:p>
          <a:p>
            <a:pPr lvl="1"/>
            <a:r>
              <a:rPr lang="en-US" dirty="0"/>
              <a:t>Used for string </a:t>
            </a:r>
            <a:r>
              <a:rPr lang="en-US" b="1" dirty="0"/>
              <a:t>pattern matching</a:t>
            </a:r>
          </a:p>
          <a:p>
            <a:pPr lvl="1"/>
            <a:r>
              <a:rPr lang="en-US" dirty="0"/>
              <a:t>% replaces an arbitrary number of zero or more characters</a:t>
            </a:r>
          </a:p>
          <a:p>
            <a:pPr lvl="1"/>
            <a:r>
              <a:rPr lang="en-US" dirty="0">
                <a:highlight>
                  <a:srgbClr val="FFFF00"/>
                </a:highlight>
              </a:rPr>
              <a:t>underscore (_) replaces a single character</a:t>
            </a:r>
          </a:p>
          <a:p>
            <a:r>
              <a:rPr lang="en-US" dirty="0"/>
              <a:t>Standard arithmetic operators:</a:t>
            </a:r>
          </a:p>
          <a:p>
            <a:pPr lvl="1"/>
            <a:r>
              <a:rPr lang="en-US" dirty="0"/>
              <a:t>Addition (+), subtraction (–), multiplication (*), and division (/) </a:t>
            </a:r>
          </a:p>
          <a:p>
            <a:r>
              <a:rPr lang="en-US" b="1" dirty="0">
                <a:latin typeface="Courier New" pitchFamily="49" charset="0"/>
                <a:cs typeface="Courier New" pitchFamily="49" charset="0"/>
              </a:rPr>
              <a:t>BETWEEN</a:t>
            </a:r>
            <a:r>
              <a:rPr lang="en-US" dirty="0"/>
              <a:t> comparison operator</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38</a:t>
            </a:fld>
            <a:endParaRPr lang="en-US"/>
          </a:p>
        </p:txBody>
      </p:sp>
    </p:spTree>
    <p:extLst>
      <p:ext uri="{BB962C8B-B14F-4D97-AF65-F5344CB8AC3E}">
        <p14:creationId xmlns:p14="http://schemas.microsoft.com/office/powerpoint/2010/main" val="3632725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a:defRPr/>
            </a:pPr>
            <a:r>
              <a:rPr lang="en-US" altLang="en-US" dirty="0"/>
              <a:t>Standard arithmetic operators:</a:t>
            </a:r>
          </a:p>
          <a:p>
            <a:pPr lvl="1">
              <a:defRPr/>
            </a:pPr>
            <a:r>
              <a:rPr lang="en-US" altLang="en-US" dirty="0"/>
              <a:t>Addition (+), subtraction (–), multiplication (*), and division (/) may be included as a part of </a:t>
            </a:r>
            <a:r>
              <a:rPr lang="en-US" altLang="en-US" b="1" dirty="0"/>
              <a:t>SELECT</a:t>
            </a:r>
          </a:p>
          <a:p>
            <a:pPr marL="457200" lvl="1" indent="0">
              <a:buFont typeface="Wingdings" panose="05000000000000000000" pitchFamily="2" charset="2"/>
              <a:buNone/>
              <a:defRPr/>
            </a:pPr>
            <a:endParaRPr lang="en-US" altLang="en-US" dirty="0"/>
          </a:p>
          <a:p>
            <a:pPr>
              <a:defRPr/>
            </a:pPr>
            <a:r>
              <a:rPr lang="en-US" sz="2000" b="1" dirty="0"/>
              <a:t>Query 13.</a:t>
            </a:r>
            <a:r>
              <a:rPr lang="en-US" sz="2000" dirty="0"/>
              <a:t> Show the resulting salaries if every employee working on the ‘</a:t>
            </a:r>
            <a:r>
              <a:rPr lang="en-US" sz="2000" dirty="0" err="1"/>
              <a:t>ProductX</a:t>
            </a:r>
            <a:r>
              <a:rPr lang="en-US" sz="2000" dirty="0"/>
              <a:t>’ project is given a 10 percent raise.</a:t>
            </a:r>
          </a:p>
          <a:p>
            <a:pPr>
              <a:defRPr/>
            </a:pPr>
            <a:endParaRPr lang="en-US" sz="2000" dirty="0"/>
          </a:p>
          <a:p>
            <a:pPr marL="400050" lvl="1" indent="0">
              <a:buFont typeface="Wingdings" panose="05000000000000000000" pitchFamily="2" charset="2"/>
              <a:buNone/>
              <a:defRPr/>
            </a:pPr>
            <a:r>
              <a:rPr lang="en-US" sz="2000" b="1" dirty="0"/>
              <a:t>SELECT</a:t>
            </a:r>
            <a:r>
              <a:rPr lang="en-US" sz="2000" dirty="0"/>
              <a:t>  </a:t>
            </a:r>
            <a:r>
              <a:rPr lang="en-US" sz="2000" dirty="0" err="1"/>
              <a:t>E.Fname</a:t>
            </a:r>
            <a:r>
              <a:rPr lang="en-US" sz="2000" dirty="0"/>
              <a:t>, </a:t>
            </a:r>
            <a:r>
              <a:rPr lang="en-US" sz="2000" dirty="0" err="1"/>
              <a:t>E.Lname</a:t>
            </a:r>
            <a:r>
              <a:rPr lang="en-US" sz="2000" dirty="0"/>
              <a:t>, 1.1 * </a:t>
            </a:r>
            <a:r>
              <a:rPr lang="en-US" sz="2000" dirty="0" err="1"/>
              <a:t>E.Salary</a:t>
            </a:r>
            <a:r>
              <a:rPr lang="en-US" sz="2000" dirty="0"/>
              <a:t> </a:t>
            </a:r>
            <a:r>
              <a:rPr lang="en-US" sz="2000" b="1" dirty="0"/>
              <a:t>AS</a:t>
            </a:r>
            <a:r>
              <a:rPr lang="en-US" sz="2000" dirty="0"/>
              <a:t> </a:t>
            </a:r>
            <a:r>
              <a:rPr lang="en-US" sz="2000" dirty="0" err="1"/>
              <a:t>Increased_sal</a:t>
            </a:r>
            <a:endParaRPr lang="en-US" sz="2000" dirty="0"/>
          </a:p>
          <a:p>
            <a:pPr marL="400050" lvl="1" indent="0">
              <a:buFont typeface="Wingdings" panose="05000000000000000000" pitchFamily="2" charset="2"/>
              <a:buNone/>
              <a:defRPr/>
            </a:pPr>
            <a:r>
              <a:rPr lang="en-US" sz="2000" b="1" dirty="0"/>
              <a:t>FROM</a:t>
            </a:r>
            <a:r>
              <a:rPr lang="en-US" sz="2000" dirty="0"/>
              <a:t>  EMPLOYEE </a:t>
            </a:r>
            <a:r>
              <a:rPr lang="en-US" sz="2000" b="1" dirty="0"/>
              <a:t>AS</a:t>
            </a:r>
            <a:r>
              <a:rPr lang="en-US" sz="2000" dirty="0"/>
              <a:t> E, WORKS_ON </a:t>
            </a:r>
            <a:r>
              <a:rPr lang="en-US" sz="2000" b="1" dirty="0"/>
              <a:t>AS</a:t>
            </a:r>
            <a:r>
              <a:rPr lang="en-US" sz="2000" dirty="0"/>
              <a:t> W, PROJECT </a:t>
            </a:r>
            <a:r>
              <a:rPr lang="en-US" sz="2000" b="1" dirty="0"/>
              <a:t>AS</a:t>
            </a:r>
            <a:r>
              <a:rPr lang="en-US" sz="2000" dirty="0"/>
              <a:t> P</a:t>
            </a:r>
          </a:p>
          <a:p>
            <a:pPr marL="400050" lvl="1" indent="0">
              <a:buFont typeface="Wingdings" panose="05000000000000000000" pitchFamily="2" charset="2"/>
              <a:buNone/>
              <a:defRPr/>
            </a:pPr>
            <a:r>
              <a:rPr lang="en-US" sz="2000" b="1" dirty="0"/>
              <a:t>WHERE</a:t>
            </a:r>
            <a:r>
              <a:rPr lang="en-US" sz="2000" dirty="0"/>
              <a:t>  </a:t>
            </a:r>
            <a:r>
              <a:rPr lang="en-US" sz="2000" dirty="0" err="1"/>
              <a:t>E.Ssn</a:t>
            </a:r>
            <a:r>
              <a:rPr lang="en-US" sz="2000" dirty="0"/>
              <a:t>=</a:t>
            </a:r>
            <a:r>
              <a:rPr lang="en-US" sz="2000" dirty="0" err="1"/>
              <a:t>W.Essn</a:t>
            </a:r>
            <a:r>
              <a:rPr lang="en-US" sz="2000" dirty="0"/>
              <a:t> </a:t>
            </a:r>
            <a:r>
              <a:rPr lang="en-US" sz="2000" b="1" dirty="0"/>
              <a:t>AND</a:t>
            </a:r>
            <a:r>
              <a:rPr lang="en-US" sz="2000" dirty="0"/>
              <a:t> </a:t>
            </a:r>
            <a:r>
              <a:rPr lang="en-US" sz="2000" dirty="0" err="1"/>
              <a:t>W.Pno</a:t>
            </a:r>
            <a:r>
              <a:rPr lang="en-US" sz="2000" dirty="0"/>
              <a:t>=</a:t>
            </a:r>
            <a:r>
              <a:rPr lang="en-US" sz="2000" dirty="0" err="1"/>
              <a:t>P.Pnumber</a:t>
            </a:r>
            <a:r>
              <a:rPr lang="en-US" sz="2000" dirty="0"/>
              <a:t> </a:t>
            </a:r>
            <a:r>
              <a:rPr lang="en-US" sz="2000" b="1" dirty="0"/>
              <a:t>AND </a:t>
            </a:r>
            <a:r>
              <a:rPr lang="en-US" sz="2000" dirty="0" err="1"/>
              <a:t>P.Pname</a:t>
            </a:r>
            <a:r>
              <a:rPr lang="en-US" sz="2000" dirty="0"/>
              <a:t>=‘</a:t>
            </a:r>
            <a:r>
              <a:rPr lang="en-US" sz="2000" dirty="0" err="1"/>
              <a:t>ProductX</a:t>
            </a:r>
            <a:r>
              <a:rPr lang="en-US" sz="2000" dirty="0"/>
              <a:t>’;</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39</a:t>
            </a:fld>
            <a:endParaRPr lang="en-US"/>
          </a:p>
        </p:txBody>
      </p:sp>
    </p:spTree>
    <p:extLst>
      <p:ext uri="{BB962C8B-B14F-4D97-AF65-F5344CB8AC3E}">
        <p14:creationId xmlns:p14="http://schemas.microsoft.com/office/powerpoint/2010/main" val="39711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Terminology</a:t>
            </a:r>
          </a:p>
        </p:txBody>
      </p:sp>
      <p:sp>
        <p:nvSpPr>
          <p:cNvPr id="3" name="Content Placeholder 2"/>
          <p:cNvSpPr>
            <a:spLocks noGrp="1"/>
          </p:cNvSpPr>
          <p:nvPr>
            <p:ph idx="1"/>
          </p:nvPr>
        </p:nvSpPr>
        <p:spPr/>
        <p:txBody>
          <a:bodyPr/>
          <a:lstStyle/>
          <a:p>
            <a:r>
              <a:rPr lang="en-US" dirty="0"/>
              <a:t>Terminology:</a:t>
            </a:r>
          </a:p>
          <a:p>
            <a:pPr lvl="1"/>
            <a:r>
              <a:rPr lang="en-US" b="1" dirty="0"/>
              <a:t>Table</a:t>
            </a:r>
            <a:r>
              <a:rPr lang="en-US" dirty="0"/>
              <a:t>, </a:t>
            </a:r>
            <a:r>
              <a:rPr lang="en-US" b="1" dirty="0"/>
              <a:t>row</a:t>
            </a:r>
            <a:r>
              <a:rPr lang="en-US" dirty="0"/>
              <a:t>, and </a:t>
            </a:r>
            <a:r>
              <a:rPr lang="en-US" b="1" dirty="0"/>
              <a:t>column</a:t>
            </a:r>
            <a:r>
              <a:rPr lang="en-US" dirty="0"/>
              <a:t> used for relational model terms relation, tuple, and attribute</a:t>
            </a:r>
          </a:p>
          <a:p>
            <a:r>
              <a:rPr lang="en-US" dirty="0">
                <a:latin typeface="Courier New" pitchFamily="49" charset="0"/>
                <a:cs typeface="Courier New" pitchFamily="49" charset="0"/>
              </a:rPr>
              <a:t>CREATE</a:t>
            </a:r>
            <a:r>
              <a:rPr lang="en-US" dirty="0"/>
              <a:t> statement</a:t>
            </a:r>
          </a:p>
          <a:p>
            <a:pPr lvl="1"/>
            <a:r>
              <a:rPr lang="en-US" dirty="0"/>
              <a:t>Main SQL command for data definition</a:t>
            </a:r>
          </a:p>
          <a:p>
            <a:r>
              <a:rPr lang="en-US" dirty="0"/>
              <a:t>Much of what you’ll see in Data Definition Language is normally done with user-friendly tools like SQL Server Management Studio, etc.</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a:t>
            </a:fld>
            <a:endParaRPr lang="en-US"/>
          </a:p>
        </p:txBody>
      </p:sp>
    </p:spTree>
    <p:extLst>
      <p:ext uri="{BB962C8B-B14F-4D97-AF65-F5344CB8AC3E}">
        <p14:creationId xmlns:p14="http://schemas.microsoft.com/office/powerpoint/2010/main" val="100924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of Query Results</a:t>
            </a:r>
          </a:p>
        </p:txBody>
      </p:sp>
      <p:sp>
        <p:nvSpPr>
          <p:cNvPr id="3" name="Content Placeholder 2"/>
          <p:cNvSpPr>
            <a:spLocks noGrp="1"/>
          </p:cNvSpPr>
          <p:nvPr>
            <p:ph idx="1"/>
          </p:nvPr>
        </p:nvSpPr>
        <p:spPr/>
        <p:txBody>
          <a:bodyPr/>
          <a:lstStyle/>
          <a:p>
            <a:r>
              <a:rPr lang="en-US" dirty="0"/>
              <a:t>SQL results are inherently not ordered.  To change this, use </a:t>
            </a:r>
            <a:r>
              <a:rPr lang="en-US" b="1" dirty="0">
                <a:latin typeface="Courier New" pitchFamily="49" charset="0"/>
                <a:cs typeface="Courier New" pitchFamily="49" charset="0"/>
              </a:rPr>
              <a:t>ORDER BY</a:t>
            </a:r>
            <a:r>
              <a:rPr lang="en-US" dirty="0">
                <a:latin typeface="Courier New" pitchFamily="49" charset="0"/>
                <a:cs typeface="Courier New" pitchFamily="49" charset="0"/>
              </a:rPr>
              <a:t> </a:t>
            </a:r>
            <a:r>
              <a:rPr lang="en-US" dirty="0"/>
              <a:t>clause</a:t>
            </a:r>
          </a:p>
          <a:p>
            <a:pPr lvl="1"/>
            <a:r>
              <a:rPr lang="en-US" dirty="0"/>
              <a:t>Keyword </a:t>
            </a:r>
            <a:r>
              <a:rPr lang="en-US" b="1" dirty="0">
                <a:latin typeface="Courier New" pitchFamily="49" charset="0"/>
                <a:cs typeface="Courier New" pitchFamily="49" charset="0"/>
              </a:rPr>
              <a:t>DESC</a:t>
            </a:r>
            <a:r>
              <a:rPr lang="en-US" dirty="0">
                <a:latin typeface="Courier New" pitchFamily="49" charset="0"/>
                <a:cs typeface="Courier New" pitchFamily="49" charset="0"/>
              </a:rPr>
              <a:t> </a:t>
            </a:r>
            <a:r>
              <a:rPr lang="en-US" dirty="0"/>
              <a:t>to see result in a descending order of values</a:t>
            </a:r>
          </a:p>
          <a:p>
            <a:pPr lvl="1"/>
            <a:r>
              <a:rPr lang="en-US" dirty="0"/>
              <a:t>Keyword </a:t>
            </a:r>
            <a:r>
              <a:rPr lang="en-US" b="1" dirty="0">
                <a:latin typeface="Courier New" pitchFamily="49" charset="0"/>
                <a:cs typeface="Courier New" pitchFamily="49" charset="0"/>
              </a:rPr>
              <a:t>ASC</a:t>
            </a:r>
            <a:r>
              <a:rPr lang="en-US" dirty="0">
                <a:latin typeface="Courier New" pitchFamily="49" charset="0"/>
                <a:cs typeface="Courier New" pitchFamily="49" charset="0"/>
              </a:rPr>
              <a:t> </a:t>
            </a:r>
            <a:r>
              <a:rPr lang="en-US" dirty="0"/>
              <a:t>to specify ascending order explicitly</a:t>
            </a:r>
          </a:p>
          <a:p>
            <a:pPr lvl="1"/>
            <a:r>
              <a:rPr lang="en-US" dirty="0">
                <a:latin typeface="Courier New" pitchFamily="49" charset="0"/>
                <a:cs typeface="Courier New" pitchFamily="49" charset="0"/>
              </a:rPr>
              <a:t>ORDER BY </a:t>
            </a:r>
            <a:r>
              <a:rPr lang="en-US" dirty="0" err="1">
                <a:latin typeface="Courier New" pitchFamily="49" charset="0"/>
                <a:cs typeface="Courier New" pitchFamily="49" charset="0"/>
              </a:rPr>
              <a:t>D.Dname</a:t>
            </a:r>
            <a:r>
              <a:rPr lang="en-US" dirty="0">
                <a:latin typeface="Courier New" pitchFamily="49" charset="0"/>
                <a:cs typeface="Courier New" pitchFamily="49" charset="0"/>
              </a:rPr>
              <a:t> DESC, </a:t>
            </a:r>
            <a:r>
              <a:rPr lang="en-US" dirty="0" err="1">
                <a:latin typeface="Courier New" pitchFamily="49" charset="0"/>
                <a:cs typeface="Courier New" pitchFamily="49" charset="0"/>
              </a:rPr>
              <a:t>E.Lname</a:t>
            </a:r>
            <a:r>
              <a:rPr lang="en-US" dirty="0">
                <a:latin typeface="Courier New" pitchFamily="49" charset="0"/>
                <a:cs typeface="Courier New" pitchFamily="49" charset="0"/>
              </a:rPr>
              <a:t> ASC, </a:t>
            </a:r>
            <a:r>
              <a:rPr lang="en-US" dirty="0" err="1">
                <a:latin typeface="Courier New" pitchFamily="49" charset="0"/>
                <a:cs typeface="Courier New" pitchFamily="49" charset="0"/>
              </a:rPr>
              <a:t>E.Fname</a:t>
            </a:r>
            <a:r>
              <a:rPr lang="en-US" dirty="0">
                <a:latin typeface="Courier New" pitchFamily="49" charset="0"/>
                <a:cs typeface="Courier New" pitchFamily="49" charset="0"/>
              </a:rPr>
              <a:t> ASC</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40</a:t>
            </a:fld>
            <a:endParaRPr lang="en-US"/>
          </a:p>
        </p:txBody>
      </p:sp>
    </p:spTree>
    <p:extLst>
      <p:ext uri="{BB962C8B-B14F-4D97-AF65-F5344CB8AC3E}">
        <p14:creationId xmlns:p14="http://schemas.microsoft.com/office/powerpoint/2010/main" val="1390229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SQL Retrieval Query</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41</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2667000"/>
            <a:ext cx="449875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978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Exists vs. In</a:t>
            </a:r>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r>
              <a:rPr lang="en-US" b="1" dirty="0"/>
              <a:t>IN</a:t>
            </a:r>
            <a:r>
              <a:rPr lang="en-US" dirty="0"/>
              <a:t> does a direct match between the column specified before the IN keyword and the values returned by the </a:t>
            </a:r>
            <a:r>
              <a:rPr lang="en-US" dirty="0" err="1"/>
              <a:t>subquery</a:t>
            </a:r>
            <a:r>
              <a:rPr lang="en-US" dirty="0"/>
              <a:t>. When using IN there can only be a single column specified in the select clause of the subquery</a:t>
            </a:r>
          </a:p>
          <a:p>
            <a:r>
              <a:rPr lang="en-US" b="1" dirty="0"/>
              <a:t>Exists</a:t>
            </a:r>
            <a:r>
              <a:rPr lang="en-US" dirty="0"/>
              <a:t> doesn’t check for a match, it doesn’t care in the slightest what values have been returned from the expression, it just checks for whether a row exists or not. Because of that, if there’s no predicate in the WHERE clause of the subquery that compares rows in the subquery with rows in the outer query, EXISTS will either return true for all the rows in the outer query or it will return false for all the rows in the outer query</a:t>
            </a:r>
          </a:p>
          <a:p>
            <a:r>
              <a:rPr lang="en-US" b="1" dirty="0"/>
              <a:t>Exists</a:t>
            </a:r>
            <a:r>
              <a:rPr lang="en-US" dirty="0"/>
              <a:t> is better for when comparisons are needed on two or more columns.  This cannot be done easily with an IN</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42</a:t>
            </a:fld>
            <a:endParaRPr lang="en-US"/>
          </a:p>
        </p:txBody>
      </p:sp>
    </p:spTree>
    <p:extLst>
      <p:ext uri="{BB962C8B-B14F-4D97-AF65-F5344CB8AC3E}">
        <p14:creationId xmlns:p14="http://schemas.microsoft.com/office/powerpoint/2010/main" val="2793940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Modifying the Database Data</a:t>
            </a:r>
          </a:p>
        </p:txBody>
      </p:sp>
      <p:sp>
        <p:nvSpPr>
          <p:cNvPr id="3" name="Content Placeholder 2"/>
          <p:cNvSpPr>
            <a:spLocks noGrp="1"/>
          </p:cNvSpPr>
          <p:nvPr>
            <p:ph idx="1"/>
          </p:nvPr>
        </p:nvSpPr>
        <p:spPr/>
        <p:txBody>
          <a:bodyPr>
            <a:normAutofit fontScale="92500"/>
          </a:bodyPr>
          <a:lstStyle/>
          <a:p>
            <a:r>
              <a:rPr lang="en-US" dirty="0"/>
              <a:t>Three commands used to modify the database: </a:t>
            </a:r>
          </a:p>
          <a:p>
            <a:pPr lvl="1"/>
            <a:r>
              <a:rPr lang="en-US" dirty="0">
                <a:latin typeface="Courier New" pitchFamily="49" charset="0"/>
                <a:cs typeface="Courier New" pitchFamily="49" charset="0"/>
              </a:rPr>
              <a:t>INSERT</a:t>
            </a:r>
            <a:r>
              <a:rPr lang="en-US" dirty="0"/>
              <a:t>, </a:t>
            </a:r>
            <a:r>
              <a:rPr lang="en-US" dirty="0">
                <a:latin typeface="Courier New" pitchFamily="49" charset="0"/>
                <a:cs typeface="Courier New" pitchFamily="49" charset="0"/>
              </a:rPr>
              <a:t>DELETE</a:t>
            </a:r>
            <a:r>
              <a:rPr lang="en-US" dirty="0"/>
              <a:t>, and </a:t>
            </a:r>
            <a:r>
              <a:rPr lang="en-US" dirty="0">
                <a:latin typeface="Courier New" pitchFamily="49" charset="0"/>
                <a:cs typeface="Courier New" pitchFamily="49" charset="0"/>
              </a:rPr>
              <a:t>UPDATE</a:t>
            </a:r>
          </a:p>
          <a:p>
            <a:r>
              <a:rPr lang="en-US" altLang="en-US" sz="2600" dirty="0">
                <a:solidFill>
                  <a:srgbClr val="800000"/>
                </a:solidFill>
                <a:latin typeface="Courier New" panose="02070309020205020404" pitchFamily="49" charset="0"/>
                <a:ea typeface="ＭＳ Ｐゴシック" panose="020B0600070205080204" pitchFamily="34" charset="-128"/>
                <a:cs typeface="Courier New" panose="02070309020205020404" pitchFamily="49" charset="0"/>
              </a:rPr>
              <a:t>INSERT</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a:ea typeface="ＭＳ Ｐゴシック" panose="020B0600070205080204" pitchFamily="34" charset="-128"/>
              </a:rPr>
              <a:t>typically inserts a tuple (row) in a relation (table)</a:t>
            </a:r>
          </a:p>
          <a:p>
            <a:r>
              <a:rPr lang="en-US" altLang="en-US" sz="2600" dirty="0">
                <a:solidFill>
                  <a:srgbClr val="800000"/>
                </a:solidFill>
                <a:latin typeface="Courier New" panose="02070309020205020404" pitchFamily="49" charset="0"/>
                <a:ea typeface="ＭＳ Ｐゴシック" panose="020B0600070205080204" pitchFamily="34" charset="-128"/>
                <a:cs typeface="Courier New" panose="02070309020205020404" pitchFamily="49" charset="0"/>
              </a:rPr>
              <a:t>UPDATE</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a:ea typeface="ＭＳ Ｐゴシック" panose="020B0600070205080204" pitchFamily="34" charset="-128"/>
              </a:rPr>
              <a:t>may update a number of tuples (rows) in a relation (table) that satisfy the condition</a:t>
            </a:r>
          </a:p>
          <a:p>
            <a:r>
              <a:rPr lang="en-US" altLang="en-US" sz="2600" dirty="0">
                <a:solidFill>
                  <a:srgbClr val="800000"/>
                </a:solidFill>
                <a:latin typeface="Courier New" panose="02070309020205020404" pitchFamily="49" charset="0"/>
                <a:ea typeface="ＭＳ Ｐゴシック" panose="020B0600070205080204" pitchFamily="34" charset="-128"/>
                <a:cs typeface="Courier New" panose="02070309020205020404" pitchFamily="49" charset="0"/>
              </a:rPr>
              <a:t>DELETE</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a:ea typeface="ＭＳ Ｐゴシック" panose="020B0600070205080204" pitchFamily="34" charset="-128"/>
              </a:rPr>
              <a:t>may also update a number of tuples (rows) in a relation (table) that satisfy the condition</a:t>
            </a:r>
          </a:p>
          <a:p>
            <a:pPr lvl="1"/>
            <a:endParaRPr lang="en-US" dirty="0">
              <a:latin typeface="Courier New" pitchFamily="49" charset="0"/>
              <a:cs typeface="Courier New" pitchFamily="49" charset="0"/>
            </a:endParaRP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43</a:t>
            </a:fld>
            <a:endParaRPr lang="en-US"/>
          </a:p>
        </p:txBody>
      </p:sp>
    </p:spTree>
    <p:extLst>
      <p:ext uri="{BB962C8B-B14F-4D97-AF65-F5344CB8AC3E}">
        <p14:creationId xmlns:p14="http://schemas.microsoft.com/office/powerpoint/2010/main" val="1980211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INSERT Command</a:t>
            </a:r>
          </a:p>
        </p:txBody>
      </p:sp>
      <p:sp>
        <p:nvSpPr>
          <p:cNvPr id="3" name="Content Placeholder 2"/>
          <p:cNvSpPr>
            <a:spLocks noGrp="1"/>
          </p:cNvSpPr>
          <p:nvPr>
            <p:ph idx="1"/>
          </p:nvPr>
        </p:nvSpPr>
        <p:spPr/>
        <p:txBody>
          <a:bodyPr/>
          <a:lstStyle/>
          <a:p>
            <a:r>
              <a:rPr lang="en-US" dirty="0"/>
              <a:t>Specify the relation name and a list of values for the tuple</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44</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842" y="2895600"/>
            <a:ext cx="7029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842" y="3886200"/>
            <a:ext cx="71135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518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Statement</a:t>
            </a:r>
          </a:p>
        </p:txBody>
      </p:sp>
      <p:sp>
        <p:nvSpPr>
          <p:cNvPr id="3" name="Content Placeholder 2"/>
          <p:cNvSpPr>
            <a:spLocks noGrp="1"/>
          </p:cNvSpPr>
          <p:nvPr>
            <p:ph idx="1"/>
          </p:nvPr>
        </p:nvSpPr>
        <p:spPr/>
        <p:txBody>
          <a:bodyPr>
            <a:normAutofit fontScale="92500" lnSpcReduction="10000"/>
          </a:bodyPr>
          <a:lstStyle/>
          <a:p>
            <a:r>
              <a:rPr lang="en-US" dirty="0"/>
              <a:t>INSERT INTO Employee (</a:t>
            </a:r>
            <a:r>
              <a:rPr lang="en-US" dirty="0" err="1"/>
              <a:t>fname</a:t>
            </a:r>
            <a:r>
              <a:rPr lang="en-US" dirty="0"/>
              <a:t>, </a:t>
            </a:r>
            <a:r>
              <a:rPr lang="en-US" dirty="0" err="1"/>
              <a:t>minit</a:t>
            </a:r>
            <a:r>
              <a:rPr lang="en-US" dirty="0"/>
              <a:t>, </a:t>
            </a:r>
            <a:r>
              <a:rPr lang="en-US" dirty="0" err="1"/>
              <a:t>lname</a:t>
            </a:r>
            <a:r>
              <a:rPr lang="en-US" dirty="0"/>
              <a:t>, </a:t>
            </a:r>
            <a:r>
              <a:rPr lang="en-US" dirty="0" err="1"/>
              <a:t>ssn</a:t>
            </a:r>
            <a:r>
              <a:rPr lang="en-US" dirty="0"/>
              <a:t>, </a:t>
            </a:r>
            <a:r>
              <a:rPr lang="en-US" dirty="0" err="1"/>
              <a:t>bdate</a:t>
            </a:r>
            <a:r>
              <a:rPr lang="en-US" dirty="0"/>
              <a:t>, </a:t>
            </a:r>
            <a:r>
              <a:rPr lang="en-US" dirty="0" err="1"/>
              <a:t>dno</a:t>
            </a:r>
            <a:r>
              <a:rPr lang="en-US" dirty="0"/>
              <a:t>) values(‘Richard’, ‘S’, ‘Anderson’, ‘999333111’, ‘9/14/1980’, 4)</a:t>
            </a:r>
          </a:p>
          <a:p>
            <a:r>
              <a:rPr lang="en-US" altLang="en-US" dirty="0">
                <a:ea typeface="ＭＳ Ｐゴシック" panose="020B0600070205080204" pitchFamily="34" charset="-128"/>
              </a:rPr>
              <a:t>Attribute values should be listed in the same order as the attributes were specified in the </a:t>
            </a:r>
            <a:r>
              <a:rPr lang="en-US" altLang="en-US" b="1" dirty="0">
                <a:ea typeface="ＭＳ Ｐゴシック" panose="020B0600070205080204" pitchFamily="34" charset="-128"/>
              </a:rPr>
              <a:t>CREATE TABLE</a:t>
            </a:r>
            <a:r>
              <a:rPr lang="en-US" altLang="en-US" dirty="0">
                <a:ea typeface="ＭＳ Ｐゴシック" panose="020B0600070205080204" pitchFamily="34" charset="-128"/>
              </a:rPr>
              <a:t> command</a:t>
            </a:r>
          </a:p>
          <a:p>
            <a:r>
              <a:rPr lang="en-US" altLang="en-US" dirty="0">
                <a:ea typeface="ＭＳ Ｐゴシック" panose="020B0600070205080204" pitchFamily="34" charset="-128"/>
              </a:rPr>
              <a:t>Constraints on data types are observed automatically</a:t>
            </a:r>
          </a:p>
          <a:p>
            <a:r>
              <a:rPr lang="en-US" altLang="en-US" dirty="0">
                <a:ea typeface="ＭＳ Ｐゴシック" panose="020B0600070205080204" pitchFamily="34" charset="-128"/>
              </a:rPr>
              <a:t>Any integrity constraints as a part of the DDL specification are enforced</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45</a:t>
            </a:fld>
            <a:endParaRPr lang="en-US"/>
          </a:p>
        </p:txBody>
      </p:sp>
    </p:spTree>
    <p:extLst>
      <p:ext uri="{BB962C8B-B14F-4D97-AF65-F5344CB8AC3E}">
        <p14:creationId xmlns:p14="http://schemas.microsoft.com/office/powerpoint/2010/main" val="2307272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Loading of Tables</a:t>
            </a:r>
          </a:p>
        </p:txBody>
      </p:sp>
      <p:sp>
        <p:nvSpPr>
          <p:cNvPr id="3" name="Content Placeholder 2"/>
          <p:cNvSpPr>
            <a:spLocks noGrp="1"/>
          </p:cNvSpPr>
          <p:nvPr>
            <p:ph idx="1"/>
          </p:nvPr>
        </p:nvSpPr>
        <p:spPr/>
        <p:txBody>
          <a:bodyPr>
            <a:normAutofit fontScale="77500" lnSpcReduction="20000"/>
          </a:bodyPr>
          <a:lstStyle/>
          <a:p>
            <a:r>
              <a:rPr lang="en-US" dirty="0"/>
              <a:t>Another variation of INSERT is used for bulk-loading of several tuples into tables</a:t>
            </a:r>
          </a:p>
          <a:p>
            <a:r>
              <a:rPr lang="en-US" dirty="0"/>
              <a:t>A new table TNEW can be created with the same attributes as T and using LIKE and DATA in the syntax, it can be loaded with entire data.</a:t>
            </a:r>
          </a:p>
          <a:p>
            <a:pPr marL="0" indent="0">
              <a:buNone/>
            </a:pPr>
            <a:r>
              <a:rPr lang="en-US" dirty="0"/>
              <a:t>EXAMPLE:</a:t>
            </a:r>
          </a:p>
          <a:p>
            <a:endParaRPr lang="en-US" dirty="0"/>
          </a:p>
          <a:p>
            <a:pPr marL="0" indent="0">
              <a:buNone/>
            </a:pPr>
            <a:r>
              <a:rPr lang="en-US" dirty="0"/>
              <a:t>CREATE TABLE D5EMPS  LIKE  EMPLOYEE</a:t>
            </a:r>
          </a:p>
          <a:p>
            <a:pPr marL="0" indent="0">
              <a:buNone/>
            </a:pPr>
            <a:r>
              <a:rPr lang="en-US" dirty="0"/>
              <a:t>		(SELECT   E.*</a:t>
            </a:r>
          </a:p>
          <a:p>
            <a:pPr marL="0" indent="0">
              <a:buNone/>
            </a:pPr>
            <a:r>
              <a:rPr lang="en-US" dirty="0"/>
              <a:t>		 FROM	      EMPLOYEE AS E</a:t>
            </a:r>
          </a:p>
          <a:p>
            <a:pPr marL="0" indent="0">
              <a:buNone/>
            </a:pPr>
            <a:r>
              <a:rPr lang="en-US" dirty="0"/>
              <a:t>		WHERE     </a:t>
            </a:r>
            <a:r>
              <a:rPr lang="en-US" dirty="0" err="1"/>
              <a:t>E.Dno</a:t>
            </a:r>
            <a:r>
              <a:rPr lang="en-US" dirty="0"/>
              <a:t>=5)   </a:t>
            </a:r>
          </a:p>
          <a:p>
            <a:pPr marL="0" indent="0">
              <a:buNone/>
            </a:pPr>
            <a:r>
              <a:rPr lang="en-US" dirty="0"/>
              <a:t> WITH DATA;</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46</a:t>
            </a:fld>
            <a:endParaRPr lang="en-US"/>
          </a:p>
        </p:txBody>
      </p:sp>
    </p:spTree>
    <p:extLst>
      <p:ext uri="{BB962C8B-B14F-4D97-AF65-F5344CB8AC3E}">
        <p14:creationId xmlns:p14="http://schemas.microsoft.com/office/powerpoint/2010/main" val="155400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DELETE Command</a:t>
            </a:r>
          </a:p>
        </p:txBody>
      </p:sp>
      <p:sp>
        <p:nvSpPr>
          <p:cNvPr id="3" name="Content Placeholder 2"/>
          <p:cNvSpPr>
            <a:spLocks noGrp="1"/>
          </p:cNvSpPr>
          <p:nvPr>
            <p:ph idx="1"/>
          </p:nvPr>
        </p:nvSpPr>
        <p:spPr/>
        <p:txBody>
          <a:bodyPr/>
          <a:lstStyle/>
          <a:p>
            <a:r>
              <a:rPr lang="en-US" dirty="0"/>
              <a:t>Removes tuples from a relation</a:t>
            </a:r>
          </a:p>
          <a:p>
            <a:pPr lvl="1"/>
            <a:r>
              <a:rPr lang="en-US" dirty="0"/>
              <a:t>Includes a </a:t>
            </a:r>
            <a:r>
              <a:rPr lang="en-US" dirty="0">
                <a:latin typeface="Courier New" pitchFamily="49" charset="0"/>
                <a:cs typeface="Courier New" pitchFamily="49" charset="0"/>
              </a:rPr>
              <a:t>WHERE</a:t>
            </a:r>
            <a:r>
              <a:rPr lang="en-US" dirty="0"/>
              <a:t> clause to select the tuples to be deleted</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47</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t="5217"/>
          <a:stretch>
            <a:fillRect/>
          </a:stretch>
        </p:blipFill>
        <p:spPr bwMode="auto">
          <a:xfrm>
            <a:off x="2057400" y="3276600"/>
            <a:ext cx="4979988"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3662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DELETE Command</a:t>
            </a:r>
          </a:p>
        </p:txBody>
      </p:sp>
      <p:sp>
        <p:nvSpPr>
          <p:cNvPr id="3" name="Content Placeholder 2"/>
          <p:cNvSpPr>
            <a:spLocks noGrp="1"/>
          </p:cNvSpPr>
          <p:nvPr>
            <p:ph idx="1"/>
          </p:nvPr>
        </p:nvSpPr>
        <p:spPr/>
        <p:txBody>
          <a:bodyPr/>
          <a:lstStyle/>
          <a:p>
            <a:r>
              <a:rPr lang="en-US" altLang="en-US" sz="2400" dirty="0">
                <a:ea typeface="ＭＳ Ｐゴシック" panose="020B0600070205080204" pitchFamily="34" charset="-128"/>
              </a:rPr>
              <a:t>Removes tuples from a relation</a:t>
            </a:r>
          </a:p>
          <a:p>
            <a:pPr lvl="1"/>
            <a:r>
              <a:rPr lang="en-US" altLang="en-US" sz="2400" dirty="0">
                <a:ea typeface="ＭＳ Ｐゴシック" panose="020B0600070205080204" pitchFamily="34" charset="-128"/>
              </a:rPr>
              <a:t>Includes a WHERE-clause to select the tuples to be deleted</a:t>
            </a:r>
          </a:p>
          <a:p>
            <a:pPr lvl="1"/>
            <a:r>
              <a:rPr lang="en-US" altLang="en-US" sz="2400" dirty="0">
                <a:ea typeface="ＭＳ Ｐゴシック" panose="020B0600070205080204" pitchFamily="34" charset="-128"/>
              </a:rPr>
              <a:t>Referential integrity should be enforced</a:t>
            </a:r>
          </a:p>
          <a:p>
            <a:pPr lvl="1"/>
            <a:r>
              <a:rPr lang="en-US" altLang="en-US" sz="2400" dirty="0">
                <a:ea typeface="ＭＳ Ｐゴシック" panose="020B0600070205080204" pitchFamily="34" charset="-128"/>
              </a:rPr>
              <a:t>Tuples are deleted from only </a:t>
            </a:r>
            <a:r>
              <a:rPr lang="en-US" altLang="en-US" sz="2400" i="1" dirty="0">
                <a:ea typeface="ＭＳ Ｐゴシック" panose="020B0600070205080204" pitchFamily="34" charset="-128"/>
              </a:rPr>
              <a:t>one table</a:t>
            </a:r>
            <a:r>
              <a:rPr lang="en-US" altLang="en-US" sz="2400" dirty="0">
                <a:ea typeface="ＭＳ Ｐゴシック" panose="020B0600070205080204" pitchFamily="34" charset="-128"/>
              </a:rPr>
              <a:t> at a time (unless CASCADE is specified on a referential integrity constraint)</a:t>
            </a:r>
          </a:p>
          <a:p>
            <a:pPr lvl="1"/>
            <a:r>
              <a:rPr lang="en-US" altLang="en-US" sz="2400" dirty="0">
                <a:ea typeface="ＭＳ Ｐゴシック" panose="020B0600070205080204" pitchFamily="34" charset="-128"/>
              </a:rPr>
              <a:t>A missing WHERE-clause specifies that </a:t>
            </a:r>
            <a:r>
              <a:rPr lang="en-US" altLang="en-US" sz="2400" i="1" dirty="0">
                <a:ea typeface="ＭＳ Ｐゴシック" panose="020B0600070205080204" pitchFamily="34" charset="-128"/>
              </a:rPr>
              <a:t>all tuples</a:t>
            </a:r>
            <a:r>
              <a:rPr lang="en-US" altLang="en-US" sz="2400" dirty="0">
                <a:ea typeface="ＭＳ Ｐゴシック" panose="020B0600070205080204" pitchFamily="34" charset="-128"/>
              </a:rPr>
              <a:t> in the relation are to be deleted; the table then becomes an empty table</a:t>
            </a:r>
          </a:p>
          <a:p>
            <a:pPr lvl="1"/>
            <a:r>
              <a:rPr lang="en-US" altLang="en-US" sz="2400" dirty="0">
                <a:ea typeface="ＭＳ Ｐゴシック" panose="020B0600070205080204" pitchFamily="34" charset="-128"/>
              </a:rPr>
              <a:t>The number of tuples deleted depends on the number of tuples in the relation that satisfy the WHERE-clause</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48</a:t>
            </a:fld>
            <a:endParaRPr lang="en-US"/>
          </a:p>
        </p:txBody>
      </p:sp>
    </p:spTree>
    <p:extLst>
      <p:ext uri="{BB962C8B-B14F-4D97-AF65-F5344CB8AC3E}">
        <p14:creationId xmlns:p14="http://schemas.microsoft.com/office/powerpoint/2010/main" val="2015428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UPDATE Command</a:t>
            </a:r>
          </a:p>
        </p:txBody>
      </p:sp>
      <p:sp>
        <p:nvSpPr>
          <p:cNvPr id="3" name="Content Placeholder 2"/>
          <p:cNvSpPr>
            <a:spLocks noGrp="1"/>
          </p:cNvSpPr>
          <p:nvPr>
            <p:ph idx="1"/>
          </p:nvPr>
        </p:nvSpPr>
        <p:spPr/>
        <p:txBody>
          <a:bodyPr/>
          <a:lstStyle/>
          <a:p>
            <a:r>
              <a:rPr lang="en-US" dirty="0"/>
              <a:t>Modify attribute values of one or more selected tuples</a:t>
            </a:r>
          </a:p>
          <a:p>
            <a:r>
              <a:rPr lang="en-US" dirty="0"/>
              <a:t>Additional </a:t>
            </a:r>
            <a:r>
              <a:rPr lang="en-US" b="1" dirty="0">
                <a:latin typeface="Courier New" pitchFamily="49" charset="0"/>
                <a:cs typeface="Courier New" pitchFamily="49" charset="0"/>
              </a:rPr>
              <a:t>SET</a:t>
            </a:r>
            <a:r>
              <a:rPr lang="en-US" dirty="0"/>
              <a:t> clause in the </a:t>
            </a:r>
            <a:r>
              <a:rPr lang="en-US" dirty="0">
                <a:latin typeface="Courier New" pitchFamily="49" charset="0"/>
                <a:cs typeface="Courier New" pitchFamily="49" charset="0"/>
              </a:rPr>
              <a:t>UPDATE</a:t>
            </a:r>
            <a:r>
              <a:rPr lang="en-US" dirty="0"/>
              <a:t> command </a:t>
            </a:r>
          </a:p>
          <a:p>
            <a:pPr lvl="1"/>
            <a:r>
              <a:rPr lang="en-US" dirty="0"/>
              <a:t>Specifies attributes to be modified and new values</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49</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5957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75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Standards</a:t>
            </a:r>
          </a:p>
        </p:txBody>
      </p:sp>
      <p:sp>
        <p:nvSpPr>
          <p:cNvPr id="3" name="Content Placeholder 2"/>
          <p:cNvSpPr>
            <a:spLocks noGrp="1"/>
          </p:cNvSpPr>
          <p:nvPr>
            <p:ph idx="1"/>
          </p:nvPr>
        </p:nvSpPr>
        <p:spPr/>
        <p:txBody>
          <a:bodyPr>
            <a:normAutofit fontScale="85000" lnSpcReduction="10000"/>
          </a:bodyPr>
          <a:lstStyle/>
          <a:p>
            <a:r>
              <a:rPr lang="en-US" altLang="en-US" dirty="0">
                <a:ea typeface="ＭＳ Ｐゴシック" panose="020B0600070205080204" pitchFamily="34" charset="-128"/>
              </a:rPr>
              <a:t>SQL has gone through many standards: starting with SQL-86 or SQL 1.A. SQL-92 is referred to as SQL-2. </a:t>
            </a:r>
          </a:p>
          <a:p>
            <a:r>
              <a:rPr lang="en-US" altLang="en-US" dirty="0">
                <a:ea typeface="ＭＳ Ｐゴシック" panose="020B0600070205080204" pitchFamily="34" charset="-128"/>
              </a:rPr>
              <a:t>Later standards (from SQL-1999) are divided into </a:t>
            </a:r>
            <a:r>
              <a:rPr lang="en-US" altLang="en-US" b="1" dirty="0">
                <a:ea typeface="ＭＳ Ｐゴシック" panose="020B0600070205080204" pitchFamily="34" charset="-128"/>
              </a:rPr>
              <a:t>core</a:t>
            </a:r>
            <a:r>
              <a:rPr lang="en-US" altLang="en-US" dirty="0">
                <a:ea typeface="ＭＳ Ｐゴシック" panose="020B0600070205080204" pitchFamily="34" charset="-128"/>
              </a:rPr>
              <a:t> specification and specialized </a:t>
            </a:r>
            <a:r>
              <a:rPr lang="en-US" altLang="en-US" b="1" dirty="0">
                <a:ea typeface="ＭＳ Ｐゴシック" panose="020B0600070205080204" pitchFamily="34" charset="-128"/>
              </a:rPr>
              <a:t>extensions</a:t>
            </a:r>
            <a:r>
              <a:rPr lang="en-US" altLang="en-US" dirty="0">
                <a:ea typeface="ＭＳ Ｐゴシック" panose="020B0600070205080204" pitchFamily="34" charset="-128"/>
              </a:rPr>
              <a:t>. The extensions are implemented for different applications – such as data mining, data warehousing, multimedia etc. </a:t>
            </a:r>
          </a:p>
          <a:p>
            <a:r>
              <a:rPr lang="en-US" altLang="en-US" dirty="0">
                <a:ea typeface="ＭＳ Ｐゴシック" panose="020B0600070205080204" pitchFamily="34" charset="-128"/>
              </a:rPr>
              <a:t>SQL-2006 added XML features (Ch. 13); In 2008 they added Object-oriented features (Ch. 12). </a:t>
            </a:r>
          </a:p>
          <a:p>
            <a:r>
              <a:rPr lang="en-US" altLang="en-US" dirty="0">
                <a:ea typeface="ＭＳ Ｐゴシック" panose="020B0600070205080204" pitchFamily="34" charset="-128"/>
              </a:rPr>
              <a:t>SQL-3 is the current standard which started with SQL-1999. It is not fully implemented in any RDBMS.</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5</a:t>
            </a:fld>
            <a:endParaRPr lang="en-US"/>
          </a:p>
        </p:txBody>
      </p:sp>
    </p:spTree>
    <p:extLst>
      <p:ext uri="{BB962C8B-B14F-4D97-AF65-F5344CB8AC3E}">
        <p14:creationId xmlns:p14="http://schemas.microsoft.com/office/powerpoint/2010/main" val="2873630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UPDATE Command</a:t>
            </a:r>
          </a:p>
        </p:txBody>
      </p:sp>
      <p:sp>
        <p:nvSpPr>
          <p:cNvPr id="3" name="Content Placeholder 2"/>
          <p:cNvSpPr>
            <a:spLocks noGrp="1"/>
          </p:cNvSpPr>
          <p:nvPr>
            <p:ph idx="1"/>
          </p:nvPr>
        </p:nvSpPr>
        <p:spPr/>
        <p:txBody>
          <a:bodyPr>
            <a:normAutofit fontScale="92500" lnSpcReduction="10000"/>
          </a:bodyPr>
          <a:lstStyle/>
          <a:p>
            <a:r>
              <a:rPr lang="en-US" altLang="en-US" dirty="0">
                <a:ea typeface="ＭＳ Ｐゴシック" panose="020B0600070205080204" pitchFamily="34" charset="-128"/>
              </a:rPr>
              <a:t>Used to modify attribute values of one or more selected tuples</a:t>
            </a:r>
          </a:p>
          <a:p>
            <a:r>
              <a:rPr lang="en-US" altLang="en-US" dirty="0">
                <a:ea typeface="ＭＳ Ｐゴシック" panose="020B0600070205080204" pitchFamily="34" charset="-128"/>
              </a:rPr>
              <a:t>A WHERE-clause selects the tuples to be modified</a:t>
            </a:r>
          </a:p>
          <a:p>
            <a:r>
              <a:rPr lang="en-US" altLang="en-US" dirty="0">
                <a:ea typeface="ＭＳ Ｐゴシック" panose="020B0600070205080204" pitchFamily="34" charset="-128"/>
              </a:rPr>
              <a:t>An additional SET-clause specifies the attributes to be modified and their new values</a:t>
            </a:r>
          </a:p>
          <a:p>
            <a:r>
              <a:rPr lang="en-US" altLang="en-US" dirty="0">
                <a:ea typeface="ＭＳ Ｐゴシック" panose="020B0600070205080204" pitchFamily="34" charset="-128"/>
              </a:rPr>
              <a:t>Each command modifies tuples </a:t>
            </a:r>
            <a:r>
              <a:rPr lang="en-US" altLang="en-US" i="1" dirty="0">
                <a:ea typeface="ＭＳ Ｐゴシック" panose="020B0600070205080204" pitchFamily="34" charset="-128"/>
              </a:rPr>
              <a:t>in the same relation</a:t>
            </a:r>
          </a:p>
          <a:p>
            <a:r>
              <a:rPr lang="en-US" altLang="en-US" dirty="0">
                <a:ea typeface="ＭＳ Ｐゴシック" panose="020B0600070205080204" pitchFamily="34" charset="-128"/>
              </a:rPr>
              <a:t>Referential integrity specified as part of DDL specification is enforced</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50</a:t>
            </a:fld>
            <a:endParaRPr lang="en-US"/>
          </a:p>
        </p:txBody>
      </p:sp>
    </p:spTree>
    <p:extLst>
      <p:ext uri="{BB962C8B-B14F-4D97-AF65-F5344CB8AC3E}">
        <p14:creationId xmlns:p14="http://schemas.microsoft.com/office/powerpoint/2010/main" val="2767833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Features of SQL</a:t>
            </a:r>
          </a:p>
        </p:txBody>
      </p:sp>
      <p:sp>
        <p:nvSpPr>
          <p:cNvPr id="3" name="Content Placeholder 2"/>
          <p:cNvSpPr>
            <a:spLocks noGrp="1"/>
          </p:cNvSpPr>
          <p:nvPr>
            <p:ph idx="1"/>
          </p:nvPr>
        </p:nvSpPr>
        <p:spPr/>
        <p:txBody>
          <a:bodyPr/>
          <a:lstStyle/>
          <a:p>
            <a:r>
              <a:rPr lang="en-US" dirty="0"/>
              <a:t>Techniques for specifying complex retrieval queries</a:t>
            </a:r>
          </a:p>
          <a:p>
            <a:r>
              <a:rPr lang="en-US" dirty="0"/>
              <a:t>Writing programs in various programming languages that include SQL statements</a:t>
            </a:r>
          </a:p>
          <a:p>
            <a:r>
              <a:rPr lang="en-US" dirty="0"/>
              <a:t>Set of commands for specifying physical database design parameters, file structures for relations, and access paths</a:t>
            </a:r>
          </a:p>
          <a:p>
            <a:r>
              <a:rPr lang="en-US" dirty="0"/>
              <a:t>Transaction control commands</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51</a:t>
            </a:fld>
            <a:endParaRPr lang="en-US"/>
          </a:p>
        </p:txBody>
      </p:sp>
    </p:spTree>
    <p:extLst>
      <p:ext uri="{BB962C8B-B14F-4D97-AF65-F5344CB8AC3E}">
        <p14:creationId xmlns:p14="http://schemas.microsoft.com/office/powerpoint/2010/main" val="3239861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Features of SQL</a:t>
            </a:r>
          </a:p>
        </p:txBody>
      </p:sp>
      <p:sp>
        <p:nvSpPr>
          <p:cNvPr id="3" name="Content Placeholder 2"/>
          <p:cNvSpPr>
            <a:spLocks noGrp="1"/>
          </p:cNvSpPr>
          <p:nvPr>
            <p:ph idx="1"/>
          </p:nvPr>
        </p:nvSpPr>
        <p:spPr/>
        <p:txBody>
          <a:bodyPr/>
          <a:lstStyle/>
          <a:p>
            <a:r>
              <a:rPr lang="en-US" dirty="0"/>
              <a:t>Specifying the granting and revoking of privileges to users</a:t>
            </a:r>
          </a:p>
          <a:p>
            <a:r>
              <a:rPr lang="en-US" dirty="0"/>
              <a:t>Constructs for creating triggers</a:t>
            </a:r>
          </a:p>
          <a:p>
            <a:r>
              <a:rPr lang="en-US" dirty="0"/>
              <a:t>Enhanced relational systems known as object-relational</a:t>
            </a:r>
          </a:p>
          <a:p>
            <a:r>
              <a:rPr lang="en-US" dirty="0"/>
              <a:t>New technologies such as XML and OLAP</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52</a:t>
            </a:fld>
            <a:endParaRPr lang="en-US"/>
          </a:p>
        </p:txBody>
      </p:sp>
    </p:spTree>
    <p:extLst>
      <p:ext uri="{BB962C8B-B14F-4D97-AF65-F5344CB8AC3E}">
        <p14:creationId xmlns:p14="http://schemas.microsoft.com/office/powerpoint/2010/main" val="3263761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SQL </a:t>
            </a:r>
          </a:p>
          <a:p>
            <a:pPr lvl="1"/>
            <a:r>
              <a:rPr lang="en-US" dirty="0"/>
              <a:t>Comprehensive language </a:t>
            </a:r>
          </a:p>
          <a:p>
            <a:pPr lvl="1"/>
            <a:r>
              <a:rPr lang="en-US" dirty="0"/>
              <a:t>Data definition, queries, updates, constraint specification, and view definition</a:t>
            </a:r>
          </a:p>
          <a:p>
            <a:r>
              <a:rPr lang="en-US" dirty="0"/>
              <a:t>Covered in Chapter 6:</a:t>
            </a:r>
          </a:p>
          <a:p>
            <a:pPr lvl="1"/>
            <a:r>
              <a:rPr lang="en-US" dirty="0"/>
              <a:t>Data definition commands for creating tables </a:t>
            </a:r>
          </a:p>
          <a:p>
            <a:pPr lvl="1"/>
            <a:r>
              <a:rPr lang="en-US" dirty="0"/>
              <a:t>Commands for constraint specification</a:t>
            </a:r>
          </a:p>
          <a:p>
            <a:pPr lvl="1"/>
            <a:r>
              <a:rPr lang="en-US" dirty="0"/>
              <a:t>Simple retrieval queries</a:t>
            </a:r>
          </a:p>
          <a:p>
            <a:pPr lvl="1"/>
            <a:r>
              <a:rPr lang="en-US" dirty="0"/>
              <a:t>Database update commands</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53</a:t>
            </a:fld>
            <a:endParaRPr lang="en-US"/>
          </a:p>
        </p:txBody>
      </p:sp>
    </p:spTree>
    <p:extLst>
      <p:ext uri="{BB962C8B-B14F-4D97-AF65-F5344CB8AC3E}">
        <p14:creationId xmlns:p14="http://schemas.microsoft.com/office/powerpoint/2010/main" val="217393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 and Catalog Concepts in SQL</a:t>
            </a:r>
          </a:p>
        </p:txBody>
      </p:sp>
      <p:sp>
        <p:nvSpPr>
          <p:cNvPr id="3" name="Content Placeholder 2"/>
          <p:cNvSpPr>
            <a:spLocks noGrp="1"/>
          </p:cNvSpPr>
          <p:nvPr>
            <p:ph idx="1"/>
          </p:nvPr>
        </p:nvSpPr>
        <p:spPr/>
        <p:txBody>
          <a:bodyPr>
            <a:normAutofit lnSpcReduction="10000"/>
          </a:bodyPr>
          <a:lstStyle/>
          <a:p>
            <a:r>
              <a:rPr lang="en-US" b="1" dirty="0"/>
              <a:t>SQL schema (In most systems, a Database)</a:t>
            </a:r>
          </a:p>
          <a:p>
            <a:pPr lvl="1"/>
            <a:r>
              <a:rPr lang="en-US" dirty="0"/>
              <a:t>Identified by a </a:t>
            </a:r>
            <a:r>
              <a:rPr lang="en-US" b="1" dirty="0"/>
              <a:t>schema name</a:t>
            </a:r>
          </a:p>
          <a:p>
            <a:pPr lvl="1"/>
            <a:r>
              <a:rPr lang="en-US" dirty="0"/>
              <a:t>Includes an </a:t>
            </a:r>
            <a:r>
              <a:rPr lang="en-US" b="1" dirty="0"/>
              <a:t>authorization identifier </a:t>
            </a:r>
            <a:r>
              <a:rPr lang="en-US" dirty="0"/>
              <a:t>and </a:t>
            </a:r>
            <a:r>
              <a:rPr lang="en-US" b="1" dirty="0"/>
              <a:t>descriptors</a:t>
            </a:r>
            <a:r>
              <a:rPr lang="en-US" dirty="0"/>
              <a:t> for each element </a:t>
            </a:r>
          </a:p>
          <a:p>
            <a:r>
              <a:rPr lang="en-US" dirty="0"/>
              <a:t>Schema </a:t>
            </a:r>
            <a:r>
              <a:rPr lang="en-US" b="1" dirty="0"/>
              <a:t>elements</a:t>
            </a:r>
            <a:r>
              <a:rPr lang="en-US" dirty="0"/>
              <a:t> include </a:t>
            </a:r>
          </a:p>
          <a:p>
            <a:pPr lvl="1"/>
            <a:r>
              <a:rPr lang="en-US" dirty="0"/>
              <a:t>Tables, constraints, views, domains, and other constructs</a:t>
            </a:r>
          </a:p>
          <a:p>
            <a:r>
              <a:rPr lang="en-US" dirty="0"/>
              <a:t>Each statement in SQL ends with a semicolon (not really needed)</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6</a:t>
            </a:fld>
            <a:endParaRPr lang="en-US"/>
          </a:p>
        </p:txBody>
      </p:sp>
    </p:spTree>
    <p:extLst>
      <p:ext uri="{BB962C8B-B14F-4D97-AF65-F5344CB8AC3E}">
        <p14:creationId xmlns:p14="http://schemas.microsoft.com/office/powerpoint/2010/main" val="340451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 and Catalog Concepts in SQL</a:t>
            </a:r>
          </a:p>
        </p:txBody>
      </p:sp>
      <p:sp>
        <p:nvSpPr>
          <p:cNvPr id="3" name="Content Placeholder 2"/>
          <p:cNvSpPr>
            <a:spLocks noGrp="1"/>
          </p:cNvSpPr>
          <p:nvPr>
            <p:ph idx="1"/>
          </p:nvPr>
        </p:nvSpPr>
        <p:spPr/>
        <p:txBody>
          <a:bodyPr>
            <a:normAutofit lnSpcReduction="10000"/>
          </a:bodyPr>
          <a:lstStyle/>
          <a:p>
            <a:r>
              <a:rPr lang="en-US" dirty="0">
                <a:latin typeface="Courier New" pitchFamily="49" charset="0"/>
                <a:cs typeface="Courier New" pitchFamily="49" charset="0"/>
              </a:rPr>
              <a:t>CREATE SCHEMA </a:t>
            </a:r>
            <a:r>
              <a:rPr lang="en-US" dirty="0"/>
              <a:t>statement</a:t>
            </a:r>
          </a:p>
          <a:p>
            <a:pPr lvl="1"/>
            <a:r>
              <a:rPr lang="en-US" dirty="0">
                <a:latin typeface="Courier New" pitchFamily="49" charset="0"/>
                <a:cs typeface="Courier New" pitchFamily="49" charset="0"/>
              </a:rPr>
              <a:t>CREATE SCHEMA COMPANY AUTHORIZATION ‘</a:t>
            </a:r>
            <a:r>
              <a:rPr lang="en-US" dirty="0" err="1">
                <a:latin typeface="Courier New" pitchFamily="49" charset="0"/>
                <a:cs typeface="Courier New" pitchFamily="49" charset="0"/>
              </a:rPr>
              <a:t>Jsmith</a:t>
            </a:r>
            <a:r>
              <a:rPr lang="en-US" dirty="0">
                <a:latin typeface="Courier New" pitchFamily="49" charset="0"/>
                <a:cs typeface="Courier New" pitchFamily="49" charset="0"/>
              </a:rPr>
              <a:t>’;</a:t>
            </a:r>
          </a:p>
          <a:p>
            <a:r>
              <a:rPr lang="en-US" b="1" dirty="0"/>
              <a:t>Catalog</a:t>
            </a:r>
          </a:p>
          <a:p>
            <a:pPr lvl="1"/>
            <a:r>
              <a:rPr lang="en-US" dirty="0"/>
              <a:t>Named collection of schemas in an SQL environment</a:t>
            </a:r>
          </a:p>
          <a:p>
            <a:r>
              <a:rPr lang="en-US" dirty="0"/>
              <a:t>SQL </a:t>
            </a:r>
            <a:r>
              <a:rPr lang="en-US" b="1" dirty="0"/>
              <a:t>environment</a:t>
            </a:r>
          </a:p>
          <a:p>
            <a:pPr lvl="1"/>
            <a:r>
              <a:rPr lang="en-US" dirty="0"/>
              <a:t>Installation of an SQL-compliant RDBMS on a computer system</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7</a:t>
            </a:fld>
            <a:endParaRPr lang="en-US"/>
          </a:p>
        </p:txBody>
      </p:sp>
    </p:spTree>
    <p:extLst>
      <p:ext uri="{BB962C8B-B14F-4D97-AF65-F5344CB8AC3E}">
        <p14:creationId xmlns:p14="http://schemas.microsoft.com/office/powerpoint/2010/main" val="361042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CREATE TABLE Command in SQL</a:t>
            </a:r>
          </a:p>
        </p:txBody>
      </p:sp>
      <p:sp>
        <p:nvSpPr>
          <p:cNvPr id="3" name="Content Placeholder 2"/>
          <p:cNvSpPr>
            <a:spLocks noGrp="1"/>
          </p:cNvSpPr>
          <p:nvPr>
            <p:ph idx="1"/>
          </p:nvPr>
        </p:nvSpPr>
        <p:spPr/>
        <p:txBody>
          <a:bodyPr/>
          <a:lstStyle/>
          <a:p>
            <a:pPr>
              <a:defRPr/>
            </a:pPr>
            <a:r>
              <a:rPr lang="en-US" dirty="0"/>
              <a:t>Specify a new relation </a:t>
            </a:r>
          </a:p>
          <a:p>
            <a:pPr lvl="1">
              <a:defRPr/>
            </a:pPr>
            <a:r>
              <a:rPr lang="en-US" dirty="0"/>
              <a:t>Provide name</a:t>
            </a:r>
          </a:p>
          <a:p>
            <a:pPr lvl="1">
              <a:defRPr/>
            </a:pPr>
            <a:r>
              <a:rPr lang="en-US" dirty="0"/>
              <a:t>Specify attributes and initial constraints</a:t>
            </a:r>
          </a:p>
          <a:p>
            <a:pPr>
              <a:defRPr/>
            </a:pPr>
            <a:r>
              <a:rPr lang="en-US" dirty="0"/>
              <a:t>Can optionally specify schema:</a:t>
            </a:r>
          </a:p>
          <a:p>
            <a:pPr lvl="1">
              <a:defRPr/>
            </a:pPr>
            <a:r>
              <a:rPr lang="en-US" dirty="0">
                <a:latin typeface="Courier New" pitchFamily="49" charset="0"/>
                <a:cs typeface="Courier New" pitchFamily="49" charset="0"/>
              </a:rPr>
              <a:t>CREATE TABLE COMPANY.EMPLOYEE ...</a:t>
            </a:r>
          </a:p>
          <a:p>
            <a:pPr marL="971550" lvl="1" indent="-514350">
              <a:buFont typeface="Wingdings" pitchFamily="2" charset="2"/>
              <a:buNone/>
              <a:defRPr/>
            </a:pPr>
            <a:r>
              <a:rPr lang="en-US" dirty="0"/>
              <a:t>	or</a:t>
            </a:r>
          </a:p>
          <a:p>
            <a:pPr lvl="1">
              <a:defRPr/>
            </a:pPr>
            <a:r>
              <a:rPr lang="en-US" dirty="0">
                <a:latin typeface="Courier New" pitchFamily="49" charset="0"/>
                <a:cs typeface="Courier New" pitchFamily="49" charset="0"/>
              </a:rPr>
              <a:t>CREATE TABLE EMPLOYEE ...</a:t>
            </a:r>
          </a:p>
          <a:p>
            <a:endParaRPr lang="en-US" dirty="0"/>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8</a:t>
            </a:fld>
            <a:endParaRPr lang="en-US"/>
          </a:p>
        </p:txBody>
      </p:sp>
    </p:spTree>
    <p:extLst>
      <p:ext uri="{BB962C8B-B14F-4D97-AF65-F5344CB8AC3E}">
        <p14:creationId xmlns:p14="http://schemas.microsoft.com/office/powerpoint/2010/main" val="118249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CREATE TABLE Command in SQL</a:t>
            </a:r>
          </a:p>
        </p:txBody>
      </p:sp>
      <p:sp>
        <p:nvSpPr>
          <p:cNvPr id="3" name="Content Placeholder 2"/>
          <p:cNvSpPr>
            <a:spLocks noGrp="1"/>
          </p:cNvSpPr>
          <p:nvPr>
            <p:ph idx="1"/>
          </p:nvPr>
        </p:nvSpPr>
        <p:spPr/>
        <p:txBody>
          <a:bodyPr/>
          <a:lstStyle/>
          <a:p>
            <a:r>
              <a:rPr lang="en-US" b="1" dirty="0"/>
              <a:t>Base tables </a:t>
            </a:r>
            <a:r>
              <a:rPr lang="en-US" dirty="0"/>
              <a:t>(</a:t>
            </a:r>
            <a:r>
              <a:rPr lang="en-US" b="1" dirty="0"/>
              <a:t>base relations</a:t>
            </a:r>
            <a:r>
              <a:rPr lang="en-US" dirty="0"/>
              <a:t>)</a:t>
            </a:r>
          </a:p>
          <a:p>
            <a:pPr lvl="1"/>
            <a:r>
              <a:rPr lang="en-US" dirty="0"/>
              <a:t>Relation and its tuples are actually created and stored as a file by the DBMS</a:t>
            </a:r>
          </a:p>
          <a:p>
            <a:r>
              <a:rPr lang="en-US" b="1" dirty="0"/>
              <a:t>Virtual relations</a:t>
            </a:r>
          </a:p>
          <a:p>
            <a:pPr lvl="1"/>
            <a:r>
              <a:rPr lang="en-US" dirty="0"/>
              <a:t>Created through the </a:t>
            </a:r>
            <a:r>
              <a:rPr lang="en-US" dirty="0">
                <a:latin typeface="Courier New" pitchFamily="49" charset="0"/>
                <a:cs typeface="Courier New" pitchFamily="49" charset="0"/>
              </a:rPr>
              <a:t>CREATE VIEW </a:t>
            </a:r>
            <a:r>
              <a:rPr lang="en-US" dirty="0"/>
              <a:t>statement</a:t>
            </a:r>
          </a:p>
        </p:txBody>
      </p:sp>
      <p:sp>
        <p:nvSpPr>
          <p:cNvPr id="4" name="Footer Placeholder 3"/>
          <p:cNvSpPr>
            <a:spLocks noGrp="1"/>
          </p:cNvSpPr>
          <p:nvPr>
            <p:ph type="ftr" sz="quarter" idx="11"/>
          </p:nvPr>
        </p:nvSpPr>
        <p:spPr/>
        <p:txBody>
          <a:bodyPr/>
          <a:lstStyle/>
          <a:p>
            <a:r>
              <a:rPr lang="en-US"/>
              <a:t>Database Design -- Basic SQL</a:t>
            </a:r>
          </a:p>
        </p:txBody>
      </p:sp>
      <p:sp>
        <p:nvSpPr>
          <p:cNvPr id="5" name="Slide Number Placeholder 4"/>
          <p:cNvSpPr>
            <a:spLocks noGrp="1"/>
          </p:cNvSpPr>
          <p:nvPr>
            <p:ph type="sldNum" sz="quarter" idx="12"/>
          </p:nvPr>
        </p:nvSpPr>
        <p:spPr/>
        <p:txBody>
          <a:bodyPr/>
          <a:lstStyle/>
          <a:p>
            <a:fld id="{221E61E3-4755-4E08-8EBF-3E9B6DDA2A2D}" type="slidenum">
              <a:rPr lang="en-US" smtClean="0"/>
              <a:t>9</a:t>
            </a:fld>
            <a:endParaRPr lang="en-US"/>
          </a:p>
        </p:txBody>
      </p:sp>
    </p:spTree>
    <p:extLst>
      <p:ext uri="{BB962C8B-B14F-4D97-AF65-F5344CB8AC3E}">
        <p14:creationId xmlns:p14="http://schemas.microsoft.com/office/powerpoint/2010/main" val="212155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9182</TotalTime>
  <Words>2706</Words>
  <Application>Microsoft Macintosh PowerPoint</Application>
  <PresentationFormat>On-screen Show (4:3)</PresentationFormat>
  <Paragraphs>390</Paragraphs>
  <Slides>53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ＭＳ Ｐゴシック</vt:lpstr>
      <vt:lpstr>Arial</vt:lpstr>
      <vt:lpstr>Calibri</vt:lpstr>
      <vt:lpstr>Courier New</vt:lpstr>
      <vt:lpstr>Wingdings</vt:lpstr>
      <vt:lpstr>Office Theme</vt:lpstr>
      <vt:lpstr>Database Systems</vt:lpstr>
      <vt:lpstr>Chapter 6 Outline</vt:lpstr>
      <vt:lpstr>Basic SQL</vt:lpstr>
      <vt:lpstr>SQL Terminology</vt:lpstr>
      <vt:lpstr>SQL Standards</vt:lpstr>
      <vt:lpstr>Schema and Catalog Concepts in SQL</vt:lpstr>
      <vt:lpstr>Schema and Catalog Concepts in SQL</vt:lpstr>
      <vt:lpstr>The CREATE TABLE Command in SQL</vt:lpstr>
      <vt:lpstr>The CREATE TABLE Command in SQL</vt:lpstr>
      <vt:lpstr>PowerPoint Presentation</vt:lpstr>
      <vt:lpstr>PowerPoint Presentation</vt:lpstr>
      <vt:lpstr>CREATE TABLE Command</vt:lpstr>
      <vt:lpstr>Attribute Data Types and Domains in SQL</vt:lpstr>
      <vt:lpstr>Attribute Data Types and Domains in SQL</vt:lpstr>
      <vt:lpstr>Attribute Data Types and Domains in SQL</vt:lpstr>
      <vt:lpstr>Attribute Data Types and Domains in SQL</vt:lpstr>
      <vt:lpstr>Specifying Constraints in SQL</vt:lpstr>
      <vt:lpstr>Specifying Attribute Constraints and Attribute Defaults</vt:lpstr>
      <vt:lpstr>Adding a Constraint</vt:lpstr>
      <vt:lpstr>PowerPoint Presentation</vt:lpstr>
      <vt:lpstr>Specifying Key and Referential Integrity Constraints</vt:lpstr>
      <vt:lpstr>Specifying Key and Referential Integrity Constraints</vt:lpstr>
      <vt:lpstr>Giving Names to Constraints</vt:lpstr>
      <vt:lpstr>Constraints</vt:lpstr>
      <vt:lpstr>Specifying Constraints on Tuples Using CHECK</vt:lpstr>
      <vt:lpstr>Basic Retrieval Queries in SQL</vt:lpstr>
      <vt:lpstr>The Structure of Basic SQL Queries</vt:lpstr>
      <vt:lpstr>The Structure of Basic SQL Queries</vt:lpstr>
      <vt:lpstr>Some Queries</vt:lpstr>
      <vt:lpstr>Some Queries</vt:lpstr>
      <vt:lpstr>Ambiguous Attribute Names </vt:lpstr>
      <vt:lpstr>Aliasing, Renaming, and Tuple Variables</vt:lpstr>
      <vt:lpstr>Aliasing, Renaming, and Tuple Variables</vt:lpstr>
      <vt:lpstr>Unspecified WHERE Clause and Use of the Asterisk</vt:lpstr>
      <vt:lpstr>Unspecified WHERE Clause and Use of the Asterisk</vt:lpstr>
      <vt:lpstr>Tables as Sets in SQL</vt:lpstr>
      <vt:lpstr>Tables as Sets in SQL</vt:lpstr>
      <vt:lpstr>Substring Pattern Matching and Arithmetic Operators</vt:lpstr>
      <vt:lpstr>Arithmetic Operators</vt:lpstr>
      <vt:lpstr>Ordering of Query Results</vt:lpstr>
      <vt:lpstr>Basic SQL Retrieval Query</vt:lpstr>
      <vt:lpstr>Exists vs. In</vt:lpstr>
      <vt:lpstr>Modifying the Database Data</vt:lpstr>
      <vt:lpstr>The INSERT Command</vt:lpstr>
      <vt:lpstr>INSERT Statement</vt:lpstr>
      <vt:lpstr>Bulk Loading of Tables</vt:lpstr>
      <vt:lpstr>The DELETE Command</vt:lpstr>
      <vt:lpstr>The DELETE Command</vt:lpstr>
      <vt:lpstr>The UPDATE Command</vt:lpstr>
      <vt:lpstr>The UPDATE Command</vt:lpstr>
      <vt:lpstr>Additional Features of SQL</vt:lpstr>
      <vt:lpstr>Additional Features of SQL</vt:lpstr>
      <vt:lpstr>Summary</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jcole</dc:creator>
  <cp:lastModifiedBy>Amber Hasan</cp:lastModifiedBy>
  <cp:revision>45</cp:revision>
  <dcterms:created xsi:type="dcterms:W3CDTF">2013-05-28T00:52:08Z</dcterms:created>
  <dcterms:modified xsi:type="dcterms:W3CDTF">2024-02-16T05:08:56Z</dcterms:modified>
</cp:coreProperties>
</file>