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1" autoAdjust="0"/>
    <p:restoredTop sz="94694"/>
  </p:normalViewPr>
  <p:slideViewPr>
    <p:cSldViewPr snapToGrid="0">
      <p:cViewPr varScale="1">
        <p:scale>
          <a:sx n="121" d="100"/>
          <a:sy n="121" d="100"/>
        </p:scale>
        <p:origin x="6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54A1C-7259-410B-931D-562AB667C460}" type="datetimeFigureOut">
              <a:rPr lang="en-US" smtClean="0"/>
              <a:t>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F03D24-97F6-4284-8515-73D361A6003B}" type="slidenum">
              <a:rPr lang="en-US" smtClean="0"/>
              <a:t>‹#›</a:t>
            </a:fld>
            <a:endParaRPr lang="en-US"/>
          </a:p>
        </p:txBody>
      </p:sp>
    </p:spTree>
    <p:extLst>
      <p:ext uri="{BB962C8B-B14F-4D97-AF65-F5344CB8AC3E}">
        <p14:creationId xmlns:p14="http://schemas.microsoft.com/office/powerpoint/2010/main" val="189259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Null is a data type, not really </a:t>
            </a:r>
            <a:r>
              <a:rPr lang="en-US"/>
              <a:t>a value</a:t>
            </a:r>
          </a:p>
        </p:txBody>
      </p:sp>
      <p:sp>
        <p:nvSpPr>
          <p:cNvPr id="4" name="Slide Number Placeholder 3"/>
          <p:cNvSpPr>
            <a:spLocks noGrp="1"/>
          </p:cNvSpPr>
          <p:nvPr>
            <p:ph type="sldNum" sz="quarter" idx="10"/>
          </p:nvPr>
        </p:nvSpPr>
        <p:spPr/>
        <p:txBody>
          <a:bodyPr/>
          <a:lstStyle/>
          <a:p>
            <a:fld id="{D9F03D24-97F6-4284-8515-73D361A6003B}" type="slidenum">
              <a:rPr lang="en-US" smtClean="0"/>
              <a:t>4</a:t>
            </a:fld>
            <a:endParaRPr lang="en-US"/>
          </a:p>
        </p:txBody>
      </p:sp>
    </p:spTree>
    <p:extLst>
      <p:ext uri="{BB962C8B-B14F-4D97-AF65-F5344CB8AC3E}">
        <p14:creationId xmlns:p14="http://schemas.microsoft.com/office/powerpoint/2010/main" val="1438115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finds the same name and same sex employee and dependent. </a:t>
            </a:r>
          </a:p>
        </p:txBody>
      </p:sp>
      <p:sp>
        <p:nvSpPr>
          <p:cNvPr id="4" name="Slide Number Placeholder 3"/>
          <p:cNvSpPr>
            <a:spLocks noGrp="1"/>
          </p:cNvSpPr>
          <p:nvPr>
            <p:ph type="sldNum" sz="quarter" idx="5"/>
          </p:nvPr>
        </p:nvSpPr>
        <p:spPr/>
        <p:txBody>
          <a:bodyPr/>
          <a:lstStyle/>
          <a:p>
            <a:fld id="{D9F03D24-97F6-4284-8515-73D361A6003B}" type="slidenum">
              <a:rPr lang="en-US" smtClean="0"/>
              <a:t>11</a:t>
            </a:fld>
            <a:endParaRPr lang="en-US"/>
          </a:p>
        </p:txBody>
      </p:sp>
    </p:spTree>
    <p:extLst>
      <p:ext uri="{BB962C8B-B14F-4D97-AF65-F5344CB8AC3E}">
        <p14:creationId xmlns:p14="http://schemas.microsoft.com/office/powerpoint/2010/main" val="3377682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somebody’s dependents and you if there is somebody, find out who they work for (find out what department they are in). So find the departments of employees who have dependents</a:t>
            </a:r>
          </a:p>
        </p:txBody>
      </p:sp>
      <p:sp>
        <p:nvSpPr>
          <p:cNvPr id="4" name="Slide Number Placeholder 3"/>
          <p:cNvSpPr>
            <a:spLocks noGrp="1"/>
          </p:cNvSpPr>
          <p:nvPr>
            <p:ph type="sldNum" sz="quarter" idx="5"/>
          </p:nvPr>
        </p:nvSpPr>
        <p:spPr/>
        <p:txBody>
          <a:bodyPr/>
          <a:lstStyle/>
          <a:p>
            <a:fld id="{D9F03D24-97F6-4284-8515-73D361A6003B}" type="slidenum">
              <a:rPr lang="en-US" smtClean="0"/>
              <a:t>13</a:t>
            </a:fld>
            <a:endParaRPr lang="en-US"/>
          </a:p>
        </p:txBody>
      </p:sp>
    </p:spTree>
    <p:extLst>
      <p:ext uri="{BB962C8B-B14F-4D97-AF65-F5344CB8AC3E}">
        <p14:creationId xmlns:p14="http://schemas.microsoft.com/office/powerpoint/2010/main" val="695843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use a subquery to get the list in the WHERE clause in Q17</a:t>
            </a:r>
          </a:p>
        </p:txBody>
      </p:sp>
      <p:sp>
        <p:nvSpPr>
          <p:cNvPr id="4" name="Slide Number Placeholder 3"/>
          <p:cNvSpPr>
            <a:spLocks noGrp="1"/>
          </p:cNvSpPr>
          <p:nvPr>
            <p:ph type="sldNum" sz="quarter" idx="5"/>
          </p:nvPr>
        </p:nvSpPr>
        <p:spPr/>
        <p:txBody>
          <a:bodyPr/>
          <a:lstStyle/>
          <a:p>
            <a:fld id="{D9F03D24-97F6-4284-8515-73D361A6003B}" type="slidenum">
              <a:rPr lang="en-US" smtClean="0"/>
              <a:t>16</a:t>
            </a:fld>
            <a:endParaRPr lang="en-US"/>
          </a:p>
        </p:txBody>
      </p:sp>
    </p:spTree>
    <p:extLst>
      <p:ext uri="{BB962C8B-B14F-4D97-AF65-F5344CB8AC3E}">
        <p14:creationId xmlns:p14="http://schemas.microsoft.com/office/powerpoint/2010/main" val="793220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a:t>
            </a:r>
            <a:r>
              <a:rPr lang="en-US" baseline="0" dirty="0"/>
              <a:t> selects tuples before aggregation is applied.  HAVING selects tuples from the result, which allows you to select on an aggregate attribute</a:t>
            </a:r>
            <a:r>
              <a:rPr lang="en-US" baseline="0"/>
              <a:t>, such as COUNT.</a:t>
            </a:r>
            <a:endParaRPr lang="en-US"/>
          </a:p>
        </p:txBody>
      </p:sp>
      <p:sp>
        <p:nvSpPr>
          <p:cNvPr id="4" name="Slide Number Placeholder 3"/>
          <p:cNvSpPr>
            <a:spLocks noGrp="1"/>
          </p:cNvSpPr>
          <p:nvPr>
            <p:ph type="sldNum" sz="quarter" idx="10"/>
          </p:nvPr>
        </p:nvSpPr>
        <p:spPr/>
        <p:txBody>
          <a:bodyPr/>
          <a:lstStyle/>
          <a:p>
            <a:fld id="{D9F03D24-97F6-4284-8515-73D361A6003B}" type="slidenum">
              <a:rPr lang="en-US" smtClean="0"/>
              <a:t>31</a:t>
            </a:fld>
            <a:endParaRPr lang="en-US"/>
          </a:p>
        </p:txBody>
      </p:sp>
    </p:spTree>
    <p:extLst>
      <p:ext uri="{BB962C8B-B14F-4D97-AF65-F5344CB8AC3E}">
        <p14:creationId xmlns:p14="http://schemas.microsoft.com/office/powerpoint/2010/main" val="2153195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054D67-BFB5-4AFB-ACC8-C81039A184BF}" type="datetime1">
              <a:rPr lang="en-US" smtClean="0"/>
              <a:t>2/9/24</a:t>
            </a:fld>
            <a:endParaRPr lang="en-US"/>
          </a:p>
        </p:txBody>
      </p:sp>
      <p:sp>
        <p:nvSpPr>
          <p:cNvPr id="5" name="Footer Placeholder 4"/>
          <p:cNvSpPr>
            <a:spLocks noGrp="1"/>
          </p:cNvSpPr>
          <p:nvPr>
            <p:ph type="ftr" sz="quarter" idx="11"/>
          </p:nvPr>
        </p:nvSpPr>
        <p:spPr/>
        <p:txBody>
          <a:bodyPr/>
          <a:lstStyle/>
          <a:p>
            <a:r>
              <a:rPr lang="en-US"/>
              <a:t>More SQL</a:t>
            </a:r>
          </a:p>
        </p:txBody>
      </p:sp>
      <p:sp>
        <p:nvSpPr>
          <p:cNvPr id="6" name="Slide Number Placeholder 5"/>
          <p:cNvSpPr>
            <a:spLocks noGrp="1"/>
          </p:cNvSpPr>
          <p:nvPr>
            <p:ph type="sldNum" sz="quarter" idx="12"/>
          </p:nvPr>
        </p:nvSpPr>
        <p:spPr/>
        <p:txBody>
          <a:bodyPr/>
          <a:lstStyle/>
          <a:p>
            <a:fld id="{711513CA-EDBF-4E7C-8281-11EF93F58754}" type="slidenum">
              <a:rPr lang="en-US" smtClean="0"/>
              <a:t>‹#›</a:t>
            </a:fld>
            <a:endParaRPr lang="en-US"/>
          </a:p>
        </p:txBody>
      </p:sp>
    </p:spTree>
    <p:extLst>
      <p:ext uri="{BB962C8B-B14F-4D97-AF65-F5344CB8AC3E}">
        <p14:creationId xmlns:p14="http://schemas.microsoft.com/office/powerpoint/2010/main" val="1650779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3A40AE-6447-4A54-9A16-CA6EAFD37C06}" type="datetime1">
              <a:rPr lang="en-US" smtClean="0"/>
              <a:t>2/9/24</a:t>
            </a:fld>
            <a:endParaRPr lang="en-US"/>
          </a:p>
        </p:txBody>
      </p:sp>
      <p:sp>
        <p:nvSpPr>
          <p:cNvPr id="5" name="Footer Placeholder 4"/>
          <p:cNvSpPr>
            <a:spLocks noGrp="1"/>
          </p:cNvSpPr>
          <p:nvPr>
            <p:ph type="ftr" sz="quarter" idx="11"/>
          </p:nvPr>
        </p:nvSpPr>
        <p:spPr/>
        <p:txBody>
          <a:bodyPr/>
          <a:lstStyle/>
          <a:p>
            <a:r>
              <a:rPr lang="en-US"/>
              <a:t>More SQL</a:t>
            </a:r>
          </a:p>
        </p:txBody>
      </p:sp>
      <p:sp>
        <p:nvSpPr>
          <p:cNvPr id="6" name="Slide Number Placeholder 5"/>
          <p:cNvSpPr>
            <a:spLocks noGrp="1"/>
          </p:cNvSpPr>
          <p:nvPr>
            <p:ph type="sldNum" sz="quarter" idx="12"/>
          </p:nvPr>
        </p:nvSpPr>
        <p:spPr/>
        <p:txBody>
          <a:bodyPr/>
          <a:lstStyle/>
          <a:p>
            <a:fld id="{711513CA-EDBF-4E7C-8281-11EF93F58754}" type="slidenum">
              <a:rPr lang="en-US" smtClean="0"/>
              <a:t>‹#›</a:t>
            </a:fld>
            <a:endParaRPr lang="en-US"/>
          </a:p>
        </p:txBody>
      </p:sp>
    </p:spTree>
    <p:extLst>
      <p:ext uri="{BB962C8B-B14F-4D97-AF65-F5344CB8AC3E}">
        <p14:creationId xmlns:p14="http://schemas.microsoft.com/office/powerpoint/2010/main" val="3628663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50503-9BF1-44DD-939C-31E264FB65ED}" type="datetime1">
              <a:rPr lang="en-US" smtClean="0"/>
              <a:t>2/9/24</a:t>
            </a:fld>
            <a:endParaRPr lang="en-US"/>
          </a:p>
        </p:txBody>
      </p:sp>
      <p:sp>
        <p:nvSpPr>
          <p:cNvPr id="5" name="Footer Placeholder 4"/>
          <p:cNvSpPr>
            <a:spLocks noGrp="1"/>
          </p:cNvSpPr>
          <p:nvPr>
            <p:ph type="ftr" sz="quarter" idx="11"/>
          </p:nvPr>
        </p:nvSpPr>
        <p:spPr/>
        <p:txBody>
          <a:bodyPr/>
          <a:lstStyle/>
          <a:p>
            <a:r>
              <a:rPr lang="en-US"/>
              <a:t>More SQL</a:t>
            </a:r>
          </a:p>
        </p:txBody>
      </p:sp>
      <p:sp>
        <p:nvSpPr>
          <p:cNvPr id="6" name="Slide Number Placeholder 5"/>
          <p:cNvSpPr>
            <a:spLocks noGrp="1"/>
          </p:cNvSpPr>
          <p:nvPr>
            <p:ph type="sldNum" sz="quarter" idx="12"/>
          </p:nvPr>
        </p:nvSpPr>
        <p:spPr/>
        <p:txBody>
          <a:bodyPr/>
          <a:lstStyle/>
          <a:p>
            <a:fld id="{711513CA-EDBF-4E7C-8281-11EF93F58754}" type="slidenum">
              <a:rPr lang="en-US" smtClean="0"/>
              <a:t>‹#›</a:t>
            </a:fld>
            <a:endParaRPr lang="en-US"/>
          </a:p>
        </p:txBody>
      </p:sp>
    </p:spTree>
    <p:extLst>
      <p:ext uri="{BB962C8B-B14F-4D97-AF65-F5344CB8AC3E}">
        <p14:creationId xmlns:p14="http://schemas.microsoft.com/office/powerpoint/2010/main" val="156436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4D0827-48C6-46C0-96B2-4B29BE2ECAE4}" type="datetime1">
              <a:rPr lang="en-US" smtClean="0"/>
              <a:t>2/9/24</a:t>
            </a:fld>
            <a:endParaRPr lang="en-US"/>
          </a:p>
        </p:txBody>
      </p:sp>
      <p:sp>
        <p:nvSpPr>
          <p:cNvPr id="5" name="Footer Placeholder 4"/>
          <p:cNvSpPr>
            <a:spLocks noGrp="1"/>
          </p:cNvSpPr>
          <p:nvPr>
            <p:ph type="ftr" sz="quarter" idx="11"/>
          </p:nvPr>
        </p:nvSpPr>
        <p:spPr/>
        <p:txBody>
          <a:bodyPr/>
          <a:lstStyle/>
          <a:p>
            <a:r>
              <a:rPr lang="en-US"/>
              <a:t>More SQL</a:t>
            </a:r>
          </a:p>
        </p:txBody>
      </p:sp>
      <p:sp>
        <p:nvSpPr>
          <p:cNvPr id="6" name="Slide Number Placeholder 5"/>
          <p:cNvSpPr>
            <a:spLocks noGrp="1"/>
          </p:cNvSpPr>
          <p:nvPr>
            <p:ph type="sldNum" sz="quarter" idx="12"/>
          </p:nvPr>
        </p:nvSpPr>
        <p:spPr/>
        <p:txBody>
          <a:bodyPr/>
          <a:lstStyle/>
          <a:p>
            <a:fld id="{711513CA-EDBF-4E7C-8281-11EF93F58754}" type="slidenum">
              <a:rPr lang="en-US" smtClean="0"/>
              <a:t>‹#›</a:t>
            </a:fld>
            <a:endParaRPr lang="en-US"/>
          </a:p>
        </p:txBody>
      </p:sp>
    </p:spTree>
    <p:extLst>
      <p:ext uri="{BB962C8B-B14F-4D97-AF65-F5344CB8AC3E}">
        <p14:creationId xmlns:p14="http://schemas.microsoft.com/office/powerpoint/2010/main" val="345042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B7B7E7-7563-4175-A6D7-DADA1D5ACD63}" type="datetime1">
              <a:rPr lang="en-US" smtClean="0"/>
              <a:t>2/9/24</a:t>
            </a:fld>
            <a:endParaRPr lang="en-US"/>
          </a:p>
        </p:txBody>
      </p:sp>
      <p:sp>
        <p:nvSpPr>
          <p:cNvPr id="5" name="Footer Placeholder 4"/>
          <p:cNvSpPr>
            <a:spLocks noGrp="1"/>
          </p:cNvSpPr>
          <p:nvPr>
            <p:ph type="ftr" sz="quarter" idx="11"/>
          </p:nvPr>
        </p:nvSpPr>
        <p:spPr/>
        <p:txBody>
          <a:bodyPr/>
          <a:lstStyle/>
          <a:p>
            <a:r>
              <a:rPr lang="en-US"/>
              <a:t>More SQL</a:t>
            </a:r>
          </a:p>
        </p:txBody>
      </p:sp>
      <p:sp>
        <p:nvSpPr>
          <p:cNvPr id="6" name="Slide Number Placeholder 5"/>
          <p:cNvSpPr>
            <a:spLocks noGrp="1"/>
          </p:cNvSpPr>
          <p:nvPr>
            <p:ph type="sldNum" sz="quarter" idx="12"/>
          </p:nvPr>
        </p:nvSpPr>
        <p:spPr/>
        <p:txBody>
          <a:bodyPr/>
          <a:lstStyle/>
          <a:p>
            <a:fld id="{711513CA-EDBF-4E7C-8281-11EF93F58754}" type="slidenum">
              <a:rPr lang="en-US" smtClean="0"/>
              <a:t>‹#›</a:t>
            </a:fld>
            <a:endParaRPr lang="en-US"/>
          </a:p>
        </p:txBody>
      </p:sp>
    </p:spTree>
    <p:extLst>
      <p:ext uri="{BB962C8B-B14F-4D97-AF65-F5344CB8AC3E}">
        <p14:creationId xmlns:p14="http://schemas.microsoft.com/office/powerpoint/2010/main" val="250018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F89989-749F-4645-A3B7-728CDB825C79}" type="datetime1">
              <a:rPr lang="en-US" smtClean="0"/>
              <a:t>2/9/24</a:t>
            </a:fld>
            <a:endParaRPr lang="en-US"/>
          </a:p>
        </p:txBody>
      </p:sp>
      <p:sp>
        <p:nvSpPr>
          <p:cNvPr id="6" name="Footer Placeholder 5"/>
          <p:cNvSpPr>
            <a:spLocks noGrp="1"/>
          </p:cNvSpPr>
          <p:nvPr>
            <p:ph type="ftr" sz="quarter" idx="11"/>
          </p:nvPr>
        </p:nvSpPr>
        <p:spPr/>
        <p:txBody>
          <a:bodyPr/>
          <a:lstStyle/>
          <a:p>
            <a:r>
              <a:rPr lang="en-US"/>
              <a:t>More SQL</a:t>
            </a:r>
          </a:p>
        </p:txBody>
      </p:sp>
      <p:sp>
        <p:nvSpPr>
          <p:cNvPr id="7" name="Slide Number Placeholder 6"/>
          <p:cNvSpPr>
            <a:spLocks noGrp="1"/>
          </p:cNvSpPr>
          <p:nvPr>
            <p:ph type="sldNum" sz="quarter" idx="12"/>
          </p:nvPr>
        </p:nvSpPr>
        <p:spPr/>
        <p:txBody>
          <a:bodyPr/>
          <a:lstStyle/>
          <a:p>
            <a:fld id="{711513CA-EDBF-4E7C-8281-11EF93F58754}" type="slidenum">
              <a:rPr lang="en-US" smtClean="0"/>
              <a:t>‹#›</a:t>
            </a:fld>
            <a:endParaRPr lang="en-US"/>
          </a:p>
        </p:txBody>
      </p:sp>
    </p:spTree>
    <p:extLst>
      <p:ext uri="{BB962C8B-B14F-4D97-AF65-F5344CB8AC3E}">
        <p14:creationId xmlns:p14="http://schemas.microsoft.com/office/powerpoint/2010/main" val="19045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C4D65D-C82A-4951-A907-24E0BA0CF620}" type="datetime1">
              <a:rPr lang="en-US" smtClean="0"/>
              <a:t>2/9/24</a:t>
            </a:fld>
            <a:endParaRPr lang="en-US"/>
          </a:p>
        </p:txBody>
      </p:sp>
      <p:sp>
        <p:nvSpPr>
          <p:cNvPr id="8" name="Footer Placeholder 7"/>
          <p:cNvSpPr>
            <a:spLocks noGrp="1"/>
          </p:cNvSpPr>
          <p:nvPr>
            <p:ph type="ftr" sz="quarter" idx="11"/>
          </p:nvPr>
        </p:nvSpPr>
        <p:spPr/>
        <p:txBody>
          <a:bodyPr/>
          <a:lstStyle/>
          <a:p>
            <a:r>
              <a:rPr lang="en-US"/>
              <a:t>More SQL</a:t>
            </a:r>
          </a:p>
        </p:txBody>
      </p:sp>
      <p:sp>
        <p:nvSpPr>
          <p:cNvPr id="9" name="Slide Number Placeholder 8"/>
          <p:cNvSpPr>
            <a:spLocks noGrp="1"/>
          </p:cNvSpPr>
          <p:nvPr>
            <p:ph type="sldNum" sz="quarter" idx="12"/>
          </p:nvPr>
        </p:nvSpPr>
        <p:spPr/>
        <p:txBody>
          <a:bodyPr/>
          <a:lstStyle/>
          <a:p>
            <a:fld id="{711513CA-EDBF-4E7C-8281-11EF93F58754}" type="slidenum">
              <a:rPr lang="en-US" smtClean="0"/>
              <a:t>‹#›</a:t>
            </a:fld>
            <a:endParaRPr lang="en-US"/>
          </a:p>
        </p:txBody>
      </p:sp>
    </p:spTree>
    <p:extLst>
      <p:ext uri="{BB962C8B-B14F-4D97-AF65-F5344CB8AC3E}">
        <p14:creationId xmlns:p14="http://schemas.microsoft.com/office/powerpoint/2010/main" val="3277301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8B5E8E-BF63-4FE8-A357-C795C1EB2BB5}" type="datetime1">
              <a:rPr lang="en-US" smtClean="0"/>
              <a:t>2/9/24</a:t>
            </a:fld>
            <a:endParaRPr lang="en-US"/>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a:t>
            </a:fld>
            <a:endParaRPr lang="en-US"/>
          </a:p>
        </p:txBody>
      </p:sp>
    </p:spTree>
    <p:extLst>
      <p:ext uri="{BB962C8B-B14F-4D97-AF65-F5344CB8AC3E}">
        <p14:creationId xmlns:p14="http://schemas.microsoft.com/office/powerpoint/2010/main" val="130169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1A0BF-D00D-48E4-83C1-2022128F3F7C}" type="datetime1">
              <a:rPr lang="en-US" smtClean="0"/>
              <a:t>2/9/24</a:t>
            </a:fld>
            <a:endParaRPr lang="en-US"/>
          </a:p>
        </p:txBody>
      </p:sp>
      <p:sp>
        <p:nvSpPr>
          <p:cNvPr id="3" name="Footer Placeholder 2"/>
          <p:cNvSpPr>
            <a:spLocks noGrp="1"/>
          </p:cNvSpPr>
          <p:nvPr>
            <p:ph type="ftr" sz="quarter" idx="11"/>
          </p:nvPr>
        </p:nvSpPr>
        <p:spPr/>
        <p:txBody>
          <a:bodyPr/>
          <a:lstStyle/>
          <a:p>
            <a:r>
              <a:rPr lang="en-US"/>
              <a:t>More SQL</a:t>
            </a:r>
          </a:p>
        </p:txBody>
      </p:sp>
      <p:sp>
        <p:nvSpPr>
          <p:cNvPr id="4" name="Slide Number Placeholder 3"/>
          <p:cNvSpPr>
            <a:spLocks noGrp="1"/>
          </p:cNvSpPr>
          <p:nvPr>
            <p:ph type="sldNum" sz="quarter" idx="12"/>
          </p:nvPr>
        </p:nvSpPr>
        <p:spPr/>
        <p:txBody>
          <a:bodyPr/>
          <a:lstStyle/>
          <a:p>
            <a:fld id="{711513CA-EDBF-4E7C-8281-11EF93F58754}" type="slidenum">
              <a:rPr lang="en-US" smtClean="0"/>
              <a:t>‹#›</a:t>
            </a:fld>
            <a:endParaRPr lang="en-US"/>
          </a:p>
        </p:txBody>
      </p:sp>
    </p:spTree>
    <p:extLst>
      <p:ext uri="{BB962C8B-B14F-4D97-AF65-F5344CB8AC3E}">
        <p14:creationId xmlns:p14="http://schemas.microsoft.com/office/powerpoint/2010/main" val="53921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E71B8A-D3A7-4A9A-9C65-A02DF813C5E1}" type="datetime1">
              <a:rPr lang="en-US" smtClean="0"/>
              <a:t>2/9/24</a:t>
            </a:fld>
            <a:endParaRPr lang="en-US"/>
          </a:p>
        </p:txBody>
      </p:sp>
      <p:sp>
        <p:nvSpPr>
          <p:cNvPr id="6" name="Footer Placeholder 5"/>
          <p:cNvSpPr>
            <a:spLocks noGrp="1"/>
          </p:cNvSpPr>
          <p:nvPr>
            <p:ph type="ftr" sz="quarter" idx="11"/>
          </p:nvPr>
        </p:nvSpPr>
        <p:spPr/>
        <p:txBody>
          <a:bodyPr/>
          <a:lstStyle/>
          <a:p>
            <a:r>
              <a:rPr lang="en-US"/>
              <a:t>More SQL</a:t>
            </a:r>
          </a:p>
        </p:txBody>
      </p:sp>
      <p:sp>
        <p:nvSpPr>
          <p:cNvPr id="7" name="Slide Number Placeholder 6"/>
          <p:cNvSpPr>
            <a:spLocks noGrp="1"/>
          </p:cNvSpPr>
          <p:nvPr>
            <p:ph type="sldNum" sz="quarter" idx="12"/>
          </p:nvPr>
        </p:nvSpPr>
        <p:spPr/>
        <p:txBody>
          <a:bodyPr/>
          <a:lstStyle/>
          <a:p>
            <a:fld id="{711513CA-EDBF-4E7C-8281-11EF93F58754}" type="slidenum">
              <a:rPr lang="en-US" smtClean="0"/>
              <a:t>‹#›</a:t>
            </a:fld>
            <a:endParaRPr lang="en-US"/>
          </a:p>
        </p:txBody>
      </p:sp>
    </p:spTree>
    <p:extLst>
      <p:ext uri="{BB962C8B-B14F-4D97-AF65-F5344CB8AC3E}">
        <p14:creationId xmlns:p14="http://schemas.microsoft.com/office/powerpoint/2010/main" val="123310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42C22-72DB-4F83-BDA7-1BF62B1F06AC}" type="datetime1">
              <a:rPr lang="en-US" smtClean="0"/>
              <a:t>2/9/24</a:t>
            </a:fld>
            <a:endParaRPr lang="en-US"/>
          </a:p>
        </p:txBody>
      </p:sp>
      <p:sp>
        <p:nvSpPr>
          <p:cNvPr id="6" name="Footer Placeholder 5"/>
          <p:cNvSpPr>
            <a:spLocks noGrp="1"/>
          </p:cNvSpPr>
          <p:nvPr>
            <p:ph type="ftr" sz="quarter" idx="11"/>
          </p:nvPr>
        </p:nvSpPr>
        <p:spPr/>
        <p:txBody>
          <a:bodyPr/>
          <a:lstStyle/>
          <a:p>
            <a:r>
              <a:rPr lang="en-US"/>
              <a:t>More SQL</a:t>
            </a:r>
          </a:p>
        </p:txBody>
      </p:sp>
      <p:sp>
        <p:nvSpPr>
          <p:cNvPr id="7" name="Slide Number Placeholder 6"/>
          <p:cNvSpPr>
            <a:spLocks noGrp="1"/>
          </p:cNvSpPr>
          <p:nvPr>
            <p:ph type="sldNum" sz="quarter" idx="12"/>
          </p:nvPr>
        </p:nvSpPr>
        <p:spPr/>
        <p:txBody>
          <a:bodyPr/>
          <a:lstStyle/>
          <a:p>
            <a:fld id="{711513CA-EDBF-4E7C-8281-11EF93F58754}" type="slidenum">
              <a:rPr lang="en-US" smtClean="0"/>
              <a:t>‹#›</a:t>
            </a:fld>
            <a:endParaRPr lang="en-US"/>
          </a:p>
        </p:txBody>
      </p:sp>
    </p:spTree>
    <p:extLst>
      <p:ext uri="{BB962C8B-B14F-4D97-AF65-F5344CB8AC3E}">
        <p14:creationId xmlns:p14="http://schemas.microsoft.com/office/powerpoint/2010/main" val="3075164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BDF50-3BD0-4336-A6E1-96F81954C8D7}" type="datetime1">
              <a:rPr lang="en-US" smtClean="0"/>
              <a:t>2/9/24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More SQL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1513CA-EDBF-4E7C-8281-11EF93F58754}" type="slidenum">
              <a:rPr lang="en-US" smtClean="0"/>
              <a:t>‹#›</a:t>
            </a:fld>
            <a:endParaRPr lang="en-US"/>
          </a:p>
        </p:txBody>
      </p:sp>
    </p:spTree>
    <p:extLst>
      <p:ext uri="{BB962C8B-B14F-4D97-AF65-F5344CB8AC3E}">
        <p14:creationId xmlns:p14="http://schemas.microsoft.com/office/powerpoint/2010/main" val="563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Database Design</a:t>
            </a:r>
            <a:br>
              <a:rPr lang="en-US" dirty="0"/>
            </a:br>
            <a:r>
              <a:rPr lang="en-US" dirty="0"/>
              <a:t>Lesson 7</a:t>
            </a:r>
            <a:br>
              <a:rPr lang="en-US" dirty="0"/>
            </a:br>
            <a:r>
              <a:rPr lang="en-US" dirty="0"/>
              <a:t>More SQL</a:t>
            </a:r>
          </a:p>
        </p:txBody>
      </p:sp>
      <p:sp>
        <p:nvSpPr>
          <p:cNvPr id="3" name="Subtitle 2"/>
          <p:cNvSpPr>
            <a:spLocks noGrp="1"/>
          </p:cNvSpPr>
          <p:nvPr>
            <p:ph type="subTitle" idx="1"/>
          </p:nvPr>
        </p:nvSpPr>
        <p:spPr/>
        <p:txBody>
          <a:bodyPr>
            <a:normAutofit/>
          </a:bodyPr>
          <a:lstStyle/>
          <a:p>
            <a:endParaRPr lang="en-US" sz="3600" dirty="0"/>
          </a:p>
          <a:p>
            <a:endParaRPr lang="en-US" sz="3600"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1</a:t>
            </a:fld>
            <a:endParaRPr lang="en-US"/>
          </a:p>
        </p:txBody>
      </p:sp>
    </p:spTree>
    <p:extLst>
      <p:ext uri="{BB962C8B-B14F-4D97-AF65-F5344CB8AC3E}">
        <p14:creationId xmlns:p14="http://schemas.microsoft.com/office/powerpoint/2010/main" val="824331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Nested Queries</a:t>
            </a:r>
          </a:p>
        </p:txBody>
      </p:sp>
      <p:sp>
        <p:nvSpPr>
          <p:cNvPr id="3" name="Content Placeholder 2"/>
          <p:cNvSpPr>
            <a:spLocks noGrp="1"/>
          </p:cNvSpPr>
          <p:nvPr>
            <p:ph idx="1"/>
          </p:nvPr>
        </p:nvSpPr>
        <p:spPr/>
        <p:txBody>
          <a:bodyPr/>
          <a:lstStyle/>
          <a:p>
            <a:r>
              <a:rPr lang="en-US" altLang="en-US" dirty="0"/>
              <a:t>Use other comparison operators to compare a single value </a:t>
            </a:r>
            <a:r>
              <a:rPr lang="en-US" altLang="en-US" i="1" dirty="0"/>
              <a:t>v</a:t>
            </a:r>
            <a:r>
              <a:rPr lang="en-US" altLang="en-US" dirty="0"/>
              <a:t> </a:t>
            </a:r>
          </a:p>
          <a:p>
            <a:pPr lvl="1"/>
            <a:r>
              <a:rPr lang="en-US" altLang="en-US" dirty="0">
                <a:latin typeface="Courier New" panose="02070309020205020404" pitchFamily="49" charset="0"/>
                <a:cs typeface="Courier New" panose="02070309020205020404" pitchFamily="49" charset="0"/>
              </a:rPr>
              <a:t>= ANY </a:t>
            </a:r>
            <a:r>
              <a:rPr lang="en-US" altLang="en-US" dirty="0"/>
              <a:t>(or </a:t>
            </a:r>
            <a:r>
              <a:rPr lang="en-US" altLang="en-US" dirty="0">
                <a:latin typeface="Courier New" panose="02070309020205020404" pitchFamily="49" charset="0"/>
                <a:cs typeface="Courier New" panose="02070309020205020404" pitchFamily="49" charset="0"/>
              </a:rPr>
              <a:t>= SOME</a:t>
            </a:r>
            <a:r>
              <a:rPr lang="en-US" altLang="en-US" dirty="0"/>
              <a:t>) operator </a:t>
            </a:r>
          </a:p>
          <a:p>
            <a:pPr lvl="2"/>
            <a:r>
              <a:rPr lang="en-US" altLang="en-US" dirty="0"/>
              <a:t>Returns </a:t>
            </a:r>
            <a:r>
              <a:rPr lang="en-US" altLang="en-US" dirty="0">
                <a:latin typeface="Courier New" panose="02070309020205020404" pitchFamily="49" charset="0"/>
                <a:cs typeface="Courier New" panose="02070309020205020404" pitchFamily="49" charset="0"/>
              </a:rPr>
              <a:t>TRUE </a:t>
            </a:r>
            <a:r>
              <a:rPr lang="en-US" altLang="en-US" dirty="0"/>
              <a:t>if the value </a:t>
            </a:r>
            <a:r>
              <a:rPr lang="en-US" altLang="en-US" i="1" dirty="0"/>
              <a:t>v</a:t>
            </a:r>
            <a:r>
              <a:rPr lang="en-US" altLang="en-US" dirty="0"/>
              <a:t> is equal to some value in the set </a:t>
            </a:r>
            <a:r>
              <a:rPr lang="en-US" altLang="en-US" i="1" dirty="0"/>
              <a:t>V</a:t>
            </a:r>
            <a:r>
              <a:rPr lang="en-US" altLang="en-US" dirty="0"/>
              <a:t> and is hence equivalent to </a:t>
            </a:r>
            <a:r>
              <a:rPr lang="en-US" altLang="en-US" dirty="0">
                <a:latin typeface="Courier New" panose="02070309020205020404" pitchFamily="49" charset="0"/>
                <a:cs typeface="Courier New" panose="02070309020205020404" pitchFamily="49" charset="0"/>
              </a:rPr>
              <a:t>IN</a:t>
            </a:r>
          </a:p>
          <a:p>
            <a:pPr lvl="1"/>
            <a:r>
              <a:rPr lang="en-US" altLang="en-US" dirty="0"/>
              <a:t>Other operators that can be combined with </a:t>
            </a:r>
            <a:r>
              <a:rPr lang="en-US" altLang="en-US" dirty="0">
                <a:latin typeface="Courier New" panose="02070309020205020404" pitchFamily="49" charset="0"/>
                <a:cs typeface="Courier New" panose="02070309020205020404" pitchFamily="49" charset="0"/>
              </a:rPr>
              <a:t>ANY</a:t>
            </a:r>
            <a:r>
              <a:rPr lang="en-US" altLang="en-US" dirty="0"/>
              <a:t> (or </a:t>
            </a:r>
            <a:r>
              <a:rPr lang="en-US" altLang="en-US" dirty="0">
                <a:latin typeface="Courier New" panose="02070309020205020404" pitchFamily="49" charset="0"/>
                <a:cs typeface="Courier New" panose="02070309020205020404" pitchFamily="49" charset="0"/>
              </a:rPr>
              <a:t>SOME</a:t>
            </a:r>
            <a:r>
              <a:rPr lang="en-US" altLang="en-US" dirty="0"/>
              <a:t>): </a:t>
            </a:r>
            <a:r>
              <a:rPr lang="en-US" altLang="en-US" dirty="0">
                <a:latin typeface="Courier New" panose="02070309020205020404" pitchFamily="49" charset="0"/>
                <a:cs typeface="Courier New" panose="02070309020205020404" pitchFamily="49" charset="0"/>
              </a:rPr>
              <a:t>&gt;</a:t>
            </a:r>
            <a:r>
              <a:rPr lang="en-US" altLang="en-US" dirty="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&gt;=</a:t>
            </a:r>
            <a:r>
              <a:rPr lang="en-US" altLang="en-US" dirty="0"/>
              <a:t>, </a:t>
            </a:r>
            <a:r>
              <a:rPr lang="en-US" altLang="en-US" dirty="0">
                <a:latin typeface="Courier New" panose="02070309020205020404" pitchFamily="49" charset="0"/>
                <a:cs typeface="Courier New" panose="02070309020205020404" pitchFamily="49" charset="0"/>
              </a:rPr>
              <a:t>&lt;</a:t>
            </a:r>
            <a:r>
              <a:rPr lang="en-US" altLang="en-US" dirty="0"/>
              <a:t>, </a:t>
            </a:r>
            <a:r>
              <a:rPr lang="en-US" altLang="en-US" dirty="0">
                <a:latin typeface="Courier New" panose="02070309020205020404" pitchFamily="49" charset="0"/>
                <a:cs typeface="Courier New" panose="02070309020205020404" pitchFamily="49" charset="0"/>
              </a:rPr>
              <a:t>&lt;=</a:t>
            </a:r>
            <a:r>
              <a:rPr lang="en-US" altLang="en-US" dirty="0"/>
              <a:t>, and </a:t>
            </a:r>
            <a:r>
              <a:rPr lang="en-US" altLang="en-US" dirty="0">
                <a:latin typeface="Courier New" panose="02070309020205020404" pitchFamily="49" charset="0"/>
                <a:cs typeface="Courier New" panose="02070309020205020404" pitchFamily="49" charset="0"/>
              </a:rPr>
              <a:t>&lt;&gt;</a:t>
            </a:r>
          </a:p>
          <a:p>
            <a:pPr lvl="1"/>
            <a:r>
              <a:rPr lang="en-US" altLang="en-US" dirty="0">
                <a:latin typeface="Courier New" panose="02070309020205020404" pitchFamily="49" charset="0"/>
                <a:cs typeface="Courier New" panose="02070309020205020404" pitchFamily="49" charset="0"/>
              </a:rPr>
              <a:t>ALL: </a:t>
            </a:r>
            <a:r>
              <a:rPr lang="en-US" altLang="en-US" dirty="0">
                <a:cs typeface="Courier New" panose="02070309020205020404" pitchFamily="49" charset="0"/>
              </a:rPr>
              <a:t>value must exceed all values from nested query (Query Q6)</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10</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456" y="4469172"/>
            <a:ext cx="50942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3873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Correlated Nested Queries</a:t>
            </a:r>
          </a:p>
        </p:txBody>
      </p:sp>
      <p:sp>
        <p:nvSpPr>
          <p:cNvPr id="3" name="Content Placeholder 2"/>
          <p:cNvSpPr>
            <a:spLocks noGrp="1"/>
          </p:cNvSpPr>
          <p:nvPr>
            <p:ph idx="1"/>
          </p:nvPr>
        </p:nvSpPr>
        <p:spPr/>
        <p:txBody>
          <a:bodyPr/>
          <a:lstStyle/>
          <a:p>
            <a:pPr>
              <a:defRPr/>
            </a:pPr>
            <a:r>
              <a:rPr lang="en-US" altLang="en-US" b="1" dirty="0"/>
              <a:t>Queries that are nested using the = or IN comparison operator </a:t>
            </a:r>
            <a:r>
              <a:rPr lang="en-US" altLang="en-US" dirty="0"/>
              <a:t>can be collapsed into one single block: E.g., Q16 can be written as:</a:t>
            </a:r>
          </a:p>
          <a:p>
            <a:pPr>
              <a:defRPr/>
            </a:pPr>
            <a:endParaRPr lang="en-US" altLang="en-US" dirty="0"/>
          </a:p>
          <a:p>
            <a:pPr>
              <a:defRPr/>
            </a:pPr>
            <a:r>
              <a:rPr lang="en-US" sz="1800" b="1" dirty="0">
                <a:solidFill>
                  <a:srgbClr val="800000"/>
                </a:solidFill>
              </a:rPr>
              <a:t>Q16A:</a:t>
            </a:r>
            <a:r>
              <a:rPr lang="en-US" sz="1800" dirty="0">
                <a:solidFill>
                  <a:srgbClr val="800000"/>
                </a:solidFill>
              </a:rPr>
              <a:t>	</a:t>
            </a:r>
            <a:r>
              <a:rPr lang="en-US" sz="1800" b="1" dirty="0">
                <a:solidFill>
                  <a:srgbClr val="800000"/>
                </a:solidFill>
              </a:rPr>
              <a:t>SELECT</a:t>
            </a:r>
            <a:r>
              <a:rPr lang="en-US" sz="1800" dirty="0">
                <a:solidFill>
                  <a:srgbClr val="800000"/>
                </a:solidFill>
              </a:rPr>
              <a:t>	</a:t>
            </a:r>
            <a:r>
              <a:rPr lang="en-US" sz="1800" dirty="0" err="1">
                <a:solidFill>
                  <a:srgbClr val="800000"/>
                </a:solidFill>
              </a:rPr>
              <a:t>E.Fname</a:t>
            </a:r>
            <a:r>
              <a:rPr lang="en-US" sz="1800" dirty="0">
                <a:solidFill>
                  <a:srgbClr val="800000"/>
                </a:solidFill>
              </a:rPr>
              <a:t>, </a:t>
            </a:r>
            <a:r>
              <a:rPr lang="en-US" sz="1800" dirty="0" err="1">
                <a:solidFill>
                  <a:srgbClr val="800000"/>
                </a:solidFill>
              </a:rPr>
              <a:t>E.Lname</a:t>
            </a:r>
            <a:endParaRPr lang="en-US" sz="1800" dirty="0">
              <a:solidFill>
                <a:srgbClr val="800000"/>
              </a:solidFill>
            </a:endParaRPr>
          </a:p>
          <a:p>
            <a:pPr marL="0" indent="0">
              <a:buFont typeface="Wingdings" panose="05000000000000000000" pitchFamily="2" charset="2"/>
              <a:buNone/>
              <a:defRPr/>
            </a:pPr>
            <a:r>
              <a:rPr lang="en-US" sz="1800" dirty="0">
                <a:solidFill>
                  <a:srgbClr val="800000"/>
                </a:solidFill>
              </a:rPr>
              <a:t>	</a:t>
            </a:r>
            <a:r>
              <a:rPr lang="en-US" sz="1800" b="1" dirty="0">
                <a:solidFill>
                  <a:srgbClr val="800000"/>
                </a:solidFill>
              </a:rPr>
              <a:t>FROM</a:t>
            </a:r>
            <a:r>
              <a:rPr lang="en-US" sz="1800" dirty="0">
                <a:solidFill>
                  <a:srgbClr val="800000"/>
                </a:solidFill>
              </a:rPr>
              <a:t>	EMPLOYEE </a:t>
            </a:r>
            <a:r>
              <a:rPr lang="en-US" sz="1800" b="1" dirty="0">
                <a:solidFill>
                  <a:srgbClr val="800000"/>
                </a:solidFill>
              </a:rPr>
              <a:t>AS</a:t>
            </a:r>
            <a:r>
              <a:rPr lang="en-US" sz="1800" dirty="0">
                <a:solidFill>
                  <a:srgbClr val="800000"/>
                </a:solidFill>
              </a:rPr>
              <a:t> E, DEPENDENT </a:t>
            </a:r>
            <a:r>
              <a:rPr lang="en-US" sz="1800" b="1" dirty="0">
                <a:solidFill>
                  <a:srgbClr val="800000"/>
                </a:solidFill>
              </a:rPr>
              <a:t>AS</a:t>
            </a:r>
            <a:r>
              <a:rPr lang="en-US" sz="1800" dirty="0">
                <a:solidFill>
                  <a:srgbClr val="800000"/>
                </a:solidFill>
              </a:rPr>
              <a:t> D</a:t>
            </a:r>
          </a:p>
          <a:p>
            <a:pPr marL="0" indent="0">
              <a:buFont typeface="Wingdings" panose="05000000000000000000" pitchFamily="2" charset="2"/>
              <a:buNone/>
              <a:defRPr/>
            </a:pPr>
            <a:r>
              <a:rPr lang="en-US" sz="1800" dirty="0">
                <a:solidFill>
                  <a:srgbClr val="800000"/>
                </a:solidFill>
              </a:rPr>
              <a:t>	</a:t>
            </a:r>
            <a:r>
              <a:rPr lang="en-US" sz="1800" b="1" dirty="0">
                <a:solidFill>
                  <a:srgbClr val="800000"/>
                </a:solidFill>
              </a:rPr>
              <a:t>WHERE</a:t>
            </a:r>
            <a:r>
              <a:rPr lang="en-US" sz="1800" dirty="0">
                <a:solidFill>
                  <a:srgbClr val="800000"/>
                </a:solidFill>
              </a:rPr>
              <a:t>	</a:t>
            </a:r>
            <a:r>
              <a:rPr lang="en-US" sz="1800" dirty="0" err="1">
                <a:solidFill>
                  <a:srgbClr val="800000"/>
                </a:solidFill>
              </a:rPr>
              <a:t>E.Ssn</a:t>
            </a:r>
            <a:r>
              <a:rPr lang="en-US" sz="1800" dirty="0">
                <a:solidFill>
                  <a:srgbClr val="800000"/>
                </a:solidFill>
              </a:rPr>
              <a:t>=</a:t>
            </a:r>
            <a:r>
              <a:rPr lang="en-US" sz="1800" dirty="0" err="1">
                <a:solidFill>
                  <a:srgbClr val="800000"/>
                </a:solidFill>
              </a:rPr>
              <a:t>D.Essn</a:t>
            </a:r>
            <a:r>
              <a:rPr lang="en-US" sz="1800" dirty="0">
                <a:solidFill>
                  <a:srgbClr val="800000"/>
                </a:solidFill>
              </a:rPr>
              <a:t> </a:t>
            </a:r>
            <a:r>
              <a:rPr lang="en-US" sz="1800" b="1" dirty="0">
                <a:solidFill>
                  <a:srgbClr val="800000"/>
                </a:solidFill>
              </a:rPr>
              <a:t>AND</a:t>
            </a:r>
            <a:r>
              <a:rPr lang="en-US" sz="1800" dirty="0">
                <a:solidFill>
                  <a:srgbClr val="800000"/>
                </a:solidFill>
              </a:rPr>
              <a:t> </a:t>
            </a:r>
            <a:r>
              <a:rPr lang="en-US" sz="1800" dirty="0" err="1">
                <a:solidFill>
                  <a:srgbClr val="800000"/>
                </a:solidFill>
              </a:rPr>
              <a:t>E.Sex</a:t>
            </a:r>
            <a:r>
              <a:rPr lang="en-US" sz="1800" dirty="0">
                <a:solidFill>
                  <a:srgbClr val="800000"/>
                </a:solidFill>
              </a:rPr>
              <a:t>=</a:t>
            </a:r>
            <a:r>
              <a:rPr lang="en-US" sz="1800" dirty="0" err="1">
                <a:solidFill>
                  <a:srgbClr val="800000"/>
                </a:solidFill>
              </a:rPr>
              <a:t>D.Sex</a:t>
            </a:r>
            <a:endParaRPr lang="en-US" sz="1800" dirty="0">
              <a:solidFill>
                <a:srgbClr val="800000"/>
              </a:solidFill>
            </a:endParaRPr>
          </a:p>
          <a:p>
            <a:pPr marL="0" indent="0">
              <a:buFont typeface="Wingdings" panose="05000000000000000000" pitchFamily="2" charset="2"/>
              <a:buNone/>
              <a:defRPr/>
            </a:pPr>
            <a:r>
              <a:rPr lang="en-US" sz="1800" dirty="0">
                <a:solidFill>
                  <a:srgbClr val="800000"/>
                </a:solidFill>
              </a:rPr>
              <a:t>	</a:t>
            </a:r>
            <a:r>
              <a:rPr lang="en-US" sz="1800" b="1" dirty="0">
                <a:solidFill>
                  <a:srgbClr val="800000"/>
                </a:solidFill>
              </a:rPr>
              <a:t>AND</a:t>
            </a:r>
            <a:r>
              <a:rPr lang="en-US" sz="1800" dirty="0">
                <a:solidFill>
                  <a:srgbClr val="800000"/>
                </a:solidFill>
              </a:rPr>
              <a:t> 	</a:t>
            </a:r>
            <a:r>
              <a:rPr lang="en-US" sz="1800" dirty="0" err="1">
                <a:solidFill>
                  <a:srgbClr val="800000"/>
                </a:solidFill>
              </a:rPr>
              <a:t>E.Fname</a:t>
            </a:r>
            <a:r>
              <a:rPr lang="en-US" sz="1800" dirty="0">
                <a:solidFill>
                  <a:srgbClr val="800000"/>
                </a:solidFill>
              </a:rPr>
              <a:t>=</a:t>
            </a:r>
            <a:r>
              <a:rPr lang="en-US" sz="1800" dirty="0" err="1">
                <a:solidFill>
                  <a:srgbClr val="800000"/>
                </a:solidFill>
              </a:rPr>
              <a:t>D.Dependent_name</a:t>
            </a:r>
            <a:r>
              <a:rPr lang="en-US" sz="1800" dirty="0">
                <a:solidFill>
                  <a:srgbClr val="800000"/>
                </a:solidFill>
              </a:rPr>
              <a:t>;</a:t>
            </a:r>
          </a:p>
          <a:p>
            <a:pPr>
              <a:defRPr/>
            </a:pPr>
            <a:r>
              <a:rPr lang="en-US" altLang="en-US" b="1" dirty="0"/>
              <a:t>Correlated</a:t>
            </a:r>
            <a:r>
              <a:rPr lang="en-US" altLang="en-US" dirty="0"/>
              <a:t> nested query </a:t>
            </a:r>
          </a:p>
          <a:p>
            <a:pPr lvl="1">
              <a:defRPr/>
            </a:pPr>
            <a:r>
              <a:rPr lang="en-US" altLang="en-US" dirty="0"/>
              <a:t>Evaluated once for each tuple in the outer query</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11</a:t>
            </a:fld>
            <a:endParaRPr lang="en-US"/>
          </a:p>
        </p:txBody>
      </p:sp>
    </p:spTree>
    <p:extLst>
      <p:ext uri="{BB962C8B-B14F-4D97-AF65-F5344CB8AC3E}">
        <p14:creationId xmlns:p14="http://schemas.microsoft.com/office/powerpoint/2010/main" val="3032856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The EXISTS and UNIQUE Functions in SQL for Correlating Queries</a:t>
            </a:r>
            <a:endParaRPr lang="en-US" dirty="0"/>
          </a:p>
        </p:txBody>
      </p:sp>
      <p:sp>
        <p:nvSpPr>
          <p:cNvPr id="3" name="Content Placeholder 2"/>
          <p:cNvSpPr>
            <a:spLocks noGrp="1"/>
          </p:cNvSpPr>
          <p:nvPr>
            <p:ph idx="1"/>
          </p:nvPr>
        </p:nvSpPr>
        <p:spPr/>
        <p:txBody>
          <a:bodyPr/>
          <a:lstStyle/>
          <a:p>
            <a:r>
              <a:rPr lang="en-US" altLang="en-US" dirty="0">
                <a:latin typeface="Courier New" panose="02070309020205020404" pitchFamily="49" charset="0"/>
                <a:cs typeface="Courier New" panose="02070309020205020404" pitchFamily="49" charset="0"/>
              </a:rPr>
              <a:t>EXISTS</a:t>
            </a:r>
            <a:r>
              <a:rPr lang="en-US" altLang="en-US" dirty="0"/>
              <a:t> function </a:t>
            </a:r>
          </a:p>
          <a:p>
            <a:pPr lvl="1"/>
            <a:r>
              <a:rPr lang="en-US" altLang="en-US" dirty="0"/>
              <a:t>Check whether the result of a correlated nested query is empty or not. They are Boolean functions that return a TRUE or FALSE result.</a:t>
            </a:r>
          </a:p>
          <a:p>
            <a:r>
              <a:rPr lang="en-US" altLang="en-US" dirty="0">
                <a:latin typeface="Courier New" panose="02070309020205020404" pitchFamily="49" charset="0"/>
                <a:cs typeface="Courier New" panose="02070309020205020404" pitchFamily="49" charset="0"/>
              </a:rPr>
              <a:t>EXISTS</a:t>
            </a:r>
            <a:r>
              <a:rPr lang="en-US" altLang="en-US" dirty="0"/>
              <a:t> and </a:t>
            </a:r>
            <a:r>
              <a:rPr lang="en-US" altLang="en-US" dirty="0">
                <a:latin typeface="Courier New" panose="02070309020205020404" pitchFamily="49" charset="0"/>
                <a:cs typeface="Courier New" panose="02070309020205020404" pitchFamily="49" charset="0"/>
              </a:rPr>
              <a:t>NOT EXISTS </a:t>
            </a:r>
          </a:p>
          <a:p>
            <a:pPr lvl="1"/>
            <a:r>
              <a:rPr lang="en-US" altLang="en-US" dirty="0"/>
              <a:t>Typically used in conjunction with a correlated nested query</a:t>
            </a:r>
          </a:p>
          <a:p>
            <a:r>
              <a:rPr lang="en-US" altLang="en-US" dirty="0"/>
              <a:t>SQL function </a:t>
            </a:r>
            <a:r>
              <a:rPr lang="en-US" altLang="en-US" dirty="0">
                <a:latin typeface="Courier New" panose="02070309020205020404" pitchFamily="49" charset="0"/>
                <a:cs typeface="Courier New" panose="02070309020205020404" pitchFamily="49" charset="0"/>
              </a:rPr>
              <a:t>UNIQUE(Q)</a:t>
            </a:r>
          </a:p>
          <a:p>
            <a:pPr lvl="1"/>
            <a:r>
              <a:rPr lang="en-US" altLang="en-US" dirty="0"/>
              <a:t>Returns </a:t>
            </a:r>
            <a:r>
              <a:rPr lang="en-US" altLang="en-US" dirty="0">
                <a:latin typeface="Courier New" panose="02070309020205020404" pitchFamily="49" charset="0"/>
                <a:cs typeface="Courier New" panose="02070309020205020404" pitchFamily="49" charset="0"/>
              </a:rPr>
              <a:t>TRUE</a:t>
            </a:r>
            <a:r>
              <a:rPr lang="en-US" altLang="en-US" dirty="0"/>
              <a:t> if there are no duplicate tuples in the result of query Q</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12</a:t>
            </a:fld>
            <a:endParaRPr lang="en-US"/>
          </a:p>
        </p:txBody>
      </p:sp>
    </p:spTree>
    <p:extLst>
      <p:ext uri="{BB962C8B-B14F-4D97-AF65-F5344CB8AC3E}">
        <p14:creationId xmlns:p14="http://schemas.microsoft.com/office/powerpoint/2010/main" val="105002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of EXISTS</a:t>
            </a:r>
          </a:p>
        </p:txBody>
      </p:sp>
      <p:sp>
        <p:nvSpPr>
          <p:cNvPr id="3" name="Content Placeholder 2"/>
          <p:cNvSpPr>
            <a:spLocks noGrp="1"/>
          </p:cNvSpPr>
          <p:nvPr>
            <p:ph idx="1"/>
          </p:nvPr>
        </p:nvSpPr>
        <p:spPr/>
        <p:txBody>
          <a:bodyPr>
            <a:normAutofit lnSpcReduction="10000"/>
          </a:bodyPr>
          <a:lstStyle/>
          <a:p>
            <a:pPr>
              <a:spcBef>
                <a:spcPct val="0"/>
              </a:spcBef>
              <a:buNone/>
            </a:pPr>
            <a:r>
              <a:rPr lang="en-US" altLang="en-US" b="1" dirty="0">
                <a:solidFill>
                  <a:schemeClr val="tx1"/>
                </a:solidFill>
                <a:cs typeface="Arial" panose="020B0604020202020204" pitchFamily="34" charset="0"/>
              </a:rPr>
              <a:t>Q7:</a:t>
            </a:r>
          </a:p>
          <a:p>
            <a:pPr>
              <a:spcBef>
                <a:spcPct val="0"/>
              </a:spcBef>
              <a:buNone/>
            </a:pPr>
            <a:endParaRPr lang="en-US" altLang="en-US" dirty="0">
              <a:solidFill>
                <a:schemeClr val="tx1"/>
              </a:solidFill>
              <a:cs typeface="Arial" panose="020B0604020202020204" pitchFamily="34" charset="0"/>
            </a:endParaRPr>
          </a:p>
          <a:p>
            <a:pPr>
              <a:spcBef>
                <a:spcPct val="0"/>
              </a:spcBef>
              <a:buNone/>
            </a:pPr>
            <a:r>
              <a:rPr lang="en-US" altLang="en-US" dirty="0">
                <a:solidFill>
                  <a:schemeClr val="tx1"/>
                </a:solidFill>
                <a:cs typeface="Arial" panose="020B0604020202020204" pitchFamily="34" charset="0"/>
              </a:rPr>
              <a:t>SELECT </a:t>
            </a:r>
            <a:r>
              <a:rPr lang="en-US" altLang="en-US" dirty="0" err="1">
                <a:solidFill>
                  <a:schemeClr val="tx1"/>
                </a:solidFill>
                <a:cs typeface="Arial" panose="020B0604020202020204" pitchFamily="34" charset="0"/>
              </a:rPr>
              <a:t>Fname</a:t>
            </a:r>
            <a:r>
              <a:rPr lang="en-US" altLang="en-US" dirty="0">
                <a:solidFill>
                  <a:schemeClr val="tx1"/>
                </a:solidFill>
                <a:cs typeface="Arial" panose="020B0604020202020204" pitchFamily="34" charset="0"/>
              </a:rPr>
              <a:t>, </a:t>
            </a:r>
            <a:r>
              <a:rPr lang="en-US" altLang="en-US" dirty="0" err="1">
                <a:solidFill>
                  <a:schemeClr val="tx1"/>
                </a:solidFill>
                <a:cs typeface="Arial" panose="020B0604020202020204" pitchFamily="34" charset="0"/>
              </a:rPr>
              <a:t>Lname</a:t>
            </a:r>
            <a:endParaRPr lang="en-US" altLang="en-US" dirty="0">
              <a:solidFill>
                <a:schemeClr val="tx1"/>
              </a:solidFill>
              <a:cs typeface="Arial" panose="020B0604020202020204" pitchFamily="34" charset="0"/>
            </a:endParaRPr>
          </a:p>
          <a:p>
            <a:pPr>
              <a:spcBef>
                <a:spcPct val="0"/>
              </a:spcBef>
              <a:buNone/>
            </a:pPr>
            <a:r>
              <a:rPr lang="en-US" altLang="en-US" dirty="0">
                <a:solidFill>
                  <a:schemeClr val="tx1"/>
                </a:solidFill>
                <a:cs typeface="Arial" panose="020B0604020202020204" pitchFamily="34" charset="0"/>
              </a:rPr>
              <a:t>FROM Employee</a:t>
            </a:r>
          </a:p>
          <a:p>
            <a:pPr>
              <a:spcBef>
                <a:spcPct val="0"/>
              </a:spcBef>
              <a:buNone/>
            </a:pPr>
            <a:r>
              <a:rPr lang="en-US" altLang="en-US" dirty="0">
                <a:solidFill>
                  <a:schemeClr val="tx1"/>
                </a:solidFill>
                <a:cs typeface="Arial" panose="020B0604020202020204" pitchFamily="34" charset="0"/>
              </a:rPr>
              <a:t>WHERE </a:t>
            </a:r>
            <a:r>
              <a:rPr lang="en-US" altLang="en-US" b="1" dirty="0">
                <a:solidFill>
                  <a:schemeClr val="tx1"/>
                </a:solidFill>
                <a:cs typeface="Arial" panose="020B0604020202020204" pitchFamily="34" charset="0"/>
              </a:rPr>
              <a:t>EXISTS</a:t>
            </a:r>
            <a:r>
              <a:rPr lang="en-US" altLang="en-US" dirty="0">
                <a:solidFill>
                  <a:schemeClr val="tx1"/>
                </a:solidFill>
                <a:cs typeface="Arial" panose="020B0604020202020204" pitchFamily="34" charset="0"/>
              </a:rPr>
              <a:t> (SELECT * </a:t>
            </a:r>
          </a:p>
          <a:p>
            <a:pPr>
              <a:spcBef>
                <a:spcPct val="0"/>
              </a:spcBef>
              <a:buNone/>
            </a:pPr>
            <a:r>
              <a:rPr lang="en-US" altLang="en-US" dirty="0">
                <a:solidFill>
                  <a:schemeClr val="tx1"/>
                </a:solidFill>
                <a:cs typeface="Arial" panose="020B0604020202020204" pitchFamily="34" charset="0"/>
              </a:rPr>
              <a:t>                               FROM DEPENDENT</a:t>
            </a:r>
          </a:p>
          <a:p>
            <a:pPr>
              <a:spcBef>
                <a:spcPct val="0"/>
              </a:spcBef>
              <a:buNone/>
            </a:pPr>
            <a:r>
              <a:rPr lang="en-US" altLang="en-US" dirty="0">
                <a:solidFill>
                  <a:schemeClr val="tx1"/>
                </a:solidFill>
                <a:cs typeface="Arial" panose="020B0604020202020204" pitchFamily="34" charset="0"/>
              </a:rPr>
              <a:t>                               WHERE </a:t>
            </a:r>
            <a:r>
              <a:rPr lang="en-US" altLang="en-US" dirty="0" err="1">
                <a:solidFill>
                  <a:schemeClr val="tx1"/>
                </a:solidFill>
                <a:cs typeface="Arial" panose="020B0604020202020204" pitchFamily="34" charset="0"/>
              </a:rPr>
              <a:t>Ssn</a:t>
            </a:r>
            <a:r>
              <a:rPr lang="en-US" altLang="en-US" dirty="0">
                <a:solidFill>
                  <a:schemeClr val="tx1"/>
                </a:solidFill>
                <a:cs typeface="Arial" panose="020B0604020202020204" pitchFamily="34" charset="0"/>
              </a:rPr>
              <a:t>= </a:t>
            </a:r>
            <a:r>
              <a:rPr lang="en-US" altLang="en-US" dirty="0" err="1">
                <a:solidFill>
                  <a:schemeClr val="tx1"/>
                </a:solidFill>
                <a:cs typeface="Arial" panose="020B0604020202020204" pitchFamily="34" charset="0"/>
              </a:rPr>
              <a:t>Essn</a:t>
            </a:r>
            <a:r>
              <a:rPr lang="en-US" altLang="en-US" dirty="0">
                <a:solidFill>
                  <a:schemeClr val="tx1"/>
                </a:solidFill>
                <a:cs typeface="Arial" panose="020B0604020202020204" pitchFamily="34" charset="0"/>
              </a:rPr>
              <a:t>)</a:t>
            </a:r>
          </a:p>
          <a:p>
            <a:pPr>
              <a:spcBef>
                <a:spcPct val="0"/>
              </a:spcBef>
              <a:buNone/>
            </a:pPr>
            <a:endParaRPr lang="en-US" altLang="en-US" dirty="0">
              <a:solidFill>
                <a:schemeClr val="tx1"/>
              </a:solidFill>
              <a:cs typeface="Arial" panose="020B0604020202020204" pitchFamily="34" charset="0"/>
            </a:endParaRPr>
          </a:p>
          <a:p>
            <a:pPr>
              <a:spcBef>
                <a:spcPct val="0"/>
              </a:spcBef>
              <a:buNone/>
            </a:pPr>
            <a:r>
              <a:rPr lang="en-US" altLang="en-US" dirty="0">
                <a:solidFill>
                  <a:schemeClr val="tx1"/>
                </a:solidFill>
                <a:cs typeface="Arial" panose="020B0604020202020204" pitchFamily="34" charset="0"/>
              </a:rPr>
              <a:t>                  AND </a:t>
            </a:r>
            <a:r>
              <a:rPr lang="en-US" altLang="en-US" b="1" dirty="0">
                <a:solidFill>
                  <a:schemeClr val="tx1"/>
                </a:solidFill>
                <a:cs typeface="Arial" panose="020B0604020202020204" pitchFamily="34" charset="0"/>
              </a:rPr>
              <a:t>EXISTS</a:t>
            </a:r>
            <a:r>
              <a:rPr lang="en-US" altLang="en-US" dirty="0">
                <a:solidFill>
                  <a:schemeClr val="tx1"/>
                </a:solidFill>
                <a:cs typeface="Arial" panose="020B0604020202020204" pitchFamily="34" charset="0"/>
              </a:rPr>
              <a:t> (SELECT   *</a:t>
            </a:r>
          </a:p>
          <a:p>
            <a:pPr>
              <a:spcBef>
                <a:spcPct val="0"/>
              </a:spcBef>
              <a:buNone/>
            </a:pPr>
            <a:r>
              <a:rPr lang="en-US" altLang="en-US" dirty="0">
                <a:solidFill>
                  <a:schemeClr val="tx1"/>
                </a:solidFill>
                <a:cs typeface="Arial" panose="020B0604020202020204" pitchFamily="34" charset="0"/>
              </a:rPr>
              <a:t>                                          FROM Department</a:t>
            </a:r>
          </a:p>
          <a:p>
            <a:pPr>
              <a:spcBef>
                <a:spcPct val="0"/>
              </a:spcBef>
              <a:buNone/>
            </a:pPr>
            <a:r>
              <a:rPr lang="en-US" altLang="en-US" dirty="0">
                <a:solidFill>
                  <a:schemeClr val="tx1"/>
                </a:solidFill>
                <a:cs typeface="Arial" panose="020B0604020202020204" pitchFamily="34" charset="0"/>
              </a:rPr>
              <a:t>                                          WHERE </a:t>
            </a:r>
            <a:r>
              <a:rPr lang="en-US" altLang="en-US" dirty="0" err="1">
                <a:solidFill>
                  <a:schemeClr val="tx1"/>
                </a:solidFill>
                <a:cs typeface="Arial" panose="020B0604020202020204" pitchFamily="34" charset="0"/>
              </a:rPr>
              <a:t>Ssn</a:t>
            </a:r>
            <a:r>
              <a:rPr lang="en-US" altLang="en-US" dirty="0">
                <a:solidFill>
                  <a:schemeClr val="tx1"/>
                </a:solidFill>
                <a:cs typeface="Arial" panose="020B0604020202020204" pitchFamily="34" charset="0"/>
              </a:rPr>
              <a:t>= </a:t>
            </a:r>
            <a:r>
              <a:rPr lang="en-US" altLang="en-US" dirty="0" err="1">
                <a:solidFill>
                  <a:schemeClr val="tx1"/>
                </a:solidFill>
                <a:cs typeface="Arial" panose="020B0604020202020204" pitchFamily="34" charset="0"/>
              </a:rPr>
              <a:t>Mgr_Ssn</a:t>
            </a:r>
            <a:r>
              <a:rPr lang="en-US" altLang="en-US" dirty="0">
                <a:solidFill>
                  <a:schemeClr val="tx1"/>
                </a:solidFill>
                <a:cs typeface="Arial" panose="020B0604020202020204" pitchFamily="34" charset="0"/>
              </a:rPr>
              <a:t>)</a:t>
            </a:r>
          </a:p>
          <a:p>
            <a:pPr>
              <a:spcBef>
                <a:spcPct val="0"/>
              </a:spcBef>
              <a:buNone/>
            </a:pPr>
            <a:r>
              <a:rPr lang="en-US" altLang="en-US" dirty="0">
                <a:solidFill>
                  <a:schemeClr val="tx1"/>
                </a:solidFill>
                <a:cs typeface="Arial" panose="020B0604020202020204" pitchFamily="34" charset="0"/>
              </a:rPr>
              <a:t>                                             </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13</a:t>
            </a:fld>
            <a:endParaRPr lang="en-US"/>
          </a:p>
        </p:txBody>
      </p:sp>
    </p:spTree>
    <p:extLst>
      <p:ext uri="{BB962C8B-B14F-4D97-AF65-F5344CB8AC3E}">
        <p14:creationId xmlns:p14="http://schemas.microsoft.com/office/powerpoint/2010/main" val="2079807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of NOT EXISTS</a:t>
            </a:r>
          </a:p>
        </p:txBody>
      </p:sp>
      <p:sp>
        <p:nvSpPr>
          <p:cNvPr id="3" name="Content Placeholder 2"/>
          <p:cNvSpPr>
            <a:spLocks noGrp="1"/>
          </p:cNvSpPr>
          <p:nvPr>
            <p:ph idx="1"/>
          </p:nvPr>
        </p:nvSpPr>
        <p:spPr>
          <a:xfrm>
            <a:off x="838200" y="1550504"/>
            <a:ext cx="10515600" cy="4626459"/>
          </a:xfrm>
        </p:spPr>
        <p:txBody>
          <a:bodyPr/>
          <a:lstStyle/>
          <a:p>
            <a:pPr>
              <a:buFont typeface="Wingdings" panose="05000000000000000000" pitchFamily="2" charset="2"/>
              <a:buNone/>
            </a:pPr>
            <a:r>
              <a:rPr lang="en-US" altLang="en-US" dirty="0"/>
              <a:t>To achieve the “for all” (universal quantifier- see Ch.8) effect, we use double negation this way in SQL:</a:t>
            </a:r>
          </a:p>
          <a:p>
            <a:pPr>
              <a:buFont typeface="Wingdings" panose="05000000000000000000" pitchFamily="2" charset="2"/>
              <a:buNone/>
            </a:pPr>
            <a:r>
              <a:rPr lang="en-US" altLang="en-US" dirty="0"/>
              <a:t>Query: List first and last name of employees who work on </a:t>
            </a:r>
            <a:r>
              <a:rPr lang="en-US" altLang="en-US" u="sng" dirty="0"/>
              <a:t>ALL projects controlled by </a:t>
            </a:r>
            <a:r>
              <a:rPr lang="en-US" altLang="en-US" u="sng" dirty="0" err="1"/>
              <a:t>Dno</a:t>
            </a:r>
            <a:r>
              <a:rPr lang="en-US" altLang="en-US" u="sng" dirty="0"/>
              <a:t>=5.</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14</a:t>
            </a:fld>
            <a:endParaRPr lang="en-US"/>
          </a:p>
        </p:txBody>
      </p:sp>
      <p:sp>
        <p:nvSpPr>
          <p:cNvPr id="6" name="TextBox 3"/>
          <p:cNvSpPr txBox="1">
            <a:spLocks noChangeArrowheads="1"/>
          </p:cNvSpPr>
          <p:nvPr/>
        </p:nvSpPr>
        <p:spPr bwMode="auto">
          <a:xfrm>
            <a:off x="4316413" y="2940050"/>
            <a:ext cx="6934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800" dirty="0">
                <a:solidFill>
                  <a:schemeClr val="tx1"/>
                </a:solidFill>
                <a:cs typeface="Arial" panose="020B0604020202020204" pitchFamily="34" charset="0"/>
              </a:rPr>
              <a:t>SELECT </a:t>
            </a:r>
            <a:r>
              <a:rPr lang="en-US" altLang="en-US" sz="1800" dirty="0" err="1">
                <a:solidFill>
                  <a:schemeClr val="tx1"/>
                </a:solidFill>
                <a:cs typeface="Arial" panose="020B0604020202020204" pitchFamily="34" charset="0"/>
              </a:rPr>
              <a:t>Fname</a:t>
            </a:r>
            <a:r>
              <a:rPr lang="en-US" altLang="en-US" sz="1800" dirty="0">
                <a:solidFill>
                  <a:schemeClr val="tx1"/>
                </a:solidFill>
                <a:cs typeface="Arial" panose="020B0604020202020204" pitchFamily="34" charset="0"/>
              </a:rPr>
              <a:t>, </a:t>
            </a:r>
            <a:r>
              <a:rPr lang="en-US" altLang="en-US" sz="1800" dirty="0" err="1">
                <a:solidFill>
                  <a:schemeClr val="tx1"/>
                </a:solidFill>
                <a:cs typeface="Arial" panose="020B0604020202020204" pitchFamily="34" charset="0"/>
              </a:rPr>
              <a:t>Lname</a:t>
            </a:r>
            <a:endParaRPr lang="en-US" altLang="en-US" sz="1800" dirty="0">
              <a:solidFill>
                <a:schemeClr val="tx1"/>
              </a:solidFill>
              <a:cs typeface="Arial" panose="020B0604020202020204" pitchFamily="34" charset="0"/>
            </a:endParaRPr>
          </a:p>
          <a:p>
            <a:pPr eaLnBrk="1" hangingPunct="1">
              <a:spcBef>
                <a:spcPct val="0"/>
              </a:spcBef>
              <a:buClrTx/>
              <a:buSzTx/>
              <a:buFontTx/>
              <a:buNone/>
            </a:pPr>
            <a:r>
              <a:rPr lang="en-US" altLang="en-US" sz="1800" dirty="0">
                <a:solidFill>
                  <a:schemeClr val="tx1"/>
                </a:solidFill>
                <a:cs typeface="Arial" panose="020B0604020202020204" pitchFamily="34" charset="0"/>
              </a:rPr>
              <a:t>FROM Employee</a:t>
            </a:r>
          </a:p>
          <a:p>
            <a:pPr eaLnBrk="1" hangingPunct="1">
              <a:spcBef>
                <a:spcPct val="0"/>
              </a:spcBef>
              <a:buClrTx/>
              <a:buSzTx/>
              <a:buFontTx/>
              <a:buNone/>
            </a:pPr>
            <a:r>
              <a:rPr lang="en-US" altLang="en-US" sz="1800" dirty="0">
                <a:solidFill>
                  <a:schemeClr val="tx1"/>
                </a:solidFill>
                <a:cs typeface="Arial" panose="020B0604020202020204" pitchFamily="34" charset="0"/>
              </a:rPr>
              <a:t>WHERE </a:t>
            </a:r>
            <a:r>
              <a:rPr lang="en-US" altLang="en-US" sz="1800" b="1" dirty="0">
                <a:solidFill>
                  <a:schemeClr val="tx1"/>
                </a:solidFill>
                <a:cs typeface="Arial" panose="020B0604020202020204" pitchFamily="34" charset="0"/>
              </a:rPr>
              <a:t>NOT EXISTS </a:t>
            </a:r>
            <a:r>
              <a:rPr lang="en-US" altLang="en-US" sz="1800" dirty="0">
                <a:solidFill>
                  <a:schemeClr val="tx1"/>
                </a:solidFill>
                <a:cs typeface="Arial" panose="020B0604020202020204" pitchFamily="34" charset="0"/>
              </a:rPr>
              <a:t>( (SELECT  </a:t>
            </a:r>
            <a:r>
              <a:rPr lang="en-US" altLang="en-US" sz="1800" dirty="0" err="1">
                <a:solidFill>
                  <a:schemeClr val="tx1"/>
                </a:solidFill>
                <a:cs typeface="Arial" panose="020B0604020202020204" pitchFamily="34" charset="0"/>
              </a:rPr>
              <a:t>Pnumber</a:t>
            </a:r>
            <a:r>
              <a:rPr lang="en-US" altLang="en-US" sz="1800" dirty="0">
                <a:solidFill>
                  <a:schemeClr val="tx1"/>
                </a:solidFill>
                <a:cs typeface="Arial" panose="020B0604020202020204" pitchFamily="34" charset="0"/>
              </a:rPr>
              <a:t> </a:t>
            </a:r>
          </a:p>
          <a:p>
            <a:pPr eaLnBrk="1" hangingPunct="1">
              <a:spcBef>
                <a:spcPct val="0"/>
              </a:spcBef>
              <a:buClrTx/>
              <a:buSzTx/>
              <a:buFontTx/>
              <a:buNone/>
            </a:pPr>
            <a:r>
              <a:rPr lang="en-US" altLang="en-US" sz="1800" dirty="0">
                <a:solidFill>
                  <a:schemeClr val="tx1"/>
                </a:solidFill>
                <a:cs typeface="Arial" panose="020B0604020202020204" pitchFamily="34" charset="0"/>
              </a:rPr>
              <a:t>                                         FROM PROJECT</a:t>
            </a:r>
          </a:p>
          <a:p>
            <a:pPr eaLnBrk="1" hangingPunct="1">
              <a:spcBef>
                <a:spcPct val="0"/>
              </a:spcBef>
              <a:buClrTx/>
              <a:buSzTx/>
              <a:buFontTx/>
              <a:buNone/>
            </a:pPr>
            <a:r>
              <a:rPr lang="en-US" altLang="en-US" sz="1800" dirty="0">
                <a:solidFill>
                  <a:schemeClr val="tx1"/>
                </a:solidFill>
                <a:cs typeface="Arial" panose="020B0604020202020204" pitchFamily="34" charset="0"/>
              </a:rPr>
              <a:t>                                        WHERE </a:t>
            </a:r>
            <a:r>
              <a:rPr lang="en-US" altLang="en-US" sz="1800" dirty="0" err="1">
                <a:solidFill>
                  <a:schemeClr val="tx1"/>
                </a:solidFill>
                <a:cs typeface="Arial" panose="020B0604020202020204" pitchFamily="34" charset="0"/>
              </a:rPr>
              <a:t>Dno</a:t>
            </a:r>
            <a:r>
              <a:rPr lang="en-US" altLang="en-US" sz="1800" dirty="0">
                <a:solidFill>
                  <a:schemeClr val="tx1"/>
                </a:solidFill>
                <a:cs typeface="Arial" panose="020B0604020202020204" pitchFamily="34" charset="0"/>
              </a:rPr>
              <a:t>=5)</a:t>
            </a:r>
          </a:p>
          <a:p>
            <a:pPr eaLnBrk="1" hangingPunct="1">
              <a:spcBef>
                <a:spcPct val="0"/>
              </a:spcBef>
              <a:buClrTx/>
              <a:buSzTx/>
              <a:buFontTx/>
              <a:buNone/>
            </a:pPr>
            <a:endParaRPr lang="en-US" altLang="en-US" sz="1800" dirty="0">
              <a:solidFill>
                <a:schemeClr val="tx1"/>
              </a:solidFill>
              <a:cs typeface="Arial" panose="020B0604020202020204" pitchFamily="34" charset="0"/>
            </a:endParaRPr>
          </a:p>
          <a:p>
            <a:pPr eaLnBrk="1" hangingPunct="1">
              <a:spcBef>
                <a:spcPct val="0"/>
              </a:spcBef>
              <a:buClrTx/>
              <a:buSzTx/>
              <a:buFontTx/>
              <a:buNone/>
            </a:pPr>
            <a:r>
              <a:rPr lang="en-US" altLang="en-US" sz="1800" dirty="0">
                <a:solidFill>
                  <a:schemeClr val="tx1"/>
                </a:solidFill>
                <a:cs typeface="Arial" panose="020B0604020202020204" pitchFamily="34" charset="0"/>
              </a:rPr>
              <a:t>                         </a:t>
            </a:r>
            <a:r>
              <a:rPr lang="en-US" altLang="en-US" sz="1800" b="1" dirty="0">
                <a:solidFill>
                  <a:schemeClr val="tx1"/>
                </a:solidFill>
                <a:cs typeface="Arial" panose="020B0604020202020204" pitchFamily="34" charset="0"/>
              </a:rPr>
              <a:t>EXCEPT </a:t>
            </a:r>
            <a:r>
              <a:rPr lang="en-US" altLang="en-US" sz="1800" dirty="0">
                <a:solidFill>
                  <a:schemeClr val="tx1"/>
                </a:solidFill>
                <a:cs typeface="Arial" panose="020B0604020202020204" pitchFamily="34" charset="0"/>
              </a:rPr>
              <a:t>(SELECT   </a:t>
            </a:r>
            <a:r>
              <a:rPr lang="en-US" altLang="en-US" sz="1800" dirty="0" err="1">
                <a:solidFill>
                  <a:schemeClr val="tx1"/>
                </a:solidFill>
                <a:cs typeface="Arial" panose="020B0604020202020204" pitchFamily="34" charset="0"/>
              </a:rPr>
              <a:t>Pno</a:t>
            </a:r>
            <a:endParaRPr lang="en-US" altLang="en-US" sz="1800" dirty="0">
              <a:solidFill>
                <a:schemeClr val="tx1"/>
              </a:solidFill>
              <a:cs typeface="Arial" panose="020B0604020202020204" pitchFamily="34" charset="0"/>
            </a:endParaRPr>
          </a:p>
          <a:p>
            <a:pPr eaLnBrk="1" hangingPunct="1">
              <a:spcBef>
                <a:spcPct val="0"/>
              </a:spcBef>
              <a:buClrTx/>
              <a:buSzTx/>
              <a:buFontTx/>
              <a:buNone/>
            </a:pPr>
            <a:r>
              <a:rPr lang="en-US" altLang="en-US" sz="1800" dirty="0">
                <a:solidFill>
                  <a:schemeClr val="tx1"/>
                </a:solidFill>
                <a:cs typeface="Arial" panose="020B0604020202020204" pitchFamily="34" charset="0"/>
              </a:rPr>
              <a:t>                                          FROM WORKS_ON</a:t>
            </a:r>
          </a:p>
          <a:p>
            <a:pPr eaLnBrk="1" hangingPunct="1">
              <a:spcBef>
                <a:spcPct val="0"/>
              </a:spcBef>
              <a:buClrTx/>
              <a:buSzTx/>
              <a:buFontTx/>
              <a:buNone/>
            </a:pPr>
            <a:r>
              <a:rPr lang="en-US" altLang="en-US" sz="1800" dirty="0">
                <a:solidFill>
                  <a:schemeClr val="tx1"/>
                </a:solidFill>
                <a:cs typeface="Arial" panose="020B0604020202020204" pitchFamily="34" charset="0"/>
              </a:rPr>
              <a:t>                                          WHERE </a:t>
            </a:r>
            <a:r>
              <a:rPr lang="en-US" altLang="en-US" sz="1800" dirty="0" err="1">
                <a:solidFill>
                  <a:schemeClr val="tx1"/>
                </a:solidFill>
                <a:cs typeface="Arial" panose="020B0604020202020204" pitchFamily="34" charset="0"/>
              </a:rPr>
              <a:t>Ssn</a:t>
            </a:r>
            <a:r>
              <a:rPr lang="en-US" altLang="en-US" sz="1800" dirty="0">
                <a:solidFill>
                  <a:schemeClr val="tx1"/>
                </a:solidFill>
                <a:cs typeface="Arial" panose="020B0604020202020204" pitchFamily="34" charset="0"/>
              </a:rPr>
              <a:t>= </a:t>
            </a:r>
            <a:r>
              <a:rPr lang="en-US" altLang="en-US" sz="1800" dirty="0" err="1">
                <a:solidFill>
                  <a:schemeClr val="tx1"/>
                </a:solidFill>
                <a:cs typeface="Arial" panose="020B0604020202020204" pitchFamily="34" charset="0"/>
              </a:rPr>
              <a:t>ESsn</a:t>
            </a:r>
            <a:r>
              <a:rPr lang="en-US" altLang="en-US" sz="1800" dirty="0">
                <a:solidFill>
                  <a:schemeClr val="tx1"/>
                </a:solidFill>
                <a:cs typeface="Arial" panose="020B0604020202020204" pitchFamily="34" charset="0"/>
              </a:rPr>
              <a:t>))</a:t>
            </a:r>
          </a:p>
          <a:p>
            <a:pPr eaLnBrk="1" hangingPunct="1">
              <a:spcBef>
                <a:spcPct val="0"/>
              </a:spcBef>
              <a:buClrTx/>
              <a:buSzTx/>
              <a:buFontTx/>
              <a:buNone/>
            </a:pPr>
            <a:r>
              <a:rPr lang="en-US" altLang="en-US" sz="1800" dirty="0">
                <a:cs typeface="Arial" panose="020B0604020202020204" pitchFamily="34" charset="0"/>
              </a:rPr>
              <a:t>The above is equivalent to double negation: List names of those employees for whom there does NOT exist a project managed by department no. 5 that they do NOT work on.</a:t>
            </a:r>
          </a:p>
        </p:txBody>
      </p:sp>
    </p:spTree>
    <p:extLst>
      <p:ext uri="{BB962C8B-B14F-4D97-AF65-F5344CB8AC3E}">
        <p14:creationId xmlns:p14="http://schemas.microsoft.com/office/powerpoint/2010/main" val="2307646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Double Negation to accomplish “for all” in SQL</a:t>
            </a:r>
            <a:endParaRPr lang="en-US" dirty="0"/>
          </a:p>
        </p:txBody>
      </p:sp>
      <p:sp>
        <p:nvSpPr>
          <p:cNvPr id="3" name="Content Placeholder 2"/>
          <p:cNvSpPr>
            <a:spLocks noGrp="1"/>
          </p:cNvSpPr>
          <p:nvPr>
            <p:ph idx="1"/>
          </p:nvPr>
        </p:nvSpPr>
        <p:spPr/>
        <p:txBody>
          <a:bodyPr>
            <a:normAutofit fontScale="70000" lnSpcReduction="20000"/>
          </a:bodyPr>
          <a:lstStyle/>
          <a:p>
            <a:pPr>
              <a:defRPr/>
            </a:pPr>
            <a:r>
              <a:rPr lang="en-US" b="1" dirty="0"/>
              <a:t>Q3B:</a:t>
            </a:r>
            <a:r>
              <a:rPr lang="en-US" dirty="0"/>
              <a:t>	</a:t>
            </a:r>
            <a:r>
              <a:rPr lang="en-US" b="1" dirty="0"/>
              <a:t>SELECT</a:t>
            </a:r>
            <a:r>
              <a:rPr lang="en-US" dirty="0"/>
              <a:t>	</a:t>
            </a:r>
            <a:r>
              <a:rPr lang="en-US" dirty="0" err="1"/>
              <a:t>Lname</a:t>
            </a:r>
            <a:r>
              <a:rPr lang="en-US" dirty="0"/>
              <a:t>, </a:t>
            </a:r>
            <a:r>
              <a:rPr lang="en-US" dirty="0" err="1"/>
              <a:t>Fname</a:t>
            </a:r>
            <a:r>
              <a:rPr lang="en-US" dirty="0"/>
              <a:t>	</a:t>
            </a:r>
          </a:p>
          <a:p>
            <a:pPr marL="0" indent="0">
              <a:buFont typeface="Wingdings" panose="05000000000000000000" pitchFamily="2" charset="2"/>
              <a:buNone/>
              <a:defRPr/>
            </a:pPr>
            <a:r>
              <a:rPr lang="en-US" dirty="0"/>
              <a:t>	</a:t>
            </a:r>
            <a:r>
              <a:rPr lang="en-US" b="1" dirty="0"/>
              <a:t>FROM</a:t>
            </a:r>
            <a:r>
              <a:rPr lang="en-US" dirty="0"/>
              <a:t>	EMPLOYEE</a:t>
            </a:r>
          </a:p>
          <a:p>
            <a:pPr marL="0" indent="0">
              <a:buFont typeface="Wingdings" panose="05000000000000000000" pitchFamily="2" charset="2"/>
              <a:buNone/>
              <a:defRPr/>
            </a:pPr>
            <a:r>
              <a:rPr lang="en-US" dirty="0"/>
              <a:t>	</a:t>
            </a:r>
            <a:r>
              <a:rPr lang="en-US" b="1" dirty="0"/>
              <a:t>WHERE</a:t>
            </a:r>
            <a:r>
              <a:rPr lang="en-US" dirty="0"/>
              <a:t>	</a:t>
            </a:r>
            <a:r>
              <a:rPr lang="en-US" b="1" dirty="0"/>
              <a:t>NOT EXISTS</a:t>
            </a:r>
            <a:r>
              <a:rPr lang="en-US" dirty="0"/>
              <a:t> (</a:t>
            </a:r>
            <a:r>
              <a:rPr lang="en-US" b="1" dirty="0"/>
              <a:t>SELECT</a:t>
            </a:r>
            <a:r>
              <a:rPr lang="en-US" dirty="0"/>
              <a:t>	*</a:t>
            </a:r>
          </a:p>
          <a:p>
            <a:pPr marL="0" indent="0">
              <a:buFont typeface="Wingdings" panose="05000000000000000000" pitchFamily="2" charset="2"/>
              <a:buNone/>
              <a:defRPr/>
            </a:pPr>
            <a:r>
              <a:rPr lang="en-US" dirty="0"/>
              <a:t>	</a:t>
            </a:r>
            <a:r>
              <a:rPr lang="en-US" b="1" dirty="0"/>
              <a:t>FROM</a:t>
            </a:r>
            <a:r>
              <a:rPr lang="en-US" dirty="0"/>
              <a:t>	WORKS_ON B</a:t>
            </a:r>
          </a:p>
          <a:p>
            <a:pPr marL="0" indent="0">
              <a:buFont typeface="Wingdings" panose="05000000000000000000" pitchFamily="2" charset="2"/>
              <a:buNone/>
              <a:defRPr/>
            </a:pPr>
            <a:r>
              <a:rPr lang="en-US" dirty="0"/>
              <a:t>	</a:t>
            </a:r>
            <a:r>
              <a:rPr lang="en-US" b="1" dirty="0"/>
              <a:t>WHERE</a:t>
            </a:r>
            <a:r>
              <a:rPr lang="en-US" dirty="0"/>
              <a:t>	( </a:t>
            </a:r>
            <a:r>
              <a:rPr lang="en-US" dirty="0" err="1"/>
              <a:t>B.Pno</a:t>
            </a:r>
            <a:r>
              <a:rPr lang="en-US" dirty="0"/>
              <a:t> </a:t>
            </a:r>
            <a:r>
              <a:rPr lang="en-US" b="1" dirty="0"/>
              <a:t>IN</a:t>
            </a:r>
            <a:r>
              <a:rPr lang="en-US" dirty="0"/>
              <a:t>  (</a:t>
            </a:r>
            <a:r>
              <a:rPr lang="en-US" b="1" dirty="0"/>
              <a:t>  SELECT</a:t>
            </a:r>
            <a:r>
              <a:rPr lang="en-US" dirty="0"/>
              <a:t> </a:t>
            </a:r>
            <a:r>
              <a:rPr lang="en-US" dirty="0" err="1"/>
              <a:t>Pnumber</a:t>
            </a:r>
            <a:endParaRPr lang="en-US" dirty="0"/>
          </a:p>
          <a:p>
            <a:pPr marL="0" indent="0">
              <a:buFont typeface="Wingdings" panose="05000000000000000000" pitchFamily="2" charset="2"/>
              <a:buNone/>
              <a:defRPr/>
            </a:pPr>
            <a:r>
              <a:rPr lang="en-US" dirty="0"/>
              <a:t>	</a:t>
            </a:r>
            <a:r>
              <a:rPr lang="en-US" b="1" dirty="0"/>
              <a:t>FROM</a:t>
            </a:r>
            <a:r>
              <a:rPr lang="en-US" dirty="0"/>
              <a:t> PROJECT</a:t>
            </a:r>
          </a:p>
          <a:p>
            <a:pPr marL="0" indent="0">
              <a:buFont typeface="Wingdings" panose="05000000000000000000" pitchFamily="2" charset="2"/>
              <a:buNone/>
              <a:defRPr/>
            </a:pPr>
            <a:r>
              <a:rPr lang="en-US" dirty="0"/>
              <a:t>	</a:t>
            </a:r>
            <a:r>
              <a:rPr lang="en-US" b="1" dirty="0"/>
              <a:t>WHERE</a:t>
            </a:r>
            <a:r>
              <a:rPr lang="en-US" dirty="0"/>
              <a:t> </a:t>
            </a:r>
            <a:r>
              <a:rPr lang="en-US" dirty="0" err="1"/>
              <a:t>Dnum</a:t>
            </a:r>
            <a:r>
              <a:rPr lang="en-US" dirty="0"/>
              <a:t>=5 				 </a:t>
            </a:r>
          </a:p>
          <a:p>
            <a:pPr marL="0" indent="0">
              <a:buFont typeface="Wingdings" panose="05000000000000000000" pitchFamily="2" charset="2"/>
              <a:buNone/>
              <a:defRPr/>
            </a:pPr>
            <a:r>
              <a:rPr lang="en-US" b="1" dirty="0"/>
              <a:t>	AND</a:t>
            </a:r>
            <a:r>
              <a:rPr lang="en-US" dirty="0"/>
              <a:t>  </a:t>
            </a:r>
            <a:r>
              <a:rPr lang="en-US" b="1" dirty="0"/>
              <a:t>NOT EXISTS</a:t>
            </a:r>
            <a:r>
              <a:rPr lang="en-US" dirty="0"/>
              <a:t> (</a:t>
            </a:r>
            <a:r>
              <a:rPr lang="en-US" b="1" dirty="0"/>
              <a:t>SELECT	</a:t>
            </a:r>
            <a:r>
              <a:rPr lang="en-US" dirty="0"/>
              <a:t>*   </a:t>
            </a:r>
            <a:r>
              <a:rPr lang="en-US" b="1" dirty="0"/>
              <a:t>FROM</a:t>
            </a:r>
            <a:r>
              <a:rPr lang="en-US" dirty="0"/>
              <a:t>  WORKS_ON C</a:t>
            </a:r>
          </a:p>
          <a:p>
            <a:pPr marL="0" indent="0">
              <a:buFont typeface="Wingdings" panose="05000000000000000000" pitchFamily="2" charset="2"/>
              <a:buNone/>
              <a:defRPr/>
            </a:pPr>
            <a:r>
              <a:rPr lang="en-US" dirty="0"/>
              <a:t>			  </a:t>
            </a:r>
            <a:r>
              <a:rPr lang="en-US" b="1" dirty="0"/>
              <a:t>WHERE</a:t>
            </a:r>
            <a:r>
              <a:rPr lang="en-US" dirty="0"/>
              <a:t>  </a:t>
            </a:r>
            <a:r>
              <a:rPr lang="en-US" dirty="0" err="1"/>
              <a:t>C.Essn</a:t>
            </a:r>
            <a:r>
              <a:rPr lang="en-US" dirty="0"/>
              <a:t>=</a:t>
            </a:r>
            <a:r>
              <a:rPr lang="en-US" dirty="0" err="1"/>
              <a:t>Ssn</a:t>
            </a:r>
            <a:endParaRPr lang="en-US" dirty="0"/>
          </a:p>
          <a:p>
            <a:pPr marL="0" indent="0">
              <a:buFont typeface="Wingdings" panose="05000000000000000000" pitchFamily="2" charset="2"/>
              <a:buNone/>
              <a:defRPr/>
            </a:pPr>
            <a:r>
              <a:rPr lang="en-US" dirty="0"/>
              <a:t>			  </a:t>
            </a:r>
            <a:r>
              <a:rPr lang="en-US" b="1" dirty="0"/>
              <a:t>AND</a:t>
            </a:r>
            <a:r>
              <a:rPr lang="en-US" dirty="0"/>
              <a:t>	</a:t>
            </a:r>
            <a:r>
              <a:rPr lang="en-US" dirty="0" err="1"/>
              <a:t>C.Pno</a:t>
            </a:r>
            <a:r>
              <a:rPr lang="en-US" dirty="0"/>
              <a:t>=</a:t>
            </a:r>
            <a:r>
              <a:rPr lang="en-US" dirty="0" err="1"/>
              <a:t>B.Pno</a:t>
            </a:r>
            <a:r>
              <a:rPr lang="en-US" dirty="0"/>
              <a:t> )));</a:t>
            </a:r>
          </a:p>
          <a:p>
            <a:pPr marL="0" indent="0">
              <a:buFont typeface="Wingdings" panose="05000000000000000000" pitchFamily="2" charset="2"/>
              <a:buNone/>
              <a:defRPr/>
            </a:pPr>
            <a:r>
              <a:rPr lang="en-US" sz="3200" dirty="0">
                <a:solidFill>
                  <a:srgbClr val="800000"/>
                </a:solidFill>
              </a:rPr>
              <a:t>The above is a direct rendering of: </a:t>
            </a:r>
            <a:r>
              <a:rPr lang="en-US" altLang="en-US" sz="3600" dirty="0"/>
              <a:t>List names of those employees for whom there does NOT exist a project managed by department no. 5 that they do NOT work on.</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15</a:t>
            </a:fld>
            <a:endParaRPr lang="en-US"/>
          </a:p>
        </p:txBody>
      </p:sp>
    </p:spTree>
    <p:extLst>
      <p:ext uri="{BB962C8B-B14F-4D97-AF65-F5344CB8AC3E}">
        <p14:creationId xmlns:p14="http://schemas.microsoft.com/office/powerpoint/2010/main" val="2011966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Explicit Sets and Renaming of Attributes in SQL</a:t>
            </a:r>
            <a:endParaRPr lang="en-US" dirty="0"/>
          </a:p>
        </p:txBody>
      </p:sp>
      <p:sp>
        <p:nvSpPr>
          <p:cNvPr id="3" name="Content Placeholder 2"/>
          <p:cNvSpPr>
            <a:spLocks noGrp="1"/>
          </p:cNvSpPr>
          <p:nvPr>
            <p:ph idx="1"/>
          </p:nvPr>
        </p:nvSpPr>
        <p:spPr/>
        <p:txBody>
          <a:bodyPr/>
          <a:lstStyle/>
          <a:p>
            <a:pPr>
              <a:defRPr/>
            </a:pPr>
            <a:r>
              <a:rPr lang="en-US" altLang="en-US" dirty="0"/>
              <a:t>Can use explicit set of values in WHERE clause</a:t>
            </a:r>
          </a:p>
          <a:p>
            <a:pPr marL="0" indent="0">
              <a:buFont typeface="Wingdings" panose="05000000000000000000" pitchFamily="2" charset="2"/>
              <a:buNone/>
              <a:defRPr/>
            </a:pPr>
            <a:r>
              <a:rPr lang="en-US" sz="2000" b="1" dirty="0">
                <a:solidFill>
                  <a:schemeClr val="tx1">
                    <a:lumMod val="65000"/>
                    <a:lumOff val="35000"/>
                  </a:schemeClr>
                </a:solidFill>
              </a:rPr>
              <a:t>   Q17:</a:t>
            </a:r>
            <a:r>
              <a:rPr lang="en-US" sz="2000" dirty="0">
                <a:solidFill>
                  <a:schemeClr val="tx1">
                    <a:lumMod val="65000"/>
                    <a:lumOff val="35000"/>
                  </a:schemeClr>
                </a:solidFill>
              </a:rPr>
              <a:t>		</a:t>
            </a:r>
            <a:r>
              <a:rPr lang="en-US" sz="2000" b="1" dirty="0">
                <a:solidFill>
                  <a:schemeClr val="tx1">
                    <a:lumMod val="65000"/>
                    <a:lumOff val="35000"/>
                  </a:schemeClr>
                </a:solidFill>
              </a:rPr>
              <a:t>SELECT	DISTINCT</a:t>
            </a:r>
            <a:r>
              <a:rPr lang="en-US" sz="2000" dirty="0">
                <a:solidFill>
                  <a:schemeClr val="tx1">
                    <a:lumMod val="65000"/>
                    <a:lumOff val="35000"/>
                  </a:schemeClr>
                </a:solidFill>
              </a:rPr>
              <a:t> </a:t>
            </a:r>
            <a:r>
              <a:rPr lang="en-US" sz="2000" dirty="0" err="1">
                <a:solidFill>
                  <a:schemeClr val="tx1">
                    <a:lumMod val="65000"/>
                    <a:lumOff val="35000"/>
                  </a:schemeClr>
                </a:solidFill>
              </a:rPr>
              <a:t>Essn</a:t>
            </a:r>
            <a:endParaRPr lang="en-US" sz="1200" dirty="0">
              <a:solidFill>
                <a:schemeClr val="tx1">
                  <a:lumMod val="65000"/>
                  <a:lumOff val="35000"/>
                </a:schemeClr>
              </a:solidFill>
            </a:endParaRPr>
          </a:p>
          <a:p>
            <a:pPr marL="0" indent="0">
              <a:buFont typeface="Wingdings" panose="05000000000000000000" pitchFamily="2" charset="2"/>
              <a:buNone/>
              <a:defRPr/>
            </a:pPr>
            <a:r>
              <a:rPr lang="en-US" sz="2000" dirty="0">
                <a:solidFill>
                  <a:schemeClr val="tx1">
                    <a:lumMod val="65000"/>
                    <a:lumOff val="35000"/>
                  </a:schemeClr>
                </a:solidFill>
              </a:rPr>
              <a:t>		</a:t>
            </a:r>
            <a:r>
              <a:rPr lang="en-US" sz="2000" b="1" dirty="0">
                <a:solidFill>
                  <a:schemeClr val="tx1">
                    <a:lumMod val="65000"/>
                    <a:lumOff val="35000"/>
                  </a:schemeClr>
                </a:solidFill>
              </a:rPr>
              <a:t>FROM</a:t>
            </a:r>
            <a:r>
              <a:rPr lang="en-US" sz="2000" dirty="0">
                <a:solidFill>
                  <a:schemeClr val="tx1">
                    <a:lumMod val="65000"/>
                    <a:lumOff val="35000"/>
                  </a:schemeClr>
                </a:solidFill>
              </a:rPr>
              <a:t>		WORKS_ON</a:t>
            </a:r>
            <a:endParaRPr lang="en-US" sz="1200" dirty="0">
              <a:solidFill>
                <a:schemeClr val="tx1">
                  <a:lumMod val="65000"/>
                  <a:lumOff val="35000"/>
                </a:schemeClr>
              </a:solidFill>
            </a:endParaRPr>
          </a:p>
          <a:p>
            <a:pPr marL="0" indent="0">
              <a:buFont typeface="Wingdings" panose="05000000000000000000" pitchFamily="2" charset="2"/>
              <a:buNone/>
              <a:defRPr/>
            </a:pPr>
            <a:r>
              <a:rPr lang="en-US" sz="2000" dirty="0">
                <a:solidFill>
                  <a:schemeClr val="tx1">
                    <a:lumMod val="65000"/>
                    <a:lumOff val="35000"/>
                  </a:schemeClr>
                </a:solidFill>
              </a:rPr>
              <a:t>		</a:t>
            </a:r>
            <a:r>
              <a:rPr lang="en-US" sz="2000" b="1" dirty="0">
                <a:solidFill>
                  <a:schemeClr val="tx1">
                    <a:lumMod val="65000"/>
                    <a:lumOff val="35000"/>
                  </a:schemeClr>
                </a:solidFill>
              </a:rPr>
              <a:t>WHERE</a:t>
            </a:r>
            <a:r>
              <a:rPr lang="en-US" sz="2000" dirty="0">
                <a:solidFill>
                  <a:schemeClr val="tx1">
                    <a:lumMod val="65000"/>
                    <a:lumOff val="35000"/>
                  </a:schemeClr>
                </a:solidFill>
              </a:rPr>
              <a:t>	</a:t>
            </a:r>
            <a:r>
              <a:rPr lang="en-US" sz="2000" dirty="0" err="1">
                <a:solidFill>
                  <a:schemeClr val="tx1">
                    <a:lumMod val="65000"/>
                    <a:lumOff val="35000"/>
                  </a:schemeClr>
                </a:solidFill>
              </a:rPr>
              <a:t>Pno</a:t>
            </a:r>
            <a:r>
              <a:rPr lang="en-US" sz="2000" dirty="0">
                <a:solidFill>
                  <a:schemeClr val="tx1">
                    <a:lumMod val="65000"/>
                    <a:lumOff val="35000"/>
                  </a:schemeClr>
                </a:solidFill>
              </a:rPr>
              <a:t> </a:t>
            </a:r>
            <a:r>
              <a:rPr lang="en-US" sz="2000" b="1" dirty="0">
                <a:solidFill>
                  <a:schemeClr val="tx1">
                    <a:lumMod val="65000"/>
                    <a:lumOff val="35000"/>
                  </a:schemeClr>
                </a:solidFill>
              </a:rPr>
              <a:t>IN</a:t>
            </a:r>
            <a:r>
              <a:rPr lang="en-US" sz="2000" dirty="0">
                <a:solidFill>
                  <a:schemeClr val="tx1">
                    <a:lumMod val="65000"/>
                    <a:lumOff val="35000"/>
                  </a:schemeClr>
                </a:solidFill>
              </a:rPr>
              <a:t> (1, 2, 3);</a:t>
            </a:r>
            <a:endParaRPr lang="en-US" sz="1200" dirty="0">
              <a:solidFill>
                <a:schemeClr val="tx1">
                  <a:lumMod val="65000"/>
                  <a:lumOff val="35000"/>
                </a:schemeClr>
              </a:solidFill>
            </a:endParaRPr>
          </a:p>
          <a:p>
            <a:pPr>
              <a:defRPr/>
            </a:pPr>
            <a:r>
              <a:rPr lang="en-US" altLang="en-US" dirty="0"/>
              <a:t>Use qualifier AS followed by desired new name</a:t>
            </a:r>
          </a:p>
          <a:p>
            <a:pPr lvl="1">
              <a:defRPr/>
            </a:pPr>
            <a:r>
              <a:rPr lang="en-US" altLang="en-US" dirty="0"/>
              <a:t>Rename any attribute that appears in the result of a query</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16</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719071"/>
            <a:ext cx="74310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0913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Specifying Joined Tables in the FROM Clause of SQL</a:t>
            </a:r>
            <a:endParaRPr lang="en-US" dirty="0"/>
          </a:p>
        </p:txBody>
      </p:sp>
      <p:sp>
        <p:nvSpPr>
          <p:cNvPr id="3" name="Content Placeholder 2"/>
          <p:cNvSpPr>
            <a:spLocks noGrp="1"/>
          </p:cNvSpPr>
          <p:nvPr>
            <p:ph idx="1"/>
          </p:nvPr>
        </p:nvSpPr>
        <p:spPr/>
        <p:txBody>
          <a:bodyPr/>
          <a:lstStyle/>
          <a:p>
            <a:r>
              <a:rPr lang="en-US" altLang="en-US" b="1" dirty="0"/>
              <a:t>Joined table</a:t>
            </a:r>
          </a:p>
          <a:p>
            <a:pPr lvl="1"/>
            <a:r>
              <a:rPr lang="en-US" altLang="en-US" dirty="0"/>
              <a:t>Permits users to specify a table resulting from a join operation in the FROM clause of a query</a:t>
            </a:r>
          </a:p>
          <a:p>
            <a:r>
              <a:rPr lang="en-US" altLang="en-US" dirty="0"/>
              <a:t>The FROM clause in Q1A </a:t>
            </a:r>
          </a:p>
          <a:p>
            <a:pPr lvl="1"/>
            <a:r>
              <a:rPr lang="en-US" altLang="en-US" dirty="0"/>
              <a:t>Contains a single joined table. JOIN may also be called INNER JOIN</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17</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374" y="4001294"/>
            <a:ext cx="80819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0024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Different Types of </a:t>
            </a:r>
            <a:r>
              <a:rPr lang="en-US" altLang="en-US" dirty="0" err="1"/>
              <a:t>JOINed</a:t>
            </a:r>
            <a:r>
              <a:rPr lang="en-US" altLang="en-US" dirty="0"/>
              <a:t> Tables  in SQL</a:t>
            </a:r>
            <a:endParaRPr lang="en-US" dirty="0"/>
          </a:p>
        </p:txBody>
      </p:sp>
      <p:sp>
        <p:nvSpPr>
          <p:cNvPr id="3" name="Content Placeholder 2"/>
          <p:cNvSpPr>
            <a:spLocks noGrp="1"/>
          </p:cNvSpPr>
          <p:nvPr>
            <p:ph idx="1"/>
          </p:nvPr>
        </p:nvSpPr>
        <p:spPr/>
        <p:txBody>
          <a:bodyPr/>
          <a:lstStyle/>
          <a:p>
            <a:r>
              <a:rPr lang="en-US" altLang="en-US" dirty="0"/>
              <a:t>Specify different types of join</a:t>
            </a:r>
          </a:p>
          <a:p>
            <a:pPr lvl="1"/>
            <a:r>
              <a:rPr lang="en-US" altLang="en-US" dirty="0"/>
              <a:t>NATURAL JOIN </a:t>
            </a:r>
          </a:p>
          <a:p>
            <a:pPr lvl="1"/>
            <a:r>
              <a:rPr lang="en-US" altLang="en-US" dirty="0"/>
              <a:t>Various types of OUTER JOIN (LEFT, RIGHT, FULL )</a:t>
            </a:r>
          </a:p>
          <a:p>
            <a:r>
              <a:rPr lang="en-US" altLang="en-US" dirty="0"/>
              <a:t>NATURAL JOIN on two relations R and S</a:t>
            </a:r>
          </a:p>
          <a:p>
            <a:pPr lvl="1"/>
            <a:r>
              <a:rPr lang="en-US" altLang="en-US" dirty="0"/>
              <a:t>No join condition specified</a:t>
            </a:r>
          </a:p>
          <a:p>
            <a:pPr lvl="1"/>
            <a:r>
              <a:rPr lang="en-US" altLang="en-US" dirty="0"/>
              <a:t>Is equivalent to an implicit EQUIJOIN condition for each pair of attributes with same name from R and S</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18</a:t>
            </a:fld>
            <a:endParaRPr lang="en-US"/>
          </a:p>
        </p:txBody>
      </p:sp>
    </p:spTree>
    <p:extLst>
      <p:ext uri="{BB962C8B-B14F-4D97-AF65-F5344CB8AC3E}">
        <p14:creationId xmlns:p14="http://schemas.microsoft.com/office/powerpoint/2010/main" val="432356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Natural Join</a:t>
            </a:r>
          </a:p>
        </p:txBody>
      </p:sp>
      <p:sp>
        <p:nvSpPr>
          <p:cNvPr id="3" name="Content Placeholder 2"/>
          <p:cNvSpPr>
            <a:spLocks noGrp="1"/>
          </p:cNvSpPr>
          <p:nvPr>
            <p:ph idx="1"/>
          </p:nvPr>
        </p:nvSpPr>
        <p:spPr/>
        <p:txBody>
          <a:bodyPr>
            <a:normAutofit fontScale="92500" lnSpcReduction="20000"/>
          </a:bodyPr>
          <a:lstStyle/>
          <a:p>
            <a:pPr>
              <a:defRPr/>
            </a:pPr>
            <a:r>
              <a:rPr lang="en-US" sz="3200" dirty="0">
                <a:solidFill>
                  <a:srgbClr val="002060"/>
                </a:solidFill>
              </a:rPr>
              <a:t>Rename attributes of one relation so it can be joined with another using NATURAL JOIN:</a:t>
            </a:r>
          </a:p>
          <a:p>
            <a:pPr marL="0" indent="0">
              <a:buFont typeface="Wingdings" panose="05000000000000000000" pitchFamily="2" charset="2"/>
              <a:buNone/>
              <a:defRPr/>
            </a:pPr>
            <a:endParaRPr lang="en-US" b="1" dirty="0"/>
          </a:p>
          <a:p>
            <a:pPr marL="0" indent="0">
              <a:buFont typeface="Wingdings" panose="05000000000000000000" pitchFamily="2" charset="2"/>
              <a:buNone/>
              <a:defRPr/>
            </a:pPr>
            <a:r>
              <a:rPr lang="en-US" b="1" dirty="0"/>
              <a:t>Q1B:       SELECT</a:t>
            </a:r>
            <a:r>
              <a:rPr lang="en-US" dirty="0"/>
              <a:t>        </a:t>
            </a:r>
            <a:r>
              <a:rPr lang="en-US" dirty="0" err="1"/>
              <a:t>Fname</a:t>
            </a:r>
            <a:r>
              <a:rPr lang="en-US" dirty="0"/>
              <a:t>, </a:t>
            </a:r>
            <a:r>
              <a:rPr lang="en-US" dirty="0" err="1"/>
              <a:t>Lname</a:t>
            </a:r>
            <a:r>
              <a:rPr lang="en-US" dirty="0"/>
              <a:t>, Address</a:t>
            </a:r>
          </a:p>
          <a:p>
            <a:pPr marL="0" indent="0">
              <a:buFont typeface="Wingdings" panose="05000000000000000000" pitchFamily="2" charset="2"/>
              <a:buNone/>
              <a:defRPr/>
            </a:pPr>
            <a:r>
              <a:rPr lang="en-US" dirty="0"/>
              <a:t>	    </a:t>
            </a:r>
            <a:r>
              <a:rPr lang="en-US" b="1" dirty="0"/>
              <a:t>FROM</a:t>
            </a:r>
            <a:r>
              <a:rPr lang="en-US" dirty="0"/>
              <a:t>	(EMPLOYEE </a:t>
            </a:r>
            <a:r>
              <a:rPr lang="en-US" b="1" dirty="0"/>
              <a:t>NATURAL JOIN</a:t>
            </a:r>
            <a:endParaRPr lang="en-US" dirty="0"/>
          </a:p>
          <a:p>
            <a:pPr marL="0" indent="0">
              <a:buFont typeface="Wingdings" panose="05000000000000000000" pitchFamily="2" charset="2"/>
              <a:buNone/>
              <a:defRPr/>
            </a:pPr>
            <a:r>
              <a:rPr lang="en-US" dirty="0"/>
              <a:t>			(DEPARTMENT </a:t>
            </a:r>
            <a:r>
              <a:rPr lang="en-US" b="1" dirty="0"/>
              <a:t>AS</a:t>
            </a:r>
            <a:r>
              <a:rPr lang="en-US" dirty="0"/>
              <a:t> DEPT (</a:t>
            </a:r>
            <a:r>
              <a:rPr lang="en-US" dirty="0" err="1"/>
              <a:t>Dname</a:t>
            </a:r>
            <a:r>
              <a:rPr lang="en-US" dirty="0"/>
              <a:t>, </a:t>
            </a:r>
            <a:r>
              <a:rPr lang="en-US" dirty="0" err="1"/>
              <a:t>Dno</a:t>
            </a:r>
            <a:r>
              <a:rPr lang="en-US" dirty="0"/>
              <a:t>, </a:t>
            </a:r>
            <a:r>
              <a:rPr lang="en-US" dirty="0" err="1"/>
              <a:t>Mssn</a:t>
            </a:r>
            <a:r>
              <a:rPr lang="en-US" dirty="0"/>
              <a:t>,</a:t>
            </a:r>
          </a:p>
          <a:p>
            <a:pPr marL="0" indent="0">
              <a:buFont typeface="Wingdings" panose="05000000000000000000" pitchFamily="2" charset="2"/>
              <a:buNone/>
              <a:defRPr/>
            </a:pPr>
            <a:r>
              <a:rPr lang="en-US" dirty="0"/>
              <a:t>                                        </a:t>
            </a:r>
            <a:r>
              <a:rPr lang="en-US" dirty="0" err="1"/>
              <a:t>Msdate</a:t>
            </a:r>
            <a:r>
              <a:rPr lang="en-US" dirty="0"/>
              <a:t>)))</a:t>
            </a:r>
          </a:p>
          <a:p>
            <a:pPr marL="0" indent="0">
              <a:buFont typeface="Wingdings" panose="05000000000000000000" pitchFamily="2" charset="2"/>
              <a:buNone/>
              <a:defRPr/>
            </a:pPr>
            <a:r>
              <a:rPr lang="en-US" dirty="0"/>
              <a:t>	    </a:t>
            </a:r>
            <a:r>
              <a:rPr lang="en-US" b="1" dirty="0"/>
              <a:t>WHERE</a:t>
            </a:r>
            <a:r>
              <a:rPr lang="en-US" dirty="0"/>
              <a:t>	 </a:t>
            </a:r>
            <a:r>
              <a:rPr lang="en-US" dirty="0" err="1"/>
              <a:t>Dname</a:t>
            </a:r>
            <a:r>
              <a:rPr lang="en-US" dirty="0"/>
              <a:t>=‘Research’;</a:t>
            </a:r>
          </a:p>
          <a:p>
            <a:pPr marL="0" indent="0">
              <a:buFont typeface="Wingdings" panose="05000000000000000000" pitchFamily="2" charset="2"/>
              <a:buNone/>
              <a:defRPr/>
            </a:pPr>
            <a:endParaRPr lang="en-US" dirty="0"/>
          </a:p>
          <a:p>
            <a:pPr marL="0" indent="0">
              <a:buFont typeface="Wingdings" panose="05000000000000000000" pitchFamily="2" charset="2"/>
              <a:buNone/>
              <a:defRPr/>
            </a:pPr>
            <a:r>
              <a:rPr lang="en-US" sz="3200" dirty="0">
                <a:solidFill>
                  <a:srgbClr val="002060"/>
                </a:solidFill>
              </a:rPr>
              <a:t>The above works with </a:t>
            </a:r>
            <a:r>
              <a:rPr lang="en-US" sz="3200" dirty="0" err="1">
                <a:solidFill>
                  <a:srgbClr val="002060"/>
                </a:solidFill>
              </a:rPr>
              <a:t>EMPLOYEE.Dno</a:t>
            </a:r>
            <a:r>
              <a:rPr lang="en-US" sz="3200" dirty="0">
                <a:solidFill>
                  <a:srgbClr val="002060"/>
                </a:solidFill>
              </a:rPr>
              <a:t> = </a:t>
            </a:r>
            <a:r>
              <a:rPr lang="en-US" sz="3200" dirty="0" err="1">
                <a:solidFill>
                  <a:srgbClr val="002060"/>
                </a:solidFill>
              </a:rPr>
              <a:t>DEPT.Dno</a:t>
            </a:r>
            <a:r>
              <a:rPr lang="en-US" sz="3200" dirty="0">
                <a:solidFill>
                  <a:srgbClr val="002060"/>
                </a:solidFill>
              </a:rPr>
              <a:t> as an implicit join condition</a:t>
            </a:r>
          </a:p>
          <a:p>
            <a:endParaRPr lang="en-US" dirty="0">
              <a:solidFill>
                <a:srgbClr val="002060"/>
              </a:solidFill>
            </a:endParaRPr>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19</a:t>
            </a:fld>
            <a:endParaRPr lang="en-US"/>
          </a:p>
        </p:txBody>
      </p:sp>
    </p:spTree>
    <p:extLst>
      <p:ext uri="{BB962C8B-B14F-4D97-AF65-F5344CB8AC3E}">
        <p14:creationId xmlns:p14="http://schemas.microsoft.com/office/powerpoint/2010/main" val="4094006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Chapter Outline</a:t>
            </a:r>
          </a:p>
        </p:txBody>
      </p:sp>
      <p:sp>
        <p:nvSpPr>
          <p:cNvPr id="3" name="Content Placeholder 2"/>
          <p:cNvSpPr>
            <a:spLocks noGrp="1"/>
          </p:cNvSpPr>
          <p:nvPr>
            <p:ph idx="1"/>
          </p:nvPr>
        </p:nvSpPr>
        <p:spPr/>
        <p:txBody>
          <a:bodyPr/>
          <a:lstStyle/>
          <a:p>
            <a:r>
              <a:rPr lang="en-US" altLang="en-US" dirty="0"/>
              <a:t>More Complex SQL Retrieval Queries</a:t>
            </a:r>
          </a:p>
          <a:p>
            <a:r>
              <a:rPr lang="en-US" altLang="en-US" dirty="0"/>
              <a:t>Specifying Semantic Constraints as Assertions and Actions as Triggers</a:t>
            </a:r>
          </a:p>
          <a:p>
            <a:r>
              <a:rPr lang="en-US" altLang="en-US" dirty="0"/>
              <a:t>Views (Virtual Tables) in SQL</a:t>
            </a:r>
          </a:p>
          <a:p>
            <a:r>
              <a:rPr lang="en-US" altLang="en-US" dirty="0"/>
              <a:t>Schema Modification in SQL</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2</a:t>
            </a:fld>
            <a:endParaRPr lang="en-US"/>
          </a:p>
        </p:txBody>
      </p:sp>
    </p:spTree>
    <p:extLst>
      <p:ext uri="{BB962C8B-B14F-4D97-AF65-F5344CB8AC3E}">
        <p14:creationId xmlns:p14="http://schemas.microsoft.com/office/powerpoint/2010/main" val="3404349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INNER and OUTER Joins</a:t>
            </a:r>
            <a:endParaRPr lang="en-US" dirty="0"/>
          </a:p>
        </p:txBody>
      </p:sp>
      <p:sp>
        <p:nvSpPr>
          <p:cNvPr id="3" name="Content Placeholder 2"/>
          <p:cNvSpPr>
            <a:spLocks noGrp="1"/>
          </p:cNvSpPr>
          <p:nvPr>
            <p:ph idx="1"/>
          </p:nvPr>
        </p:nvSpPr>
        <p:spPr/>
        <p:txBody>
          <a:bodyPr/>
          <a:lstStyle/>
          <a:p>
            <a:r>
              <a:rPr lang="en-US" altLang="en-US" sz="2200" dirty="0"/>
              <a:t>INNER JOIN  </a:t>
            </a:r>
            <a:r>
              <a:rPr lang="en-US" altLang="en-US" sz="2200" b="1" dirty="0"/>
              <a:t>(versus </a:t>
            </a:r>
            <a:r>
              <a:rPr lang="en-US" altLang="en-US" sz="2200" dirty="0"/>
              <a:t>OUTER JOIN</a:t>
            </a:r>
            <a:r>
              <a:rPr lang="en-US" altLang="en-US" sz="2200" b="1" dirty="0"/>
              <a:t>)</a:t>
            </a:r>
          </a:p>
          <a:p>
            <a:pPr lvl="1"/>
            <a:r>
              <a:rPr lang="en-US" altLang="en-US" sz="2200" dirty="0"/>
              <a:t>Default type of join in a joined table</a:t>
            </a:r>
          </a:p>
          <a:p>
            <a:pPr lvl="1"/>
            <a:r>
              <a:rPr lang="en-US" altLang="en-US" sz="2200" dirty="0"/>
              <a:t>Tuple is included in the result only if a matching tuple exists in the other relation</a:t>
            </a:r>
          </a:p>
          <a:p>
            <a:r>
              <a:rPr lang="en-US" altLang="en-US" sz="2200" dirty="0"/>
              <a:t>LEFT OUTER JOIN 	</a:t>
            </a:r>
          </a:p>
          <a:p>
            <a:pPr lvl="1"/>
            <a:r>
              <a:rPr lang="en-US" altLang="en-US" sz="2200" dirty="0"/>
              <a:t>Every tuple in left table must appear in result</a:t>
            </a:r>
          </a:p>
          <a:p>
            <a:pPr lvl="1"/>
            <a:r>
              <a:rPr lang="en-US" altLang="en-US" sz="2200" dirty="0"/>
              <a:t>If no matching tuple</a:t>
            </a:r>
          </a:p>
          <a:p>
            <a:pPr lvl="2"/>
            <a:r>
              <a:rPr lang="en-US" altLang="en-US" sz="2200" dirty="0"/>
              <a:t>Padded with NULL values for attributes of right table</a:t>
            </a:r>
          </a:p>
          <a:p>
            <a:r>
              <a:rPr lang="en-US" altLang="en-US" sz="2200" dirty="0"/>
              <a:t>RIGHT OUTER JOIN</a:t>
            </a:r>
          </a:p>
          <a:p>
            <a:pPr lvl="1"/>
            <a:r>
              <a:rPr lang="en-US" altLang="en-US" sz="2200" dirty="0"/>
              <a:t>Every tuple in right table must appear in result</a:t>
            </a:r>
          </a:p>
          <a:p>
            <a:pPr lvl="1"/>
            <a:r>
              <a:rPr lang="en-US" altLang="en-US" sz="2200" dirty="0"/>
              <a:t>If no matching tuple</a:t>
            </a:r>
          </a:p>
          <a:p>
            <a:pPr lvl="2"/>
            <a:r>
              <a:rPr lang="en-US" altLang="en-US" sz="2200" dirty="0"/>
              <a:t>Padded with NULL values for attributes of left table</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20</a:t>
            </a:fld>
            <a:endParaRPr lang="en-US"/>
          </a:p>
        </p:txBody>
      </p:sp>
    </p:spTree>
    <p:extLst>
      <p:ext uri="{BB962C8B-B14F-4D97-AF65-F5344CB8AC3E}">
        <p14:creationId xmlns:p14="http://schemas.microsoft.com/office/powerpoint/2010/main" val="3084567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 LEFT OUTER JOIN</a:t>
            </a:r>
            <a:endParaRPr lang="en-US" dirty="0"/>
          </a:p>
        </p:txBody>
      </p:sp>
      <p:sp>
        <p:nvSpPr>
          <p:cNvPr id="3" name="Content Placeholder 2"/>
          <p:cNvSpPr>
            <a:spLocks noGrp="1"/>
          </p:cNvSpPr>
          <p:nvPr>
            <p:ph idx="1"/>
          </p:nvPr>
        </p:nvSpPr>
        <p:spPr/>
        <p:txBody>
          <a:bodyPr>
            <a:normAutofit fontScale="92500" lnSpcReduction="10000"/>
          </a:bodyPr>
          <a:lstStyle/>
          <a:p>
            <a:pPr>
              <a:spcBef>
                <a:spcPct val="0"/>
              </a:spcBef>
              <a:buNone/>
            </a:pPr>
            <a:r>
              <a:rPr lang="en-US" altLang="en-US" dirty="0">
                <a:solidFill>
                  <a:schemeClr val="tx1"/>
                </a:solidFill>
                <a:cs typeface="Arial" panose="020B0604020202020204" pitchFamily="34" charset="0"/>
              </a:rPr>
              <a:t>SELECT </a:t>
            </a:r>
            <a:r>
              <a:rPr lang="en-US" altLang="en-US" dirty="0" err="1">
                <a:solidFill>
                  <a:schemeClr val="tx1"/>
                </a:solidFill>
                <a:cs typeface="Arial" panose="020B0604020202020204" pitchFamily="34" charset="0"/>
              </a:rPr>
              <a:t>E.Lname</a:t>
            </a:r>
            <a:r>
              <a:rPr lang="en-US" altLang="en-US" dirty="0">
                <a:solidFill>
                  <a:schemeClr val="tx1"/>
                </a:solidFill>
                <a:cs typeface="Arial" panose="020B0604020202020204" pitchFamily="34" charset="0"/>
              </a:rPr>
              <a:t> </a:t>
            </a:r>
            <a:r>
              <a:rPr lang="en-US" altLang="en-US" b="1" dirty="0">
                <a:solidFill>
                  <a:schemeClr val="tx1"/>
                </a:solidFill>
                <a:cs typeface="Arial" panose="020B0604020202020204" pitchFamily="34" charset="0"/>
              </a:rPr>
              <a:t>AS</a:t>
            </a:r>
            <a:r>
              <a:rPr lang="en-US" altLang="en-US" dirty="0">
                <a:solidFill>
                  <a:schemeClr val="tx1"/>
                </a:solidFill>
                <a:cs typeface="Arial" panose="020B0604020202020204" pitchFamily="34" charset="0"/>
              </a:rPr>
              <a:t> </a:t>
            </a:r>
            <a:r>
              <a:rPr lang="en-US" altLang="en-US" dirty="0" err="1">
                <a:solidFill>
                  <a:schemeClr val="tx1"/>
                </a:solidFill>
                <a:cs typeface="Arial" panose="020B0604020202020204" pitchFamily="34" charset="0"/>
              </a:rPr>
              <a:t>Employee_Name</a:t>
            </a:r>
            <a:endParaRPr lang="en-US" altLang="en-US" dirty="0">
              <a:solidFill>
                <a:schemeClr val="tx1"/>
              </a:solidFill>
              <a:cs typeface="Arial" panose="020B0604020202020204" pitchFamily="34" charset="0"/>
            </a:endParaRPr>
          </a:p>
          <a:p>
            <a:pPr>
              <a:spcBef>
                <a:spcPct val="0"/>
              </a:spcBef>
              <a:buNone/>
            </a:pPr>
            <a:r>
              <a:rPr lang="en-US" altLang="en-US" dirty="0">
                <a:solidFill>
                  <a:schemeClr val="tx1"/>
                </a:solidFill>
                <a:cs typeface="Arial" panose="020B0604020202020204" pitchFamily="34" charset="0"/>
              </a:rPr>
              <a:t>                </a:t>
            </a:r>
            <a:r>
              <a:rPr lang="en-US" altLang="en-US" dirty="0" err="1">
                <a:solidFill>
                  <a:schemeClr val="tx1"/>
                </a:solidFill>
                <a:cs typeface="Arial" panose="020B0604020202020204" pitchFamily="34" charset="0"/>
              </a:rPr>
              <a:t>S.Lname</a:t>
            </a:r>
            <a:r>
              <a:rPr lang="en-US" altLang="en-US" dirty="0">
                <a:solidFill>
                  <a:schemeClr val="tx1"/>
                </a:solidFill>
                <a:cs typeface="Arial" panose="020B0604020202020204" pitchFamily="34" charset="0"/>
              </a:rPr>
              <a:t> </a:t>
            </a:r>
            <a:r>
              <a:rPr lang="en-US" altLang="en-US" b="1" dirty="0">
                <a:solidFill>
                  <a:schemeClr val="tx1"/>
                </a:solidFill>
                <a:cs typeface="Arial" panose="020B0604020202020204" pitchFamily="34" charset="0"/>
              </a:rPr>
              <a:t>AS</a:t>
            </a:r>
            <a:r>
              <a:rPr lang="en-US" altLang="en-US" dirty="0">
                <a:solidFill>
                  <a:schemeClr val="tx1"/>
                </a:solidFill>
                <a:cs typeface="Arial" panose="020B0604020202020204" pitchFamily="34" charset="0"/>
              </a:rPr>
              <a:t> </a:t>
            </a:r>
            <a:r>
              <a:rPr lang="en-US" altLang="en-US" dirty="0" err="1">
                <a:solidFill>
                  <a:schemeClr val="tx1"/>
                </a:solidFill>
                <a:cs typeface="Arial" panose="020B0604020202020204" pitchFamily="34" charset="0"/>
              </a:rPr>
              <a:t>Supervisor_Name</a:t>
            </a:r>
            <a:endParaRPr lang="en-US" altLang="en-US" dirty="0">
              <a:solidFill>
                <a:schemeClr val="tx1"/>
              </a:solidFill>
              <a:cs typeface="Arial" panose="020B0604020202020204" pitchFamily="34" charset="0"/>
            </a:endParaRPr>
          </a:p>
          <a:p>
            <a:pPr>
              <a:spcBef>
                <a:spcPct val="0"/>
              </a:spcBef>
              <a:buNone/>
            </a:pPr>
            <a:endParaRPr lang="en-US" altLang="en-US" dirty="0">
              <a:solidFill>
                <a:schemeClr val="tx1"/>
              </a:solidFill>
              <a:cs typeface="Arial" panose="020B0604020202020204" pitchFamily="34" charset="0"/>
            </a:endParaRPr>
          </a:p>
          <a:p>
            <a:pPr>
              <a:spcBef>
                <a:spcPct val="0"/>
              </a:spcBef>
              <a:buNone/>
            </a:pPr>
            <a:r>
              <a:rPr lang="en-US" altLang="en-US" dirty="0">
                <a:solidFill>
                  <a:schemeClr val="tx1"/>
                </a:solidFill>
                <a:cs typeface="Arial" panose="020B0604020202020204" pitchFamily="34" charset="0"/>
              </a:rPr>
              <a:t>FROM Employee </a:t>
            </a:r>
            <a:r>
              <a:rPr lang="en-US" altLang="en-US" b="1" dirty="0">
                <a:solidFill>
                  <a:schemeClr val="tx1"/>
                </a:solidFill>
                <a:cs typeface="Arial" panose="020B0604020202020204" pitchFamily="34" charset="0"/>
              </a:rPr>
              <a:t>AS</a:t>
            </a:r>
            <a:r>
              <a:rPr lang="en-US" altLang="en-US" dirty="0">
                <a:solidFill>
                  <a:schemeClr val="tx1"/>
                </a:solidFill>
                <a:cs typeface="Arial" panose="020B0604020202020204" pitchFamily="34" charset="0"/>
              </a:rPr>
              <a:t> E </a:t>
            </a:r>
            <a:r>
              <a:rPr lang="en-US" altLang="en-US" b="1" dirty="0">
                <a:solidFill>
                  <a:schemeClr val="tx1"/>
                </a:solidFill>
                <a:cs typeface="Arial" panose="020B0604020202020204" pitchFamily="34" charset="0"/>
              </a:rPr>
              <a:t>LEFT OUTER JOIN </a:t>
            </a:r>
            <a:r>
              <a:rPr lang="en-US" altLang="en-US" dirty="0">
                <a:solidFill>
                  <a:schemeClr val="tx1"/>
                </a:solidFill>
                <a:cs typeface="Arial" panose="020B0604020202020204" pitchFamily="34" charset="0"/>
              </a:rPr>
              <a:t>EMPLOYEE </a:t>
            </a:r>
            <a:r>
              <a:rPr lang="en-US" altLang="en-US" b="1" dirty="0">
                <a:solidFill>
                  <a:schemeClr val="tx1"/>
                </a:solidFill>
                <a:cs typeface="Arial" panose="020B0604020202020204" pitchFamily="34" charset="0"/>
              </a:rPr>
              <a:t>AS</a:t>
            </a:r>
            <a:r>
              <a:rPr lang="en-US" altLang="en-US" dirty="0">
                <a:solidFill>
                  <a:schemeClr val="tx1"/>
                </a:solidFill>
                <a:cs typeface="Arial" panose="020B0604020202020204" pitchFamily="34" charset="0"/>
              </a:rPr>
              <a:t> S</a:t>
            </a:r>
          </a:p>
          <a:p>
            <a:pPr>
              <a:spcBef>
                <a:spcPct val="0"/>
              </a:spcBef>
              <a:buNone/>
            </a:pPr>
            <a:r>
              <a:rPr lang="en-US" altLang="en-US" dirty="0">
                <a:solidFill>
                  <a:schemeClr val="tx1"/>
                </a:solidFill>
                <a:cs typeface="Arial" panose="020B0604020202020204" pitchFamily="34" charset="0"/>
              </a:rPr>
              <a:t>                              ON </a:t>
            </a:r>
            <a:r>
              <a:rPr lang="en-US" altLang="en-US" dirty="0" err="1">
                <a:solidFill>
                  <a:schemeClr val="tx1"/>
                </a:solidFill>
                <a:cs typeface="Arial" panose="020B0604020202020204" pitchFamily="34" charset="0"/>
              </a:rPr>
              <a:t>E.Super_ssn</a:t>
            </a:r>
            <a:r>
              <a:rPr lang="en-US" altLang="en-US" dirty="0">
                <a:solidFill>
                  <a:schemeClr val="tx1"/>
                </a:solidFill>
                <a:cs typeface="Arial" panose="020B0604020202020204" pitchFamily="34" charset="0"/>
              </a:rPr>
              <a:t> = </a:t>
            </a:r>
            <a:r>
              <a:rPr lang="en-US" altLang="en-US" dirty="0" err="1">
                <a:solidFill>
                  <a:schemeClr val="tx1"/>
                </a:solidFill>
                <a:cs typeface="Arial" panose="020B0604020202020204" pitchFamily="34" charset="0"/>
              </a:rPr>
              <a:t>S.Ssn</a:t>
            </a:r>
            <a:r>
              <a:rPr lang="en-US" altLang="en-US" dirty="0">
                <a:solidFill>
                  <a:schemeClr val="tx1"/>
                </a:solidFill>
                <a:cs typeface="Arial" panose="020B0604020202020204" pitchFamily="34" charset="0"/>
              </a:rPr>
              <a:t>)</a:t>
            </a:r>
          </a:p>
          <a:p>
            <a:pPr>
              <a:spcBef>
                <a:spcPct val="0"/>
              </a:spcBef>
              <a:buNone/>
            </a:pPr>
            <a:endParaRPr lang="en-US" altLang="en-US" dirty="0">
              <a:solidFill>
                <a:schemeClr val="tx1"/>
              </a:solidFill>
              <a:cs typeface="Arial" panose="020B0604020202020204" pitchFamily="34" charset="0"/>
            </a:endParaRPr>
          </a:p>
          <a:p>
            <a:pPr>
              <a:spcBef>
                <a:spcPct val="0"/>
              </a:spcBef>
              <a:buNone/>
            </a:pPr>
            <a:r>
              <a:rPr lang="en-US" altLang="en-US" sz="3600" b="1" dirty="0">
                <a:cs typeface="Arial" panose="020B0604020202020204" pitchFamily="34" charset="0"/>
              </a:rPr>
              <a:t>ALTERNATE SYNTAX:</a:t>
            </a:r>
          </a:p>
          <a:p>
            <a:pPr>
              <a:spcBef>
                <a:spcPct val="0"/>
              </a:spcBef>
              <a:buNone/>
            </a:pPr>
            <a:endParaRPr lang="en-US" altLang="en-US" dirty="0">
              <a:solidFill>
                <a:schemeClr val="tx1"/>
              </a:solidFill>
              <a:cs typeface="Arial" panose="020B0604020202020204" pitchFamily="34" charset="0"/>
            </a:endParaRPr>
          </a:p>
          <a:p>
            <a:pPr>
              <a:spcBef>
                <a:spcPct val="0"/>
              </a:spcBef>
              <a:buNone/>
            </a:pPr>
            <a:r>
              <a:rPr lang="en-US" altLang="en-US" sz="3200" dirty="0">
                <a:solidFill>
                  <a:schemeClr val="tx1"/>
                </a:solidFill>
                <a:cs typeface="Arial" panose="020B0604020202020204" pitchFamily="34" charset="0"/>
              </a:rPr>
              <a:t>SELECT </a:t>
            </a:r>
            <a:r>
              <a:rPr lang="en-US" altLang="en-US" sz="3200" dirty="0" err="1">
                <a:solidFill>
                  <a:schemeClr val="tx1"/>
                </a:solidFill>
                <a:cs typeface="Arial" panose="020B0604020202020204" pitchFamily="34" charset="0"/>
              </a:rPr>
              <a:t>E.Lname</a:t>
            </a:r>
            <a:r>
              <a:rPr lang="en-US" altLang="en-US" sz="3200" dirty="0">
                <a:solidFill>
                  <a:schemeClr val="tx1"/>
                </a:solidFill>
                <a:cs typeface="Arial" panose="020B0604020202020204" pitchFamily="34" charset="0"/>
              </a:rPr>
              <a:t> </a:t>
            </a:r>
            <a:r>
              <a:rPr lang="en-US" altLang="en-US" sz="3200" b="1" dirty="0">
                <a:solidFill>
                  <a:schemeClr val="tx1"/>
                </a:solidFill>
                <a:cs typeface="Arial" panose="020B0604020202020204" pitchFamily="34" charset="0"/>
              </a:rPr>
              <a:t>, </a:t>
            </a:r>
            <a:r>
              <a:rPr lang="en-US" altLang="en-US" sz="3200" dirty="0" err="1">
                <a:solidFill>
                  <a:schemeClr val="tx1"/>
                </a:solidFill>
                <a:cs typeface="Arial" panose="020B0604020202020204" pitchFamily="34" charset="0"/>
              </a:rPr>
              <a:t>S.Lname</a:t>
            </a:r>
            <a:endParaRPr lang="en-US" altLang="en-US" sz="3200" dirty="0">
              <a:solidFill>
                <a:schemeClr val="tx1"/>
              </a:solidFill>
              <a:cs typeface="Arial" panose="020B0604020202020204" pitchFamily="34" charset="0"/>
            </a:endParaRPr>
          </a:p>
          <a:p>
            <a:pPr>
              <a:spcBef>
                <a:spcPct val="0"/>
              </a:spcBef>
              <a:buNone/>
            </a:pPr>
            <a:r>
              <a:rPr lang="en-US" altLang="en-US" sz="3200" b="1" dirty="0">
                <a:solidFill>
                  <a:schemeClr val="tx1"/>
                </a:solidFill>
                <a:cs typeface="Arial" panose="020B0604020202020204" pitchFamily="34" charset="0"/>
              </a:rPr>
              <a:t>FROM  EMPLOYEE E, EMPLOYEE S</a:t>
            </a:r>
          </a:p>
          <a:p>
            <a:pPr>
              <a:spcBef>
                <a:spcPct val="0"/>
              </a:spcBef>
              <a:buNone/>
            </a:pPr>
            <a:r>
              <a:rPr lang="en-US" altLang="en-US" sz="3200" b="1" dirty="0">
                <a:solidFill>
                  <a:schemeClr val="tx1"/>
                </a:solidFill>
                <a:cs typeface="Arial" panose="020B0604020202020204" pitchFamily="34" charset="0"/>
              </a:rPr>
              <a:t>WHERE </a:t>
            </a:r>
            <a:r>
              <a:rPr lang="en-US" altLang="en-US" sz="3200" dirty="0" err="1">
                <a:solidFill>
                  <a:schemeClr val="tx1"/>
                </a:solidFill>
                <a:cs typeface="Arial" panose="020B0604020202020204" pitchFamily="34" charset="0"/>
              </a:rPr>
              <a:t>E.Super_ssn</a:t>
            </a:r>
            <a:r>
              <a:rPr lang="en-US" altLang="en-US" sz="3200" dirty="0">
                <a:solidFill>
                  <a:schemeClr val="tx1"/>
                </a:solidFill>
                <a:cs typeface="Arial" panose="020B0604020202020204" pitchFamily="34" charset="0"/>
              </a:rPr>
              <a:t> + = </a:t>
            </a:r>
            <a:r>
              <a:rPr lang="en-US" altLang="en-US" sz="3200" dirty="0" err="1">
                <a:solidFill>
                  <a:schemeClr val="tx1"/>
                </a:solidFill>
                <a:cs typeface="Arial" panose="020B0604020202020204" pitchFamily="34" charset="0"/>
              </a:rPr>
              <a:t>S.Ssn</a:t>
            </a:r>
            <a:endParaRPr lang="en-US" altLang="en-US" sz="3200" dirty="0">
              <a:solidFill>
                <a:schemeClr val="tx1"/>
              </a:solidFill>
              <a:cs typeface="Arial" panose="020B0604020202020204" pitchFamily="34" charset="0"/>
            </a:endParaRPr>
          </a:p>
          <a:p>
            <a:pPr>
              <a:spcBef>
                <a:spcPct val="0"/>
              </a:spcBef>
              <a:buNone/>
            </a:pPr>
            <a:r>
              <a:rPr lang="en-US" altLang="en-US" sz="3200" dirty="0">
                <a:solidFill>
                  <a:schemeClr val="tx1"/>
                </a:solidFill>
                <a:cs typeface="Arial" panose="020B0604020202020204" pitchFamily="34" charset="0"/>
              </a:rPr>
              <a:t>                </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21</a:t>
            </a:fld>
            <a:endParaRPr lang="en-US"/>
          </a:p>
        </p:txBody>
      </p:sp>
    </p:spTree>
    <p:extLst>
      <p:ext uri="{BB962C8B-B14F-4D97-AF65-F5344CB8AC3E}">
        <p14:creationId xmlns:p14="http://schemas.microsoft.com/office/powerpoint/2010/main" val="3732718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Multiway JOIN in the FROM clause</a:t>
            </a:r>
            <a:endParaRPr lang="en-US" dirty="0"/>
          </a:p>
        </p:txBody>
      </p:sp>
      <p:sp>
        <p:nvSpPr>
          <p:cNvPr id="3" name="Content Placeholder 2"/>
          <p:cNvSpPr>
            <a:spLocks noGrp="1"/>
          </p:cNvSpPr>
          <p:nvPr>
            <p:ph idx="1"/>
          </p:nvPr>
        </p:nvSpPr>
        <p:spPr/>
        <p:txBody>
          <a:bodyPr/>
          <a:lstStyle/>
          <a:p>
            <a:pPr>
              <a:defRPr/>
            </a:pPr>
            <a:r>
              <a:rPr lang="en-US" altLang="en-US" dirty="0"/>
              <a:t>FULL OUTER JOIN – combines result of LEFT and RIGHT OUTER JOIN</a:t>
            </a:r>
          </a:p>
          <a:p>
            <a:pPr>
              <a:defRPr/>
            </a:pPr>
            <a:r>
              <a:rPr lang="en-US" altLang="en-US" dirty="0"/>
              <a:t>Can nest JOIN specifications for a multiway join:</a:t>
            </a:r>
          </a:p>
          <a:p>
            <a:pPr marL="0" indent="0">
              <a:buFont typeface="Wingdings" panose="05000000000000000000" pitchFamily="2" charset="2"/>
              <a:buNone/>
              <a:defRPr/>
            </a:pPr>
            <a:endParaRPr lang="en-US" altLang="en-US" dirty="0"/>
          </a:p>
          <a:p>
            <a:pPr marL="0" indent="0">
              <a:buFont typeface="Wingdings" panose="05000000000000000000" pitchFamily="2" charset="2"/>
              <a:buNone/>
              <a:defRPr/>
            </a:pPr>
            <a:r>
              <a:rPr lang="en-US" sz="2000" b="1" dirty="0">
                <a:solidFill>
                  <a:schemeClr val="tx1">
                    <a:lumMod val="75000"/>
                    <a:lumOff val="25000"/>
                  </a:schemeClr>
                </a:solidFill>
              </a:rPr>
              <a:t>	Q2A:</a:t>
            </a:r>
            <a:r>
              <a:rPr lang="en-US" sz="2000" dirty="0">
                <a:solidFill>
                  <a:schemeClr val="tx1">
                    <a:lumMod val="75000"/>
                    <a:lumOff val="25000"/>
                  </a:schemeClr>
                </a:solidFill>
              </a:rPr>
              <a:t>	</a:t>
            </a:r>
            <a:r>
              <a:rPr lang="en-US" sz="2000" b="1" dirty="0">
                <a:solidFill>
                  <a:schemeClr val="tx1">
                    <a:lumMod val="75000"/>
                    <a:lumOff val="25000"/>
                  </a:schemeClr>
                </a:solidFill>
              </a:rPr>
              <a:t>SELECT</a:t>
            </a:r>
            <a:r>
              <a:rPr lang="en-US" sz="2000" dirty="0">
                <a:solidFill>
                  <a:schemeClr val="tx1">
                    <a:lumMod val="75000"/>
                    <a:lumOff val="25000"/>
                  </a:schemeClr>
                </a:solidFill>
              </a:rPr>
              <a:t> </a:t>
            </a:r>
            <a:r>
              <a:rPr lang="en-US" sz="2000" dirty="0" err="1">
                <a:solidFill>
                  <a:schemeClr val="tx1">
                    <a:lumMod val="75000"/>
                    <a:lumOff val="25000"/>
                  </a:schemeClr>
                </a:solidFill>
              </a:rPr>
              <a:t>Pnumber</a:t>
            </a:r>
            <a:r>
              <a:rPr lang="en-US" sz="2000" dirty="0">
                <a:solidFill>
                  <a:schemeClr val="tx1">
                    <a:lumMod val="75000"/>
                    <a:lumOff val="25000"/>
                  </a:schemeClr>
                </a:solidFill>
              </a:rPr>
              <a:t>, </a:t>
            </a:r>
            <a:r>
              <a:rPr lang="en-US" sz="2000" dirty="0" err="1">
                <a:solidFill>
                  <a:schemeClr val="tx1">
                    <a:lumMod val="75000"/>
                    <a:lumOff val="25000"/>
                  </a:schemeClr>
                </a:solidFill>
              </a:rPr>
              <a:t>Dnum</a:t>
            </a:r>
            <a:r>
              <a:rPr lang="en-US" sz="2000" dirty="0">
                <a:solidFill>
                  <a:schemeClr val="tx1">
                    <a:lumMod val="75000"/>
                    <a:lumOff val="25000"/>
                  </a:schemeClr>
                </a:solidFill>
              </a:rPr>
              <a:t>, </a:t>
            </a:r>
            <a:r>
              <a:rPr lang="en-US" sz="2000" dirty="0" err="1">
                <a:solidFill>
                  <a:schemeClr val="tx1">
                    <a:lumMod val="75000"/>
                    <a:lumOff val="25000"/>
                  </a:schemeClr>
                </a:solidFill>
              </a:rPr>
              <a:t>Lname</a:t>
            </a:r>
            <a:r>
              <a:rPr lang="en-US" sz="2000" dirty="0">
                <a:solidFill>
                  <a:schemeClr val="tx1">
                    <a:lumMod val="75000"/>
                    <a:lumOff val="25000"/>
                  </a:schemeClr>
                </a:solidFill>
              </a:rPr>
              <a:t>, Address, </a:t>
            </a:r>
            <a:r>
              <a:rPr lang="en-US" sz="2000" dirty="0" err="1">
                <a:solidFill>
                  <a:schemeClr val="tx1">
                    <a:lumMod val="75000"/>
                    <a:lumOff val="25000"/>
                  </a:schemeClr>
                </a:solidFill>
              </a:rPr>
              <a:t>Bdate</a:t>
            </a:r>
            <a:endParaRPr lang="en-US" sz="2000" dirty="0">
              <a:solidFill>
                <a:schemeClr val="tx1">
                  <a:lumMod val="75000"/>
                  <a:lumOff val="25000"/>
                </a:schemeClr>
              </a:solidFill>
            </a:endParaRPr>
          </a:p>
          <a:p>
            <a:pPr marL="0" indent="0">
              <a:buFont typeface="Wingdings" panose="05000000000000000000" pitchFamily="2" charset="2"/>
              <a:buNone/>
              <a:defRPr/>
            </a:pPr>
            <a:r>
              <a:rPr lang="en-US" sz="2000" dirty="0">
                <a:solidFill>
                  <a:schemeClr val="tx1">
                    <a:lumMod val="75000"/>
                    <a:lumOff val="25000"/>
                  </a:schemeClr>
                </a:solidFill>
              </a:rPr>
              <a:t>		</a:t>
            </a:r>
            <a:r>
              <a:rPr lang="en-US" sz="2000" b="1" dirty="0">
                <a:solidFill>
                  <a:schemeClr val="tx1">
                    <a:lumMod val="75000"/>
                    <a:lumOff val="25000"/>
                  </a:schemeClr>
                </a:solidFill>
              </a:rPr>
              <a:t>FROM</a:t>
            </a:r>
            <a:r>
              <a:rPr lang="en-US" sz="2000" dirty="0">
                <a:solidFill>
                  <a:schemeClr val="tx1">
                    <a:lumMod val="75000"/>
                    <a:lumOff val="25000"/>
                  </a:schemeClr>
                </a:solidFill>
              </a:rPr>
              <a:t>	 ((PROJECT </a:t>
            </a:r>
            <a:r>
              <a:rPr lang="en-US" sz="2000" b="1" dirty="0">
                <a:solidFill>
                  <a:schemeClr val="tx1">
                    <a:lumMod val="75000"/>
                    <a:lumOff val="25000"/>
                  </a:schemeClr>
                </a:solidFill>
              </a:rPr>
              <a:t>JOIN</a:t>
            </a:r>
            <a:r>
              <a:rPr lang="en-US" sz="2000" dirty="0">
                <a:solidFill>
                  <a:schemeClr val="tx1">
                    <a:lumMod val="75000"/>
                    <a:lumOff val="25000"/>
                  </a:schemeClr>
                </a:solidFill>
              </a:rPr>
              <a:t> DEPARTMENT </a:t>
            </a:r>
            <a:r>
              <a:rPr lang="en-US" sz="2000" b="1" dirty="0">
                <a:solidFill>
                  <a:schemeClr val="tx1">
                    <a:lumMod val="75000"/>
                    <a:lumOff val="25000"/>
                  </a:schemeClr>
                </a:solidFill>
              </a:rPr>
              <a:t>ON</a:t>
            </a:r>
            <a:r>
              <a:rPr lang="en-US" sz="2000" dirty="0">
                <a:solidFill>
                  <a:schemeClr val="tx1">
                    <a:lumMod val="75000"/>
                    <a:lumOff val="25000"/>
                  </a:schemeClr>
                </a:solidFill>
              </a:rPr>
              <a:t>  </a:t>
            </a:r>
            <a:r>
              <a:rPr lang="en-US" sz="2000" dirty="0" err="1">
                <a:solidFill>
                  <a:schemeClr val="tx1">
                    <a:lumMod val="75000"/>
                    <a:lumOff val="25000"/>
                  </a:schemeClr>
                </a:solidFill>
              </a:rPr>
              <a:t>Dnum</a:t>
            </a:r>
            <a:r>
              <a:rPr lang="en-US" sz="2000" dirty="0">
                <a:solidFill>
                  <a:schemeClr val="tx1">
                    <a:lumMod val="75000"/>
                    <a:lumOff val="25000"/>
                  </a:schemeClr>
                </a:solidFill>
              </a:rPr>
              <a:t>=</a:t>
            </a:r>
            <a:r>
              <a:rPr lang="en-US" sz="2000" dirty="0" err="1">
                <a:solidFill>
                  <a:schemeClr val="tx1">
                    <a:lumMod val="75000"/>
                    <a:lumOff val="25000"/>
                  </a:schemeClr>
                </a:solidFill>
              </a:rPr>
              <a:t>Dnumber</a:t>
            </a:r>
            <a:r>
              <a:rPr lang="en-US" sz="2000" dirty="0">
                <a:solidFill>
                  <a:schemeClr val="tx1">
                    <a:lumMod val="75000"/>
                    <a:lumOff val="25000"/>
                  </a:schemeClr>
                </a:solidFill>
              </a:rPr>
              <a:t>)</a:t>
            </a:r>
          </a:p>
          <a:p>
            <a:pPr marL="0" indent="0">
              <a:buFont typeface="Wingdings" panose="05000000000000000000" pitchFamily="2" charset="2"/>
              <a:buNone/>
              <a:defRPr/>
            </a:pPr>
            <a:r>
              <a:rPr lang="en-US" sz="2000" dirty="0">
                <a:solidFill>
                  <a:schemeClr val="tx1">
                    <a:lumMod val="75000"/>
                    <a:lumOff val="25000"/>
                  </a:schemeClr>
                </a:solidFill>
              </a:rPr>
              <a:t>			</a:t>
            </a:r>
            <a:r>
              <a:rPr lang="en-US" sz="2000" b="1" dirty="0">
                <a:solidFill>
                  <a:schemeClr val="tx1">
                    <a:lumMod val="75000"/>
                    <a:lumOff val="25000"/>
                  </a:schemeClr>
                </a:solidFill>
              </a:rPr>
              <a:t>JOIN</a:t>
            </a:r>
            <a:r>
              <a:rPr lang="en-US" sz="2000" dirty="0">
                <a:solidFill>
                  <a:schemeClr val="tx1">
                    <a:lumMod val="75000"/>
                    <a:lumOff val="25000"/>
                  </a:schemeClr>
                </a:solidFill>
              </a:rPr>
              <a:t> EMPLOYEE </a:t>
            </a:r>
            <a:r>
              <a:rPr lang="en-US" sz="2000" b="1" dirty="0">
                <a:solidFill>
                  <a:schemeClr val="tx1">
                    <a:lumMod val="75000"/>
                    <a:lumOff val="25000"/>
                  </a:schemeClr>
                </a:solidFill>
              </a:rPr>
              <a:t>ON</a:t>
            </a:r>
            <a:r>
              <a:rPr lang="en-US" sz="2000" dirty="0">
                <a:solidFill>
                  <a:schemeClr val="tx1">
                    <a:lumMod val="75000"/>
                    <a:lumOff val="25000"/>
                  </a:schemeClr>
                </a:solidFill>
              </a:rPr>
              <a:t> </a:t>
            </a:r>
            <a:r>
              <a:rPr lang="en-US" sz="2000" dirty="0" err="1">
                <a:solidFill>
                  <a:schemeClr val="tx1">
                    <a:lumMod val="75000"/>
                    <a:lumOff val="25000"/>
                  </a:schemeClr>
                </a:solidFill>
              </a:rPr>
              <a:t>Mgr_ssn</a:t>
            </a:r>
            <a:r>
              <a:rPr lang="en-US" sz="2000" dirty="0">
                <a:solidFill>
                  <a:schemeClr val="tx1">
                    <a:lumMod val="75000"/>
                    <a:lumOff val="25000"/>
                  </a:schemeClr>
                </a:solidFill>
              </a:rPr>
              <a:t>=</a:t>
            </a:r>
            <a:r>
              <a:rPr lang="en-US" sz="2000" dirty="0" err="1">
                <a:solidFill>
                  <a:schemeClr val="tx1">
                    <a:lumMod val="75000"/>
                    <a:lumOff val="25000"/>
                  </a:schemeClr>
                </a:solidFill>
              </a:rPr>
              <a:t>Ssn</a:t>
            </a:r>
            <a:r>
              <a:rPr lang="en-US" sz="2000" dirty="0">
                <a:solidFill>
                  <a:schemeClr val="tx1">
                    <a:lumMod val="75000"/>
                    <a:lumOff val="25000"/>
                  </a:schemeClr>
                </a:solidFill>
              </a:rPr>
              <a:t>)</a:t>
            </a:r>
          </a:p>
          <a:p>
            <a:pPr marL="0" indent="0">
              <a:buFont typeface="Wingdings" panose="05000000000000000000" pitchFamily="2" charset="2"/>
              <a:buNone/>
              <a:defRPr/>
            </a:pPr>
            <a:r>
              <a:rPr lang="en-US" sz="2000" dirty="0">
                <a:solidFill>
                  <a:schemeClr val="tx1">
                    <a:lumMod val="75000"/>
                    <a:lumOff val="25000"/>
                  </a:schemeClr>
                </a:solidFill>
              </a:rPr>
              <a:t>		</a:t>
            </a:r>
            <a:r>
              <a:rPr lang="en-US" sz="2000" b="1" dirty="0">
                <a:solidFill>
                  <a:schemeClr val="tx1">
                    <a:lumMod val="75000"/>
                    <a:lumOff val="25000"/>
                  </a:schemeClr>
                </a:solidFill>
              </a:rPr>
              <a:t>WHERE</a:t>
            </a:r>
            <a:r>
              <a:rPr lang="en-US" sz="2000" dirty="0">
                <a:solidFill>
                  <a:schemeClr val="tx1">
                    <a:lumMod val="75000"/>
                    <a:lumOff val="25000"/>
                  </a:schemeClr>
                </a:solidFill>
              </a:rPr>
              <a:t>   </a:t>
            </a:r>
            <a:r>
              <a:rPr lang="en-US" sz="2000" dirty="0" err="1">
                <a:solidFill>
                  <a:schemeClr val="tx1">
                    <a:lumMod val="75000"/>
                    <a:lumOff val="25000"/>
                  </a:schemeClr>
                </a:solidFill>
              </a:rPr>
              <a:t>Plocation</a:t>
            </a:r>
            <a:r>
              <a:rPr lang="en-US" sz="2000" dirty="0">
                <a:solidFill>
                  <a:schemeClr val="tx1">
                    <a:lumMod val="75000"/>
                    <a:lumOff val="25000"/>
                  </a:schemeClr>
                </a:solidFill>
              </a:rPr>
              <a:t>=‘Stafford’;</a:t>
            </a:r>
          </a:p>
          <a:p>
            <a:pPr>
              <a:defRPr/>
            </a:pPr>
            <a:endParaRPr lang="en-US" altLang="en-US" dirty="0"/>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22</a:t>
            </a:fld>
            <a:endParaRPr lang="en-US"/>
          </a:p>
        </p:txBody>
      </p:sp>
    </p:spTree>
    <p:extLst>
      <p:ext uri="{BB962C8B-B14F-4D97-AF65-F5344CB8AC3E}">
        <p14:creationId xmlns:p14="http://schemas.microsoft.com/office/powerpoint/2010/main" val="778252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Aggregate Functions in SQL</a:t>
            </a:r>
            <a:endParaRPr lang="en-US" dirty="0"/>
          </a:p>
        </p:txBody>
      </p:sp>
      <p:sp>
        <p:nvSpPr>
          <p:cNvPr id="3" name="Content Placeholder 2"/>
          <p:cNvSpPr>
            <a:spLocks noGrp="1"/>
          </p:cNvSpPr>
          <p:nvPr>
            <p:ph idx="1"/>
          </p:nvPr>
        </p:nvSpPr>
        <p:spPr/>
        <p:txBody>
          <a:bodyPr/>
          <a:lstStyle/>
          <a:p>
            <a:r>
              <a:rPr lang="en-US" altLang="en-US" dirty="0"/>
              <a:t>Used to summarize information from multiple tuples into a single-tuple summary</a:t>
            </a:r>
          </a:p>
          <a:p>
            <a:r>
              <a:rPr lang="en-US" altLang="en-US" dirty="0"/>
              <a:t>Built-in aggregate functions </a:t>
            </a:r>
          </a:p>
          <a:p>
            <a:pPr lvl="1"/>
            <a:r>
              <a:rPr lang="en-US" altLang="en-US" b="1" dirty="0">
                <a:latin typeface="Courier New" panose="02070309020205020404" pitchFamily="49" charset="0"/>
                <a:cs typeface="Courier New" panose="02070309020205020404" pitchFamily="49" charset="0"/>
              </a:rPr>
              <a:t>COUNT</a:t>
            </a:r>
            <a:r>
              <a:rPr lang="en-US" altLang="en-US" i="1" dirty="0"/>
              <a:t>,</a:t>
            </a:r>
            <a:r>
              <a:rPr lang="en-US" altLang="en-US" dirty="0"/>
              <a:t> </a:t>
            </a:r>
            <a:r>
              <a:rPr lang="en-US" altLang="en-US" b="1" dirty="0">
                <a:latin typeface="Courier New" panose="02070309020205020404" pitchFamily="49" charset="0"/>
                <a:cs typeface="Courier New" panose="02070309020205020404" pitchFamily="49" charset="0"/>
              </a:rPr>
              <a:t>SUM</a:t>
            </a:r>
            <a:r>
              <a:rPr lang="en-US" altLang="en-US" dirty="0"/>
              <a:t>, </a:t>
            </a:r>
            <a:r>
              <a:rPr lang="en-US" altLang="en-US" b="1" dirty="0">
                <a:latin typeface="Courier New" panose="02070309020205020404" pitchFamily="49" charset="0"/>
                <a:cs typeface="Courier New" panose="02070309020205020404" pitchFamily="49" charset="0"/>
              </a:rPr>
              <a:t>MAX</a:t>
            </a:r>
            <a:r>
              <a:rPr lang="en-US" altLang="en-US" dirty="0"/>
              <a:t>, </a:t>
            </a:r>
            <a:r>
              <a:rPr lang="en-US" altLang="en-US" b="1" dirty="0">
                <a:latin typeface="Courier New" panose="02070309020205020404" pitchFamily="49" charset="0"/>
                <a:cs typeface="Courier New" panose="02070309020205020404" pitchFamily="49" charset="0"/>
              </a:rPr>
              <a:t>MIN</a:t>
            </a:r>
            <a:r>
              <a:rPr lang="en-US" altLang="en-US" dirty="0"/>
              <a:t>, and </a:t>
            </a:r>
            <a:r>
              <a:rPr lang="en-US" altLang="en-US" b="1" dirty="0">
                <a:latin typeface="Courier New" panose="02070309020205020404" pitchFamily="49" charset="0"/>
                <a:cs typeface="Courier New" panose="02070309020205020404" pitchFamily="49" charset="0"/>
              </a:rPr>
              <a:t>AVG</a:t>
            </a:r>
          </a:p>
          <a:p>
            <a:r>
              <a:rPr lang="en-US" altLang="en-US" b="1" dirty="0"/>
              <a:t>Grouping </a:t>
            </a:r>
          </a:p>
          <a:p>
            <a:pPr lvl="1"/>
            <a:r>
              <a:rPr lang="en-US" altLang="en-US" dirty="0"/>
              <a:t>Create subgroups of tuples before summarizing</a:t>
            </a:r>
          </a:p>
          <a:p>
            <a:r>
              <a:rPr lang="en-US" altLang="en-US" dirty="0"/>
              <a:t>To select entire groups, </a:t>
            </a:r>
            <a:r>
              <a:rPr lang="en-US" altLang="en-US" dirty="0">
                <a:latin typeface="Courier New" panose="02070309020205020404" pitchFamily="49" charset="0"/>
                <a:cs typeface="Courier New" panose="02070309020205020404" pitchFamily="49" charset="0"/>
              </a:rPr>
              <a:t>HAVING</a:t>
            </a:r>
            <a:r>
              <a:rPr lang="en-US" altLang="en-US" dirty="0"/>
              <a:t> clause is used</a:t>
            </a:r>
          </a:p>
          <a:p>
            <a:r>
              <a:rPr lang="en-US" altLang="en-US" dirty="0"/>
              <a:t>Aggregate functions can be used in the </a:t>
            </a:r>
            <a:r>
              <a:rPr lang="en-US" altLang="en-US" dirty="0">
                <a:latin typeface="Courier New" panose="02070309020205020404" pitchFamily="49" charset="0"/>
                <a:cs typeface="Courier New" panose="02070309020205020404" pitchFamily="49" charset="0"/>
              </a:rPr>
              <a:t>SELECT</a:t>
            </a:r>
            <a:r>
              <a:rPr lang="en-US" altLang="en-US" dirty="0"/>
              <a:t> clause or in a </a:t>
            </a:r>
            <a:r>
              <a:rPr lang="en-US" altLang="en-US" dirty="0">
                <a:latin typeface="Courier New" panose="02070309020205020404" pitchFamily="49" charset="0"/>
                <a:cs typeface="Courier New" panose="02070309020205020404" pitchFamily="49" charset="0"/>
              </a:rPr>
              <a:t>HAVING</a:t>
            </a:r>
            <a:r>
              <a:rPr lang="en-US" altLang="en-US" dirty="0"/>
              <a:t> clause</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23</a:t>
            </a:fld>
            <a:endParaRPr lang="en-US"/>
          </a:p>
        </p:txBody>
      </p:sp>
    </p:spTree>
    <p:extLst>
      <p:ext uri="{BB962C8B-B14F-4D97-AF65-F5344CB8AC3E}">
        <p14:creationId xmlns:p14="http://schemas.microsoft.com/office/powerpoint/2010/main" val="782723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Renaming Results of Aggregation</a:t>
            </a:r>
            <a:endParaRPr lang="en-US" dirty="0"/>
          </a:p>
        </p:txBody>
      </p:sp>
      <p:sp>
        <p:nvSpPr>
          <p:cNvPr id="3" name="Content Placeholder 2"/>
          <p:cNvSpPr>
            <a:spLocks noGrp="1"/>
          </p:cNvSpPr>
          <p:nvPr>
            <p:ph idx="1"/>
          </p:nvPr>
        </p:nvSpPr>
        <p:spPr>
          <a:xfrm>
            <a:off x="838199" y="1825625"/>
            <a:ext cx="10675289" cy="4351338"/>
          </a:xfrm>
        </p:spPr>
        <p:txBody>
          <a:bodyPr>
            <a:normAutofit fontScale="92500" lnSpcReduction="10000"/>
          </a:bodyPr>
          <a:lstStyle/>
          <a:p>
            <a:pPr>
              <a:defRPr/>
            </a:pPr>
            <a:r>
              <a:rPr lang="en-US" sz="3200" dirty="0"/>
              <a:t>Following query returns a single row of computed values from EMPLOYEE table:</a:t>
            </a:r>
          </a:p>
          <a:p>
            <a:pPr>
              <a:defRPr/>
            </a:pPr>
            <a:endParaRPr lang="en-US" sz="3200" dirty="0"/>
          </a:p>
          <a:p>
            <a:pPr marL="0" indent="0">
              <a:buFont typeface="Wingdings" panose="05000000000000000000" pitchFamily="2" charset="2"/>
              <a:buNone/>
              <a:defRPr/>
            </a:pPr>
            <a:r>
              <a:rPr lang="en-US" b="1" dirty="0">
                <a:solidFill>
                  <a:schemeClr val="tx1">
                    <a:lumMod val="65000"/>
                    <a:lumOff val="35000"/>
                  </a:schemeClr>
                </a:solidFill>
              </a:rPr>
              <a:t>Q19:</a:t>
            </a:r>
            <a:r>
              <a:rPr lang="en-US" dirty="0">
                <a:solidFill>
                  <a:schemeClr val="tx1">
                    <a:lumMod val="65000"/>
                    <a:lumOff val="35000"/>
                  </a:schemeClr>
                </a:solidFill>
              </a:rPr>
              <a:t>	       </a:t>
            </a:r>
            <a:r>
              <a:rPr lang="en-US" b="1" dirty="0">
                <a:solidFill>
                  <a:schemeClr val="tx1">
                    <a:lumMod val="65000"/>
                    <a:lumOff val="35000"/>
                  </a:schemeClr>
                </a:solidFill>
              </a:rPr>
              <a:t>SELECT</a:t>
            </a:r>
            <a:r>
              <a:rPr lang="en-US" dirty="0">
                <a:solidFill>
                  <a:schemeClr val="tx1">
                    <a:lumMod val="65000"/>
                    <a:lumOff val="35000"/>
                  </a:schemeClr>
                </a:solidFill>
              </a:rPr>
              <a:t>    </a:t>
            </a:r>
            <a:r>
              <a:rPr lang="en-US" b="1" dirty="0">
                <a:solidFill>
                  <a:schemeClr val="tx1">
                    <a:lumMod val="65000"/>
                    <a:lumOff val="35000"/>
                  </a:schemeClr>
                </a:solidFill>
              </a:rPr>
              <a:t>SUM</a:t>
            </a:r>
            <a:r>
              <a:rPr lang="en-US" dirty="0">
                <a:solidFill>
                  <a:schemeClr val="tx1">
                    <a:lumMod val="65000"/>
                    <a:lumOff val="35000"/>
                  </a:schemeClr>
                </a:solidFill>
              </a:rPr>
              <a:t> (Salary), </a:t>
            </a:r>
            <a:r>
              <a:rPr lang="en-US" b="1" dirty="0">
                <a:solidFill>
                  <a:schemeClr val="tx1">
                    <a:lumMod val="65000"/>
                    <a:lumOff val="35000"/>
                  </a:schemeClr>
                </a:solidFill>
              </a:rPr>
              <a:t>MAX</a:t>
            </a:r>
            <a:r>
              <a:rPr lang="en-US" dirty="0">
                <a:solidFill>
                  <a:schemeClr val="tx1">
                    <a:lumMod val="65000"/>
                    <a:lumOff val="35000"/>
                  </a:schemeClr>
                </a:solidFill>
              </a:rPr>
              <a:t> (Salary), </a:t>
            </a:r>
            <a:r>
              <a:rPr lang="en-US" b="1" dirty="0">
                <a:solidFill>
                  <a:schemeClr val="tx1">
                    <a:lumMod val="65000"/>
                    <a:lumOff val="35000"/>
                  </a:schemeClr>
                </a:solidFill>
              </a:rPr>
              <a:t>MIN</a:t>
            </a:r>
            <a:r>
              <a:rPr lang="en-US" dirty="0">
                <a:solidFill>
                  <a:schemeClr val="tx1">
                    <a:lumMod val="65000"/>
                    <a:lumOff val="35000"/>
                  </a:schemeClr>
                </a:solidFill>
              </a:rPr>
              <a:t> (Salary), </a:t>
            </a:r>
            <a:r>
              <a:rPr lang="en-US" b="1" dirty="0">
                <a:solidFill>
                  <a:schemeClr val="tx1">
                    <a:lumMod val="65000"/>
                    <a:lumOff val="35000"/>
                  </a:schemeClr>
                </a:solidFill>
              </a:rPr>
              <a:t>AVG</a:t>
            </a:r>
            <a:r>
              <a:rPr lang="en-US" dirty="0">
                <a:solidFill>
                  <a:schemeClr val="tx1">
                    <a:lumMod val="65000"/>
                    <a:lumOff val="35000"/>
                  </a:schemeClr>
                </a:solidFill>
              </a:rPr>
              <a:t> (Salary)</a:t>
            </a:r>
          </a:p>
          <a:p>
            <a:pPr marL="0" indent="0">
              <a:buFont typeface="Wingdings" panose="05000000000000000000" pitchFamily="2" charset="2"/>
              <a:buNone/>
              <a:defRPr/>
            </a:pPr>
            <a:r>
              <a:rPr lang="en-US" dirty="0">
                <a:solidFill>
                  <a:schemeClr val="tx1">
                    <a:lumMod val="65000"/>
                    <a:lumOff val="35000"/>
                  </a:schemeClr>
                </a:solidFill>
              </a:rPr>
              <a:t>	        </a:t>
            </a:r>
            <a:r>
              <a:rPr lang="en-US" b="1" dirty="0">
                <a:solidFill>
                  <a:schemeClr val="tx1">
                    <a:lumMod val="65000"/>
                    <a:lumOff val="35000"/>
                  </a:schemeClr>
                </a:solidFill>
              </a:rPr>
              <a:t>FROM</a:t>
            </a:r>
            <a:r>
              <a:rPr lang="en-US" dirty="0">
                <a:solidFill>
                  <a:schemeClr val="tx1">
                    <a:lumMod val="65000"/>
                    <a:lumOff val="35000"/>
                  </a:schemeClr>
                </a:solidFill>
              </a:rPr>
              <a:t>	EMPLOYEE;</a:t>
            </a:r>
          </a:p>
          <a:p>
            <a:pPr>
              <a:defRPr/>
            </a:pPr>
            <a:r>
              <a:rPr lang="en-US" sz="3200" dirty="0"/>
              <a:t>The result can be presented with new names:</a:t>
            </a:r>
          </a:p>
          <a:p>
            <a:pPr marL="0" indent="0">
              <a:buFont typeface="Wingdings" panose="05000000000000000000" pitchFamily="2" charset="2"/>
              <a:buNone/>
              <a:defRPr/>
            </a:pPr>
            <a:endParaRPr lang="en-US" sz="3200" dirty="0"/>
          </a:p>
          <a:p>
            <a:pPr marL="457200" lvl="1" indent="0">
              <a:buNone/>
              <a:defRPr/>
            </a:pPr>
            <a:r>
              <a:rPr lang="en-US" b="1" dirty="0">
                <a:solidFill>
                  <a:schemeClr val="tx1">
                    <a:lumMod val="65000"/>
                    <a:lumOff val="35000"/>
                  </a:schemeClr>
                </a:solidFill>
              </a:rPr>
              <a:t>Q19A:</a:t>
            </a:r>
            <a:r>
              <a:rPr lang="en-US" dirty="0">
                <a:solidFill>
                  <a:schemeClr val="tx1">
                    <a:lumMod val="65000"/>
                    <a:lumOff val="35000"/>
                  </a:schemeClr>
                </a:solidFill>
              </a:rPr>
              <a:t>          </a:t>
            </a:r>
            <a:r>
              <a:rPr lang="en-US" b="1" dirty="0">
                <a:solidFill>
                  <a:schemeClr val="tx1">
                    <a:lumMod val="65000"/>
                    <a:lumOff val="35000"/>
                  </a:schemeClr>
                </a:solidFill>
              </a:rPr>
              <a:t>SELECT</a:t>
            </a:r>
            <a:r>
              <a:rPr lang="en-US" dirty="0">
                <a:solidFill>
                  <a:schemeClr val="tx1">
                    <a:lumMod val="65000"/>
                    <a:lumOff val="35000"/>
                  </a:schemeClr>
                </a:solidFill>
              </a:rPr>
              <a:t>	</a:t>
            </a:r>
            <a:r>
              <a:rPr lang="en-US" b="1" dirty="0">
                <a:solidFill>
                  <a:schemeClr val="tx1">
                    <a:lumMod val="65000"/>
                    <a:lumOff val="35000"/>
                  </a:schemeClr>
                </a:solidFill>
              </a:rPr>
              <a:t>SUM</a:t>
            </a:r>
            <a:r>
              <a:rPr lang="en-US" dirty="0">
                <a:solidFill>
                  <a:schemeClr val="tx1">
                    <a:lumMod val="65000"/>
                    <a:lumOff val="35000"/>
                  </a:schemeClr>
                </a:solidFill>
              </a:rPr>
              <a:t> (Salary) </a:t>
            </a:r>
            <a:r>
              <a:rPr lang="en-US" b="1" dirty="0">
                <a:solidFill>
                  <a:schemeClr val="tx1">
                    <a:lumMod val="65000"/>
                    <a:lumOff val="35000"/>
                  </a:schemeClr>
                </a:solidFill>
              </a:rPr>
              <a:t>AS </a:t>
            </a:r>
            <a:r>
              <a:rPr lang="en-US" dirty="0" err="1">
                <a:solidFill>
                  <a:schemeClr val="tx1">
                    <a:lumMod val="65000"/>
                    <a:lumOff val="35000"/>
                  </a:schemeClr>
                </a:solidFill>
              </a:rPr>
              <a:t>Total_Sal</a:t>
            </a:r>
            <a:r>
              <a:rPr lang="en-US" dirty="0">
                <a:solidFill>
                  <a:schemeClr val="tx1">
                    <a:lumMod val="65000"/>
                    <a:lumOff val="35000"/>
                  </a:schemeClr>
                </a:solidFill>
              </a:rPr>
              <a:t>, </a:t>
            </a:r>
            <a:r>
              <a:rPr lang="en-US" b="1" dirty="0">
                <a:solidFill>
                  <a:schemeClr val="tx1">
                    <a:lumMod val="65000"/>
                    <a:lumOff val="35000"/>
                  </a:schemeClr>
                </a:solidFill>
              </a:rPr>
              <a:t>MAX</a:t>
            </a:r>
            <a:r>
              <a:rPr lang="en-US" dirty="0">
                <a:solidFill>
                  <a:schemeClr val="tx1">
                    <a:lumMod val="65000"/>
                    <a:lumOff val="35000"/>
                  </a:schemeClr>
                </a:solidFill>
              </a:rPr>
              <a:t> (Salary) </a:t>
            </a:r>
            <a:r>
              <a:rPr lang="en-US" b="1" dirty="0">
                <a:solidFill>
                  <a:schemeClr val="tx1">
                    <a:lumMod val="65000"/>
                    <a:lumOff val="35000"/>
                  </a:schemeClr>
                </a:solidFill>
              </a:rPr>
              <a:t>AS 			         </a:t>
            </a:r>
            <a:r>
              <a:rPr lang="en-US" dirty="0" err="1">
                <a:solidFill>
                  <a:schemeClr val="tx1">
                    <a:lumMod val="65000"/>
                    <a:lumOff val="35000"/>
                  </a:schemeClr>
                </a:solidFill>
              </a:rPr>
              <a:t>Highest_Sal</a:t>
            </a:r>
            <a:r>
              <a:rPr lang="en-US" dirty="0">
                <a:solidFill>
                  <a:schemeClr val="tx1">
                    <a:lumMod val="65000"/>
                    <a:lumOff val="35000"/>
                  </a:schemeClr>
                </a:solidFill>
              </a:rPr>
              <a:t>, </a:t>
            </a:r>
            <a:r>
              <a:rPr lang="en-US" b="1" dirty="0">
                <a:solidFill>
                  <a:schemeClr val="tx1">
                    <a:lumMod val="65000"/>
                    <a:lumOff val="35000"/>
                  </a:schemeClr>
                </a:solidFill>
              </a:rPr>
              <a:t>MIN</a:t>
            </a:r>
            <a:r>
              <a:rPr lang="en-US" dirty="0">
                <a:solidFill>
                  <a:schemeClr val="tx1">
                    <a:lumMod val="65000"/>
                    <a:lumOff val="35000"/>
                  </a:schemeClr>
                </a:solidFill>
              </a:rPr>
              <a:t> (Salary) </a:t>
            </a:r>
            <a:r>
              <a:rPr lang="en-US" b="1" dirty="0">
                <a:solidFill>
                  <a:schemeClr val="tx1">
                    <a:lumMod val="65000"/>
                    <a:lumOff val="35000"/>
                  </a:schemeClr>
                </a:solidFill>
              </a:rPr>
              <a:t>AS </a:t>
            </a:r>
            <a:r>
              <a:rPr lang="en-US" dirty="0" err="1">
                <a:solidFill>
                  <a:schemeClr val="tx1">
                    <a:lumMod val="65000"/>
                    <a:lumOff val="35000"/>
                  </a:schemeClr>
                </a:solidFill>
              </a:rPr>
              <a:t>Lowest_Sal</a:t>
            </a:r>
            <a:r>
              <a:rPr lang="en-US" dirty="0">
                <a:solidFill>
                  <a:schemeClr val="tx1">
                    <a:lumMod val="65000"/>
                    <a:lumOff val="35000"/>
                  </a:schemeClr>
                </a:solidFill>
              </a:rPr>
              <a:t>, </a:t>
            </a:r>
            <a:r>
              <a:rPr lang="en-US" b="1" dirty="0">
                <a:solidFill>
                  <a:schemeClr val="tx1">
                    <a:lumMod val="65000"/>
                    <a:lumOff val="35000"/>
                  </a:schemeClr>
                </a:solidFill>
              </a:rPr>
              <a:t>AVG</a:t>
            </a:r>
            <a:r>
              <a:rPr lang="en-US" dirty="0">
                <a:solidFill>
                  <a:schemeClr val="tx1">
                    <a:lumMod val="65000"/>
                    <a:lumOff val="35000"/>
                  </a:schemeClr>
                </a:solidFill>
              </a:rPr>
              <a:t> (Salary) </a:t>
            </a:r>
            <a:r>
              <a:rPr lang="en-US" b="1" dirty="0">
                <a:solidFill>
                  <a:schemeClr val="tx1">
                    <a:lumMod val="65000"/>
                    <a:lumOff val="35000"/>
                  </a:schemeClr>
                </a:solidFill>
              </a:rPr>
              <a:t>AS </a:t>
            </a:r>
            <a:r>
              <a:rPr lang="en-US" dirty="0" err="1">
                <a:solidFill>
                  <a:schemeClr val="tx1">
                    <a:lumMod val="65000"/>
                    <a:lumOff val="35000"/>
                  </a:schemeClr>
                </a:solidFill>
              </a:rPr>
              <a:t>Average_Sal</a:t>
            </a:r>
            <a:endParaRPr lang="en-US" dirty="0">
              <a:solidFill>
                <a:schemeClr val="tx1">
                  <a:lumMod val="65000"/>
                  <a:lumOff val="35000"/>
                </a:schemeClr>
              </a:solidFill>
            </a:endParaRPr>
          </a:p>
          <a:p>
            <a:pPr marL="457200" lvl="1" indent="0">
              <a:buNone/>
              <a:defRPr/>
            </a:pPr>
            <a:r>
              <a:rPr lang="en-US" dirty="0">
                <a:solidFill>
                  <a:schemeClr val="tx1">
                    <a:lumMod val="65000"/>
                    <a:lumOff val="35000"/>
                  </a:schemeClr>
                </a:solidFill>
              </a:rPr>
              <a:t>	        </a:t>
            </a:r>
            <a:r>
              <a:rPr lang="en-US" b="1" dirty="0">
                <a:solidFill>
                  <a:schemeClr val="tx1">
                    <a:lumMod val="65000"/>
                    <a:lumOff val="35000"/>
                  </a:schemeClr>
                </a:solidFill>
              </a:rPr>
              <a:t>FROM</a:t>
            </a:r>
            <a:r>
              <a:rPr lang="en-US" dirty="0">
                <a:solidFill>
                  <a:schemeClr val="tx1">
                    <a:lumMod val="65000"/>
                    <a:lumOff val="35000"/>
                  </a:schemeClr>
                </a:solidFill>
              </a:rPr>
              <a:t>	EMPLOYEE;</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24</a:t>
            </a:fld>
            <a:endParaRPr lang="en-US"/>
          </a:p>
        </p:txBody>
      </p:sp>
    </p:spTree>
    <p:extLst>
      <p:ext uri="{BB962C8B-B14F-4D97-AF65-F5344CB8AC3E}">
        <p14:creationId xmlns:p14="http://schemas.microsoft.com/office/powerpoint/2010/main" val="864768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Aggregate Functions in SQL</a:t>
            </a:r>
            <a:endParaRPr lang="en-US" dirty="0"/>
          </a:p>
        </p:txBody>
      </p:sp>
      <p:sp>
        <p:nvSpPr>
          <p:cNvPr id="3" name="Content Placeholder 2"/>
          <p:cNvSpPr>
            <a:spLocks noGrp="1"/>
          </p:cNvSpPr>
          <p:nvPr>
            <p:ph idx="1"/>
          </p:nvPr>
        </p:nvSpPr>
        <p:spPr/>
        <p:txBody>
          <a:bodyPr/>
          <a:lstStyle/>
          <a:p>
            <a:r>
              <a:rPr lang="en-US" altLang="en-US" dirty="0"/>
              <a:t>NULL values are discarded when aggregate functions are applied to a particular column</a:t>
            </a:r>
          </a:p>
          <a:p>
            <a:endParaRPr lang="en-US" altLang="en-US" dirty="0"/>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25</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224" y="2655888"/>
            <a:ext cx="6324600"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5991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Aggregate Functions on Booleans</a:t>
            </a:r>
            <a:endParaRPr lang="en-US" dirty="0"/>
          </a:p>
        </p:txBody>
      </p:sp>
      <p:sp>
        <p:nvSpPr>
          <p:cNvPr id="3" name="Content Placeholder 2"/>
          <p:cNvSpPr>
            <a:spLocks noGrp="1"/>
          </p:cNvSpPr>
          <p:nvPr>
            <p:ph idx="1"/>
          </p:nvPr>
        </p:nvSpPr>
        <p:spPr/>
        <p:txBody>
          <a:bodyPr/>
          <a:lstStyle/>
          <a:p>
            <a:r>
              <a:rPr lang="en-US" altLang="en-US" dirty="0"/>
              <a:t>SOME and ALL  may be applied as functions on Boolean Values.</a:t>
            </a:r>
          </a:p>
          <a:p>
            <a:r>
              <a:rPr lang="en-US" altLang="en-US" dirty="0"/>
              <a:t>SOME returns true if at least one element in the collection is TRUE (similar to OR)</a:t>
            </a:r>
          </a:p>
          <a:p>
            <a:r>
              <a:rPr lang="en-US" altLang="en-US" dirty="0"/>
              <a:t>ALL returns true if all of the elements in the collection are TRUE (similar to AND)</a:t>
            </a:r>
          </a:p>
          <a:p>
            <a:endParaRPr lang="en-US" altLang="en-US" dirty="0"/>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26</a:t>
            </a:fld>
            <a:endParaRPr lang="en-US"/>
          </a:p>
        </p:txBody>
      </p:sp>
    </p:spTree>
    <p:extLst>
      <p:ext uri="{BB962C8B-B14F-4D97-AF65-F5344CB8AC3E}">
        <p14:creationId xmlns:p14="http://schemas.microsoft.com/office/powerpoint/2010/main" val="3777339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Grouping: The GROUP BY Clause</a:t>
            </a:r>
            <a:endParaRPr lang="en-US" dirty="0"/>
          </a:p>
        </p:txBody>
      </p:sp>
      <p:sp>
        <p:nvSpPr>
          <p:cNvPr id="3" name="Content Placeholder 2"/>
          <p:cNvSpPr>
            <a:spLocks noGrp="1"/>
          </p:cNvSpPr>
          <p:nvPr>
            <p:ph idx="1"/>
          </p:nvPr>
        </p:nvSpPr>
        <p:spPr/>
        <p:txBody>
          <a:bodyPr/>
          <a:lstStyle/>
          <a:p>
            <a:r>
              <a:rPr lang="en-US" altLang="en-US" b="1" dirty="0"/>
              <a:t>Partition</a:t>
            </a:r>
            <a:r>
              <a:rPr lang="en-US" altLang="en-US" dirty="0"/>
              <a:t> relation into subsets of tuples</a:t>
            </a:r>
          </a:p>
          <a:p>
            <a:pPr lvl="1"/>
            <a:r>
              <a:rPr lang="en-US" altLang="en-US" dirty="0"/>
              <a:t>Based on </a:t>
            </a:r>
            <a:r>
              <a:rPr lang="en-US" altLang="en-US" b="1" dirty="0"/>
              <a:t>grouping attribute(s)</a:t>
            </a:r>
          </a:p>
          <a:p>
            <a:pPr lvl="1"/>
            <a:r>
              <a:rPr lang="en-US" altLang="en-US" dirty="0"/>
              <a:t>Apply function to each such group independently</a:t>
            </a:r>
          </a:p>
          <a:p>
            <a:r>
              <a:rPr lang="en-US" altLang="en-US" b="1" dirty="0">
                <a:latin typeface="Courier New" panose="02070309020205020404" pitchFamily="49" charset="0"/>
                <a:cs typeface="Courier New" panose="02070309020205020404" pitchFamily="49" charset="0"/>
              </a:rPr>
              <a:t>GROUP BY </a:t>
            </a:r>
            <a:r>
              <a:rPr lang="en-US" altLang="en-US" dirty="0"/>
              <a:t>clause </a:t>
            </a:r>
          </a:p>
          <a:p>
            <a:pPr lvl="1"/>
            <a:r>
              <a:rPr lang="en-US" altLang="en-US" dirty="0"/>
              <a:t>Specifies grouping attributes</a:t>
            </a:r>
          </a:p>
          <a:p>
            <a:r>
              <a:rPr lang="en-US" altLang="en-US" dirty="0"/>
              <a:t>COUNT (*) counts the number of rows in the group</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27</a:t>
            </a:fld>
            <a:endParaRPr lang="en-US"/>
          </a:p>
        </p:txBody>
      </p:sp>
    </p:spTree>
    <p:extLst>
      <p:ext uri="{BB962C8B-B14F-4D97-AF65-F5344CB8AC3E}">
        <p14:creationId xmlns:p14="http://schemas.microsoft.com/office/powerpoint/2010/main" val="1455644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Examples of GROUP BY</a:t>
            </a:r>
            <a:endParaRPr lang="en-US" dirty="0"/>
          </a:p>
        </p:txBody>
      </p:sp>
      <p:sp>
        <p:nvSpPr>
          <p:cNvPr id="3" name="Content Placeholder 2"/>
          <p:cNvSpPr>
            <a:spLocks noGrp="1"/>
          </p:cNvSpPr>
          <p:nvPr>
            <p:ph idx="1"/>
          </p:nvPr>
        </p:nvSpPr>
        <p:spPr/>
        <p:txBody>
          <a:bodyPr>
            <a:normAutofit fontScale="92500" lnSpcReduction="10000"/>
          </a:bodyPr>
          <a:lstStyle/>
          <a:p>
            <a:pPr>
              <a:defRPr/>
            </a:pPr>
            <a:r>
              <a:rPr lang="en-US" dirty="0"/>
              <a:t>The grouping attribute must appear in the SELECT clause:</a:t>
            </a:r>
          </a:p>
          <a:p>
            <a:pPr marL="0" indent="0">
              <a:buFont typeface="Wingdings" panose="05000000000000000000" pitchFamily="2" charset="2"/>
              <a:buNone/>
              <a:defRPr/>
            </a:pPr>
            <a:r>
              <a:rPr lang="en-US" sz="2400" b="1" dirty="0">
                <a:solidFill>
                  <a:schemeClr val="tx1">
                    <a:lumMod val="65000"/>
                    <a:lumOff val="35000"/>
                  </a:schemeClr>
                </a:solidFill>
              </a:rPr>
              <a:t>     Q24:</a:t>
            </a:r>
            <a:r>
              <a:rPr lang="en-US" sz="2400" dirty="0">
                <a:solidFill>
                  <a:schemeClr val="tx1">
                    <a:lumMod val="65000"/>
                    <a:lumOff val="35000"/>
                  </a:schemeClr>
                </a:solidFill>
              </a:rPr>
              <a:t>		</a:t>
            </a:r>
            <a:r>
              <a:rPr lang="en-US" sz="2400" b="1" dirty="0">
                <a:solidFill>
                  <a:schemeClr val="tx1">
                    <a:lumMod val="65000"/>
                    <a:lumOff val="35000"/>
                  </a:schemeClr>
                </a:solidFill>
              </a:rPr>
              <a:t>SELECT</a:t>
            </a:r>
            <a:r>
              <a:rPr lang="en-US" sz="2400" dirty="0">
                <a:solidFill>
                  <a:schemeClr val="tx1">
                    <a:lumMod val="65000"/>
                    <a:lumOff val="35000"/>
                  </a:schemeClr>
                </a:solidFill>
              </a:rPr>
              <a:t>	</a:t>
            </a:r>
            <a:r>
              <a:rPr lang="en-US" sz="2400" dirty="0" err="1">
                <a:solidFill>
                  <a:schemeClr val="tx1">
                    <a:lumMod val="65000"/>
                    <a:lumOff val="35000"/>
                  </a:schemeClr>
                </a:solidFill>
              </a:rPr>
              <a:t>Dno</a:t>
            </a:r>
            <a:r>
              <a:rPr lang="en-US" sz="2400" dirty="0">
                <a:solidFill>
                  <a:schemeClr val="tx1">
                    <a:lumMod val="65000"/>
                    <a:lumOff val="35000"/>
                  </a:schemeClr>
                </a:solidFill>
              </a:rPr>
              <a:t>, </a:t>
            </a:r>
            <a:r>
              <a:rPr lang="en-US" sz="2400" b="1" dirty="0">
                <a:solidFill>
                  <a:schemeClr val="tx1">
                    <a:lumMod val="65000"/>
                    <a:lumOff val="35000"/>
                  </a:schemeClr>
                </a:solidFill>
              </a:rPr>
              <a:t>COUNT</a:t>
            </a:r>
            <a:r>
              <a:rPr lang="en-US" sz="2400" dirty="0">
                <a:solidFill>
                  <a:schemeClr val="tx1">
                    <a:lumMod val="65000"/>
                    <a:lumOff val="35000"/>
                  </a:schemeClr>
                </a:solidFill>
              </a:rPr>
              <a:t> (*), </a:t>
            </a:r>
            <a:r>
              <a:rPr lang="en-US" sz="2400" b="1" dirty="0">
                <a:solidFill>
                  <a:schemeClr val="tx1">
                    <a:lumMod val="65000"/>
                    <a:lumOff val="35000"/>
                  </a:schemeClr>
                </a:solidFill>
              </a:rPr>
              <a:t>AVG</a:t>
            </a:r>
            <a:r>
              <a:rPr lang="en-US" sz="2400" dirty="0">
                <a:solidFill>
                  <a:schemeClr val="tx1">
                    <a:lumMod val="65000"/>
                    <a:lumOff val="35000"/>
                  </a:schemeClr>
                </a:solidFill>
              </a:rPr>
              <a:t> (Salary)</a:t>
            </a:r>
          </a:p>
          <a:p>
            <a:pPr marL="0" indent="0">
              <a:buFont typeface="Wingdings" panose="05000000000000000000" pitchFamily="2" charset="2"/>
              <a:buNone/>
              <a:defRPr/>
            </a:pPr>
            <a:r>
              <a:rPr lang="en-US" sz="2400" dirty="0">
                <a:solidFill>
                  <a:schemeClr val="tx1">
                    <a:lumMod val="65000"/>
                    <a:lumOff val="35000"/>
                  </a:schemeClr>
                </a:solidFill>
              </a:rPr>
              <a:t>		</a:t>
            </a:r>
            <a:r>
              <a:rPr lang="en-US" sz="2400" b="1" dirty="0">
                <a:solidFill>
                  <a:schemeClr val="tx1">
                    <a:lumMod val="65000"/>
                    <a:lumOff val="35000"/>
                  </a:schemeClr>
                </a:solidFill>
              </a:rPr>
              <a:t>FROM</a:t>
            </a:r>
            <a:r>
              <a:rPr lang="en-US" sz="2400" dirty="0">
                <a:solidFill>
                  <a:schemeClr val="tx1">
                    <a:lumMod val="65000"/>
                    <a:lumOff val="35000"/>
                  </a:schemeClr>
                </a:solidFill>
              </a:rPr>
              <a:t>		EMPLOYEE</a:t>
            </a:r>
          </a:p>
          <a:p>
            <a:pPr marL="0" indent="0">
              <a:buFont typeface="Wingdings" panose="05000000000000000000" pitchFamily="2" charset="2"/>
              <a:buNone/>
              <a:defRPr/>
            </a:pPr>
            <a:r>
              <a:rPr lang="en-US" sz="2400" dirty="0">
                <a:solidFill>
                  <a:schemeClr val="tx1">
                    <a:lumMod val="65000"/>
                    <a:lumOff val="35000"/>
                  </a:schemeClr>
                </a:solidFill>
              </a:rPr>
              <a:t>		</a:t>
            </a:r>
            <a:r>
              <a:rPr lang="en-US" sz="2400" b="1" dirty="0">
                <a:solidFill>
                  <a:schemeClr val="tx1">
                    <a:lumMod val="65000"/>
                    <a:lumOff val="35000"/>
                  </a:schemeClr>
                </a:solidFill>
              </a:rPr>
              <a:t>GROUP BY</a:t>
            </a:r>
            <a:r>
              <a:rPr lang="en-US" sz="2400" dirty="0">
                <a:solidFill>
                  <a:schemeClr val="tx1">
                    <a:lumMod val="65000"/>
                    <a:lumOff val="35000"/>
                  </a:schemeClr>
                </a:solidFill>
              </a:rPr>
              <a:t>	</a:t>
            </a:r>
            <a:r>
              <a:rPr lang="en-US" sz="2400" dirty="0" err="1">
                <a:solidFill>
                  <a:schemeClr val="tx1">
                    <a:lumMod val="65000"/>
                    <a:lumOff val="35000"/>
                  </a:schemeClr>
                </a:solidFill>
              </a:rPr>
              <a:t>Dno</a:t>
            </a:r>
            <a:r>
              <a:rPr lang="en-US" sz="2400" dirty="0">
                <a:solidFill>
                  <a:schemeClr val="tx1">
                    <a:lumMod val="65000"/>
                    <a:lumOff val="35000"/>
                  </a:schemeClr>
                </a:solidFill>
              </a:rPr>
              <a:t>;</a:t>
            </a:r>
          </a:p>
          <a:p>
            <a:pPr>
              <a:defRPr/>
            </a:pPr>
            <a:r>
              <a:rPr lang="en-US" dirty="0"/>
              <a:t>If the grouping attribute has NULL as a possible value, then a separate group is created for the null value (e.g., null </a:t>
            </a:r>
            <a:r>
              <a:rPr lang="en-US" dirty="0" err="1"/>
              <a:t>Dno</a:t>
            </a:r>
            <a:r>
              <a:rPr lang="en-US" dirty="0"/>
              <a:t> in the above query)</a:t>
            </a:r>
          </a:p>
          <a:p>
            <a:pPr>
              <a:defRPr/>
            </a:pPr>
            <a:r>
              <a:rPr lang="en-US" dirty="0"/>
              <a:t>GROUP BY may be applied to the result of a JOIN:</a:t>
            </a:r>
          </a:p>
          <a:p>
            <a:pPr marL="0" indent="0">
              <a:buFont typeface="Wingdings" panose="05000000000000000000" pitchFamily="2" charset="2"/>
              <a:buNone/>
              <a:defRPr/>
            </a:pPr>
            <a:r>
              <a:rPr lang="en-US" sz="2000" b="1" dirty="0">
                <a:solidFill>
                  <a:schemeClr val="tx1">
                    <a:lumMod val="65000"/>
                    <a:lumOff val="35000"/>
                  </a:schemeClr>
                </a:solidFill>
              </a:rPr>
              <a:t>       Q25:</a:t>
            </a:r>
            <a:r>
              <a:rPr lang="en-US" sz="2000" dirty="0">
                <a:solidFill>
                  <a:schemeClr val="tx1">
                    <a:lumMod val="65000"/>
                    <a:lumOff val="35000"/>
                  </a:schemeClr>
                </a:solidFill>
              </a:rPr>
              <a:t>	</a:t>
            </a:r>
            <a:r>
              <a:rPr lang="en-US" sz="2000" b="1" dirty="0">
                <a:solidFill>
                  <a:schemeClr val="tx1">
                    <a:lumMod val="65000"/>
                    <a:lumOff val="35000"/>
                  </a:schemeClr>
                </a:solidFill>
              </a:rPr>
              <a:t>SELECT</a:t>
            </a:r>
            <a:r>
              <a:rPr lang="en-US" sz="2000" dirty="0">
                <a:solidFill>
                  <a:schemeClr val="tx1">
                    <a:lumMod val="65000"/>
                    <a:lumOff val="35000"/>
                  </a:schemeClr>
                </a:solidFill>
              </a:rPr>
              <a:t>		</a:t>
            </a:r>
            <a:r>
              <a:rPr lang="en-US" sz="2000" dirty="0" err="1">
                <a:solidFill>
                  <a:schemeClr val="tx1">
                    <a:lumMod val="65000"/>
                    <a:lumOff val="35000"/>
                  </a:schemeClr>
                </a:solidFill>
              </a:rPr>
              <a:t>Pnumber</a:t>
            </a:r>
            <a:r>
              <a:rPr lang="en-US" sz="2000" dirty="0">
                <a:solidFill>
                  <a:schemeClr val="tx1">
                    <a:lumMod val="65000"/>
                    <a:lumOff val="35000"/>
                  </a:schemeClr>
                </a:solidFill>
              </a:rPr>
              <a:t>, </a:t>
            </a:r>
            <a:r>
              <a:rPr lang="en-US" sz="2000" dirty="0" err="1">
                <a:solidFill>
                  <a:schemeClr val="tx1">
                    <a:lumMod val="65000"/>
                    <a:lumOff val="35000"/>
                  </a:schemeClr>
                </a:solidFill>
              </a:rPr>
              <a:t>Pname</a:t>
            </a:r>
            <a:r>
              <a:rPr lang="en-US" sz="2000" dirty="0">
                <a:solidFill>
                  <a:schemeClr val="tx1">
                    <a:lumMod val="65000"/>
                    <a:lumOff val="35000"/>
                  </a:schemeClr>
                </a:solidFill>
              </a:rPr>
              <a:t>, </a:t>
            </a:r>
            <a:r>
              <a:rPr lang="en-US" sz="2000" b="1" dirty="0">
                <a:solidFill>
                  <a:schemeClr val="tx1">
                    <a:lumMod val="65000"/>
                    <a:lumOff val="35000"/>
                  </a:schemeClr>
                </a:solidFill>
              </a:rPr>
              <a:t>COUNT</a:t>
            </a:r>
            <a:r>
              <a:rPr lang="en-US" sz="2000" dirty="0">
                <a:solidFill>
                  <a:schemeClr val="tx1">
                    <a:lumMod val="65000"/>
                    <a:lumOff val="35000"/>
                  </a:schemeClr>
                </a:solidFill>
              </a:rPr>
              <a:t> (*)</a:t>
            </a:r>
          </a:p>
          <a:p>
            <a:pPr marL="0" indent="0">
              <a:buFont typeface="Wingdings" panose="05000000000000000000" pitchFamily="2" charset="2"/>
              <a:buNone/>
              <a:defRPr/>
            </a:pPr>
            <a:r>
              <a:rPr lang="en-US" sz="2000" dirty="0">
                <a:solidFill>
                  <a:schemeClr val="tx1">
                    <a:lumMod val="65000"/>
                    <a:lumOff val="35000"/>
                  </a:schemeClr>
                </a:solidFill>
              </a:rPr>
              <a:t>		</a:t>
            </a:r>
            <a:r>
              <a:rPr lang="en-US" sz="2000" b="1" dirty="0">
                <a:solidFill>
                  <a:schemeClr val="tx1">
                    <a:lumMod val="65000"/>
                    <a:lumOff val="35000"/>
                  </a:schemeClr>
                </a:solidFill>
              </a:rPr>
              <a:t>FROM</a:t>
            </a:r>
            <a:r>
              <a:rPr lang="en-US" sz="2000" dirty="0">
                <a:solidFill>
                  <a:schemeClr val="tx1">
                    <a:lumMod val="65000"/>
                    <a:lumOff val="35000"/>
                  </a:schemeClr>
                </a:solidFill>
              </a:rPr>
              <a:t>		PROJECT, WORKS_ON</a:t>
            </a:r>
          </a:p>
          <a:p>
            <a:pPr marL="0" indent="0">
              <a:buFont typeface="Wingdings" panose="05000000000000000000" pitchFamily="2" charset="2"/>
              <a:buNone/>
              <a:defRPr/>
            </a:pPr>
            <a:r>
              <a:rPr lang="en-US" sz="2000" dirty="0">
                <a:solidFill>
                  <a:schemeClr val="tx1">
                    <a:lumMod val="65000"/>
                    <a:lumOff val="35000"/>
                  </a:schemeClr>
                </a:solidFill>
              </a:rPr>
              <a:t>		</a:t>
            </a:r>
            <a:r>
              <a:rPr lang="en-US" sz="2000" b="1" dirty="0">
                <a:solidFill>
                  <a:schemeClr val="tx1">
                    <a:lumMod val="65000"/>
                    <a:lumOff val="35000"/>
                  </a:schemeClr>
                </a:solidFill>
              </a:rPr>
              <a:t>WHERE</a:t>
            </a:r>
            <a:r>
              <a:rPr lang="en-US" sz="2000" dirty="0">
                <a:solidFill>
                  <a:schemeClr val="tx1">
                    <a:lumMod val="65000"/>
                    <a:lumOff val="35000"/>
                  </a:schemeClr>
                </a:solidFill>
              </a:rPr>
              <a:t>		</a:t>
            </a:r>
            <a:r>
              <a:rPr lang="en-US" sz="2000" dirty="0" err="1">
                <a:solidFill>
                  <a:schemeClr val="tx1">
                    <a:lumMod val="65000"/>
                    <a:lumOff val="35000"/>
                  </a:schemeClr>
                </a:solidFill>
              </a:rPr>
              <a:t>Pnumber</a:t>
            </a:r>
            <a:r>
              <a:rPr lang="en-US" sz="2000" dirty="0">
                <a:solidFill>
                  <a:schemeClr val="tx1">
                    <a:lumMod val="65000"/>
                    <a:lumOff val="35000"/>
                  </a:schemeClr>
                </a:solidFill>
              </a:rPr>
              <a:t>=</a:t>
            </a:r>
            <a:r>
              <a:rPr lang="en-US" sz="2000" dirty="0" err="1">
                <a:solidFill>
                  <a:schemeClr val="tx1">
                    <a:lumMod val="65000"/>
                    <a:lumOff val="35000"/>
                  </a:schemeClr>
                </a:solidFill>
              </a:rPr>
              <a:t>Pno</a:t>
            </a:r>
            <a:endParaRPr lang="en-US" sz="2000" dirty="0">
              <a:solidFill>
                <a:schemeClr val="tx1">
                  <a:lumMod val="65000"/>
                  <a:lumOff val="35000"/>
                </a:schemeClr>
              </a:solidFill>
            </a:endParaRPr>
          </a:p>
          <a:p>
            <a:pPr marL="0" indent="0">
              <a:buFont typeface="Wingdings" panose="05000000000000000000" pitchFamily="2" charset="2"/>
              <a:buNone/>
              <a:defRPr/>
            </a:pPr>
            <a:r>
              <a:rPr lang="en-US" sz="2000" dirty="0">
                <a:solidFill>
                  <a:schemeClr val="tx1">
                    <a:lumMod val="65000"/>
                    <a:lumOff val="35000"/>
                  </a:schemeClr>
                </a:solidFill>
              </a:rPr>
              <a:t>		</a:t>
            </a:r>
            <a:r>
              <a:rPr lang="en-US" sz="2000" b="1" dirty="0">
                <a:solidFill>
                  <a:schemeClr val="tx1">
                    <a:lumMod val="65000"/>
                    <a:lumOff val="35000"/>
                  </a:schemeClr>
                </a:solidFill>
              </a:rPr>
              <a:t>GROUP BY</a:t>
            </a:r>
            <a:r>
              <a:rPr lang="en-US" sz="2000" dirty="0">
                <a:solidFill>
                  <a:schemeClr val="tx1">
                    <a:lumMod val="65000"/>
                    <a:lumOff val="35000"/>
                  </a:schemeClr>
                </a:solidFill>
              </a:rPr>
              <a:t>	</a:t>
            </a:r>
            <a:r>
              <a:rPr lang="en-US" sz="2000" dirty="0" err="1">
                <a:solidFill>
                  <a:schemeClr val="tx1">
                    <a:lumMod val="65000"/>
                    <a:lumOff val="35000"/>
                  </a:schemeClr>
                </a:solidFill>
              </a:rPr>
              <a:t>Pnumber</a:t>
            </a:r>
            <a:r>
              <a:rPr lang="en-US" sz="2000" dirty="0">
                <a:solidFill>
                  <a:schemeClr val="tx1">
                    <a:lumMod val="65000"/>
                    <a:lumOff val="35000"/>
                  </a:schemeClr>
                </a:solidFill>
              </a:rPr>
              <a:t>, </a:t>
            </a:r>
            <a:r>
              <a:rPr lang="en-US" sz="2000" dirty="0" err="1">
                <a:solidFill>
                  <a:schemeClr val="tx1">
                    <a:lumMod val="65000"/>
                    <a:lumOff val="35000"/>
                  </a:schemeClr>
                </a:solidFill>
              </a:rPr>
              <a:t>Pname</a:t>
            </a:r>
            <a:r>
              <a:rPr lang="en-US" sz="2000" dirty="0">
                <a:solidFill>
                  <a:schemeClr val="tx1">
                    <a:lumMod val="65000"/>
                    <a:lumOff val="35000"/>
                  </a:schemeClr>
                </a:solidFill>
              </a:rPr>
              <a:t>;</a:t>
            </a:r>
          </a:p>
          <a:p>
            <a:pPr>
              <a:defRPr/>
            </a:pPr>
            <a:endParaRPr lang="en-US" dirty="0"/>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28</a:t>
            </a:fld>
            <a:endParaRPr lang="en-US"/>
          </a:p>
        </p:txBody>
      </p:sp>
    </p:spTree>
    <p:extLst>
      <p:ext uri="{BB962C8B-B14F-4D97-AF65-F5344CB8AC3E}">
        <p14:creationId xmlns:p14="http://schemas.microsoft.com/office/powerpoint/2010/main" val="1509073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Grouping: The GROUP BY and HAVING Clauses</a:t>
            </a:r>
            <a:endParaRPr lang="en-US" dirty="0"/>
          </a:p>
        </p:txBody>
      </p:sp>
      <p:sp>
        <p:nvSpPr>
          <p:cNvPr id="3" name="Content Placeholder 2"/>
          <p:cNvSpPr>
            <a:spLocks noGrp="1"/>
          </p:cNvSpPr>
          <p:nvPr>
            <p:ph idx="1"/>
          </p:nvPr>
        </p:nvSpPr>
        <p:spPr/>
        <p:txBody>
          <a:bodyPr/>
          <a:lstStyle/>
          <a:p>
            <a:pPr>
              <a:defRPr/>
            </a:pPr>
            <a:r>
              <a:rPr lang="en-US" altLang="en-US" b="1" dirty="0">
                <a:latin typeface="Courier New" panose="02070309020205020404" pitchFamily="49" charset="0"/>
                <a:cs typeface="Courier New" panose="02070309020205020404" pitchFamily="49" charset="0"/>
              </a:rPr>
              <a:t>HAVING</a:t>
            </a:r>
            <a:r>
              <a:rPr lang="en-US" altLang="en-US" b="1" dirty="0"/>
              <a:t> </a:t>
            </a:r>
            <a:r>
              <a:rPr lang="en-US" altLang="en-US" dirty="0"/>
              <a:t>clause</a:t>
            </a:r>
          </a:p>
          <a:p>
            <a:pPr lvl="1">
              <a:defRPr/>
            </a:pPr>
            <a:r>
              <a:rPr lang="en-US" altLang="en-US" dirty="0"/>
              <a:t>Provides a condition to select or reject an entire group:</a:t>
            </a:r>
          </a:p>
          <a:p>
            <a:pPr>
              <a:defRPr/>
            </a:pPr>
            <a:r>
              <a:rPr lang="en-US" sz="2000" b="1" dirty="0"/>
              <a:t>Query 26.</a:t>
            </a:r>
            <a:r>
              <a:rPr lang="en-US" sz="2000" dirty="0"/>
              <a:t> For each project </a:t>
            </a:r>
            <a:r>
              <a:rPr lang="en-US" sz="2000" i="1" dirty="0"/>
              <a:t>on which more than two employees work,</a:t>
            </a:r>
            <a:r>
              <a:rPr lang="en-US" sz="2000" dirty="0"/>
              <a:t> retrieve the project number, the project name, and the number of employees who work on the project.</a:t>
            </a:r>
          </a:p>
          <a:p>
            <a:pPr>
              <a:defRPr/>
            </a:pPr>
            <a:endParaRPr lang="en-US" sz="1600" dirty="0"/>
          </a:p>
          <a:p>
            <a:pPr marL="0" indent="0">
              <a:buFont typeface="Wingdings" panose="05000000000000000000" pitchFamily="2" charset="2"/>
              <a:buNone/>
              <a:defRPr/>
            </a:pPr>
            <a:r>
              <a:rPr lang="en-US" sz="2000" b="1" dirty="0">
                <a:solidFill>
                  <a:schemeClr val="tx1">
                    <a:lumMod val="65000"/>
                    <a:lumOff val="35000"/>
                  </a:schemeClr>
                </a:solidFill>
              </a:rPr>
              <a:t>     Q26:</a:t>
            </a:r>
            <a:r>
              <a:rPr lang="en-US" sz="2000" dirty="0">
                <a:solidFill>
                  <a:schemeClr val="tx1">
                    <a:lumMod val="65000"/>
                    <a:lumOff val="35000"/>
                  </a:schemeClr>
                </a:solidFill>
              </a:rPr>
              <a:t>		</a:t>
            </a:r>
            <a:r>
              <a:rPr lang="en-US" sz="2000" b="1" dirty="0">
                <a:solidFill>
                  <a:schemeClr val="tx1">
                    <a:lumMod val="65000"/>
                    <a:lumOff val="35000"/>
                  </a:schemeClr>
                </a:solidFill>
              </a:rPr>
              <a:t>SELECT</a:t>
            </a:r>
            <a:r>
              <a:rPr lang="en-US" sz="2000" dirty="0">
                <a:solidFill>
                  <a:schemeClr val="tx1">
                    <a:lumMod val="65000"/>
                    <a:lumOff val="35000"/>
                  </a:schemeClr>
                </a:solidFill>
              </a:rPr>
              <a:t>	</a:t>
            </a:r>
            <a:r>
              <a:rPr lang="en-US" sz="2000" dirty="0" err="1">
                <a:solidFill>
                  <a:schemeClr val="tx1">
                    <a:lumMod val="65000"/>
                    <a:lumOff val="35000"/>
                  </a:schemeClr>
                </a:solidFill>
              </a:rPr>
              <a:t>Pnumber</a:t>
            </a:r>
            <a:r>
              <a:rPr lang="en-US" sz="2000" dirty="0">
                <a:solidFill>
                  <a:schemeClr val="tx1">
                    <a:lumMod val="65000"/>
                    <a:lumOff val="35000"/>
                  </a:schemeClr>
                </a:solidFill>
              </a:rPr>
              <a:t>, </a:t>
            </a:r>
            <a:r>
              <a:rPr lang="en-US" sz="2000" dirty="0" err="1">
                <a:solidFill>
                  <a:schemeClr val="tx1">
                    <a:lumMod val="65000"/>
                    <a:lumOff val="35000"/>
                  </a:schemeClr>
                </a:solidFill>
              </a:rPr>
              <a:t>Pname</a:t>
            </a:r>
            <a:r>
              <a:rPr lang="en-US" sz="2000" dirty="0">
                <a:solidFill>
                  <a:schemeClr val="tx1">
                    <a:lumMod val="65000"/>
                    <a:lumOff val="35000"/>
                  </a:schemeClr>
                </a:solidFill>
              </a:rPr>
              <a:t>, </a:t>
            </a:r>
            <a:r>
              <a:rPr lang="en-US" sz="2000" b="1" dirty="0">
                <a:solidFill>
                  <a:schemeClr val="tx1">
                    <a:lumMod val="65000"/>
                    <a:lumOff val="35000"/>
                  </a:schemeClr>
                </a:solidFill>
              </a:rPr>
              <a:t>COUNT</a:t>
            </a:r>
            <a:r>
              <a:rPr lang="en-US" sz="2000" dirty="0">
                <a:solidFill>
                  <a:schemeClr val="tx1">
                    <a:lumMod val="65000"/>
                    <a:lumOff val="35000"/>
                  </a:schemeClr>
                </a:solidFill>
              </a:rPr>
              <a:t> (*)</a:t>
            </a:r>
            <a:endParaRPr lang="en-US" sz="1200" dirty="0">
              <a:solidFill>
                <a:schemeClr val="tx1">
                  <a:lumMod val="65000"/>
                  <a:lumOff val="35000"/>
                </a:schemeClr>
              </a:solidFill>
            </a:endParaRPr>
          </a:p>
          <a:p>
            <a:pPr marL="0" indent="0">
              <a:buFont typeface="Wingdings" panose="05000000000000000000" pitchFamily="2" charset="2"/>
              <a:buNone/>
              <a:defRPr/>
            </a:pPr>
            <a:r>
              <a:rPr lang="en-US" sz="2000" dirty="0">
                <a:solidFill>
                  <a:schemeClr val="tx1">
                    <a:lumMod val="65000"/>
                    <a:lumOff val="35000"/>
                  </a:schemeClr>
                </a:solidFill>
              </a:rPr>
              <a:t>		</a:t>
            </a:r>
            <a:r>
              <a:rPr lang="en-US" sz="2000" b="1" dirty="0">
                <a:solidFill>
                  <a:schemeClr val="tx1">
                    <a:lumMod val="65000"/>
                    <a:lumOff val="35000"/>
                  </a:schemeClr>
                </a:solidFill>
              </a:rPr>
              <a:t>FROM</a:t>
            </a:r>
            <a:r>
              <a:rPr lang="en-US" sz="2000" dirty="0">
                <a:solidFill>
                  <a:schemeClr val="tx1">
                    <a:lumMod val="65000"/>
                    <a:lumOff val="35000"/>
                  </a:schemeClr>
                </a:solidFill>
              </a:rPr>
              <a:t>		PROJECT, WORKS_ON</a:t>
            </a:r>
            <a:endParaRPr lang="en-US" sz="1200" dirty="0">
              <a:solidFill>
                <a:schemeClr val="tx1">
                  <a:lumMod val="65000"/>
                  <a:lumOff val="35000"/>
                </a:schemeClr>
              </a:solidFill>
            </a:endParaRPr>
          </a:p>
          <a:p>
            <a:pPr marL="0" indent="0">
              <a:buFont typeface="Wingdings" panose="05000000000000000000" pitchFamily="2" charset="2"/>
              <a:buNone/>
              <a:defRPr/>
            </a:pPr>
            <a:r>
              <a:rPr lang="en-US" sz="2000" dirty="0">
                <a:solidFill>
                  <a:schemeClr val="tx1">
                    <a:lumMod val="65000"/>
                    <a:lumOff val="35000"/>
                  </a:schemeClr>
                </a:solidFill>
              </a:rPr>
              <a:t>		</a:t>
            </a:r>
            <a:r>
              <a:rPr lang="en-US" sz="2000" b="1" dirty="0">
                <a:solidFill>
                  <a:schemeClr val="tx1">
                    <a:lumMod val="65000"/>
                    <a:lumOff val="35000"/>
                  </a:schemeClr>
                </a:solidFill>
              </a:rPr>
              <a:t>WHERE</a:t>
            </a:r>
            <a:r>
              <a:rPr lang="en-US" sz="2000" dirty="0">
                <a:solidFill>
                  <a:schemeClr val="tx1">
                    <a:lumMod val="65000"/>
                    <a:lumOff val="35000"/>
                  </a:schemeClr>
                </a:solidFill>
              </a:rPr>
              <a:t>	</a:t>
            </a:r>
            <a:r>
              <a:rPr lang="en-US" sz="2000" dirty="0" err="1">
                <a:solidFill>
                  <a:schemeClr val="tx1">
                    <a:lumMod val="65000"/>
                    <a:lumOff val="35000"/>
                  </a:schemeClr>
                </a:solidFill>
              </a:rPr>
              <a:t>Pnumber</a:t>
            </a:r>
            <a:r>
              <a:rPr lang="en-US" sz="2000" dirty="0">
                <a:solidFill>
                  <a:schemeClr val="tx1">
                    <a:lumMod val="65000"/>
                    <a:lumOff val="35000"/>
                  </a:schemeClr>
                </a:solidFill>
              </a:rPr>
              <a:t>=</a:t>
            </a:r>
            <a:r>
              <a:rPr lang="en-US" sz="2000" dirty="0" err="1">
                <a:solidFill>
                  <a:schemeClr val="tx1">
                    <a:lumMod val="65000"/>
                    <a:lumOff val="35000"/>
                  </a:schemeClr>
                </a:solidFill>
              </a:rPr>
              <a:t>Pno</a:t>
            </a:r>
            <a:endParaRPr lang="en-US" sz="1200" dirty="0">
              <a:solidFill>
                <a:schemeClr val="tx1">
                  <a:lumMod val="65000"/>
                  <a:lumOff val="35000"/>
                </a:schemeClr>
              </a:solidFill>
            </a:endParaRPr>
          </a:p>
          <a:p>
            <a:pPr marL="0" indent="0">
              <a:buFont typeface="Wingdings" panose="05000000000000000000" pitchFamily="2" charset="2"/>
              <a:buNone/>
              <a:defRPr/>
            </a:pPr>
            <a:r>
              <a:rPr lang="en-US" sz="2000" dirty="0">
                <a:solidFill>
                  <a:schemeClr val="tx1">
                    <a:lumMod val="65000"/>
                    <a:lumOff val="35000"/>
                  </a:schemeClr>
                </a:solidFill>
              </a:rPr>
              <a:t>		</a:t>
            </a:r>
            <a:r>
              <a:rPr lang="en-US" sz="2000" b="1" dirty="0">
                <a:solidFill>
                  <a:schemeClr val="tx1">
                    <a:lumMod val="65000"/>
                    <a:lumOff val="35000"/>
                  </a:schemeClr>
                </a:solidFill>
              </a:rPr>
              <a:t>GROUP BY</a:t>
            </a:r>
            <a:r>
              <a:rPr lang="en-US" sz="2000" dirty="0">
                <a:solidFill>
                  <a:schemeClr val="tx1">
                    <a:lumMod val="65000"/>
                    <a:lumOff val="35000"/>
                  </a:schemeClr>
                </a:solidFill>
              </a:rPr>
              <a:t>	</a:t>
            </a:r>
            <a:r>
              <a:rPr lang="en-US" sz="2000" dirty="0" err="1">
                <a:solidFill>
                  <a:schemeClr val="tx1">
                    <a:lumMod val="65000"/>
                    <a:lumOff val="35000"/>
                  </a:schemeClr>
                </a:solidFill>
              </a:rPr>
              <a:t>Pnumber</a:t>
            </a:r>
            <a:r>
              <a:rPr lang="en-US" sz="2000" dirty="0">
                <a:solidFill>
                  <a:schemeClr val="tx1">
                    <a:lumMod val="65000"/>
                    <a:lumOff val="35000"/>
                  </a:schemeClr>
                </a:solidFill>
              </a:rPr>
              <a:t>, </a:t>
            </a:r>
            <a:r>
              <a:rPr lang="en-US" sz="2000" dirty="0" err="1">
                <a:solidFill>
                  <a:schemeClr val="tx1">
                    <a:lumMod val="65000"/>
                    <a:lumOff val="35000"/>
                  </a:schemeClr>
                </a:solidFill>
              </a:rPr>
              <a:t>Pname</a:t>
            </a:r>
            <a:endParaRPr lang="en-US" sz="1200" dirty="0">
              <a:solidFill>
                <a:schemeClr val="tx1">
                  <a:lumMod val="65000"/>
                  <a:lumOff val="35000"/>
                </a:schemeClr>
              </a:solidFill>
            </a:endParaRPr>
          </a:p>
          <a:p>
            <a:pPr marL="0" indent="0">
              <a:buFont typeface="Wingdings" panose="05000000000000000000" pitchFamily="2" charset="2"/>
              <a:buNone/>
              <a:defRPr/>
            </a:pPr>
            <a:r>
              <a:rPr lang="en-US" sz="2000" dirty="0">
                <a:solidFill>
                  <a:schemeClr val="tx1">
                    <a:lumMod val="65000"/>
                    <a:lumOff val="35000"/>
                  </a:schemeClr>
                </a:solidFill>
              </a:rPr>
              <a:t>		</a:t>
            </a:r>
            <a:r>
              <a:rPr lang="en-US" sz="2000" b="1" dirty="0">
                <a:solidFill>
                  <a:schemeClr val="tx1">
                    <a:lumMod val="65000"/>
                    <a:lumOff val="35000"/>
                  </a:schemeClr>
                </a:solidFill>
              </a:rPr>
              <a:t>HAVING</a:t>
            </a:r>
            <a:r>
              <a:rPr lang="en-US" sz="2000" dirty="0">
                <a:solidFill>
                  <a:schemeClr val="tx1">
                    <a:lumMod val="65000"/>
                    <a:lumOff val="35000"/>
                  </a:schemeClr>
                </a:solidFill>
              </a:rPr>
              <a:t>	</a:t>
            </a:r>
            <a:r>
              <a:rPr lang="en-US" sz="2000" b="1" dirty="0">
                <a:solidFill>
                  <a:schemeClr val="tx1">
                    <a:lumMod val="65000"/>
                    <a:lumOff val="35000"/>
                  </a:schemeClr>
                </a:solidFill>
              </a:rPr>
              <a:t>COUNT</a:t>
            </a:r>
            <a:r>
              <a:rPr lang="en-US" sz="2000" dirty="0">
                <a:solidFill>
                  <a:schemeClr val="tx1">
                    <a:lumMod val="65000"/>
                    <a:lumOff val="35000"/>
                  </a:schemeClr>
                </a:solidFill>
              </a:rPr>
              <a:t> (*) &gt; 2;</a:t>
            </a:r>
            <a:endParaRPr lang="en-US" sz="1200" dirty="0">
              <a:solidFill>
                <a:schemeClr val="tx1">
                  <a:lumMod val="65000"/>
                  <a:lumOff val="35000"/>
                </a:schemeClr>
              </a:solidFill>
            </a:endParaRP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29</a:t>
            </a:fld>
            <a:endParaRPr lang="en-US"/>
          </a:p>
        </p:txBody>
      </p:sp>
    </p:spTree>
    <p:extLst>
      <p:ext uri="{BB962C8B-B14F-4D97-AF65-F5344CB8AC3E}">
        <p14:creationId xmlns:p14="http://schemas.microsoft.com/office/powerpoint/2010/main" val="345230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More Complex Retrieval Queries</a:t>
            </a:r>
          </a:p>
        </p:txBody>
      </p:sp>
      <p:sp>
        <p:nvSpPr>
          <p:cNvPr id="3" name="Content Placeholder 2"/>
          <p:cNvSpPr>
            <a:spLocks noGrp="1"/>
          </p:cNvSpPr>
          <p:nvPr>
            <p:ph idx="1"/>
          </p:nvPr>
        </p:nvSpPr>
        <p:spPr/>
        <p:txBody>
          <a:bodyPr/>
          <a:lstStyle/>
          <a:p>
            <a:r>
              <a:rPr lang="en-US" altLang="en-US" dirty="0"/>
              <a:t>Additional features allow users to specify more complex retrievals from database:</a:t>
            </a:r>
          </a:p>
          <a:p>
            <a:pPr lvl="1"/>
            <a:r>
              <a:rPr lang="en-US" altLang="en-US" dirty="0"/>
              <a:t>Nested queries, joined tables, and outer joins (in the FROM clause), aggregate functions, and grouping</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3</a:t>
            </a:fld>
            <a:endParaRPr lang="en-US"/>
          </a:p>
        </p:txBody>
      </p:sp>
    </p:spTree>
    <p:extLst>
      <p:ext uri="{BB962C8B-B14F-4D97-AF65-F5344CB8AC3E}">
        <p14:creationId xmlns:p14="http://schemas.microsoft.com/office/powerpoint/2010/main" val="1444223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Combining the WHERE and the HAVING Clause</a:t>
            </a:r>
            <a:endParaRPr lang="en-US" dirty="0"/>
          </a:p>
        </p:txBody>
      </p:sp>
      <p:sp>
        <p:nvSpPr>
          <p:cNvPr id="3" name="Content Placeholder 2"/>
          <p:cNvSpPr>
            <a:spLocks noGrp="1"/>
          </p:cNvSpPr>
          <p:nvPr>
            <p:ph idx="1"/>
          </p:nvPr>
        </p:nvSpPr>
        <p:spPr/>
        <p:txBody>
          <a:bodyPr/>
          <a:lstStyle/>
          <a:p>
            <a:pPr>
              <a:defRPr/>
            </a:pPr>
            <a:r>
              <a:rPr lang="en-US" sz="2400" dirty="0"/>
              <a:t>Consider the query: we want to count the </a:t>
            </a:r>
            <a:r>
              <a:rPr lang="en-US" sz="2400" i="1" dirty="0"/>
              <a:t>total</a:t>
            </a:r>
            <a:r>
              <a:rPr lang="en-US" sz="2400" dirty="0"/>
              <a:t> number of employees whose salaries exceed $40,000 in each department, but only for departments where more than five employees work. </a:t>
            </a:r>
          </a:p>
          <a:p>
            <a:pPr marL="0" indent="0">
              <a:buFont typeface="Wingdings" panose="05000000000000000000" pitchFamily="2" charset="2"/>
              <a:buNone/>
              <a:defRPr/>
            </a:pPr>
            <a:endParaRPr lang="en-US" sz="2400" dirty="0"/>
          </a:p>
          <a:p>
            <a:pPr>
              <a:defRPr/>
            </a:pPr>
            <a:r>
              <a:rPr lang="en-US" sz="2400" dirty="0">
                <a:solidFill>
                  <a:srgbClr val="002060"/>
                </a:solidFill>
              </a:rPr>
              <a:t>INCORRECT QUERY:</a:t>
            </a:r>
          </a:p>
          <a:p>
            <a:pPr marL="800100" lvl="2" indent="0">
              <a:buFont typeface="Wingdings" panose="05000000000000000000" pitchFamily="2" charset="2"/>
              <a:buNone/>
              <a:defRPr/>
            </a:pPr>
            <a:r>
              <a:rPr lang="en-US" b="1" dirty="0">
                <a:solidFill>
                  <a:schemeClr val="tx1">
                    <a:lumMod val="65000"/>
                    <a:lumOff val="35000"/>
                  </a:schemeClr>
                </a:solidFill>
              </a:rPr>
              <a:t>SELECT</a:t>
            </a:r>
            <a:r>
              <a:rPr lang="en-US" dirty="0">
                <a:solidFill>
                  <a:schemeClr val="tx1">
                    <a:lumMod val="65000"/>
                    <a:lumOff val="35000"/>
                  </a:schemeClr>
                </a:solidFill>
              </a:rPr>
              <a:t>		</a:t>
            </a:r>
            <a:r>
              <a:rPr lang="en-US" dirty="0" err="1">
                <a:solidFill>
                  <a:schemeClr val="tx1">
                    <a:lumMod val="65000"/>
                    <a:lumOff val="35000"/>
                  </a:schemeClr>
                </a:solidFill>
              </a:rPr>
              <a:t>Dno</a:t>
            </a:r>
            <a:r>
              <a:rPr lang="en-US" dirty="0">
                <a:solidFill>
                  <a:schemeClr val="tx1">
                    <a:lumMod val="65000"/>
                    <a:lumOff val="35000"/>
                  </a:schemeClr>
                </a:solidFill>
              </a:rPr>
              <a:t>, </a:t>
            </a:r>
            <a:r>
              <a:rPr lang="en-US" b="1" dirty="0">
                <a:solidFill>
                  <a:schemeClr val="tx1">
                    <a:lumMod val="65000"/>
                    <a:lumOff val="35000"/>
                  </a:schemeClr>
                </a:solidFill>
              </a:rPr>
              <a:t>COUNT</a:t>
            </a:r>
            <a:r>
              <a:rPr lang="en-US" dirty="0">
                <a:solidFill>
                  <a:schemeClr val="tx1">
                    <a:lumMod val="65000"/>
                    <a:lumOff val="35000"/>
                  </a:schemeClr>
                </a:solidFill>
              </a:rPr>
              <a:t> (*)</a:t>
            </a:r>
          </a:p>
          <a:p>
            <a:pPr marL="800100" lvl="2" indent="0">
              <a:buFont typeface="Wingdings" panose="05000000000000000000" pitchFamily="2" charset="2"/>
              <a:buNone/>
              <a:defRPr/>
            </a:pPr>
            <a:r>
              <a:rPr lang="en-US" b="1" dirty="0">
                <a:solidFill>
                  <a:schemeClr val="tx1">
                    <a:lumMod val="65000"/>
                    <a:lumOff val="35000"/>
                  </a:schemeClr>
                </a:solidFill>
              </a:rPr>
              <a:t>FROM</a:t>
            </a:r>
            <a:r>
              <a:rPr lang="en-US" dirty="0">
                <a:solidFill>
                  <a:schemeClr val="tx1">
                    <a:lumMod val="65000"/>
                    <a:lumOff val="35000"/>
                  </a:schemeClr>
                </a:solidFill>
              </a:rPr>
              <a:t>		EMPLOYEE</a:t>
            </a:r>
          </a:p>
          <a:p>
            <a:pPr marL="800100" lvl="2" indent="0">
              <a:buFont typeface="Wingdings" panose="05000000000000000000" pitchFamily="2" charset="2"/>
              <a:buNone/>
              <a:defRPr/>
            </a:pPr>
            <a:r>
              <a:rPr lang="en-US" b="1" dirty="0">
                <a:solidFill>
                  <a:schemeClr val="tx1">
                    <a:lumMod val="65000"/>
                    <a:lumOff val="35000"/>
                  </a:schemeClr>
                </a:solidFill>
              </a:rPr>
              <a:t>WHERE</a:t>
            </a:r>
            <a:r>
              <a:rPr lang="en-US" dirty="0">
                <a:solidFill>
                  <a:schemeClr val="tx1">
                    <a:lumMod val="65000"/>
                    <a:lumOff val="35000"/>
                  </a:schemeClr>
                </a:solidFill>
              </a:rPr>
              <a:t>		Salary&gt;40000</a:t>
            </a:r>
          </a:p>
          <a:p>
            <a:pPr marL="800100" lvl="2" indent="0">
              <a:buFont typeface="Wingdings" panose="05000000000000000000" pitchFamily="2" charset="2"/>
              <a:buNone/>
              <a:defRPr/>
            </a:pPr>
            <a:r>
              <a:rPr lang="en-US" b="1" dirty="0">
                <a:solidFill>
                  <a:schemeClr val="tx1">
                    <a:lumMod val="65000"/>
                    <a:lumOff val="35000"/>
                  </a:schemeClr>
                </a:solidFill>
              </a:rPr>
              <a:t>GROUP BY</a:t>
            </a:r>
            <a:r>
              <a:rPr lang="en-US" dirty="0">
                <a:solidFill>
                  <a:schemeClr val="tx1">
                    <a:lumMod val="65000"/>
                    <a:lumOff val="35000"/>
                  </a:schemeClr>
                </a:solidFill>
              </a:rPr>
              <a:t>	</a:t>
            </a:r>
            <a:r>
              <a:rPr lang="en-US" dirty="0" err="1">
                <a:solidFill>
                  <a:schemeClr val="tx1">
                    <a:lumMod val="65000"/>
                    <a:lumOff val="35000"/>
                  </a:schemeClr>
                </a:solidFill>
              </a:rPr>
              <a:t>Dno</a:t>
            </a:r>
            <a:endParaRPr lang="en-US" dirty="0">
              <a:solidFill>
                <a:schemeClr val="tx1">
                  <a:lumMod val="65000"/>
                  <a:lumOff val="35000"/>
                </a:schemeClr>
              </a:solidFill>
            </a:endParaRPr>
          </a:p>
          <a:p>
            <a:pPr marL="800100" lvl="2" indent="0">
              <a:buFont typeface="Wingdings" panose="05000000000000000000" pitchFamily="2" charset="2"/>
              <a:buNone/>
              <a:defRPr/>
            </a:pPr>
            <a:r>
              <a:rPr lang="en-US" b="1" dirty="0">
                <a:solidFill>
                  <a:schemeClr val="tx1">
                    <a:lumMod val="65000"/>
                    <a:lumOff val="35000"/>
                  </a:schemeClr>
                </a:solidFill>
              </a:rPr>
              <a:t>HAVING</a:t>
            </a:r>
            <a:r>
              <a:rPr lang="en-US" dirty="0">
                <a:solidFill>
                  <a:schemeClr val="tx1">
                    <a:lumMod val="65000"/>
                    <a:lumOff val="35000"/>
                  </a:schemeClr>
                </a:solidFill>
              </a:rPr>
              <a:t>		</a:t>
            </a:r>
            <a:r>
              <a:rPr lang="en-US" b="1" dirty="0">
                <a:solidFill>
                  <a:schemeClr val="tx1">
                    <a:lumMod val="65000"/>
                    <a:lumOff val="35000"/>
                  </a:schemeClr>
                </a:solidFill>
              </a:rPr>
              <a:t>COUNT</a:t>
            </a:r>
            <a:r>
              <a:rPr lang="en-US" dirty="0">
                <a:solidFill>
                  <a:schemeClr val="tx1">
                    <a:lumMod val="65000"/>
                    <a:lumOff val="35000"/>
                  </a:schemeClr>
                </a:solidFill>
              </a:rPr>
              <a:t> (*) &gt; 5;</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30</a:t>
            </a:fld>
            <a:endParaRPr lang="en-US"/>
          </a:p>
        </p:txBody>
      </p:sp>
    </p:spTree>
    <p:extLst>
      <p:ext uri="{BB962C8B-B14F-4D97-AF65-F5344CB8AC3E}">
        <p14:creationId xmlns:p14="http://schemas.microsoft.com/office/powerpoint/2010/main" val="1037662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Combining the WHERE and the HAVING Clause</a:t>
            </a:r>
            <a:endParaRPr lang="en-US" dirty="0"/>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dirty="0">
                <a:solidFill>
                  <a:srgbClr val="002060"/>
                </a:solidFill>
              </a:rPr>
              <a:t>Correct Specification of the Query:</a:t>
            </a:r>
          </a:p>
          <a:p>
            <a:pPr>
              <a:defRPr/>
            </a:pPr>
            <a:r>
              <a:rPr lang="en-US" dirty="0"/>
              <a:t>Note: the WHERE clause applies tuple by tuple whereas HAVING applies to entire groups of tuples</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31</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375" y="3142457"/>
            <a:ext cx="722153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0456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Use of WITH</a:t>
            </a:r>
            <a:endParaRPr lang="en-US" dirty="0"/>
          </a:p>
        </p:txBody>
      </p:sp>
      <p:sp>
        <p:nvSpPr>
          <p:cNvPr id="3" name="Content Placeholder 2"/>
          <p:cNvSpPr>
            <a:spLocks noGrp="1"/>
          </p:cNvSpPr>
          <p:nvPr>
            <p:ph idx="1"/>
          </p:nvPr>
        </p:nvSpPr>
        <p:spPr/>
        <p:txBody>
          <a:bodyPr/>
          <a:lstStyle/>
          <a:p>
            <a:r>
              <a:rPr lang="en-US" altLang="en-US" dirty="0"/>
              <a:t>The WITH clause allows a user to define a table that will only be used in a particular query (not available in all SQL implementations)</a:t>
            </a:r>
          </a:p>
          <a:p>
            <a:r>
              <a:rPr lang="en-US" altLang="en-US" dirty="0"/>
              <a:t>Used for convenience to create a temporary “View” and use that immediately in a query</a:t>
            </a:r>
          </a:p>
          <a:p>
            <a:r>
              <a:rPr lang="en-US" altLang="en-US" dirty="0"/>
              <a:t>Allows a more straightforward way of looking at a step-by-step query</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32</a:t>
            </a:fld>
            <a:endParaRPr lang="en-US"/>
          </a:p>
        </p:txBody>
      </p:sp>
    </p:spTree>
    <p:extLst>
      <p:ext uri="{BB962C8B-B14F-4D97-AF65-F5344CB8AC3E}">
        <p14:creationId xmlns:p14="http://schemas.microsoft.com/office/powerpoint/2010/main" val="1285570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 of WITH</a:t>
            </a:r>
          </a:p>
        </p:txBody>
      </p:sp>
      <p:sp>
        <p:nvSpPr>
          <p:cNvPr id="3" name="Content Placeholder 2"/>
          <p:cNvSpPr>
            <a:spLocks noGrp="1"/>
          </p:cNvSpPr>
          <p:nvPr>
            <p:ph idx="1"/>
          </p:nvPr>
        </p:nvSpPr>
        <p:spPr/>
        <p:txBody>
          <a:bodyPr>
            <a:normAutofit fontScale="85000" lnSpcReduction="20000"/>
          </a:bodyPr>
          <a:lstStyle/>
          <a:p>
            <a:pPr>
              <a:defRPr/>
            </a:pPr>
            <a:r>
              <a:rPr lang="en-US" dirty="0"/>
              <a:t>See an alternate approach to doing Q28:</a:t>
            </a:r>
          </a:p>
          <a:p>
            <a:pPr>
              <a:defRPr/>
            </a:pPr>
            <a:endParaRPr lang="en-US" b="1" dirty="0"/>
          </a:p>
          <a:p>
            <a:pPr>
              <a:defRPr/>
            </a:pPr>
            <a:r>
              <a:rPr lang="en-US" b="1" dirty="0">
                <a:solidFill>
                  <a:srgbClr val="002060"/>
                </a:solidFill>
              </a:rPr>
              <a:t>Q28:</a:t>
            </a:r>
            <a:r>
              <a:rPr lang="en-US" dirty="0">
                <a:solidFill>
                  <a:srgbClr val="002060"/>
                </a:solidFill>
              </a:rPr>
              <a:t>	              </a:t>
            </a:r>
            <a:r>
              <a:rPr lang="en-US" b="1" dirty="0">
                <a:solidFill>
                  <a:srgbClr val="002060"/>
                </a:solidFill>
              </a:rPr>
              <a:t>WITH	</a:t>
            </a:r>
            <a:r>
              <a:rPr lang="en-US" dirty="0">
                <a:solidFill>
                  <a:srgbClr val="002060"/>
                </a:solidFill>
              </a:rPr>
              <a:t>BIGDEPTS (</a:t>
            </a:r>
            <a:r>
              <a:rPr lang="en-US" dirty="0" err="1">
                <a:solidFill>
                  <a:srgbClr val="002060"/>
                </a:solidFill>
              </a:rPr>
              <a:t>Dno</a:t>
            </a:r>
            <a:r>
              <a:rPr lang="en-US" dirty="0">
                <a:solidFill>
                  <a:srgbClr val="002060"/>
                </a:solidFill>
              </a:rPr>
              <a:t>) </a:t>
            </a:r>
            <a:r>
              <a:rPr lang="en-US" b="1" dirty="0">
                <a:solidFill>
                  <a:srgbClr val="002060"/>
                </a:solidFill>
              </a:rPr>
              <a:t>AS</a:t>
            </a:r>
            <a:endParaRPr lang="en-US" dirty="0">
              <a:solidFill>
                <a:srgbClr val="002060"/>
              </a:solidFill>
            </a:endParaRPr>
          </a:p>
          <a:p>
            <a:pPr marL="0" indent="0">
              <a:buFont typeface="Wingdings" panose="05000000000000000000" pitchFamily="2" charset="2"/>
              <a:buNone/>
              <a:defRPr/>
            </a:pPr>
            <a:r>
              <a:rPr lang="en-US" dirty="0">
                <a:solidFill>
                  <a:srgbClr val="002060"/>
                </a:solidFill>
              </a:rPr>
              <a:t>		             (	</a:t>
            </a:r>
            <a:r>
              <a:rPr lang="en-US" b="1" dirty="0">
                <a:solidFill>
                  <a:srgbClr val="002060"/>
                </a:solidFill>
              </a:rPr>
              <a:t>SELECT</a:t>
            </a:r>
            <a:r>
              <a:rPr lang="en-US" dirty="0">
                <a:solidFill>
                  <a:srgbClr val="002060"/>
                </a:solidFill>
              </a:rPr>
              <a:t>	</a:t>
            </a:r>
            <a:r>
              <a:rPr lang="en-US" dirty="0" err="1">
                <a:solidFill>
                  <a:srgbClr val="002060"/>
                </a:solidFill>
              </a:rPr>
              <a:t>Dno</a:t>
            </a:r>
            <a:endParaRPr lang="en-US" dirty="0">
              <a:solidFill>
                <a:srgbClr val="002060"/>
              </a:solidFill>
            </a:endParaRPr>
          </a:p>
          <a:p>
            <a:pPr marL="0" indent="0">
              <a:buFont typeface="Wingdings" panose="05000000000000000000" pitchFamily="2" charset="2"/>
              <a:buNone/>
              <a:defRPr/>
            </a:pPr>
            <a:r>
              <a:rPr lang="en-US" dirty="0">
                <a:solidFill>
                  <a:srgbClr val="002060"/>
                </a:solidFill>
              </a:rPr>
              <a:t>			</a:t>
            </a:r>
            <a:r>
              <a:rPr lang="en-US" b="1" dirty="0">
                <a:solidFill>
                  <a:srgbClr val="002060"/>
                </a:solidFill>
              </a:rPr>
              <a:t>FROM</a:t>
            </a:r>
            <a:r>
              <a:rPr lang="en-US" dirty="0">
                <a:solidFill>
                  <a:srgbClr val="002060"/>
                </a:solidFill>
              </a:rPr>
              <a:t>	EMPLOYEE</a:t>
            </a:r>
          </a:p>
          <a:p>
            <a:pPr marL="0" indent="0">
              <a:buFont typeface="Wingdings" panose="05000000000000000000" pitchFamily="2" charset="2"/>
              <a:buNone/>
              <a:defRPr/>
            </a:pPr>
            <a:r>
              <a:rPr lang="en-US" dirty="0">
                <a:solidFill>
                  <a:srgbClr val="002060"/>
                </a:solidFill>
              </a:rPr>
              <a:t>			</a:t>
            </a:r>
            <a:r>
              <a:rPr lang="en-US" b="1" dirty="0">
                <a:solidFill>
                  <a:srgbClr val="002060"/>
                </a:solidFill>
              </a:rPr>
              <a:t>GROUP BY</a:t>
            </a:r>
            <a:r>
              <a:rPr lang="en-US" dirty="0">
                <a:solidFill>
                  <a:srgbClr val="002060"/>
                </a:solidFill>
              </a:rPr>
              <a:t> </a:t>
            </a:r>
            <a:r>
              <a:rPr lang="en-US" dirty="0" err="1">
                <a:solidFill>
                  <a:srgbClr val="002060"/>
                </a:solidFill>
              </a:rPr>
              <a:t>Dno</a:t>
            </a:r>
            <a:endParaRPr lang="en-US" dirty="0">
              <a:solidFill>
                <a:srgbClr val="002060"/>
              </a:solidFill>
            </a:endParaRPr>
          </a:p>
          <a:p>
            <a:pPr marL="0" indent="0">
              <a:buFont typeface="Wingdings" panose="05000000000000000000" pitchFamily="2" charset="2"/>
              <a:buNone/>
              <a:defRPr/>
            </a:pPr>
            <a:r>
              <a:rPr lang="en-US" dirty="0">
                <a:solidFill>
                  <a:srgbClr val="002060"/>
                </a:solidFill>
              </a:rPr>
              <a:t>			</a:t>
            </a:r>
            <a:r>
              <a:rPr lang="en-US" b="1" dirty="0">
                <a:solidFill>
                  <a:srgbClr val="002060"/>
                </a:solidFill>
              </a:rPr>
              <a:t>HAVING</a:t>
            </a:r>
            <a:r>
              <a:rPr lang="en-US" dirty="0">
                <a:solidFill>
                  <a:srgbClr val="002060"/>
                </a:solidFill>
              </a:rPr>
              <a:t>	</a:t>
            </a:r>
            <a:r>
              <a:rPr lang="en-US" b="1" dirty="0">
                <a:solidFill>
                  <a:srgbClr val="002060"/>
                </a:solidFill>
              </a:rPr>
              <a:t>COUNT</a:t>
            </a:r>
            <a:r>
              <a:rPr lang="en-US" dirty="0">
                <a:solidFill>
                  <a:srgbClr val="002060"/>
                </a:solidFill>
              </a:rPr>
              <a:t> (*) &gt; 5)</a:t>
            </a:r>
          </a:p>
          <a:p>
            <a:pPr marL="0" indent="0">
              <a:buFont typeface="Wingdings" panose="05000000000000000000" pitchFamily="2" charset="2"/>
              <a:buNone/>
              <a:defRPr/>
            </a:pPr>
            <a:r>
              <a:rPr lang="en-US" dirty="0">
                <a:solidFill>
                  <a:srgbClr val="002060"/>
                </a:solidFill>
              </a:rPr>
              <a:t>		</a:t>
            </a:r>
            <a:r>
              <a:rPr lang="en-US" b="1" dirty="0">
                <a:solidFill>
                  <a:srgbClr val="002060"/>
                </a:solidFill>
              </a:rPr>
              <a:t>SELECT</a:t>
            </a:r>
            <a:r>
              <a:rPr lang="en-US" dirty="0">
                <a:solidFill>
                  <a:srgbClr val="002060"/>
                </a:solidFill>
              </a:rPr>
              <a:t>		</a:t>
            </a:r>
            <a:r>
              <a:rPr lang="en-US" dirty="0" err="1">
                <a:solidFill>
                  <a:srgbClr val="002060"/>
                </a:solidFill>
              </a:rPr>
              <a:t>Dno</a:t>
            </a:r>
            <a:r>
              <a:rPr lang="en-US" dirty="0">
                <a:solidFill>
                  <a:srgbClr val="002060"/>
                </a:solidFill>
              </a:rPr>
              <a:t>, </a:t>
            </a:r>
            <a:r>
              <a:rPr lang="en-US" b="1" dirty="0">
                <a:solidFill>
                  <a:srgbClr val="002060"/>
                </a:solidFill>
              </a:rPr>
              <a:t>COUNT</a:t>
            </a:r>
            <a:r>
              <a:rPr lang="en-US" dirty="0">
                <a:solidFill>
                  <a:srgbClr val="002060"/>
                </a:solidFill>
              </a:rPr>
              <a:t> (*)</a:t>
            </a:r>
          </a:p>
          <a:p>
            <a:pPr marL="0" indent="0">
              <a:buFont typeface="Wingdings" panose="05000000000000000000" pitchFamily="2" charset="2"/>
              <a:buNone/>
              <a:defRPr/>
            </a:pPr>
            <a:r>
              <a:rPr lang="en-US" dirty="0">
                <a:solidFill>
                  <a:srgbClr val="002060"/>
                </a:solidFill>
              </a:rPr>
              <a:t>		</a:t>
            </a:r>
            <a:r>
              <a:rPr lang="en-US" b="1" dirty="0">
                <a:solidFill>
                  <a:srgbClr val="002060"/>
                </a:solidFill>
              </a:rPr>
              <a:t>FROM</a:t>
            </a:r>
            <a:r>
              <a:rPr lang="en-US" dirty="0">
                <a:solidFill>
                  <a:srgbClr val="002060"/>
                </a:solidFill>
              </a:rPr>
              <a:t>		EMPLOYEE</a:t>
            </a:r>
          </a:p>
          <a:p>
            <a:pPr marL="0" indent="0">
              <a:buFont typeface="Wingdings" panose="05000000000000000000" pitchFamily="2" charset="2"/>
              <a:buNone/>
              <a:defRPr/>
            </a:pPr>
            <a:r>
              <a:rPr lang="en-US" dirty="0">
                <a:solidFill>
                  <a:srgbClr val="002060"/>
                </a:solidFill>
              </a:rPr>
              <a:t>		</a:t>
            </a:r>
            <a:r>
              <a:rPr lang="en-US" b="1" dirty="0">
                <a:solidFill>
                  <a:srgbClr val="002060"/>
                </a:solidFill>
              </a:rPr>
              <a:t>WHERE</a:t>
            </a:r>
            <a:r>
              <a:rPr lang="en-US" dirty="0">
                <a:solidFill>
                  <a:srgbClr val="002060"/>
                </a:solidFill>
              </a:rPr>
              <a:t>		Salary&gt;40000 </a:t>
            </a:r>
            <a:r>
              <a:rPr lang="en-US" b="1" dirty="0">
                <a:solidFill>
                  <a:srgbClr val="002060"/>
                </a:solidFill>
              </a:rPr>
              <a:t>AND </a:t>
            </a:r>
            <a:r>
              <a:rPr lang="en-US" dirty="0" err="1">
                <a:solidFill>
                  <a:srgbClr val="002060"/>
                </a:solidFill>
              </a:rPr>
              <a:t>Dno</a:t>
            </a:r>
            <a:r>
              <a:rPr lang="en-US" dirty="0">
                <a:solidFill>
                  <a:srgbClr val="002060"/>
                </a:solidFill>
              </a:rPr>
              <a:t> </a:t>
            </a:r>
            <a:r>
              <a:rPr lang="en-US" b="1" dirty="0">
                <a:solidFill>
                  <a:srgbClr val="002060"/>
                </a:solidFill>
              </a:rPr>
              <a:t>IN </a:t>
            </a:r>
            <a:r>
              <a:rPr lang="en-US" dirty="0">
                <a:solidFill>
                  <a:srgbClr val="002060"/>
                </a:solidFill>
              </a:rPr>
              <a:t>BIGDEPTS</a:t>
            </a:r>
          </a:p>
          <a:p>
            <a:pPr marL="0" indent="0">
              <a:buFont typeface="Wingdings" panose="05000000000000000000" pitchFamily="2" charset="2"/>
              <a:buNone/>
              <a:defRPr/>
            </a:pPr>
            <a:r>
              <a:rPr lang="en-US" b="1" dirty="0">
                <a:solidFill>
                  <a:srgbClr val="002060"/>
                </a:solidFill>
              </a:rPr>
              <a:t>	</a:t>
            </a:r>
            <a:r>
              <a:rPr lang="en-US" dirty="0">
                <a:solidFill>
                  <a:srgbClr val="002060"/>
                </a:solidFill>
              </a:rPr>
              <a:t>	</a:t>
            </a:r>
            <a:r>
              <a:rPr lang="en-US" b="1" dirty="0">
                <a:solidFill>
                  <a:srgbClr val="002060"/>
                </a:solidFill>
              </a:rPr>
              <a:t>GROUP BY </a:t>
            </a:r>
            <a:r>
              <a:rPr lang="en-US" dirty="0" err="1">
                <a:solidFill>
                  <a:srgbClr val="002060"/>
                </a:solidFill>
              </a:rPr>
              <a:t>Dno</a:t>
            </a:r>
            <a:r>
              <a:rPr lang="en-US" dirty="0">
                <a:solidFill>
                  <a:srgbClr val="002060"/>
                </a:solidFill>
              </a:rPr>
              <a:t>;</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33</a:t>
            </a:fld>
            <a:endParaRPr lang="en-US"/>
          </a:p>
        </p:txBody>
      </p:sp>
    </p:spTree>
    <p:extLst>
      <p:ext uri="{BB962C8B-B14F-4D97-AF65-F5344CB8AC3E}">
        <p14:creationId xmlns:p14="http://schemas.microsoft.com/office/powerpoint/2010/main" val="2872056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of CASE</a:t>
            </a:r>
          </a:p>
        </p:txBody>
      </p:sp>
      <p:sp>
        <p:nvSpPr>
          <p:cNvPr id="3" name="Content Placeholder 2"/>
          <p:cNvSpPr>
            <a:spLocks noGrp="1"/>
          </p:cNvSpPr>
          <p:nvPr>
            <p:ph idx="1"/>
          </p:nvPr>
        </p:nvSpPr>
        <p:spPr/>
        <p:txBody>
          <a:bodyPr/>
          <a:lstStyle/>
          <a:p>
            <a:r>
              <a:rPr lang="en-US" altLang="en-US" dirty="0"/>
              <a:t>SQL also has a CASE construct</a:t>
            </a:r>
          </a:p>
          <a:p>
            <a:r>
              <a:rPr lang="en-US" altLang="en-US" dirty="0"/>
              <a:t>Used when a value can be different based on certain conditions. </a:t>
            </a:r>
          </a:p>
          <a:p>
            <a:r>
              <a:rPr lang="en-US" altLang="en-US" dirty="0"/>
              <a:t>Can be used in any part of an SQL query where a value is expected</a:t>
            </a:r>
          </a:p>
          <a:p>
            <a:r>
              <a:rPr lang="en-US" altLang="en-US" dirty="0"/>
              <a:t>Applicable when querying, inserting or updating tuples</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34</a:t>
            </a:fld>
            <a:endParaRPr lang="en-US"/>
          </a:p>
        </p:txBody>
      </p:sp>
    </p:spTree>
    <p:extLst>
      <p:ext uri="{BB962C8B-B14F-4D97-AF65-F5344CB8AC3E}">
        <p14:creationId xmlns:p14="http://schemas.microsoft.com/office/powerpoint/2010/main" val="1814328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 of use of CASE</a:t>
            </a:r>
            <a:endParaRPr lang="en-US" dirty="0"/>
          </a:p>
        </p:txBody>
      </p:sp>
      <p:sp>
        <p:nvSpPr>
          <p:cNvPr id="3" name="Content Placeholder 2"/>
          <p:cNvSpPr>
            <a:spLocks noGrp="1"/>
          </p:cNvSpPr>
          <p:nvPr>
            <p:ph idx="1"/>
          </p:nvPr>
        </p:nvSpPr>
        <p:spPr/>
        <p:txBody>
          <a:bodyPr/>
          <a:lstStyle/>
          <a:p>
            <a:r>
              <a:rPr lang="en-US" dirty="0"/>
              <a:t>The following example shows that employees are receiving different raises in different departments (A variation of the update U6)</a:t>
            </a:r>
          </a:p>
          <a:p>
            <a:endParaRPr lang="en-US" dirty="0"/>
          </a:p>
          <a:p>
            <a:pPr marL="0" indent="0">
              <a:buNone/>
            </a:pPr>
            <a:r>
              <a:rPr lang="en-US" dirty="0"/>
              <a:t>U6’:		UPDATE	EMPLOYEE</a:t>
            </a:r>
          </a:p>
          <a:p>
            <a:pPr marL="0" indent="0">
              <a:buNone/>
            </a:pPr>
            <a:r>
              <a:rPr lang="en-US" dirty="0"/>
              <a:t>		SET		Salary = </a:t>
            </a:r>
          </a:p>
          <a:p>
            <a:pPr marL="0" indent="0">
              <a:buNone/>
            </a:pPr>
            <a:r>
              <a:rPr lang="en-US" dirty="0"/>
              <a:t>		CASE		WHEN	</a:t>
            </a:r>
            <a:r>
              <a:rPr lang="en-US" dirty="0" err="1"/>
              <a:t>Dno</a:t>
            </a:r>
            <a:r>
              <a:rPr lang="en-US" dirty="0"/>
              <a:t> = 5	THEN	  Salary + 2000</a:t>
            </a:r>
          </a:p>
          <a:p>
            <a:pPr marL="0" indent="0">
              <a:buNone/>
            </a:pPr>
            <a:r>
              <a:rPr lang="en-US" dirty="0"/>
              <a:t>				WHEN	</a:t>
            </a:r>
            <a:r>
              <a:rPr lang="en-US" dirty="0" err="1"/>
              <a:t>Dno</a:t>
            </a:r>
            <a:r>
              <a:rPr lang="en-US" dirty="0"/>
              <a:t> = 4	THEN	  Salary + 1500</a:t>
            </a:r>
          </a:p>
          <a:p>
            <a:pPr marL="0" indent="0">
              <a:buNone/>
            </a:pPr>
            <a:r>
              <a:rPr lang="en-US" dirty="0"/>
              <a:t>				WHEN	</a:t>
            </a:r>
            <a:r>
              <a:rPr lang="en-US" dirty="0" err="1"/>
              <a:t>Dno</a:t>
            </a:r>
            <a:r>
              <a:rPr lang="en-US" dirty="0"/>
              <a:t> = 1	THEN	  Salary + 3000</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35</a:t>
            </a:fld>
            <a:endParaRPr lang="en-US"/>
          </a:p>
        </p:txBody>
      </p:sp>
    </p:spTree>
    <p:extLst>
      <p:ext uri="{BB962C8B-B14F-4D97-AF65-F5344CB8AC3E}">
        <p14:creationId xmlns:p14="http://schemas.microsoft.com/office/powerpoint/2010/main" val="1392961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Recursive Queries in SQL</a:t>
            </a:r>
            <a:endParaRPr lang="en-US" dirty="0"/>
          </a:p>
        </p:txBody>
      </p:sp>
      <p:sp>
        <p:nvSpPr>
          <p:cNvPr id="3" name="Content Placeholder 2"/>
          <p:cNvSpPr>
            <a:spLocks noGrp="1"/>
          </p:cNvSpPr>
          <p:nvPr>
            <p:ph idx="1"/>
          </p:nvPr>
        </p:nvSpPr>
        <p:spPr/>
        <p:txBody>
          <a:bodyPr>
            <a:normAutofit lnSpcReduction="10000"/>
          </a:bodyPr>
          <a:lstStyle/>
          <a:p>
            <a:r>
              <a:rPr lang="en-US" altLang="en-US" dirty="0"/>
              <a:t>An example of a </a:t>
            </a:r>
            <a:r>
              <a:rPr lang="en-US" altLang="en-US" b="1" dirty="0"/>
              <a:t>recursive relationship</a:t>
            </a:r>
            <a:r>
              <a:rPr lang="en-US" altLang="en-US" dirty="0"/>
              <a:t> between tuples of the same type is the relationship between an employee and a supervisor. </a:t>
            </a:r>
          </a:p>
          <a:p>
            <a:r>
              <a:rPr lang="en-US" altLang="en-US" dirty="0"/>
              <a:t>This relationship is described by the foreign key </a:t>
            </a:r>
            <a:r>
              <a:rPr lang="en-US" altLang="en-US" dirty="0" err="1"/>
              <a:t>Super_ssn</a:t>
            </a:r>
            <a:r>
              <a:rPr lang="en-US" altLang="en-US" dirty="0"/>
              <a:t> of the EMPLOYEE relation </a:t>
            </a:r>
          </a:p>
          <a:p>
            <a:r>
              <a:rPr lang="en-US" altLang="en-US" dirty="0"/>
              <a:t>An example of a </a:t>
            </a:r>
            <a:r>
              <a:rPr lang="en-US" altLang="en-US" b="1" dirty="0"/>
              <a:t>recursive operation </a:t>
            </a:r>
            <a:r>
              <a:rPr lang="en-US" altLang="en-US" dirty="0"/>
              <a:t>is to retrieve all supervisees of a supervisory employee </a:t>
            </a:r>
            <a:r>
              <a:rPr lang="en-US" altLang="en-US" i="1" dirty="0"/>
              <a:t>e</a:t>
            </a:r>
            <a:r>
              <a:rPr lang="en-US" altLang="en-US" dirty="0"/>
              <a:t> at all levels—that is, all employees </a:t>
            </a:r>
            <a:r>
              <a:rPr lang="en-US" altLang="en-US" i="1" dirty="0"/>
              <a:t>e</a:t>
            </a:r>
            <a:r>
              <a:rPr lang="en-US" altLang="en-US" dirty="0">
                <a:sym typeface="Symbol" panose="05050102010706020507" pitchFamily="18" charset="2"/>
              </a:rPr>
              <a:t></a:t>
            </a:r>
            <a:r>
              <a:rPr lang="en-US" altLang="en-US" dirty="0"/>
              <a:t> directly supervised by </a:t>
            </a:r>
            <a:r>
              <a:rPr lang="en-US" altLang="en-US" i="1" dirty="0"/>
              <a:t>e</a:t>
            </a:r>
            <a:r>
              <a:rPr lang="en-US" altLang="en-US" dirty="0"/>
              <a:t>, all employees </a:t>
            </a:r>
            <a:r>
              <a:rPr lang="en-US" altLang="en-US" i="1" dirty="0"/>
              <a:t>e</a:t>
            </a:r>
            <a:r>
              <a:rPr lang="en-US" altLang="en-US" dirty="0">
                <a:sym typeface="Symbol" panose="05050102010706020507" pitchFamily="18" charset="2"/>
              </a:rPr>
              <a:t></a:t>
            </a:r>
            <a:r>
              <a:rPr lang="en-US" altLang="en-US" dirty="0"/>
              <a:t>’ directly supervised by each employee </a:t>
            </a:r>
            <a:r>
              <a:rPr lang="en-US" altLang="en-US" i="1" dirty="0"/>
              <a:t>e</a:t>
            </a:r>
            <a:r>
              <a:rPr lang="en-US" altLang="en-US" dirty="0">
                <a:sym typeface="Symbol" panose="05050102010706020507" pitchFamily="18" charset="2"/>
              </a:rPr>
              <a:t></a:t>
            </a:r>
            <a:r>
              <a:rPr lang="en-US" altLang="en-US" dirty="0"/>
              <a:t>, all employees </a:t>
            </a:r>
            <a:r>
              <a:rPr lang="en-US" altLang="en-US" i="1" dirty="0"/>
              <a:t>e</a:t>
            </a:r>
            <a:r>
              <a:rPr lang="en-US" altLang="en-US" dirty="0">
                <a:sym typeface="Symbol" panose="05050102010706020507" pitchFamily="18" charset="2"/>
              </a:rPr>
              <a:t></a:t>
            </a:r>
            <a:r>
              <a:rPr lang="en-US" altLang="en-US" dirty="0"/>
              <a:t> directly supervised by each employee </a:t>
            </a:r>
            <a:r>
              <a:rPr lang="en-US" altLang="en-US" i="1" dirty="0"/>
              <a:t>e</a:t>
            </a:r>
            <a:r>
              <a:rPr lang="en-US" altLang="en-US" dirty="0">
                <a:sym typeface="Symbol" panose="05050102010706020507" pitchFamily="18" charset="2"/>
              </a:rPr>
              <a:t></a:t>
            </a:r>
            <a:r>
              <a:rPr lang="en-US" altLang="en-US" dirty="0"/>
              <a:t>, and so on. Thus the CEO would have each employee in the company as a supervisee in the resulting table. Example shows such table SUP_EMP with 2 columns (</a:t>
            </a:r>
            <a:r>
              <a:rPr lang="en-US" altLang="en-US" dirty="0" err="1"/>
              <a:t>Supervisor,Supervisee</a:t>
            </a:r>
            <a:r>
              <a:rPr lang="en-US" altLang="en-US" dirty="0"/>
              <a:t>(any level)):</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36</a:t>
            </a:fld>
            <a:endParaRPr lang="en-US"/>
          </a:p>
        </p:txBody>
      </p:sp>
    </p:spTree>
    <p:extLst>
      <p:ext uri="{BB962C8B-B14F-4D97-AF65-F5344CB8AC3E}">
        <p14:creationId xmlns:p14="http://schemas.microsoft.com/office/powerpoint/2010/main" val="2818113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An EXAMPLE of RECURSIVE Query</a:t>
            </a:r>
            <a:endParaRPr lang="en-US" dirty="0"/>
          </a:p>
        </p:txBody>
      </p:sp>
      <p:sp>
        <p:nvSpPr>
          <p:cNvPr id="3" name="Content Placeholder 2"/>
          <p:cNvSpPr>
            <a:spLocks noGrp="1"/>
          </p:cNvSpPr>
          <p:nvPr>
            <p:ph idx="1"/>
          </p:nvPr>
        </p:nvSpPr>
        <p:spPr/>
        <p:txBody>
          <a:bodyPr>
            <a:normAutofit fontScale="70000" lnSpcReduction="20000"/>
          </a:bodyPr>
          <a:lstStyle/>
          <a:p>
            <a:pPr>
              <a:defRPr/>
            </a:pPr>
            <a:r>
              <a:rPr lang="en-US" b="1" dirty="0"/>
              <a:t>Q29:</a:t>
            </a:r>
            <a:r>
              <a:rPr lang="en-US" dirty="0"/>
              <a:t>	</a:t>
            </a:r>
            <a:r>
              <a:rPr lang="en-US" b="1" dirty="0"/>
              <a:t>WITH RECURSIVE </a:t>
            </a:r>
            <a:r>
              <a:rPr lang="en-US" dirty="0"/>
              <a:t>SUP_EMP (</a:t>
            </a:r>
            <a:r>
              <a:rPr lang="en-US" dirty="0" err="1"/>
              <a:t>SupSsn</a:t>
            </a:r>
            <a:r>
              <a:rPr lang="en-US" dirty="0"/>
              <a:t>, </a:t>
            </a:r>
            <a:r>
              <a:rPr lang="en-US" dirty="0" err="1"/>
              <a:t>EmpSsn</a:t>
            </a:r>
            <a:r>
              <a:rPr lang="en-US" dirty="0"/>
              <a:t>) </a:t>
            </a:r>
            <a:r>
              <a:rPr lang="en-US" b="1" dirty="0"/>
              <a:t>AS</a:t>
            </a:r>
            <a:endParaRPr lang="en-US" dirty="0"/>
          </a:p>
          <a:p>
            <a:pPr marL="0" indent="0">
              <a:buFont typeface="Wingdings" panose="05000000000000000000" pitchFamily="2" charset="2"/>
              <a:buNone/>
              <a:defRPr/>
            </a:pPr>
            <a:r>
              <a:rPr lang="en-US" dirty="0"/>
              <a:t>	          </a:t>
            </a:r>
            <a:r>
              <a:rPr lang="en-US" b="1" dirty="0"/>
              <a:t>SELECT</a:t>
            </a:r>
            <a:r>
              <a:rPr lang="en-US" dirty="0"/>
              <a:t>	</a:t>
            </a:r>
            <a:r>
              <a:rPr lang="en-US" dirty="0" err="1"/>
              <a:t>SupervisorSsn</a:t>
            </a:r>
            <a:r>
              <a:rPr lang="en-US" dirty="0"/>
              <a:t>, </a:t>
            </a:r>
            <a:r>
              <a:rPr lang="en-US" dirty="0" err="1"/>
              <a:t>Ssn</a:t>
            </a:r>
            <a:endParaRPr lang="en-US" dirty="0"/>
          </a:p>
          <a:p>
            <a:pPr marL="0" indent="0">
              <a:buFont typeface="Wingdings" panose="05000000000000000000" pitchFamily="2" charset="2"/>
              <a:buNone/>
              <a:defRPr/>
            </a:pPr>
            <a:r>
              <a:rPr lang="en-US" dirty="0"/>
              <a:t>	           </a:t>
            </a:r>
            <a:r>
              <a:rPr lang="en-US" b="1" dirty="0"/>
              <a:t>FROM</a:t>
            </a:r>
            <a:r>
              <a:rPr lang="en-US" dirty="0"/>
              <a:t>	EMPLOYEE</a:t>
            </a:r>
          </a:p>
          <a:p>
            <a:pPr marL="0" indent="0">
              <a:buFont typeface="Wingdings" panose="05000000000000000000" pitchFamily="2" charset="2"/>
              <a:buNone/>
              <a:defRPr/>
            </a:pPr>
            <a:r>
              <a:rPr lang="en-US" dirty="0"/>
              <a:t>			</a:t>
            </a:r>
            <a:r>
              <a:rPr lang="en-US" b="1" dirty="0"/>
              <a:t>UNION</a:t>
            </a:r>
            <a:endParaRPr lang="en-US" dirty="0"/>
          </a:p>
          <a:p>
            <a:pPr marL="0" indent="0">
              <a:buFont typeface="Wingdings" panose="05000000000000000000" pitchFamily="2" charset="2"/>
              <a:buNone/>
              <a:defRPr/>
            </a:pPr>
            <a:r>
              <a:rPr lang="en-US" dirty="0"/>
              <a:t>	           </a:t>
            </a:r>
            <a:r>
              <a:rPr lang="en-US" b="1" dirty="0"/>
              <a:t>SELECT</a:t>
            </a:r>
            <a:r>
              <a:rPr lang="en-US" dirty="0"/>
              <a:t>	</a:t>
            </a:r>
            <a:r>
              <a:rPr lang="en-US" dirty="0" err="1"/>
              <a:t>E.Ssn</a:t>
            </a:r>
            <a:r>
              <a:rPr lang="en-US" dirty="0"/>
              <a:t>, </a:t>
            </a:r>
            <a:r>
              <a:rPr lang="en-US" dirty="0" err="1"/>
              <a:t>S.SupSsn</a:t>
            </a:r>
            <a:endParaRPr lang="en-US" dirty="0"/>
          </a:p>
          <a:p>
            <a:pPr marL="0" indent="0">
              <a:buFont typeface="Wingdings" panose="05000000000000000000" pitchFamily="2" charset="2"/>
              <a:buNone/>
              <a:defRPr/>
            </a:pPr>
            <a:r>
              <a:rPr lang="en-US" dirty="0"/>
              <a:t>	           </a:t>
            </a:r>
            <a:r>
              <a:rPr lang="en-US" b="1" dirty="0"/>
              <a:t>FROM</a:t>
            </a:r>
            <a:r>
              <a:rPr lang="en-US" dirty="0"/>
              <a:t>	EMPLOYEE </a:t>
            </a:r>
            <a:r>
              <a:rPr lang="en-US" b="1" dirty="0"/>
              <a:t>AS </a:t>
            </a:r>
            <a:r>
              <a:rPr lang="en-US" dirty="0"/>
              <a:t>E, SUP_EMP </a:t>
            </a:r>
            <a:r>
              <a:rPr lang="en-US" b="1" dirty="0"/>
              <a:t>AS </a:t>
            </a:r>
            <a:r>
              <a:rPr lang="en-US" dirty="0"/>
              <a:t>S</a:t>
            </a:r>
          </a:p>
          <a:p>
            <a:pPr marL="0" indent="0">
              <a:buFont typeface="Wingdings" panose="05000000000000000000" pitchFamily="2" charset="2"/>
              <a:buNone/>
              <a:defRPr/>
            </a:pPr>
            <a:r>
              <a:rPr lang="en-US" dirty="0"/>
              <a:t>	           </a:t>
            </a:r>
            <a:r>
              <a:rPr lang="en-US" b="1" dirty="0"/>
              <a:t>WHERE</a:t>
            </a:r>
            <a:r>
              <a:rPr lang="en-US" dirty="0"/>
              <a:t>	</a:t>
            </a:r>
            <a:r>
              <a:rPr lang="en-US" dirty="0" err="1"/>
              <a:t>E.SupervisorSsn</a:t>
            </a:r>
            <a:r>
              <a:rPr lang="en-US" dirty="0"/>
              <a:t> = </a:t>
            </a:r>
            <a:r>
              <a:rPr lang="en-US" dirty="0" err="1"/>
              <a:t>S.EmpSsn</a:t>
            </a:r>
            <a:r>
              <a:rPr lang="en-US" dirty="0"/>
              <a:t>)</a:t>
            </a:r>
          </a:p>
          <a:p>
            <a:pPr marL="0" indent="0">
              <a:buFont typeface="Wingdings" panose="05000000000000000000" pitchFamily="2" charset="2"/>
              <a:buNone/>
              <a:defRPr/>
            </a:pPr>
            <a:r>
              <a:rPr lang="en-US" dirty="0"/>
              <a:t>	           </a:t>
            </a:r>
            <a:r>
              <a:rPr lang="en-US" b="1" dirty="0"/>
              <a:t>SELECT</a:t>
            </a:r>
            <a:r>
              <a:rPr lang="en-US" dirty="0"/>
              <a:t>		*</a:t>
            </a:r>
          </a:p>
          <a:p>
            <a:pPr marL="0" indent="0">
              <a:buFont typeface="Wingdings" panose="05000000000000000000" pitchFamily="2" charset="2"/>
              <a:buNone/>
              <a:defRPr/>
            </a:pPr>
            <a:r>
              <a:rPr lang="en-US" dirty="0"/>
              <a:t>	           </a:t>
            </a:r>
            <a:r>
              <a:rPr lang="en-US" b="1" dirty="0"/>
              <a:t>FROM</a:t>
            </a:r>
            <a:r>
              <a:rPr lang="en-US" dirty="0"/>
              <a:t>	SUP_EMP;</a:t>
            </a:r>
          </a:p>
          <a:p>
            <a:pPr>
              <a:defRPr/>
            </a:pPr>
            <a:r>
              <a:rPr lang="en-US" sz="3600" dirty="0"/>
              <a:t>The above query starts with an empty SUP_EMP and successively builds SUP_EMP table by computing immediate supervisees first, then second level supervisees, etc. until a </a:t>
            </a:r>
            <a:r>
              <a:rPr lang="en-US" sz="3600" b="1" dirty="0"/>
              <a:t>fixed point </a:t>
            </a:r>
            <a:r>
              <a:rPr lang="en-US" sz="3600" dirty="0"/>
              <a:t>is reached and no more supervisees can be added</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37</a:t>
            </a:fld>
            <a:endParaRPr lang="en-US"/>
          </a:p>
        </p:txBody>
      </p:sp>
    </p:spTree>
    <p:extLst>
      <p:ext uri="{BB962C8B-B14F-4D97-AF65-F5344CB8AC3E}">
        <p14:creationId xmlns:p14="http://schemas.microsoft.com/office/powerpoint/2010/main" val="1674474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highlight>
                  <a:srgbClr val="FFFF00"/>
                </a:highlight>
              </a:rPr>
              <a:t>EXPANDED Block Structure of SQL Queries</a:t>
            </a:r>
            <a:endParaRPr lang="en-US" dirty="0">
              <a:highlight>
                <a:srgbClr val="FFFF00"/>
              </a:highlight>
            </a:endParaRPr>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38</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837" y="1889760"/>
            <a:ext cx="6100763"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9517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Specifying Constraints as Assertions and Actions as Triggers</a:t>
            </a:r>
            <a:endParaRPr lang="en-US" dirty="0"/>
          </a:p>
        </p:txBody>
      </p:sp>
      <p:sp>
        <p:nvSpPr>
          <p:cNvPr id="3" name="Content Placeholder 2"/>
          <p:cNvSpPr>
            <a:spLocks noGrp="1"/>
          </p:cNvSpPr>
          <p:nvPr>
            <p:ph idx="1"/>
          </p:nvPr>
        </p:nvSpPr>
        <p:spPr/>
        <p:txBody>
          <a:bodyPr/>
          <a:lstStyle/>
          <a:p>
            <a:r>
              <a:rPr lang="en-US" altLang="en-US" dirty="0"/>
              <a:t>Semantic Constraints: The following are beyond the scope of the EER and relational model </a:t>
            </a:r>
          </a:p>
          <a:p>
            <a:r>
              <a:rPr lang="en-US" altLang="en-US" b="1" dirty="0">
                <a:latin typeface="Courier New" panose="02070309020205020404" pitchFamily="49" charset="0"/>
                <a:cs typeface="Courier New" panose="02070309020205020404" pitchFamily="49" charset="0"/>
              </a:rPr>
              <a:t>CREATE ASSERTION</a:t>
            </a:r>
          </a:p>
          <a:p>
            <a:pPr lvl="1"/>
            <a:r>
              <a:rPr lang="en-US" altLang="en-US" dirty="0"/>
              <a:t>Specify additional types of constraints outside scope of built-in relational model constraints</a:t>
            </a:r>
          </a:p>
          <a:p>
            <a:r>
              <a:rPr lang="en-US" altLang="en-US" b="1" dirty="0">
                <a:latin typeface="Courier New" panose="02070309020205020404" pitchFamily="49" charset="0"/>
                <a:cs typeface="Courier New" panose="02070309020205020404" pitchFamily="49" charset="0"/>
              </a:rPr>
              <a:t>CREATE TRIGGER</a:t>
            </a:r>
          </a:p>
          <a:p>
            <a:pPr lvl="1"/>
            <a:r>
              <a:rPr lang="en-US" altLang="en-US" dirty="0"/>
              <a:t>Specify automatic actions that database system will perform when certain events and conditions occur</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39</a:t>
            </a:fld>
            <a:endParaRPr lang="en-US"/>
          </a:p>
        </p:txBody>
      </p:sp>
    </p:spTree>
    <p:extLst>
      <p:ext uri="{BB962C8B-B14F-4D97-AF65-F5344CB8AC3E}">
        <p14:creationId xmlns:p14="http://schemas.microsoft.com/office/powerpoint/2010/main" val="367567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Comparisons Involving NULL</a:t>
            </a:r>
            <a:br>
              <a:rPr lang="en-US" altLang="en-US" dirty="0"/>
            </a:br>
            <a:r>
              <a:rPr lang="en-US" altLang="en-US" dirty="0"/>
              <a:t>and Three-Valued Logic</a:t>
            </a:r>
            <a:endParaRPr lang="en-US" dirty="0"/>
          </a:p>
        </p:txBody>
      </p:sp>
      <p:sp>
        <p:nvSpPr>
          <p:cNvPr id="3" name="Content Placeholder 2"/>
          <p:cNvSpPr>
            <a:spLocks noGrp="1"/>
          </p:cNvSpPr>
          <p:nvPr>
            <p:ph idx="1"/>
          </p:nvPr>
        </p:nvSpPr>
        <p:spPr/>
        <p:txBody>
          <a:bodyPr/>
          <a:lstStyle/>
          <a:p>
            <a:r>
              <a:rPr lang="en-US" altLang="en-US" dirty="0"/>
              <a:t>Meanings of </a:t>
            </a:r>
            <a:r>
              <a:rPr lang="en-US" altLang="en-US" dirty="0">
                <a:latin typeface="Courier New" panose="02070309020205020404" pitchFamily="49" charset="0"/>
                <a:cs typeface="Courier New" panose="02070309020205020404" pitchFamily="49" charset="0"/>
              </a:rPr>
              <a:t>NULL</a:t>
            </a:r>
          </a:p>
          <a:p>
            <a:pPr lvl="1"/>
            <a:r>
              <a:rPr lang="en-US" altLang="en-US" b="1" dirty="0"/>
              <a:t>Unknown value</a:t>
            </a:r>
          </a:p>
          <a:p>
            <a:pPr lvl="1"/>
            <a:r>
              <a:rPr lang="en-US" altLang="en-US" b="1" dirty="0"/>
              <a:t>Unavailable or withheld value</a:t>
            </a:r>
          </a:p>
          <a:p>
            <a:pPr lvl="1"/>
            <a:r>
              <a:rPr lang="en-US" altLang="en-US" b="1" dirty="0"/>
              <a:t>Not applicable attribute</a:t>
            </a:r>
          </a:p>
          <a:p>
            <a:r>
              <a:rPr lang="en-US" altLang="en-US" dirty="0"/>
              <a:t>Each individual </a:t>
            </a:r>
            <a:r>
              <a:rPr lang="en-US" altLang="en-US" dirty="0">
                <a:latin typeface="Courier New" panose="02070309020205020404" pitchFamily="49" charset="0"/>
                <a:cs typeface="Courier New" panose="02070309020205020404" pitchFamily="49" charset="0"/>
              </a:rPr>
              <a:t>NULL</a:t>
            </a:r>
            <a:r>
              <a:rPr lang="en-US" altLang="en-US" dirty="0"/>
              <a:t> value considered to be different from every other </a:t>
            </a:r>
            <a:r>
              <a:rPr lang="en-US" altLang="en-US" dirty="0">
                <a:latin typeface="Courier New" panose="02070309020205020404" pitchFamily="49" charset="0"/>
                <a:cs typeface="Courier New" panose="02070309020205020404" pitchFamily="49" charset="0"/>
              </a:rPr>
              <a:t>NULL</a:t>
            </a:r>
            <a:r>
              <a:rPr lang="en-US" altLang="en-US" dirty="0"/>
              <a:t> value</a:t>
            </a:r>
          </a:p>
          <a:p>
            <a:r>
              <a:rPr lang="en-US" altLang="en-US" dirty="0"/>
              <a:t>SQL uses a three-valued logic:</a:t>
            </a:r>
          </a:p>
          <a:p>
            <a:pPr lvl="1"/>
            <a:r>
              <a:rPr lang="en-US" altLang="en-US" dirty="0">
                <a:latin typeface="Courier New" panose="02070309020205020404" pitchFamily="49" charset="0"/>
                <a:cs typeface="Courier New" panose="02070309020205020404" pitchFamily="49" charset="0"/>
              </a:rPr>
              <a:t>TRUE</a:t>
            </a:r>
            <a:r>
              <a:rPr lang="en-US" altLang="en-US" dirty="0"/>
              <a:t>, </a:t>
            </a:r>
            <a:r>
              <a:rPr lang="en-US" altLang="en-US" dirty="0">
                <a:latin typeface="Courier New" panose="02070309020205020404" pitchFamily="49" charset="0"/>
                <a:cs typeface="Courier New" panose="02070309020205020404" pitchFamily="49" charset="0"/>
              </a:rPr>
              <a:t>FALSE</a:t>
            </a:r>
            <a:r>
              <a:rPr lang="en-US" altLang="en-US" dirty="0"/>
              <a:t>, and </a:t>
            </a:r>
            <a:r>
              <a:rPr lang="en-US" altLang="en-US" dirty="0">
                <a:latin typeface="Courier New" panose="02070309020205020404" pitchFamily="49" charset="0"/>
                <a:cs typeface="Courier New" panose="02070309020205020404" pitchFamily="49" charset="0"/>
              </a:rPr>
              <a:t>UNKNOWN </a:t>
            </a:r>
            <a:r>
              <a:rPr lang="en-US" altLang="en-US" dirty="0">
                <a:cs typeface="Courier New" panose="02070309020205020404" pitchFamily="49" charset="0"/>
              </a:rPr>
              <a:t>(like Maybe)</a:t>
            </a:r>
          </a:p>
          <a:p>
            <a:r>
              <a:rPr lang="en-US" altLang="en-US" b="1" dirty="0">
                <a:cs typeface="Courier New" panose="02070309020205020404" pitchFamily="49" charset="0"/>
              </a:rPr>
              <a:t>NULL = NULL  comparison is avoided</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4</a:t>
            </a:fld>
            <a:endParaRPr lang="en-US"/>
          </a:p>
        </p:txBody>
      </p:sp>
    </p:spTree>
    <p:extLst>
      <p:ext uri="{BB962C8B-B14F-4D97-AF65-F5344CB8AC3E}">
        <p14:creationId xmlns:p14="http://schemas.microsoft.com/office/powerpoint/2010/main" val="1535448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Specifying General Constraints as Assertions in SQL</a:t>
            </a:r>
            <a:endParaRPr lang="en-US" dirty="0"/>
          </a:p>
        </p:txBody>
      </p:sp>
      <p:sp>
        <p:nvSpPr>
          <p:cNvPr id="3" name="Content Placeholder 2"/>
          <p:cNvSpPr>
            <a:spLocks noGrp="1"/>
          </p:cNvSpPr>
          <p:nvPr>
            <p:ph idx="1"/>
          </p:nvPr>
        </p:nvSpPr>
        <p:spPr/>
        <p:txBody>
          <a:bodyPr/>
          <a:lstStyle/>
          <a:p>
            <a:r>
              <a:rPr lang="en-US" altLang="en-US" b="1" dirty="0">
                <a:latin typeface="Courier New" panose="02070309020205020404" pitchFamily="49" charset="0"/>
                <a:cs typeface="Courier New" panose="02070309020205020404" pitchFamily="49" charset="0"/>
              </a:rPr>
              <a:t>CREATE ASSERTION </a:t>
            </a:r>
          </a:p>
          <a:p>
            <a:pPr lvl="1"/>
            <a:r>
              <a:rPr lang="en-US" altLang="en-US" dirty="0"/>
              <a:t>Specify a query that selects any tuples that violate the desired condition</a:t>
            </a:r>
          </a:p>
          <a:p>
            <a:pPr lvl="1"/>
            <a:r>
              <a:rPr lang="en-US" altLang="en-US" dirty="0"/>
              <a:t>Use only in cases where it goes beyond a simple </a:t>
            </a:r>
            <a:r>
              <a:rPr lang="en-US" altLang="en-US" dirty="0">
                <a:latin typeface="Courier New" panose="02070309020205020404" pitchFamily="49" charset="0"/>
                <a:cs typeface="Courier New" panose="02070309020205020404" pitchFamily="49" charset="0"/>
              </a:rPr>
              <a:t>CHECK</a:t>
            </a:r>
            <a:r>
              <a:rPr lang="en-US" altLang="en-US" dirty="0"/>
              <a:t> which applies to individual attributes and domains</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40</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403" y="3387919"/>
            <a:ext cx="63373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4125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Introduction to Triggers in SQL</a:t>
            </a:r>
            <a:endParaRPr lang="en-US" dirty="0"/>
          </a:p>
        </p:txBody>
      </p:sp>
      <p:sp>
        <p:nvSpPr>
          <p:cNvPr id="3" name="Content Placeholder 2"/>
          <p:cNvSpPr>
            <a:spLocks noGrp="1"/>
          </p:cNvSpPr>
          <p:nvPr>
            <p:ph idx="1"/>
          </p:nvPr>
        </p:nvSpPr>
        <p:spPr/>
        <p:txBody>
          <a:bodyPr/>
          <a:lstStyle/>
          <a:p>
            <a:r>
              <a:rPr lang="en-US" altLang="en-US" dirty="0">
                <a:latin typeface="Courier New" panose="02070309020205020404" pitchFamily="49" charset="0"/>
                <a:cs typeface="Courier New" panose="02070309020205020404" pitchFamily="49" charset="0"/>
              </a:rPr>
              <a:t>CREATE TRIGGER </a:t>
            </a:r>
            <a:r>
              <a:rPr lang="en-US" altLang="en-US" dirty="0"/>
              <a:t>statement</a:t>
            </a:r>
          </a:p>
          <a:p>
            <a:pPr lvl="1"/>
            <a:r>
              <a:rPr lang="en-US" altLang="en-US" dirty="0"/>
              <a:t>Used to monitor the database</a:t>
            </a:r>
          </a:p>
          <a:p>
            <a:r>
              <a:rPr lang="en-US" altLang="en-US" dirty="0"/>
              <a:t>Typical trigger has three components which make it a rule for an “active database “ (more on active databases in section 26.1) :</a:t>
            </a:r>
          </a:p>
          <a:p>
            <a:pPr lvl="1"/>
            <a:r>
              <a:rPr lang="en-US" altLang="en-US" b="1" dirty="0"/>
              <a:t>Event(s)</a:t>
            </a:r>
          </a:p>
          <a:p>
            <a:pPr lvl="1"/>
            <a:r>
              <a:rPr lang="en-US" altLang="en-US" b="1" dirty="0"/>
              <a:t>Condition</a:t>
            </a:r>
          </a:p>
          <a:p>
            <a:pPr lvl="1"/>
            <a:r>
              <a:rPr lang="en-US" altLang="en-US" b="1" dirty="0"/>
              <a:t>Action</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41</a:t>
            </a:fld>
            <a:endParaRPr lang="en-US"/>
          </a:p>
        </p:txBody>
      </p:sp>
    </p:spTree>
    <p:extLst>
      <p:ext uri="{BB962C8B-B14F-4D97-AF65-F5344CB8AC3E}">
        <p14:creationId xmlns:p14="http://schemas.microsoft.com/office/powerpoint/2010/main" val="1322007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of Triggers</a:t>
            </a:r>
          </a:p>
        </p:txBody>
      </p:sp>
      <p:sp>
        <p:nvSpPr>
          <p:cNvPr id="3" name="Content Placeholder 2"/>
          <p:cNvSpPr>
            <a:spLocks noGrp="1"/>
          </p:cNvSpPr>
          <p:nvPr>
            <p:ph idx="1"/>
          </p:nvPr>
        </p:nvSpPr>
        <p:spPr/>
        <p:txBody>
          <a:bodyPr/>
          <a:lstStyle/>
          <a:p>
            <a:r>
              <a:rPr lang="en-US" altLang="en-US" dirty="0"/>
              <a:t>AN EXAMPLE with standard Syntax.(Note : other SQL implementations like PostgreSQL use a different syntax.)</a:t>
            </a:r>
          </a:p>
          <a:p>
            <a:endParaRPr lang="en-US" altLang="en-US" dirty="0"/>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42</a:t>
            </a:fld>
            <a:endParaRPr lang="en-US"/>
          </a:p>
        </p:txBody>
      </p:sp>
      <p:sp>
        <p:nvSpPr>
          <p:cNvPr id="6" name="TextBox 3"/>
          <p:cNvSpPr txBox="1">
            <a:spLocks noChangeArrowheads="1"/>
          </p:cNvSpPr>
          <p:nvPr/>
        </p:nvSpPr>
        <p:spPr bwMode="auto">
          <a:xfrm>
            <a:off x="1143000" y="2939153"/>
            <a:ext cx="74676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800" b="1" dirty="0">
                <a:solidFill>
                  <a:schemeClr val="tx1"/>
                </a:solidFill>
                <a:cs typeface="Arial" panose="020B0604020202020204" pitchFamily="34" charset="0"/>
              </a:rPr>
              <a:t>R5: </a:t>
            </a:r>
          </a:p>
          <a:p>
            <a:pPr eaLnBrk="1" hangingPunct="1">
              <a:spcBef>
                <a:spcPct val="0"/>
              </a:spcBef>
              <a:buClrTx/>
              <a:buSzTx/>
              <a:buFontTx/>
              <a:buNone/>
            </a:pPr>
            <a:r>
              <a:rPr lang="en-US" altLang="en-US" sz="1800" b="1" dirty="0">
                <a:solidFill>
                  <a:schemeClr val="tx1"/>
                </a:solidFill>
                <a:cs typeface="Arial" panose="020B0604020202020204" pitchFamily="34" charset="0"/>
              </a:rPr>
              <a:t>CREATE TRIGGER </a:t>
            </a:r>
            <a:r>
              <a:rPr lang="en-US" altLang="en-US" sz="1800" dirty="0">
                <a:solidFill>
                  <a:schemeClr val="tx1"/>
                </a:solidFill>
                <a:cs typeface="Arial" panose="020B0604020202020204" pitchFamily="34" charset="0"/>
              </a:rPr>
              <a:t>SALARY_VIOLATION</a:t>
            </a:r>
          </a:p>
          <a:p>
            <a:pPr eaLnBrk="1" hangingPunct="1">
              <a:spcBef>
                <a:spcPct val="0"/>
              </a:spcBef>
              <a:buClrTx/>
              <a:buSzTx/>
              <a:buFontTx/>
              <a:buNone/>
            </a:pPr>
            <a:r>
              <a:rPr lang="en-US" altLang="en-US" sz="1800" b="1" dirty="0">
                <a:solidFill>
                  <a:schemeClr val="tx1"/>
                </a:solidFill>
                <a:cs typeface="Arial" panose="020B0604020202020204" pitchFamily="34" charset="0"/>
              </a:rPr>
              <a:t>BEFORE INSERT OR UPDATE </a:t>
            </a:r>
            <a:r>
              <a:rPr lang="en-US" altLang="en-US" sz="1800" dirty="0">
                <a:solidFill>
                  <a:schemeClr val="tx1"/>
                </a:solidFill>
                <a:cs typeface="Arial" panose="020B0604020202020204" pitchFamily="34" charset="0"/>
              </a:rPr>
              <a:t>OF Salary, </a:t>
            </a:r>
            <a:r>
              <a:rPr lang="en-US" altLang="en-US" sz="1800" dirty="0" err="1">
                <a:solidFill>
                  <a:schemeClr val="tx1"/>
                </a:solidFill>
                <a:cs typeface="Arial" panose="020B0604020202020204" pitchFamily="34" charset="0"/>
              </a:rPr>
              <a:t>Supervisor_ssn</a:t>
            </a:r>
            <a:r>
              <a:rPr lang="en-US" altLang="en-US" sz="1800" dirty="0">
                <a:solidFill>
                  <a:schemeClr val="tx1"/>
                </a:solidFill>
                <a:cs typeface="Arial" panose="020B0604020202020204" pitchFamily="34" charset="0"/>
              </a:rPr>
              <a:t> </a:t>
            </a:r>
            <a:r>
              <a:rPr lang="en-US" altLang="en-US" sz="1800" b="1" dirty="0">
                <a:solidFill>
                  <a:schemeClr val="tx1"/>
                </a:solidFill>
                <a:cs typeface="Arial" panose="020B0604020202020204" pitchFamily="34" charset="0"/>
              </a:rPr>
              <a:t>ON</a:t>
            </a:r>
            <a:r>
              <a:rPr lang="en-US" altLang="en-US" sz="1800" dirty="0">
                <a:solidFill>
                  <a:schemeClr val="tx1"/>
                </a:solidFill>
                <a:cs typeface="Arial" panose="020B0604020202020204" pitchFamily="34" charset="0"/>
              </a:rPr>
              <a:t> EMPLOYEE</a:t>
            </a:r>
          </a:p>
          <a:p>
            <a:pPr eaLnBrk="1" hangingPunct="1">
              <a:spcBef>
                <a:spcPct val="0"/>
              </a:spcBef>
              <a:buClrTx/>
              <a:buSzTx/>
              <a:buFontTx/>
              <a:buNone/>
            </a:pPr>
            <a:endParaRPr lang="en-US" altLang="en-US" sz="1800" dirty="0">
              <a:solidFill>
                <a:schemeClr val="tx1"/>
              </a:solidFill>
              <a:cs typeface="Arial" panose="020B0604020202020204" pitchFamily="34" charset="0"/>
            </a:endParaRPr>
          </a:p>
          <a:p>
            <a:pPr eaLnBrk="1" hangingPunct="1">
              <a:spcBef>
                <a:spcPct val="0"/>
              </a:spcBef>
              <a:buClrTx/>
              <a:buSzTx/>
              <a:buFontTx/>
              <a:buNone/>
            </a:pPr>
            <a:r>
              <a:rPr lang="en-US" altLang="en-US" sz="1800" b="1" dirty="0">
                <a:solidFill>
                  <a:schemeClr val="tx1"/>
                </a:solidFill>
                <a:cs typeface="Arial" panose="020B0604020202020204" pitchFamily="34" charset="0"/>
              </a:rPr>
              <a:t>FOR EACH ROW</a:t>
            </a:r>
          </a:p>
          <a:p>
            <a:pPr eaLnBrk="1" hangingPunct="1">
              <a:spcBef>
                <a:spcPct val="0"/>
              </a:spcBef>
              <a:buClrTx/>
              <a:buSzTx/>
              <a:buFontTx/>
              <a:buNone/>
            </a:pPr>
            <a:r>
              <a:rPr lang="en-US" altLang="en-US" sz="1800" b="1" dirty="0">
                <a:solidFill>
                  <a:schemeClr val="tx1"/>
                </a:solidFill>
                <a:cs typeface="Arial" panose="020B0604020202020204" pitchFamily="34" charset="0"/>
              </a:rPr>
              <a:t>WHEN (NEW</a:t>
            </a:r>
            <a:r>
              <a:rPr lang="en-US" altLang="en-US" sz="1800" dirty="0">
                <a:solidFill>
                  <a:schemeClr val="tx1"/>
                </a:solidFill>
                <a:cs typeface="Arial" panose="020B0604020202020204" pitchFamily="34" charset="0"/>
              </a:rPr>
              <a:t>.SALARY &gt; </a:t>
            </a:r>
            <a:r>
              <a:rPr lang="en-US" altLang="en-US" sz="1800" b="1" dirty="0">
                <a:solidFill>
                  <a:schemeClr val="tx1"/>
                </a:solidFill>
                <a:cs typeface="Arial" panose="020B0604020202020204" pitchFamily="34" charset="0"/>
              </a:rPr>
              <a:t>(</a:t>
            </a:r>
            <a:r>
              <a:rPr lang="en-US" altLang="en-US" sz="1800" dirty="0">
                <a:solidFill>
                  <a:schemeClr val="tx1"/>
                </a:solidFill>
                <a:cs typeface="Arial" panose="020B0604020202020204" pitchFamily="34" charset="0"/>
              </a:rPr>
              <a:t> SELECT Salary FROM EMPLOYEE</a:t>
            </a:r>
          </a:p>
          <a:p>
            <a:pPr eaLnBrk="1" hangingPunct="1">
              <a:spcBef>
                <a:spcPct val="0"/>
              </a:spcBef>
              <a:buClrTx/>
              <a:buSzTx/>
              <a:buFontTx/>
              <a:buNone/>
            </a:pPr>
            <a:r>
              <a:rPr lang="en-US" altLang="en-US" sz="1800" b="1" dirty="0">
                <a:solidFill>
                  <a:schemeClr val="tx1"/>
                </a:solidFill>
                <a:cs typeface="Arial" panose="020B0604020202020204" pitchFamily="34" charset="0"/>
              </a:rPr>
              <a:t>                                           WHERE </a:t>
            </a:r>
            <a:r>
              <a:rPr lang="en-US" altLang="en-US" sz="1800" b="1" dirty="0" err="1">
                <a:solidFill>
                  <a:schemeClr val="tx1"/>
                </a:solidFill>
                <a:cs typeface="Arial" panose="020B0604020202020204" pitchFamily="34" charset="0"/>
              </a:rPr>
              <a:t>Ssn</a:t>
            </a:r>
            <a:r>
              <a:rPr lang="en-US" altLang="en-US" sz="1800" b="1" dirty="0">
                <a:solidFill>
                  <a:schemeClr val="tx1"/>
                </a:solidFill>
                <a:cs typeface="Arial" panose="020B0604020202020204" pitchFamily="34" charset="0"/>
              </a:rPr>
              <a:t> = NEW. </a:t>
            </a:r>
            <a:r>
              <a:rPr lang="en-US" altLang="en-US" sz="1800" b="1" dirty="0" err="1">
                <a:solidFill>
                  <a:schemeClr val="tx1"/>
                </a:solidFill>
                <a:cs typeface="Arial" panose="020B0604020202020204" pitchFamily="34" charset="0"/>
              </a:rPr>
              <a:t>Supervisor_Ssn</a:t>
            </a:r>
            <a:r>
              <a:rPr lang="en-US" altLang="en-US" sz="1800" b="1" dirty="0">
                <a:solidFill>
                  <a:schemeClr val="tx1"/>
                </a:solidFill>
                <a:cs typeface="Arial" panose="020B0604020202020204" pitchFamily="34" charset="0"/>
              </a:rPr>
              <a:t>))  INFORM_SUPERVISOR (</a:t>
            </a:r>
            <a:r>
              <a:rPr lang="en-US" altLang="en-US" sz="1800" b="1" dirty="0" err="1">
                <a:solidFill>
                  <a:schemeClr val="tx1"/>
                </a:solidFill>
                <a:cs typeface="Arial" panose="020B0604020202020204" pitchFamily="34" charset="0"/>
              </a:rPr>
              <a:t>NEW.Supervisor.Ssn</a:t>
            </a:r>
            <a:r>
              <a:rPr lang="en-US" altLang="en-US" sz="1800" b="1" dirty="0">
                <a:solidFill>
                  <a:schemeClr val="tx1"/>
                </a:solidFill>
                <a:cs typeface="Arial" panose="020B0604020202020204" pitchFamily="34" charset="0"/>
              </a:rPr>
              <a:t>, </a:t>
            </a:r>
            <a:r>
              <a:rPr lang="en-US" altLang="en-US" sz="1800" b="1" dirty="0" err="1">
                <a:solidFill>
                  <a:schemeClr val="tx1"/>
                </a:solidFill>
                <a:cs typeface="Arial" panose="020B0604020202020204" pitchFamily="34" charset="0"/>
              </a:rPr>
              <a:t>New.Ssn</a:t>
            </a:r>
            <a:r>
              <a:rPr lang="en-US" altLang="en-US" sz="1800" b="1" dirty="0">
                <a:solidFill>
                  <a:schemeClr val="tx1"/>
                </a:solidFill>
                <a:cs typeface="Arial" panose="020B0604020202020204" pitchFamily="34" charset="0"/>
              </a:rPr>
              <a:t>)</a:t>
            </a:r>
          </a:p>
          <a:p>
            <a:pPr eaLnBrk="1" hangingPunct="1">
              <a:spcBef>
                <a:spcPct val="0"/>
              </a:spcBef>
              <a:buClrTx/>
              <a:buSzTx/>
              <a:buFontTx/>
              <a:buNone/>
            </a:pPr>
            <a:endParaRPr lang="en-US" altLang="en-US" sz="1800" dirty="0">
              <a:solidFill>
                <a:schemeClr val="tx1"/>
              </a:solidFill>
              <a:cs typeface="Arial" panose="020B0604020202020204" pitchFamily="34" charset="0"/>
            </a:endParaRPr>
          </a:p>
          <a:p>
            <a:pPr eaLnBrk="1" hangingPunct="1">
              <a:spcBef>
                <a:spcPct val="0"/>
              </a:spcBef>
              <a:buClrTx/>
              <a:buSzTx/>
              <a:buFontTx/>
              <a:buNone/>
            </a:pPr>
            <a:r>
              <a:rPr lang="en-US" altLang="en-US" sz="1800" dirty="0">
                <a:solidFill>
                  <a:schemeClr val="tx1"/>
                </a:solidFill>
                <a:cs typeface="Arial" panose="020B0604020202020204" pitchFamily="34" charset="0"/>
              </a:rPr>
              <a:t>                </a:t>
            </a:r>
          </a:p>
        </p:txBody>
      </p:sp>
    </p:spTree>
    <p:extLst>
      <p:ext uri="{BB962C8B-B14F-4D97-AF65-F5344CB8AC3E}">
        <p14:creationId xmlns:p14="http://schemas.microsoft.com/office/powerpoint/2010/main" val="1673288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Views (Virtual Tables) in SQL</a:t>
            </a:r>
            <a:endParaRPr lang="en-US" dirty="0"/>
          </a:p>
        </p:txBody>
      </p:sp>
      <p:sp>
        <p:nvSpPr>
          <p:cNvPr id="3" name="Content Placeholder 2"/>
          <p:cNvSpPr>
            <a:spLocks noGrp="1"/>
          </p:cNvSpPr>
          <p:nvPr>
            <p:ph idx="1"/>
          </p:nvPr>
        </p:nvSpPr>
        <p:spPr/>
        <p:txBody>
          <a:bodyPr/>
          <a:lstStyle/>
          <a:p>
            <a:pPr marL="0" indent="0">
              <a:buNone/>
            </a:pPr>
            <a:r>
              <a:rPr lang="en-US" dirty="0"/>
              <a:t>Concept of a view in SQL</a:t>
            </a:r>
          </a:p>
          <a:p>
            <a:r>
              <a:rPr lang="en-US" dirty="0"/>
              <a:t>Single table derived from other tables called the defining tables</a:t>
            </a:r>
          </a:p>
          <a:p>
            <a:r>
              <a:rPr lang="en-US" dirty="0"/>
              <a:t>Considered to be a virtual table that is not necessarily populated</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43</a:t>
            </a:fld>
            <a:endParaRPr lang="en-US"/>
          </a:p>
        </p:txBody>
      </p:sp>
    </p:spTree>
    <p:extLst>
      <p:ext uri="{BB962C8B-B14F-4D97-AF65-F5344CB8AC3E}">
        <p14:creationId xmlns:p14="http://schemas.microsoft.com/office/powerpoint/2010/main" val="1056403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Specification of Views in SQL</a:t>
            </a:r>
            <a:endParaRPr lang="en-US" dirty="0"/>
          </a:p>
        </p:txBody>
      </p:sp>
      <p:sp>
        <p:nvSpPr>
          <p:cNvPr id="3" name="Content Placeholder 2"/>
          <p:cNvSpPr>
            <a:spLocks noGrp="1"/>
          </p:cNvSpPr>
          <p:nvPr>
            <p:ph idx="1"/>
          </p:nvPr>
        </p:nvSpPr>
        <p:spPr/>
        <p:txBody>
          <a:bodyPr/>
          <a:lstStyle/>
          <a:p>
            <a:r>
              <a:rPr lang="en-US" altLang="en-US" b="1" dirty="0">
                <a:latin typeface="Courier New" panose="02070309020205020404" pitchFamily="49" charset="0"/>
                <a:cs typeface="Courier New" panose="02070309020205020404" pitchFamily="49" charset="0"/>
              </a:rPr>
              <a:t>CREATE VIEW</a:t>
            </a:r>
            <a:r>
              <a:rPr lang="en-US" altLang="en-US" dirty="0"/>
              <a:t> command</a:t>
            </a:r>
          </a:p>
          <a:p>
            <a:pPr lvl="1"/>
            <a:r>
              <a:rPr lang="en-US" altLang="en-US" dirty="0"/>
              <a:t>Give table name, list of attribute names, and a query to specify the contents of the view</a:t>
            </a:r>
          </a:p>
          <a:p>
            <a:pPr lvl="1"/>
            <a:r>
              <a:rPr lang="en-US" altLang="en-US" dirty="0"/>
              <a:t>In V1, attributes retain the names from base tables. In V2, attributes are assigned names</a:t>
            </a:r>
          </a:p>
          <a:p>
            <a:pPr lvl="1"/>
            <a:endParaRPr lang="en-US" altLang="en-US" dirty="0"/>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44</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880" y="3721100"/>
            <a:ext cx="65722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5691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Specification of Views in SQL</a:t>
            </a:r>
            <a:endParaRPr lang="en-US" dirty="0"/>
          </a:p>
        </p:txBody>
      </p:sp>
      <p:sp>
        <p:nvSpPr>
          <p:cNvPr id="3" name="Content Placeholder 2"/>
          <p:cNvSpPr>
            <a:spLocks noGrp="1"/>
          </p:cNvSpPr>
          <p:nvPr>
            <p:ph idx="1"/>
          </p:nvPr>
        </p:nvSpPr>
        <p:spPr/>
        <p:txBody>
          <a:bodyPr/>
          <a:lstStyle/>
          <a:p>
            <a:r>
              <a:rPr lang="en-US" altLang="en-US" dirty="0"/>
              <a:t>Once a View is defined, SQL queries can use the View relation in the FROM clause</a:t>
            </a:r>
          </a:p>
          <a:p>
            <a:r>
              <a:rPr lang="en-US" altLang="en-US" dirty="0"/>
              <a:t>View is always up-to-date</a:t>
            </a:r>
          </a:p>
          <a:p>
            <a:pPr lvl="1"/>
            <a:r>
              <a:rPr lang="en-US" altLang="en-US" dirty="0"/>
              <a:t>Responsibility of the DBMS and not the user </a:t>
            </a:r>
          </a:p>
          <a:p>
            <a:r>
              <a:rPr lang="en-US" altLang="en-US" b="1" dirty="0">
                <a:latin typeface="Courier New" panose="02070309020205020404" pitchFamily="49" charset="0"/>
                <a:cs typeface="Courier New" panose="02070309020205020404" pitchFamily="49" charset="0"/>
              </a:rPr>
              <a:t>DROP VIEW </a:t>
            </a:r>
            <a:r>
              <a:rPr lang="en-US" altLang="en-US" dirty="0"/>
              <a:t>command </a:t>
            </a:r>
          </a:p>
          <a:p>
            <a:pPr lvl="1"/>
            <a:r>
              <a:rPr lang="en-US" altLang="en-US" dirty="0"/>
              <a:t>Dispose of a view</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45</a:t>
            </a:fld>
            <a:endParaRPr lang="en-US"/>
          </a:p>
        </p:txBody>
      </p:sp>
    </p:spTree>
    <p:extLst>
      <p:ext uri="{BB962C8B-B14F-4D97-AF65-F5344CB8AC3E}">
        <p14:creationId xmlns:p14="http://schemas.microsoft.com/office/powerpoint/2010/main" val="2896733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View Implementation, View Update, and Inline Views</a:t>
            </a:r>
            <a:endParaRPr lang="en-US" dirty="0"/>
          </a:p>
        </p:txBody>
      </p:sp>
      <p:sp>
        <p:nvSpPr>
          <p:cNvPr id="3" name="Content Placeholder 2"/>
          <p:cNvSpPr>
            <a:spLocks noGrp="1"/>
          </p:cNvSpPr>
          <p:nvPr>
            <p:ph idx="1"/>
          </p:nvPr>
        </p:nvSpPr>
        <p:spPr/>
        <p:txBody>
          <a:bodyPr/>
          <a:lstStyle/>
          <a:p>
            <a:r>
              <a:rPr lang="en-US" altLang="en-US" sz="3200" dirty="0"/>
              <a:t>Complex problem of efficiently implementing a view for querying</a:t>
            </a:r>
          </a:p>
          <a:p>
            <a:r>
              <a:rPr lang="en-US" altLang="en-US" sz="3200" b="1" dirty="0"/>
              <a:t>Strategy1: Query modification approach</a:t>
            </a:r>
          </a:p>
          <a:p>
            <a:pPr lvl="1"/>
            <a:r>
              <a:rPr lang="en-US" altLang="en-US" sz="2800" dirty="0"/>
              <a:t>Compute the view as and when needed. Do not store permanently</a:t>
            </a:r>
          </a:p>
          <a:p>
            <a:pPr lvl="1"/>
            <a:r>
              <a:rPr lang="en-US" altLang="en-US" sz="2800" dirty="0"/>
              <a:t>Modify view query into a query on underlying base tables</a:t>
            </a:r>
          </a:p>
          <a:p>
            <a:pPr lvl="1"/>
            <a:r>
              <a:rPr lang="en-US" altLang="en-US" sz="2800" dirty="0"/>
              <a:t>Disadvantage: inefficient for views defined via complex queries that are time-consuming to execute</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46</a:t>
            </a:fld>
            <a:endParaRPr lang="en-US"/>
          </a:p>
        </p:txBody>
      </p:sp>
    </p:spTree>
    <p:extLst>
      <p:ext uri="{BB962C8B-B14F-4D97-AF65-F5344CB8AC3E}">
        <p14:creationId xmlns:p14="http://schemas.microsoft.com/office/powerpoint/2010/main" val="29739383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View Materialization</a:t>
            </a:r>
            <a:endParaRPr lang="en-US" dirty="0"/>
          </a:p>
        </p:txBody>
      </p:sp>
      <p:sp>
        <p:nvSpPr>
          <p:cNvPr id="3" name="Content Placeholder 2"/>
          <p:cNvSpPr>
            <a:spLocks noGrp="1"/>
          </p:cNvSpPr>
          <p:nvPr>
            <p:ph idx="1"/>
          </p:nvPr>
        </p:nvSpPr>
        <p:spPr/>
        <p:txBody>
          <a:bodyPr>
            <a:noAutofit/>
          </a:bodyPr>
          <a:lstStyle/>
          <a:p>
            <a:r>
              <a:rPr lang="en-US" altLang="en-US" sz="3200" b="1" dirty="0"/>
              <a:t>Strategy 2: View materialization </a:t>
            </a:r>
          </a:p>
          <a:p>
            <a:pPr lvl="1"/>
            <a:r>
              <a:rPr lang="en-US" altLang="en-US" sz="2800" dirty="0"/>
              <a:t>Physically create a temporary view table when the view is first queried </a:t>
            </a:r>
          </a:p>
          <a:p>
            <a:pPr lvl="1"/>
            <a:r>
              <a:rPr lang="en-US" altLang="en-US" sz="2800" dirty="0"/>
              <a:t>Keep that table on the assumption that other queries on the view will follow</a:t>
            </a:r>
          </a:p>
          <a:p>
            <a:pPr lvl="1"/>
            <a:r>
              <a:rPr lang="en-US" altLang="en-US" sz="2800" dirty="0"/>
              <a:t>Requires efficient strategy for automatically updating the view table when the base tables are updated</a:t>
            </a:r>
          </a:p>
          <a:p>
            <a:r>
              <a:rPr lang="en-US" altLang="en-US" sz="3200" b="1" dirty="0"/>
              <a:t>Incremental update strategy for materialized views</a:t>
            </a:r>
          </a:p>
          <a:p>
            <a:pPr lvl="1"/>
            <a:r>
              <a:rPr lang="en-US" altLang="en-US" sz="2800" dirty="0"/>
              <a:t>DBMS determines what new tuples must be inserted, deleted, or modified in a materialized view table</a:t>
            </a:r>
          </a:p>
          <a:p>
            <a:endParaRPr lang="en-US" sz="3200"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47</a:t>
            </a:fld>
            <a:endParaRPr lang="en-US"/>
          </a:p>
        </p:txBody>
      </p:sp>
    </p:spTree>
    <p:extLst>
      <p:ext uri="{BB962C8B-B14F-4D97-AF65-F5344CB8AC3E}">
        <p14:creationId xmlns:p14="http://schemas.microsoft.com/office/powerpoint/2010/main" val="36977347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View Materialization</a:t>
            </a:r>
            <a:endParaRPr lang="en-US" dirty="0"/>
          </a:p>
        </p:txBody>
      </p:sp>
      <p:sp>
        <p:nvSpPr>
          <p:cNvPr id="3" name="Content Placeholder 2"/>
          <p:cNvSpPr>
            <a:spLocks noGrp="1"/>
          </p:cNvSpPr>
          <p:nvPr>
            <p:ph idx="1"/>
          </p:nvPr>
        </p:nvSpPr>
        <p:spPr/>
        <p:txBody>
          <a:bodyPr>
            <a:normAutofit/>
          </a:bodyPr>
          <a:lstStyle/>
          <a:p>
            <a:r>
              <a:rPr lang="en-US" altLang="en-US" sz="3200" dirty="0"/>
              <a:t>Multiple ways to handle materialization:</a:t>
            </a:r>
          </a:p>
          <a:p>
            <a:pPr lvl="1"/>
            <a:r>
              <a:rPr lang="en-US" altLang="en-US" sz="2800" b="1" dirty="0"/>
              <a:t>immediate update </a:t>
            </a:r>
            <a:r>
              <a:rPr lang="en-US" altLang="en-US" sz="2800" dirty="0"/>
              <a:t>strategy updates a view as soon as the base tables are changed</a:t>
            </a:r>
          </a:p>
          <a:p>
            <a:pPr lvl="1"/>
            <a:r>
              <a:rPr lang="en-US" altLang="en-US" sz="2800" b="1" dirty="0"/>
              <a:t>lazy update </a:t>
            </a:r>
            <a:r>
              <a:rPr lang="en-US" altLang="en-US" sz="2800" dirty="0"/>
              <a:t>strategy updates the view when needed by a view query</a:t>
            </a:r>
          </a:p>
          <a:p>
            <a:pPr lvl="1"/>
            <a:r>
              <a:rPr lang="en-US" altLang="en-US" sz="2800" b="1" dirty="0"/>
              <a:t>periodic update </a:t>
            </a:r>
            <a:r>
              <a:rPr lang="en-US" altLang="en-US" sz="2800" dirty="0"/>
              <a:t>strategy updates the view periodically (in the latter strategy, a view query may get a result that is not up-to-date). This is commonly used in Banks, Retail store operations, etc.</a:t>
            </a:r>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48</a:t>
            </a:fld>
            <a:endParaRPr lang="en-US"/>
          </a:p>
        </p:txBody>
      </p:sp>
    </p:spTree>
    <p:extLst>
      <p:ext uri="{BB962C8B-B14F-4D97-AF65-F5344CB8AC3E}">
        <p14:creationId xmlns:p14="http://schemas.microsoft.com/office/powerpoint/2010/main" val="9326068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View Update</a:t>
            </a:r>
          </a:p>
        </p:txBody>
      </p:sp>
      <p:sp>
        <p:nvSpPr>
          <p:cNvPr id="3" name="Content Placeholder 2"/>
          <p:cNvSpPr>
            <a:spLocks noGrp="1"/>
          </p:cNvSpPr>
          <p:nvPr>
            <p:ph idx="1"/>
          </p:nvPr>
        </p:nvSpPr>
        <p:spPr/>
        <p:txBody>
          <a:bodyPr/>
          <a:lstStyle/>
          <a:p>
            <a:pPr>
              <a:defRPr/>
            </a:pPr>
            <a:r>
              <a:rPr lang="en-US" altLang="en-US" sz="2400" dirty="0"/>
              <a:t>Update on a view defined on a single table without any aggregate functions</a:t>
            </a:r>
          </a:p>
          <a:p>
            <a:pPr lvl="1">
              <a:defRPr/>
            </a:pPr>
            <a:r>
              <a:rPr lang="en-US" altLang="en-US" dirty="0"/>
              <a:t>Can be mapped to an update on underlying base table- possible if the primary key is preserved in the view</a:t>
            </a:r>
          </a:p>
          <a:p>
            <a:pPr>
              <a:defRPr/>
            </a:pPr>
            <a:r>
              <a:rPr lang="en-US" altLang="en-US" sz="2400" dirty="0"/>
              <a:t>Update not permitted on aggregate views. E.g.,</a:t>
            </a:r>
          </a:p>
          <a:p>
            <a:pPr marL="0" indent="0">
              <a:buFont typeface="Wingdings" panose="05000000000000000000" pitchFamily="2" charset="2"/>
              <a:buNone/>
              <a:defRPr/>
            </a:pPr>
            <a:r>
              <a:rPr lang="en-US" sz="2000" b="1" dirty="0">
                <a:solidFill>
                  <a:schemeClr val="bg2"/>
                </a:solidFill>
              </a:rPr>
              <a:t>	</a:t>
            </a:r>
            <a:r>
              <a:rPr lang="en-US" sz="2000" b="1" dirty="0"/>
              <a:t>UV2:</a:t>
            </a:r>
            <a:r>
              <a:rPr lang="en-US" sz="2000" dirty="0"/>
              <a:t>	</a:t>
            </a:r>
            <a:r>
              <a:rPr lang="en-US" sz="2000" b="1" dirty="0"/>
              <a:t>UPDATE</a:t>
            </a:r>
            <a:r>
              <a:rPr lang="en-US" sz="2000" dirty="0"/>
              <a:t>		DEPT_INFO</a:t>
            </a:r>
          </a:p>
          <a:p>
            <a:pPr marL="0" indent="0">
              <a:buFont typeface="Wingdings" panose="05000000000000000000" pitchFamily="2" charset="2"/>
              <a:buNone/>
              <a:defRPr/>
            </a:pPr>
            <a:r>
              <a:rPr lang="en-US" sz="2000" dirty="0"/>
              <a:t>		</a:t>
            </a:r>
            <a:r>
              <a:rPr lang="en-US" sz="2000" b="1" dirty="0"/>
              <a:t>SET</a:t>
            </a:r>
            <a:r>
              <a:rPr lang="en-US" sz="2000" dirty="0"/>
              <a:t>			</a:t>
            </a:r>
            <a:r>
              <a:rPr lang="en-US" sz="2000" dirty="0" err="1"/>
              <a:t>Total_sal</a:t>
            </a:r>
            <a:r>
              <a:rPr lang="en-US" sz="2000" dirty="0"/>
              <a:t>=100000</a:t>
            </a:r>
          </a:p>
          <a:p>
            <a:pPr marL="0" indent="0">
              <a:buFont typeface="Wingdings" panose="05000000000000000000" pitchFamily="2" charset="2"/>
              <a:buNone/>
              <a:defRPr/>
            </a:pPr>
            <a:r>
              <a:rPr lang="en-US" sz="2000" dirty="0"/>
              <a:t>		</a:t>
            </a:r>
            <a:r>
              <a:rPr lang="en-US" sz="2000" b="1" dirty="0"/>
              <a:t>WHERE</a:t>
            </a:r>
            <a:r>
              <a:rPr lang="en-US" sz="2000" dirty="0"/>
              <a:t>		</a:t>
            </a:r>
            <a:r>
              <a:rPr lang="en-US" sz="2000" dirty="0" err="1"/>
              <a:t>Dname</a:t>
            </a:r>
            <a:r>
              <a:rPr lang="en-US" sz="2000" dirty="0"/>
              <a:t>=‘Research’;</a:t>
            </a:r>
          </a:p>
          <a:p>
            <a:pPr marL="0" indent="0">
              <a:buFont typeface="Wingdings" panose="05000000000000000000" pitchFamily="2" charset="2"/>
              <a:buNone/>
              <a:defRPr/>
            </a:pPr>
            <a:r>
              <a:rPr lang="en-US" altLang="en-US" sz="2400" dirty="0"/>
              <a:t>cannot be processed because </a:t>
            </a:r>
            <a:r>
              <a:rPr lang="en-US" altLang="en-US" sz="2400" dirty="0" err="1"/>
              <a:t>Total_sal</a:t>
            </a:r>
            <a:r>
              <a:rPr lang="en-US" altLang="en-US" sz="2400" dirty="0"/>
              <a:t> is a computed value in the view definition</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49</a:t>
            </a:fld>
            <a:endParaRPr lang="en-US"/>
          </a:p>
        </p:txBody>
      </p:sp>
    </p:spTree>
    <p:extLst>
      <p:ext uri="{BB962C8B-B14F-4D97-AF65-F5344CB8AC3E}">
        <p14:creationId xmlns:p14="http://schemas.microsoft.com/office/powerpoint/2010/main" val="1673443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highlight>
                  <a:srgbClr val="FFFF00"/>
                </a:highlight>
              </a:rPr>
              <a:t>Comparisons Involving NULL</a:t>
            </a:r>
            <a:br>
              <a:rPr lang="en-US" altLang="en-US" dirty="0">
                <a:highlight>
                  <a:srgbClr val="FFFF00"/>
                </a:highlight>
              </a:rPr>
            </a:br>
            <a:r>
              <a:rPr lang="en-US" altLang="en-US" dirty="0">
                <a:highlight>
                  <a:srgbClr val="FFFF00"/>
                </a:highlight>
              </a:rPr>
              <a:t>and Three-Valued Logic</a:t>
            </a:r>
            <a:endParaRPr lang="en-US" dirty="0">
              <a:highlight>
                <a:srgbClr val="FFFF00"/>
              </a:highlight>
            </a:endParaRPr>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5</a:t>
            </a:fld>
            <a:endParaRPr lang="en-US"/>
          </a:p>
        </p:txBody>
      </p:sp>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68447" y="1690688"/>
            <a:ext cx="7659688" cy="50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934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View Update and Inline Views</a:t>
            </a:r>
            <a:endParaRPr lang="en-US" dirty="0"/>
          </a:p>
        </p:txBody>
      </p:sp>
      <p:sp>
        <p:nvSpPr>
          <p:cNvPr id="3" name="Content Placeholder 2"/>
          <p:cNvSpPr>
            <a:spLocks noGrp="1"/>
          </p:cNvSpPr>
          <p:nvPr>
            <p:ph idx="1"/>
          </p:nvPr>
        </p:nvSpPr>
        <p:spPr/>
        <p:txBody>
          <a:bodyPr/>
          <a:lstStyle/>
          <a:p>
            <a:r>
              <a:rPr lang="en-US" altLang="en-US" dirty="0"/>
              <a:t>View involving joins</a:t>
            </a:r>
          </a:p>
          <a:p>
            <a:pPr lvl="1"/>
            <a:r>
              <a:rPr lang="en-US" altLang="en-US" dirty="0"/>
              <a:t>Often not possible for DBMS to determine which of the updates is intended</a:t>
            </a:r>
          </a:p>
          <a:p>
            <a:r>
              <a:rPr lang="en-US" altLang="en-US" dirty="0"/>
              <a:t>Clause </a:t>
            </a:r>
            <a:r>
              <a:rPr lang="en-US" altLang="en-US" b="1" dirty="0">
                <a:latin typeface="Courier New" panose="02070309020205020404" pitchFamily="49" charset="0"/>
                <a:cs typeface="Courier New" panose="02070309020205020404" pitchFamily="49" charset="0"/>
              </a:rPr>
              <a:t>WITH CHECK OPTION </a:t>
            </a:r>
          </a:p>
          <a:p>
            <a:pPr lvl="1"/>
            <a:r>
              <a:rPr lang="en-US" altLang="en-US" dirty="0"/>
              <a:t>Must be added at the end of the view definition if a view is to be updated to make sure that tuples being updated stay in the view</a:t>
            </a:r>
          </a:p>
          <a:p>
            <a:r>
              <a:rPr lang="en-US" altLang="en-US" b="1" dirty="0"/>
              <a:t>In-line view</a:t>
            </a:r>
          </a:p>
          <a:p>
            <a:pPr lvl="1"/>
            <a:r>
              <a:rPr lang="en-US" altLang="en-US" dirty="0"/>
              <a:t>Defined in the </a:t>
            </a:r>
            <a:r>
              <a:rPr lang="en-US" altLang="en-US" dirty="0">
                <a:latin typeface="Courier New" panose="02070309020205020404" pitchFamily="49" charset="0"/>
                <a:cs typeface="Courier New" panose="02070309020205020404" pitchFamily="49" charset="0"/>
              </a:rPr>
              <a:t>FROM</a:t>
            </a:r>
            <a:r>
              <a:rPr lang="en-US" altLang="en-US" dirty="0"/>
              <a:t> clause of an SQL query (e.g., we saw its used in the WITH example)</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50</a:t>
            </a:fld>
            <a:endParaRPr lang="en-US"/>
          </a:p>
        </p:txBody>
      </p:sp>
    </p:spTree>
    <p:extLst>
      <p:ext uri="{BB962C8B-B14F-4D97-AF65-F5344CB8AC3E}">
        <p14:creationId xmlns:p14="http://schemas.microsoft.com/office/powerpoint/2010/main" val="1645636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Views as Authorization Mechanism</a:t>
            </a:r>
            <a:endParaRPr lang="en-US" dirty="0"/>
          </a:p>
        </p:txBody>
      </p:sp>
      <p:sp>
        <p:nvSpPr>
          <p:cNvPr id="3" name="Content Placeholder 2"/>
          <p:cNvSpPr>
            <a:spLocks noGrp="1"/>
          </p:cNvSpPr>
          <p:nvPr>
            <p:ph idx="1"/>
          </p:nvPr>
        </p:nvSpPr>
        <p:spPr/>
        <p:txBody>
          <a:bodyPr/>
          <a:lstStyle/>
          <a:p>
            <a:r>
              <a:rPr lang="en-US" altLang="en-US" dirty="0"/>
              <a:t>SQL query authorization statements (GRANT and REVOKE) are described in detail in Chapter 30</a:t>
            </a:r>
          </a:p>
          <a:p>
            <a:r>
              <a:rPr lang="en-US" altLang="en-US" dirty="0"/>
              <a:t>Views can be used to hide certain attributes or tuples from unauthorized users</a:t>
            </a:r>
          </a:p>
          <a:p>
            <a:r>
              <a:rPr lang="en-US" altLang="en-US" dirty="0"/>
              <a:t>E.g., For a user who is only allowed to see employee information for those who work for department 5, he may only access the view </a:t>
            </a:r>
            <a:r>
              <a:rPr lang="en-US" altLang="en-US" sz="2400" dirty="0">
                <a:solidFill>
                  <a:srgbClr val="800000"/>
                </a:solidFill>
              </a:rPr>
              <a:t>DEPT5EMP</a:t>
            </a:r>
            <a:r>
              <a:rPr lang="en-US" altLang="en-US" sz="2400" dirty="0"/>
              <a:t>:</a:t>
            </a:r>
            <a:endParaRPr lang="en-US" altLang="en-US" dirty="0"/>
          </a:p>
          <a:p>
            <a:pPr marL="457200" lvl="1" indent="0">
              <a:buFont typeface="Wingdings" panose="05000000000000000000" pitchFamily="2" charset="2"/>
              <a:buNone/>
            </a:pPr>
            <a:r>
              <a:rPr lang="en-US" altLang="en-US" sz="1800" b="1" dirty="0"/>
              <a:t>CREATE VIEW</a:t>
            </a:r>
            <a:r>
              <a:rPr lang="en-US" altLang="en-US" sz="1800" dirty="0"/>
              <a:t>	DEPT5EMP   </a:t>
            </a:r>
            <a:r>
              <a:rPr lang="en-US" altLang="en-US" sz="1800" b="1" dirty="0"/>
              <a:t>AS</a:t>
            </a:r>
            <a:endParaRPr lang="en-US" altLang="en-US" sz="1800" dirty="0"/>
          </a:p>
          <a:p>
            <a:pPr marL="457200" lvl="1" indent="0">
              <a:buFont typeface="Wingdings" panose="05000000000000000000" pitchFamily="2" charset="2"/>
              <a:buNone/>
            </a:pPr>
            <a:r>
              <a:rPr lang="en-US" altLang="en-US" sz="1800" b="1" dirty="0"/>
              <a:t>SELECT</a:t>
            </a:r>
            <a:r>
              <a:rPr lang="en-US" altLang="en-US" sz="1800" dirty="0"/>
              <a:t>		*</a:t>
            </a:r>
          </a:p>
          <a:p>
            <a:pPr marL="457200" lvl="1" indent="0">
              <a:buFont typeface="Wingdings" panose="05000000000000000000" pitchFamily="2" charset="2"/>
              <a:buNone/>
            </a:pPr>
            <a:r>
              <a:rPr lang="en-US" altLang="en-US" sz="1800" b="1" dirty="0"/>
              <a:t>FROM</a:t>
            </a:r>
            <a:r>
              <a:rPr lang="en-US" altLang="en-US" sz="1800" dirty="0"/>
              <a:t>		EMPLOYEE</a:t>
            </a:r>
          </a:p>
          <a:p>
            <a:pPr marL="457200" lvl="1" indent="0">
              <a:buFont typeface="Wingdings" panose="05000000000000000000" pitchFamily="2" charset="2"/>
              <a:buNone/>
            </a:pPr>
            <a:r>
              <a:rPr lang="en-US" altLang="en-US" sz="1800" b="1" dirty="0"/>
              <a:t>WHERE</a:t>
            </a:r>
            <a:r>
              <a:rPr lang="en-US" altLang="en-US" sz="1800" dirty="0"/>
              <a:t>		</a:t>
            </a:r>
            <a:r>
              <a:rPr lang="en-US" altLang="en-US" sz="1800" dirty="0" err="1"/>
              <a:t>Dno</a:t>
            </a:r>
            <a:r>
              <a:rPr lang="en-US" altLang="en-US" sz="1800" dirty="0"/>
              <a:t> = 5;</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51</a:t>
            </a:fld>
            <a:endParaRPr lang="en-US"/>
          </a:p>
        </p:txBody>
      </p:sp>
    </p:spTree>
    <p:extLst>
      <p:ext uri="{BB962C8B-B14F-4D97-AF65-F5344CB8AC3E}">
        <p14:creationId xmlns:p14="http://schemas.microsoft.com/office/powerpoint/2010/main" val="25526250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Schema Change Statements in SQL</a:t>
            </a:r>
            <a:endParaRPr lang="en-US" dirty="0"/>
          </a:p>
        </p:txBody>
      </p:sp>
      <p:sp>
        <p:nvSpPr>
          <p:cNvPr id="3" name="Content Placeholder 2"/>
          <p:cNvSpPr>
            <a:spLocks noGrp="1"/>
          </p:cNvSpPr>
          <p:nvPr>
            <p:ph idx="1"/>
          </p:nvPr>
        </p:nvSpPr>
        <p:spPr/>
        <p:txBody>
          <a:bodyPr/>
          <a:lstStyle/>
          <a:p>
            <a:pPr>
              <a:defRPr/>
            </a:pPr>
            <a:r>
              <a:rPr lang="en-US" altLang="en-US" dirty="0">
                <a:latin typeface="Courier New" panose="02070309020205020404" pitchFamily="49" charset="0"/>
                <a:cs typeface="Courier New" panose="02070309020205020404" pitchFamily="49" charset="0"/>
              </a:rPr>
              <a:t>DROP </a:t>
            </a:r>
            <a:r>
              <a:rPr lang="en-US" altLang="en-US" dirty="0"/>
              <a:t>command </a:t>
            </a:r>
          </a:p>
          <a:p>
            <a:pPr lvl="1">
              <a:defRPr/>
            </a:pPr>
            <a:r>
              <a:rPr lang="en-US" altLang="en-US" dirty="0"/>
              <a:t>Used to drop named schema elements, such as tables, domains, or constraint</a:t>
            </a:r>
          </a:p>
          <a:p>
            <a:pPr>
              <a:defRPr/>
            </a:pPr>
            <a:r>
              <a:rPr lang="en-US" altLang="en-US" dirty="0"/>
              <a:t>Drop behavior options: </a:t>
            </a:r>
          </a:p>
          <a:p>
            <a:pPr lvl="1">
              <a:defRPr/>
            </a:pPr>
            <a:r>
              <a:rPr lang="en-US" altLang="en-US" dirty="0">
                <a:latin typeface="Courier New" panose="02070309020205020404" pitchFamily="49" charset="0"/>
                <a:cs typeface="Courier New" panose="02070309020205020404" pitchFamily="49" charset="0"/>
              </a:rPr>
              <a:t>CASCADE </a:t>
            </a:r>
            <a:r>
              <a:rPr lang="en-US" altLang="en-US" dirty="0"/>
              <a:t>and </a:t>
            </a:r>
            <a:r>
              <a:rPr lang="en-US" altLang="en-US" dirty="0">
                <a:latin typeface="Courier New" panose="02070309020205020404" pitchFamily="49" charset="0"/>
                <a:cs typeface="Courier New" panose="02070309020205020404" pitchFamily="49" charset="0"/>
              </a:rPr>
              <a:t>RESTRICT</a:t>
            </a:r>
          </a:p>
          <a:p>
            <a:pPr>
              <a:defRPr/>
            </a:pPr>
            <a:r>
              <a:rPr lang="en-US" altLang="en-US" dirty="0"/>
              <a:t>Example:</a:t>
            </a:r>
          </a:p>
          <a:p>
            <a:pPr lvl="1">
              <a:defRPr/>
            </a:pPr>
            <a:r>
              <a:rPr lang="en-US" altLang="en-US" dirty="0">
                <a:latin typeface="Courier New" panose="02070309020205020404" pitchFamily="49" charset="0"/>
                <a:cs typeface="Courier New" panose="02070309020205020404" pitchFamily="49" charset="0"/>
              </a:rPr>
              <a:t>DROP SCHEMA COMPANY CASCADE;</a:t>
            </a:r>
          </a:p>
          <a:p>
            <a:pPr lvl="1">
              <a:defRPr/>
            </a:pPr>
            <a:r>
              <a:rPr lang="en-US" altLang="en-US" sz="2800" dirty="0">
                <a:solidFill>
                  <a:schemeClr val="tx2"/>
                </a:solidFill>
              </a:rPr>
              <a:t>This removes the schema and all its elements including </a:t>
            </a:r>
            <a:r>
              <a:rPr lang="en-US" altLang="en-US" sz="2800" dirty="0" err="1">
                <a:solidFill>
                  <a:schemeClr val="tx2"/>
                </a:solidFill>
              </a:rPr>
              <a:t>tables,views</a:t>
            </a:r>
            <a:r>
              <a:rPr lang="en-US" altLang="en-US" sz="2800" dirty="0">
                <a:solidFill>
                  <a:schemeClr val="tx2"/>
                </a:solidFill>
              </a:rPr>
              <a:t>, constraints, etc.</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52</a:t>
            </a:fld>
            <a:endParaRPr lang="en-US"/>
          </a:p>
        </p:txBody>
      </p:sp>
    </p:spTree>
    <p:extLst>
      <p:ext uri="{BB962C8B-B14F-4D97-AF65-F5344CB8AC3E}">
        <p14:creationId xmlns:p14="http://schemas.microsoft.com/office/powerpoint/2010/main" val="7205132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The ALTER TABLE command</a:t>
            </a:r>
            <a:endParaRPr lang="en-US" dirty="0"/>
          </a:p>
        </p:txBody>
      </p:sp>
      <p:sp>
        <p:nvSpPr>
          <p:cNvPr id="3" name="Content Placeholder 2"/>
          <p:cNvSpPr>
            <a:spLocks noGrp="1"/>
          </p:cNvSpPr>
          <p:nvPr>
            <p:ph idx="1"/>
          </p:nvPr>
        </p:nvSpPr>
        <p:spPr/>
        <p:txBody>
          <a:bodyPr/>
          <a:lstStyle/>
          <a:p>
            <a:r>
              <a:rPr lang="en-US" altLang="en-US" b="1" dirty="0"/>
              <a:t>Alter table actions </a:t>
            </a:r>
            <a:r>
              <a:rPr lang="en-US" altLang="en-US" dirty="0"/>
              <a:t>include:</a:t>
            </a:r>
          </a:p>
          <a:p>
            <a:pPr lvl="1"/>
            <a:r>
              <a:rPr lang="en-US" altLang="en-US" dirty="0"/>
              <a:t>Adding or dropping a column (attribute)</a:t>
            </a:r>
          </a:p>
          <a:p>
            <a:pPr lvl="1"/>
            <a:r>
              <a:rPr lang="en-US" altLang="en-US" dirty="0"/>
              <a:t>Changing a column definition</a:t>
            </a:r>
          </a:p>
          <a:p>
            <a:pPr lvl="1"/>
            <a:r>
              <a:rPr lang="en-US" altLang="en-US" dirty="0"/>
              <a:t>Adding or dropping table constraints</a:t>
            </a:r>
          </a:p>
          <a:p>
            <a:r>
              <a:rPr lang="en-US" altLang="en-US" dirty="0">
                <a:cs typeface="Courier New" panose="02070309020205020404" pitchFamily="49" charset="0"/>
              </a:rPr>
              <a:t>Example:</a:t>
            </a:r>
          </a:p>
          <a:p>
            <a:pPr lvl="1"/>
            <a:r>
              <a:rPr lang="en-US" altLang="en-US" dirty="0">
                <a:latin typeface="Courier New" panose="02070309020205020404" pitchFamily="49" charset="0"/>
                <a:cs typeface="Courier New" panose="02070309020205020404" pitchFamily="49" charset="0"/>
              </a:rPr>
              <a:t>ALTER TABLE COMPANY.EMPLOYEE ADD COLUMN Job VARCHAR(12);</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53</a:t>
            </a:fld>
            <a:endParaRPr lang="en-US"/>
          </a:p>
        </p:txBody>
      </p:sp>
    </p:spTree>
    <p:extLst>
      <p:ext uri="{BB962C8B-B14F-4D97-AF65-F5344CB8AC3E}">
        <p14:creationId xmlns:p14="http://schemas.microsoft.com/office/powerpoint/2010/main" val="34012310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Adding and Dropping Constraints</a:t>
            </a:r>
            <a:endParaRPr lang="en-US" dirty="0"/>
          </a:p>
        </p:txBody>
      </p:sp>
      <p:sp>
        <p:nvSpPr>
          <p:cNvPr id="3" name="Content Placeholder 2"/>
          <p:cNvSpPr>
            <a:spLocks noGrp="1"/>
          </p:cNvSpPr>
          <p:nvPr>
            <p:ph idx="1"/>
          </p:nvPr>
        </p:nvSpPr>
        <p:spPr/>
        <p:txBody>
          <a:bodyPr/>
          <a:lstStyle/>
          <a:p>
            <a:r>
              <a:rPr lang="en-US" altLang="en-US" sz="3200" dirty="0"/>
              <a:t>Change constraints specified on a table </a:t>
            </a:r>
          </a:p>
          <a:p>
            <a:pPr lvl="1"/>
            <a:r>
              <a:rPr lang="en-US" altLang="en-US" sz="2800" dirty="0"/>
              <a:t>Add or drop a named constraint</a:t>
            </a:r>
          </a:p>
          <a:p>
            <a:endParaRPr lang="en-US" altLang="en-US" sz="3200" dirty="0"/>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54</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689" y="3065740"/>
            <a:ext cx="60039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97191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Dropping Columns, Default Values</a:t>
            </a:r>
            <a:endParaRPr lang="en-US" dirty="0"/>
          </a:p>
        </p:txBody>
      </p:sp>
      <p:sp>
        <p:nvSpPr>
          <p:cNvPr id="3" name="Content Placeholder 2"/>
          <p:cNvSpPr>
            <a:spLocks noGrp="1"/>
          </p:cNvSpPr>
          <p:nvPr>
            <p:ph idx="1"/>
          </p:nvPr>
        </p:nvSpPr>
        <p:spPr/>
        <p:txBody>
          <a:bodyPr>
            <a:normAutofit/>
          </a:bodyPr>
          <a:lstStyle/>
          <a:p>
            <a:pPr>
              <a:defRPr/>
            </a:pPr>
            <a:r>
              <a:rPr lang="en-US" altLang="en-US" sz="3200" dirty="0"/>
              <a:t>To drop a column</a:t>
            </a:r>
          </a:p>
          <a:p>
            <a:pPr lvl="1">
              <a:defRPr/>
            </a:pPr>
            <a:r>
              <a:rPr lang="en-US" altLang="en-US" sz="2800" dirty="0"/>
              <a:t>Choose either </a:t>
            </a:r>
            <a:r>
              <a:rPr lang="en-US" altLang="en-US" sz="2800" dirty="0">
                <a:latin typeface="Courier New" panose="02070309020205020404" pitchFamily="49" charset="0"/>
                <a:cs typeface="Courier New" panose="02070309020205020404" pitchFamily="49" charset="0"/>
              </a:rPr>
              <a:t>CASCADE</a:t>
            </a:r>
            <a:r>
              <a:rPr lang="en-US" altLang="en-US" sz="2800" dirty="0"/>
              <a:t> or </a:t>
            </a:r>
            <a:r>
              <a:rPr lang="en-US" altLang="en-US" sz="2800" dirty="0">
                <a:latin typeface="Courier New" panose="02070309020205020404" pitchFamily="49" charset="0"/>
                <a:cs typeface="Courier New" panose="02070309020205020404" pitchFamily="49" charset="0"/>
              </a:rPr>
              <a:t>RESTRICT</a:t>
            </a:r>
          </a:p>
          <a:p>
            <a:pPr lvl="1">
              <a:defRPr/>
            </a:pPr>
            <a:r>
              <a:rPr lang="en-US" altLang="en-US" sz="2800" dirty="0">
                <a:latin typeface="Courier New" panose="02070309020205020404" pitchFamily="49" charset="0"/>
                <a:cs typeface="Courier New" panose="02070309020205020404" pitchFamily="49" charset="0"/>
              </a:rPr>
              <a:t>CASCADE </a:t>
            </a:r>
            <a:r>
              <a:rPr lang="en-US" altLang="en-US" sz="2800" dirty="0">
                <a:solidFill>
                  <a:schemeClr val="tx2"/>
                </a:solidFill>
                <a:cs typeface="Courier New" panose="02070309020205020404" pitchFamily="49" charset="0"/>
              </a:rPr>
              <a:t>would drop the column from views etc. </a:t>
            </a:r>
            <a:r>
              <a:rPr lang="en-US" altLang="en-US" sz="2800" dirty="0">
                <a:latin typeface="Courier New" panose="02070309020205020404" pitchFamily="49" charset="0"/>
                <a:cs typeface="Courier New" panose="02070309020205020404" pitchFamily="49" charset="0"/>
              </a:rPr>
              <a:t>RESTRICT </a:t>
            </a:r>
            <a:r>
              <a:rPr lang="en-US" altLang="en-US" sz="2800" dirty="0">
                <a:solidFill>
                  <a:schemeClr val="tx2"/>
                </a:solidFill>
                <a:cs typeface="Courier New" panose="02070309020205020404" pitchFamily="49" charset="0"/>
              </a:rPr>
              <a:t>is possible if no views refer to it.</a:t>
            </a:r>
          </a:p>
          <a:p>
            <a:pPr marL="0" indent="0">
              <a:buFont typeface="Wingdings" panose="05000000000000000000" pitchFamily="2" charset="2"/>
              <a:buNone/>
              <a:defRPr/>
            </a:pPr>
            <a:r>
              <a:rPr lang="en-US" sz="2400" b="1" dirty="0">
                <a:solidFill>
                  <a:schemeClr val="bg2"/>
                </a:solidFill>
              </a:rPr>
              <a:t>	</a:t>
            </a:r>
            <a:r>
              <a:rPr lang="en-US" sz="2400" b="1" dirty="0"/>
              <a:t>ALTER TABLE</a:t>
            </a:r>
            <a:r>
              <a:rPr lang="en-US" sz="2400" dirty="0"/>
              <a:t> COMPANY.EMPLOYEE </a:t>
            </a:r>
            <a:r>
              <a:rPr lang="en-US" sz="2400" b="1" dirty="0"/>
              <a:t>DROP COLUMN</a:t>
            </a:r>
            <a:r>
              <a:rPr lang="en-US" sz="2400" dirty="0"/>
              <a:t> 	Address </a:t>
            </a:r>
            <a:r>
              <a:rPr lang="en-US" sz="2400" b="1" dirty="0"/>
              <a:t>CASCADE</a:t>
            </a:r>
            <a:r>
              <a:rPr lang="en-US" sz="2400" dirty="0"/>
              <a:t>;</a:t>
            </a:r>
          </a:p>
          <a:p>
            <a:pPr>
              <a:defRPr/>
            </a:pPr>
            <a:r>
              <a:rPr lang="en-US" sz="3200" dirty="0"/>
              <a:t>Default values can be dropped and altered :</a:t>
            </a:r>
          </a:p>
          <a:p>
            <a:pPr marL="400050" lvl="1" indent="0">
              <a:buFont typeface="Wingdings" panose="05000000000000000000" pitchFamily="2" charset="2"/>
              <a:buNone/>
              <a:defRPr/>
            </a:pPr>
            <a:r>
              <a:rPr lang="en-US" sz="2000" b="1" dirty="0"/>
              <a:t>ALTER TABLE</a:t>
            </a:r>
            <a:r>
              <a:rPr lang="en-US" sz="2000" dirty="0"/>
              <a:t> COMPANY.DEPARTMENT </a:t>
            </a:r>
            <a:r>
              <a:rPr lang="en-US" sz="2000" b="1" dirty="0"/>
              <a:t>ALTER COLUMN</a:t>
            </a:r>
            <a:r>
              <a:rPr lang="en-US" sz="2000" dirty="0"/>
              <a:t> </a:t>
            </a:r>
            <a:r>
              <a:rPr lang="en-US" sz="2000" dirty="0" err="1"/>
              <a:t>Mgr_ssn</a:t>
            </a:r>
            <a:r>
              <a:rPr lang="en-US" sz="2000" dirty="0"/>
              <a:t> </a:t>
            </a:r>
            <a:r>
              <a:rPr lang="en-US" sz="2000" b="1" dirty="0"/>
              <a:t>DROP DEFAULT</a:t>
            </a:r>
            <a:r>
              <a:rPr lang="en-US" sz="2000" dirty="0"/>
              <a:t>;</a:t>
            </a:r>
          </a:p>
          <a:p>
            <a:pPr marL="400050" lvl="1" indent="0">
              <a:buFont typeface="Wingdings" panose="05000000000000000000" pitchFamily="2" charset="2"/>
              <a:buNone/>
              <a:defRPr/>
            </a:pPr>
            <a:r>
              <a:rPr lang="en-US" sz="2000" b="1" dirty="0"/>
              <a:t>ALTER TABLE</a:t>
            </a:r>
            <a:r>
              <a:rPr lang="en-US" sz="2000" dirty="0"/>
              <a:t> COMPANY.DEPARTMENT </a:t>
            </a:r>
            <a:r>
              <a:rPr lang="en-US" sz="2000" b="1" dirty="0"/>
              <a:t>ALTER COLUMN</a:t>
            </a:r>
            <a:r>
              <a:rPr lang="en-US" sz="2000" dirty="0"/>
              <a:t> </a:t>
            </a:r>
            <a:r>
              <a:rPr lang="en-US" sz="2000" dirty="0" err="1"/>
              <a:t>Mgr_ssn</a:t>
            </a:r>
            <a:r>
              <a:rPr lang="en-US" sz="2000" dirty="0"/>
              <a:t> </a:t>
            </a:r>
            <a:r>
              <a:rPr lang="en-US" sz="2000" b="1" dirty="0"/>
              <a:t>SET DEFAULT</a:t>
            </a:r>
            <a:r>
              <a:rPr lang="en-US" sz="2000" dirty="0"/>
              <a:t> ‘333445555’;</a:t>
            </a:r>
          </a:p>
          <a:p>
            <a:endParaRPr lang="en-US" sz="3200"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55</a:t>
            </a:fld>
            <a:endParaRPr lang="en-US"/>
          </a:p>
        </p:txBody>
      </p:sp>
    </p:spTree>
    <p:extLst>
      <p:ext uri="{BB962C8B-B14F-4D97-AF65-F5344CB8AC3E}">
        <p14:creationId xmlns:p14="http://schemas.microsoft.com/office/powerpoint/2010/main" val="31059798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Summary of SQL Syntax</a:t>
            </a:r>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56</a:t>
            </a:fld>
            <a:endParaRPr lang="en-US"/>
          </a:p>
        </p:txBody>
      </p:sp>
      <p:pic>
        <p:nvPicPr>
          <p:cNvPr id="6" name="Picture 2" descr="tab07_02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9575"/>
            <a:ext cx="8686800"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21964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Summary of SQL Syntax</a:t>
            </a:r>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57</a:t>
            </a:fld>
            <a:endParaRPr lang="en-US"/>
          </a:p>
        </p:txBody>
      </p:sp>
      <p:pic>
        <p:nvPicPr>
          <p:cNvPr id="6" name="Picture 2" descr="tab07_02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76454"/>
            <a:ext cx="8686800"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519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Comparisons Involving NULL</a:t>
            </a:r>
            <a:br>
              <a:rPr lang="en-US" altLang="en-US" dirty="0"/>
            </a:br>
            <a:r>
              <a:rPr lang="en-US" altLang="en-US" dirty="0"/>
              <a:t>and Three-Valued Logic</a:t>
            </a:r>
            <a:endParaRPr lang="en-US" dirty="0"/>
          </a:p>
        </p:txBody>
      </p:sp>
      <p:sp>
        <p:nvSpPr>
          <p:cNvPr id="3" name="Content Placeholder 2"/>
          <p:cNvSpPr>
            <a:spLocks noGrp="1"/>
          </p:cNvSpPr>
          <p:nvPr>
            <p:ph idx="1"/>
          </p:nvPr>
        </p:nvSpPr>
        <p:spPr/>
        <p:txBody>
          <a:bodyPr/>
          <a:lstStyle/>
          <a:p>
            <a:r>
              <a:rPr lang="en-US" altLang="en-US" dirty="0"/>
              <a:t>SQL allows queries that check whether an attribute value is </a:t>
            </a:r>
            <a:r>
              <a:rPr lang="en-US" altLang="en-US" dirty="0">
                <a:latin typeface="Courier New" panose="02070309020205020404" pitchFamily="49" charset="0"/>
                <a:cs typeface="Courier New" panose="02070309020205020404" pitchFamily="49" charset="0"/>
              </a:rPr>
              <a:t>NULL</a:t>
            </a:r>
          </a:p>
          <a:p>
            <a:pPr lvl="1"/>
            <a:r>
              <a:rPr lang="en-US" altLang="en-US" dirty="0">
                <a:latin typeface="Courier New" panose="02070309020205020404" pitchFamily="49" charset="0"/>
                <a:cs typeface="Courier New" panose="02070309020205020404" pitchFamily="49" charset="0"/>
              </a:rPr>
              <a:t>IS </a:t>
            </a:r>
            <a:r>
              <a:rPr lang="en-US" altLang="en-US" dirty="0"/>
              <a:t>or </a:t>
            </a:r>
            <a:r>
              <a:rPr lang="en-US" altLang="en-US" dirty="0">
                <a:latin typeface="Courier New" panose="02070309020205020404" pitchFamily="49" charset="0"/>
                <a:cs typeface="Courier New" panose="02070309020205020404" pitchFamily="49" charset="0"/>
              </a:rPr>
              <a:t>IS NOT NULL</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6</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057" y="3064565"/>
            <a:ext cx="725328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2357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Nested Queries, Tuples,</a:t>
            </a:r>
            <a:br>
              <a:rPr lang="en-US" altLang="en-US" dirty="0"/>
            </a:br>
            <a:r>
              <a:rPr lang="en-US" altLang="en-US" dirty="0"/>
              <a:t>and Set/Multiset Comparisons</a:t>
            </a:r>
            <a:endParaRPr lang="en-US" dirty="0"/>
          </a:p>
        </p:txBody>
      </p:sp>
      <p:sp>
        <p:nvSpPr>
          <p:cNvPr id="3" name="Content Placeholder 2"/>
          <p:cNvSpPr>
            <a:spLocks noGrp="1"/>
          </p:cNvSpPr>
          <p:nvPr>
            <p:ph idx="1"/>
          </p:nvPr>
        </p:nvSpPr>
        <p:spPr/>
        <p:txBody>
          <a:bodyPr/>
          <a:lstStyle/>
          <a:p>
            <a:r>
              <a:rPr lang="en-US" altLang="en-US" b="1" dirty="0"/>
              <a:t>Nested queries</a:t>
            </a:r>
          </a:p>
          <a:p>
            <a:pPr lvl="1"/>
            <a:r>
              <a:rPr lang="en-US" altLang="en-US" dirty="0"/>
              <a:t>Complete select-from-where blocks within WHERE clause of another query</a:t>
            </a:r>
          </a:p>
          <a:p>
            <a:pPr lvl="1"/>
            <a:r>
              <a:rPr lang="en-US" altLang="en-US" b="1" dirty="0"/>
              <a:t>Outer query and nested subqueries</a:t>
            </a:r>
          </a:p>
          <a:p>
            <a:r>
              <a:rPr lang="en-US" altLang="en-US" dirty="0"/>
              <a:t>Comparison operator </a:t>
            </a:r>
            <a:r>
              <a:rPr lang="en-US" altLang="en-US" dirty="0">
                <a:latin typeface="Courier New" panose="02070309020205020404" pitchFamily="49" charset="0"/>
                <a:cs typeface="Courier New" panose="02070309020205020404" pitchFamily="49" charset="0"/>
              </a:rPr>
              <a:t>IN</a:t>
            </a:r>
          </a:p>
          <a:p>
            <a:pPr lvl="1"/>
            <a:r>
              <a:rPr lang="en-US" altLang="en-US" dirty="0"/>
              <a:t>Compares value </a:t>
            </a:r>
            <a:r>
              <a:rPr lang="en-US" altLang="en-US" i="1" dirty="0"/>
              <a:t>v</a:t>
            </a:r>
            <a:r>
              <a:rPr lang="en-US" altLang="en-US" dirty="0"/>
              <a:t> with a set (or multiset) of values </a:t>
            </a:r>
            <a:r>
              <a:rPr lang="en-US" altLang="en-US" i="1" dirty="0"/>
              <a:t>V </a:t>
            </a:r>
          </a:p>
          <a:p>
            <a:pPr lvl="1"/>
            <a:r>
              <a:rPr lang="en-US" altLang="en-US" dirty="0"/>
              <a:t>Evaluates to </a:t>
            </a:r>
            <a:r>
              <a:rPr lang="en-US" altLang="en-US" dirty="0">
                <a:latin typeface="Courier New" panose="02070309020205020404" pitchFamily="49" charset="0"/>
                <a:cs typeface="Courier New" panose="02070309020205020404" pitchFamily="49" charset="0"/>
              </a:rPr>
              <a:t>TRUE</a:t>
            </a:r>
            <a:r>
              <a:rPr lang="en-US" altLang="en-US" dirty="0"/>
              <a:t> if </a:t>
            </a:r>
            <a:r>
              <a:rPr lang="en-US" altLang="en-US" i="1" dirty="0"/>
              <a:t>v</a:t>
            </a:r>
            <a:r>
              <a:rPr lang="en-US" altLang="en-US" dirty="0"/>
              <a:t> is one of the elements in </a:t>
            </a:r>
            <a:r>
              <a:rPr lang="en-US" altLang="en-US" i="1" dirty="0"/>
              <a:t>V</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7</a:t>
            </a:fld>
            <a:endParaRPr lang="en-US"/>
          </a:p>
        </p:txBody>
      </p:sp>
    </p:spTree>
    <p:extLst>
      <p:ext uri="{BB962C8B-B14F-4D97-AF65-F5344CB8AC3E}">
        <p14:creationId xmlns:p14="http://schemas.microsoft.com/office/powerpoint/2010/main" val="270852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Nested Queries</a:t>
            </a:r>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8</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007" y="1690688"/>
            <a:ext cx="7289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985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Nested Queries</a:t>
            </a:r>
          </a:p>
        </p:txBody>
      </p:sp>
      <p:sp>
        <p:nvSpPr>
          <p:cNvPr id="3" name="Content Placeholder 2"/>
          <p:cNvSpPr>
            <a:spLocks noGrp="1"/>
          </p:cNvSpPr>
          <p:nvPr>
            <p:ph idx="1"/>
          </p:nvPr>
        </p:nvSpPr>
        <p:spPr/>
        <p:txBody>
          <a:bodyPr/>
          <a:lstStyle/>
          <a:p>
            <a:r>
              <a:rPr lang="en-US" altLang="en-US" dirty="0"/>
              <a:t>Use tuples of values in comparisons </a:t>
            </a:r>
          </a:p>
          <a:p>
            <a:pPr lvl="1"/>
            <a:r>
              <a:rPr lang="en-US" altLang="en-US" dirty="0"/>
              <a:t>Place them within parentheses</a:t>
            </a:r>
          </a:p>
          <a:p>
            <a:endParaRPr lang="en-US" dirty="0"/>
          </a:p>
        </p:txBody>
      </p:sp>
      <p:sp>
        <p:nvSpPr>
          <p:cNvPr id="4" name="Footer Placeholder 3"/>
          <p:cNvSpPr>
            <a:spLocks noGrp="1"/>
          </p:cNvSpPr>
          <p:nvPr>
            <p:ph type="ftr" sz="quarter" idx="11"/>
          </p:nvPr>
        </p:nvSpPr>
        <p:spPr/>
        <p:txBody>
          <a:bodyPr/>
          <a:lstStyle/>
          <a:p>
            <a:r>
              <a:rPr lang="en-US"/>
              <a:t>More SQL</a:t>
            </a:r>
          </a:p>
        </p:txBody>
      </p:sp>
      <p:sp>
        <p:nvSpPr>
          <p:cNvPr id="5" name="Slide Number Placeholder 4"/>
          <p:cNvSpPr>
            <a:spLocks noGrp="1"/>
          </p:cNvSpPr>
          <p:nvPr>
            <p:ph type="sldNum" sz="quarter" idx="12"/>
          </p:nvPr>
        </p:nvSpPr>
        <p:spPr/>
        <p:txBody>
          <a:bodyPr/>
          <a:lstStyle/>
          <a:p>
            <a:fld id="{711513CA-EDBF-4E7C-8281-11EF93F58754}" type="slidenum">
              <a:rPr lang="en-US" smtClean="0"/>
              <a:t>9</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841" y="2871084"/>
            <a:ext cx="65627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59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11044</TotalTime>
  <Words>3659</Words>
  <Application>Microsoft Macintosh PowerPoint</Application>
  <PresentationFormat>Widescreen</PresentationFormat>
  <Paragraphs>498</Paragraphs>
  <Slides>57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Courier New</vt:lpstr>
      <vt:lpstr>Symbol</vt:lpstr>
      <vt:lpstr>Wingdings</vt:lpstr>
      <vt:lpstr>Office Theme</vt:lpstr>
      <vt:lpstr>Database Design Lesson 7 More SQL</vt:lpstr>
      <vt:lpstr>Chapter Outline</vt:lpstr>
      <vt:lpstr>More Complex Retrieval Queries</vt:lpstr>
      <vt:lpstr>Comparisons Involving NULL and Three-Valued Logic</vt:lpstr>
      <vt:lpstr>Comparisons Involving NULL and Three-Valued Logic</vt:lpstr>
      <vt:lpstr>Comparisons Involving NULL and Three-Valued Logic</vt:lpstr>
      <vt:lpstr>Nested Queries, Tuples, and Set/Multiset Comparisons</vt:lpstr>
      <vt:lpstr>Nested Queries</vt:lpstr>
      <vt:lpstr>Nested Queries</vt:lpstr>
      <vt:lpstr>Nested Queries</vt:lpstr>
      <vt:lpstr>Correlated Nested Queries</vt:lpstr>
      <vt:lpstr>The EXISTS and UNIQUE Functions in SQL for Correlating Queries</vt:lpstr>
      <vt:lpstr>Use of EXISTS</vt:lpstr>
      <vt:lpstr>Use of NOT EXISTS</vt:lpstr>
      <vt:lpstr>Double Negation to accomplish “for all” in SQL</vt:lpstr>
      <vt:lpstr>Explicit Sets and Renaming of Attributes in SQL</vt:lpstr>
      <vt:lpstr>Specifying Joined Tables in the FROM Clause of SQL</vt:lpstr>
      <vt:lpstr>Different Types of JOINed Tables  in SQL</vt:lpstr>
      <vt:lpstr>Natural Join</vt:lpstr>
      <vt:lpstr>INNER and OUTER Joins</vt:lpstr>
      <vt:lpstr>Example: LEFT OUTER JOIN</vt:lpstr>
      <vt:lpstr>Multiway JOIN in the FROM clause</vt:lpstr>
      <vt:lpstr>Aggregate Functions in SQL</vt:lpstr>
      <vt:lpstr>Renaming Results of Aggregation</vt:lpstr>
      <vt:lpstr>Aggregate Functions in SQL</vt:lpstr>
      <vt:lpstr>Aggregate Functions on Booleans</vt:lpstr>
      <vt:lpstr>Grouping: The GROUP BY Clause</vt:lpstr>
      <vt:lpstr>Examples of GROUP BY</vt:lpstr>
      <vt:lpstr>Grouping: The GROUP BY and HAVING Clauses</vt:lpstr>
      <vt:lpstr>Combining the WHERE and the HAVING Clause</vt:lpstr>
      <vt:lpstr>Combining the WHERE and the HAVING Clause</vt:lpstr>
      <vt:lpstr>Use of WITH</vt:lpstr>
      <vt:lpstr>Example of WITH</vt:lpstr>
      <vt:lpstr>Use of CASE</vt:lpstr>
      <vt:lpstr>EXAMPLE of use of CASE</vt:lpstr>
      <vt:lpstr>Recursive Queries in SQL</vt:lpstr>
      <vt:lpstr>An EXAMPLE of RECURSIVE Query</vt:lpstr>
      <vt:lpstr>EXPANDED Block Structure of SQL Queries</vt:lpstr>
      <vt:lpstr>Specifying Constraints as Assertions and Actions as Triggers</vt:lpstr>
      <vt:lpstr>Specifying General Constraints as Assertions in SQL</vt:lpstr>
      <vt:lpstr>Introduction to Triggers in SQL</vt:lpstr>
      <vt:lpstr>Use of Triggers</vt:lpstr>
      <vt:lpstr>Views (Virtual Tables) in SQL</vt:lpstr>
      <vt:lpstr>Specification of Views in SQL</vt:lpstr>
      <vt:lpstr>Specification of Views in SQL</vt:lpstr>
      <vt:lpstr>View Implementation, View Update, and Inline Views</vt:lpstr>
      <vt:lpstr>View Materialization</vt:lpstr>
      <vt:lpstr>View Materialization</vt:lpstr>
      <vt:lpstr>View Update</vt:lpstr>
      <vt:lpstr>View Update and Inline Views</vt:lpstr>
      <vt:lpstr>Views as Authorization Mechanism</vt:lpstr>
      <vt:lpstr>Schema Change Statements in SQL</vt:lpstr>
      <vt:lpstr>The ALTER TABLE command</vt:lpstr>
      <vt:lpstr>Adding and Dropping Constraints</vt:lpstr>
      <vt:lpstr>Dropping Columns, Default Values</vt:lpstr>
      <vt:lpstr>Summary of SQL Syntax</vt:lpstr>
      <vt:lpstr>Summary of SQL Syntax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SQL</dc:title>
  <dc:creator>Cole, John</dc:creator>
  <cp:lastModifiedBy>Amber Hasan</cp:lastModifiedBy>
  <cp:revision>57</cp:revision>
  <dcterms:created xsi:type="dcterms:W3CDTF">2016-09-18T21:21:29Z</dcterms:created>
  <dcterms:modified xsi:type="dcterms:W3CDTF">2024-02-17T02:16:15Z</dcterms:modified>
</cp:coreProperties>
</file>