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18B0-DEC1-4CDE-80DB-64927730F02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B1E3-CEAF-452B-A1CB-264B5150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MySQL, the semicolon is required.  SQL Workbench</a:t>
            </a:r>
            <a:r>
              <a:rPr lang="en-US" baseline="0" dirty="0"/>
              <a:t> will add a little more to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2B1E3-CEAF-452B-A1CB-264B5150B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2471-7AE1-4FDC-B0A8-BA2F2B5800E4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477-BA07-44C2-BBBC-9A3C4BEB56BC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8A08-1482-4DC0-96B9-5E350C37CBF0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150-ED9A-46AF-A7A4-8F0C03A7442B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B6B7-6F8F-4C77-B5A6-85A856E39D4D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574-C229-416D-85CE-FCD9A333F779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14CC-7B78-4D2D-BC83-113FB447D29E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CF05-D9CC-476A-90C5-C45AC24DED83}" type="datetime1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8E1-DC12-4C27-8E14-7A891957DF63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B8D-FB72-4E2D-B6E0-06F8EC2F0169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549-C289-4D20-8C1C-2F79C7038BF5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19D1-7D54-4A97-934E-8DDE689A49AC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dirty="0"/>
              <a:t>Lesson 7A</a:t>
            </a:r>
            <a:br>
              <a:rPr lang="en-US" dirty="0"/>
            </a:br>
            <a:r>
              <a:rPr lang="en-US" dirty="0"/>
              <a:t>SQL Stored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Returning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ComputeNewSalaryA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(@</a:t>
            </a:r>
            <a:r>
              <a:rPr lang="en-US" dirty="0" err="1"/>
              <a:t>empid</a:t>
            </a:r>
            <a:r>
              <a:rPr lang="en-US" dirty="0"/>
              <a:t> char(9), @</a:t>
            </a:r>
            <a:r>
              <a:rPr lang="en-US" dirty="0" err="1"/>
              <a:t>newSalary</a:t>
            </a:r>
            <a:r>
              <a:rPr lang="en-US" dirty="0"/>
              <a:t> decimal(9,2) OUTPUT, @</a:t>
            </a:r>
            <a:r>
              <a:rPr lang="en-US" dirty="0" err="1"/>
              <a:t>oldSalary</a:t>
            </a:r>
            <a:r>
              <a:rPr lang="en-US" dirty="0"/>
              <a:t> decimal(9,2) OUTPUT)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oldSalary</a:t>
            </a:r>
            <a:r>
              <a:rPr lang="en-US" dirty="0"/>
              <a:t>=salary from EMPLOYEE</a:t>
            </a:r>
          </a:p>
          <a:p>
            <a:pPr marL="0" indent="0">
              <a:buNone/>
            </a:pPr>
            <a:r>
              <a:rPr lang="en-US" dirty="0"/>
              <a:t>WHERE @</a:t>
            </a:r>
            <a:r>
              <a:rPr lang="en-US" dirty="0" err="1"/>
              <a:t>empid</a:t>
            </a:r>
            <a:r>
              <a:rPr lang="en-US" dirty="0"/>
              <a:t>=</a:t>
            </a:r>
            <a:r>
              <a:rPr lang="en-US" dirty="0" err="1"/>
              <a:t>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newSalary</a:t>
            </a:r>
            <a:r>
              <a:rPr lang="en-US" dirty="0"/>
              <a:t>=</a:t>
            </a:r>
            <a:r>
              <a:rPr lang="en-US" dirty="0" err="1"/>
              <a:t>oldSalary</a:t>
            </a:r>
            <a:r>
              <a:rPr lang="en-US"/>
              <a:t> * 1.05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C334-62C6-4DA7-804D-D96CFC2C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a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82DD-9321-4F31-A08A-6C19FCEE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Microsoft SQL Server Management Studio:</a:t>
            </a:r>
          </a:p>
          <a:p>
            <a:pPr lvl="1"/>
            <a:r>
              <a:rPr lang="en-US" dirty="0"/>
              <a:t>Right-click on the procedure</a:t>
            </a:r>
          </a:p>
          <a:p>
            <a:pPr lvl="1"/>
            <a:r>
              <a:rPr lang="en-US" dirty="0"/>
              <a:t>Select “Execute Stored Procedure” from the context menu</a:t>
            </a:r>
          </a:p>
          <a:p>
            <a:pPr lvl="1"/>
            <a:r>
              <a:rPr lang="en-US" dirty="0"/>
              <a:t>Fill in the parameters</a:t>
            </a:r>
          </a:p>
          <a:p>
            <a:pPr lvl="1"/>
            <a:r>
              <a:rPr lang="en-US" dirty="0"/>
              <a:t>Click OK</a:t>
            </a:r>
          </a:p>
          <a:p>
            <a:r>
              <a:rPr lang="en-US" dirty="0"/>
              <a:t>You will be shown something like the following (next slide) and the results, if 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CB8F-F529-44B0-BCB8-20A9CCC3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14958-70E5-4376-A396-886ED810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45A2-0CE2-42A6-B448-01AFA8B4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Running a Stored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D230-8A75-4CB9-B1DF-832A2747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[Company]</a:t>
            </a:r>
          </a:p>
          <a:p>
            <a:r>
              <a:rPr lang="en-US" dirty="0"/>
              <a:t>GO</a:t>
            </a:r>
          </a:p>
          <a:p>
            <a:endParaRPr lang="en-US" dirty="0"/>
          </a:p>
          <a:p>
            <a:r>
              <a:rPr lang="en-US" dirty="0" err="1"/>
              <a:t>DECLARE@return_value</a:t>
            </a:r>
            <a:r>
              <a:rPr lang="en-US" dirty="0"/>
              <a:t> int,</a:t>
            </a:r>
          </a:p>
          <a:p>
            <a:r>
              <a:rPr lang="en-US" dirty="0"/>
              <a:t>@</a:t>
            </a:r>
            <a:r>
              <a:rPr lang="en-US" dirty="0" err="1"/>
              <a:t>newSalary</a:t>
            </a:r>
            <a:r>
              <a:rPr lang="en-US" dirty="0"/>
              <a:t> decimal(9, 2)</a:t>
            </a:r>
          </a:p>
          <a:p>
            <a:r>
              <a:rPr lang="en-US" dirty="0" err="1"/>
              <a:t>EXEC@return_value</a:t>
            </a:r>
            <a:r>
              <a:rPr lang="en-US" dirty="0"/>
              <a:t> =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ComputeNewSalary</a:t>
            </a:r>
            <a:r>
              <a:rPr lang="en-US" dirty="0"/>
              <a:t>]</a:t>
            </a:r>
          </a:p>
          <a:p>
            <a:r>
              <a:rPr lang="en-US" dirty="0"/>
              <a:t>@</a:t>
            </a:r>
            <a:r>
              <a:rPr lang="en-US" dirty="0" err="1"/>
              <a:t>empid</a:t>
            </a:r>
            <a:r>
              <a:rPr lang="en-US" dirty="0"/>
              <a:t> = N'111111100',</a:t>
            </a:r>
          </a:p>
          <a:p>
            <a:r>
              <a:rPr lang="en-US" dirty="0"/>
              <a:t>@</a:t>
            </a:r>
            <a:r>
              <a:rPr lang="en-US" dirty="0" err="1"/>
              <a:t>newSalary</a:t>
            </a:r>
            <a:r>
              <a:rPr lang="en-US" dirty="0"/>
              <a:t> = @</a:t>
            </a:r>
            <a:r>
              <a:rPr lang="en-US" dirty="0" err="1"/>
              <a:t>newSalary</a:t>
            </a:r>
            <a:r>
              <a:rPr lang="en-US" dirty="0"/>
              <a:t> OUTPUT</a:t>
            </a:r>
          </a:p>
          <a:p>
            <a:r>
              <a:rPr lang="pt-BR" dirty="0"/>
              <a:t>SELECT@newSalary as N'@newSalary'</a:t>
            </a:r>
          </a:p>
          <a:p>
            <a:r>
              <a:rPr lang="en-US" dirty="0" err="1"/>
              <a:t>SELECT'Return</a:t>
            </a:r>
            <a:r>
              <a:rPr lang="en-US" dirty="0"/>
              <a:t> Value' = @</a:t>
            </a:r>
            <a:r>
              <a:rPr lang="en-US" dirty="0" err="1"/>
              <a:t>return_value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BE3E3-8E07-42EA-97D1-0D92BA97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B6A01-1E6B-47EC-9068-67F2EB9C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DA8-312B-44C9-84E5-6B7A5EF2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E00D-8094-466C-9110-523656F1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similar to stored procedures in that they take parameters and execute SQL statements</a:t>
            </a:r>
          </a:p>
          <a:p>
            <a:r>
              <a:rPr lang="en-US" dirty="0"/>
              <a:t>Functions can return</a:t>
            </a:r>
          </a:p>
          <a:p>
            <a:pPr lvl="1"/>
            <a:r>
              <a:rPr lang="en-US" dirty="0"/>
              <a:t>A table</a:t>
            </a:r>
          </a:p>
          <a:p>
            <a:pPr lvl="1"/>
            <a:r>
              <a:rPr lang="en-US" dirty="0"/>
              <a:t>A scalar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1B0DF-991A-4796-958C-D08679A5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2417-5BFF-41C0-86C6-D958A552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62BD-7AA7-4CDD-BE8F-67FED33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Function </a:t>
            </a:r>
            <a:r>
              <a:rPr lang="en-US"/>
              <a:t>Returning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BE39-88CB-4DEA-BE74-BD2CF8AC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DEFINER=`</a:t>
            </a:r>
            <a:r>
              <a:rPr lang="en-US" dirty="0" err="1"/>
              <a:t>root`@`localhost</a:t>
            </a:r>
            <a:r>
              <a:rPr lang="en-US" dirty="0"/>
              <a:t>` FUNCTION `</a:t>
            </a:r>
            <a:r>
              <a:rPr lang="en-US" dirty="0" err="1"/>
              <a:t>GetSalary</a:t>
            </a:r>
            <a:r>
              <a:rPr lang="en-US" dirty="0"/>
              <a:t>`(</a:t>
            </a:r>
            <a:r>
              <a:rPr lang="en-US" dirty="0" err="1"/>
              <a:t>empid</a:t>
            </a:r>
            <a:r>
              <a:rPr lang="en-US" dirty="0"/>
              <a:t> char(9)) RETURNS float</a:t>
            </a:r>
          </a:p>
          <a:p>
            <a:pPr marL="0" indent="0">
              <a:buNone/>
            </a:pPr>
            <a:r>
              <a:rPr lang="en-US" dirty="0"/>
              <a:t>DETERMINISTIC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declare </a:t>
            </a:r>
            <a:r>
              <a:rPr lang="en-US" dirty="0" err="1"/>
              <a:t>sal</a:t>
            </a:r>
            <a:r>
              <a:rPr lang="en-US" dirty="0"/>
              <a:t> float;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sal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SELECT Salary from Employee where </a:t>
            </a:r>
            <a:r>
              <a:rPr lang="en-US" dirty="0" err="1"/>
              <a:t>empid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/>
              <a:t> into </a:t>
            </a:r>
            <a:r>
              <a:rPr lang="en-US" dirty="0" err="1"/>
              <a:t>sal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sal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39A41-8537-496F-96B5-913B9E65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92EB-4C26-42CA-B11F-0C2B6726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A558-23E3-4A8C-A06A-D2A0D82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Comparison: Procedures vs.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156C8-358A-460E-A023-95BA48A3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7ED12-96DC-4B86-9B3D-69A6E78E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640EDB-6AB0-46B7-91C6-1D1EBB2A9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45758"/>
              </p:ext>
            </p:extLst>
          </p:nvPr>
        </p:nvGraphicFramePr>
        <p:xfrm>
          <a:off x="1227667" y="1462929"/>
          <a:ext cx="9863665" cy="4574810"/>
        </p:xfrm>
        <a:graphic>
          <a:graphicData uri="http://schemas.openxmlformats.org/drawingml/2006/table">
            <a:tbl>
              <a:tblPr/>
              <a:tblGrid>
                <a:gridCol w="1744133">
                  <a:extLst>
                    <a:ext uri="{9D8B030D-6E8A-4147-A177-3AD203B41FA5}">
                      <a16:colId xmlns:a16="http://schemas.microsoft.com/office/drawing/2014/main" val="1897146563"/>
                    </a:ext>
                  </a:extLst>
                </a:gridCol>
                <a:gridCol w="4133949">
                  <a:extLst>
                    <a:ext uri="{9D8B030D-6E8A-4147-A177-3AD203B41FA5}">
                      <a16:colId xmlns:a16="http://schemas.microsoft.com/office/drawing/2014/main" val="940331197"/>
                    </a:ext>
                  </a:extLst>
                </a:gridCol>
                <a:gridCol w="3985583">
                  <a:extLst>
                    <a:ext uri="{9D8B030D-6E8A-4147-A177-3AD203B41FA5}">
                      <a16:colId xmlns:a16="http://schemas.microsoft.com/office/drawing/2014/main" val="258432181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Key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Function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Procedure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779124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Definition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function is used to calculate result using given inputs.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procedure is used to perform certain task in order.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6637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Call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function can be called by a procedure.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procedure cannot be called by a function.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167939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DML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DML statments cannot be executed within a function.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DML statements can be executed within a procedure.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68008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SQL, Query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function can be called within a query.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procedure cannot be called within a query.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137344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SQL, Call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Whenever a function is called, it is first compiled before being called.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procedure is compiled once and can be called multiple times without being compiled.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6980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SQL, Return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function returns a value and control to calling function or code.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procedure returns the control but not any value to calling function or code.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675563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try-catch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function has no support for try-catch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procedure has support for try-catch blocks.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55774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SELECT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select statement can have a function call.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select statement can't have a procedure call.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72013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Explicit Transaction Handling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function can not have explicit transaction handling.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procedure can use explicit transaction handling.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7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2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SQL stored procedure is similar to a subroutine in other programming languages:</a:t>
            </a:r>
          </a:p>
          <a:p>
            <a:pPr lvl="1"/>
            <a:r>
              <a:rPr lang="en-US" sz="2800" dirty="0"/>
              <a:t>It can take parameters</a:t>
            </a:r>
          </a:p>
          <a:p>
            <a:pPr lvl="1"/>
            <a:r>
              <a:rPr lang="en-US" sz="2800" dirty="0"/>
              <a:t>It performs some action on the database</a:t>
            </a:r>
          </a:p>
          <a:p>
            <a:pPr lvl="1"/>
            <a:r>
              <a:rPr lang="en-US" sz="2800" dirty="0"/>
              <a:t>You can have return values</a:t>
            </a:r>
          </a:p>
          <a:p>
            <a:r>
              <a:rPr lang="en-US" sz="3200" dirty="0"/>
              <a:t>They allow you to move operations to the database from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them circumvents injected SQL attacks</a:t>
            </a:r>
          </a:p>
          <a:p>
            <a:r>
              <a:rPr lang="en-US" dirty="0"/>
              <a:t>They speed things up because they pre-compile</a:t>
            </a:r>
          </a:p>
          <a:p>
            <a:r>
              <a:rPr lang="en-US" dirty="0"/>
              <a:t>They can contain conditionals to execute different SQL depending upon parameters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generally have to write some DDL to create these</a:t>
            </a:r>
          </a:p>
          <a:p>
            <a:r>
              <a:rPr lang="en-US" dirty="0"/>
              <a:t>You define the parameters, including their types</a:t>
            </a:r>
          </a:p>
          <a:p>
            <a:r>
              <a:rPr lang="en-US" dirty="0"/>
              <a:t>The body of the procedure is within a BEGIN…END block</a:t>
            </a:r>
          </a:p>
          <a:p>
            <a:r>
              <a:rPr lang="en-US" dirty="0"/>
              <a:t>SQL Server Management Studio does some of the work</a:t>
            </a:r>
          </a:p>
          <a:p>
            <a:pPr lvl="1"/>
            <a:r>
              <a:rPr lang="en-US" dirty="0"/>
              <a:t>One of the toolbar icons is “Create a new stored procedure in the current schema”</a:t>
            </a:r>
          </a:p>
          <a:p>
            <a:pPr lvl="1"/>
            <a:r>
              <a:rPr lang="en-US" dirty="0"/>
              <a:t>You can also right-click on Stored Procedures and create one	</a:t>
            </a:r>
          </a:p>
          <a:p>
            <a:r>
              <a:rPr lang="en-US" dirty="0"/>
              <a:t>After you create it, it won’t show up in the list until you refresh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FindEmployee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char(9))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EMPLOYEE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can be enclosed in apostrophes if it contains blanks</a:t>
            </a:r>
          </a:p>
          <a:p>
            <a:r>
              <a:rPr lang="en-US" dirty="0"/>
              <a:t>Procedure names can be up to 64 characters long</a:t>
            </a:r>
          </a:p>
          <a:p>
            <a:r>
              <a:rPr lang="en-US" dirty="0"/>
              <a:t>The @ sign before the parameter name is required to distinguish it from column names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UpdateStartDate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(@</a:t>
            </a:r>
            <a:r>
              <a:rPr lang="en-US" dirty="0" err="1"/>
              <a:t>empid</a:t>
            </a:r>
            <a:r>
              <a:rPr lang="en-US" dirty="0"/>
              <a:t> char(9), @</a:t>
            </a:r>
            <a:r>
              <a:rPr lang="en-US" dirty="0" err="1"/>
              <a:t>startDate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UPDATE EMPLOYEE SET </a:t>
            </a:r>
            <a:r>
              <a:rPr lang="en-US" dirty="0" err="1"/>
              <a:t>startdate</a:t>
            </a:r>
            <a:r>
              <a:rPr lang="en-US" dirty="0"/>
              <a:t>=@</a:t>
            </a:r>
            <a:r>
              <a:rPr lang="en-US" dirty="0" err="1"/>
              <a:t>startdate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ssn</a:t>
            </a:r>
            <a:r>
              <a:rPr lang="en-US" dirty="0"/>
              <a:t>=@</a:t>
            </a:r>
            <a:r>
              <a:rPr lang="en-US" dirty="0" err="1"/>
              <a:t>empid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ComputeNewSalary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(@</a:t>
            </a:r>
            <a:r>
              <a:rPr lang="en-US" dirty="0" err="1"/>
              <a:t>empid</a:t>
            </a:r>
            <a:r>
              <a:rPr lang="en-US" dirty="0"/>
              <a:t> char(9), @</a:t>
            </a:r>
            <a:r>
              <a:rPr lang="en-US" dirty="0" err="1"/>
              <a:t>newSalary</a:t>
            </a:r>
            <a:r>
              <a:rPr lang="en-US" dirty="0"/>
              <a:t> decimal(9,2) OUTPUT)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newSalary</a:t>
            </a:r>
            <a:r>
              <a:rPr lang="en-US" dirty="0"/>
              <a:t>=salary*1.05 from EMPLOYEE</a:t>
            </a:r>
          </a:p>
          <a:p>
            <a:pPr marL="0" indent="0">
              <a:buNone/>
            </a:pPr>
            <a:r>
              <a:rPr lang="en-US" dirty="0"/>
              <a:t>WHERE @</a:t>
            </a:r>
            <a:r>
              <a:rPr lang="en-US" dirty="0" err="1"/>
              <a:t>empid</a:t>
            </a:r>
            <a:r>
              <a:rPr lang="en-US" dirty="0"/>
              <a:t>=</a:t>
            </a:r>
            <a:r>
              <a:rPr lang="en-US" dirty="0" err="1"/>
              <a:t>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 the @</a:t>
            </a:r>
            <a:r>
              <a:rPr lang="en-US" dirty="0" err="1"/>
              <a:t>empid</a:t>
            </a:r>
            <a:r>
              <a:rPr lang="en-US" dirty="0"/>
              <a:t> is the employee ID we want</a:t>
            </a:r>
          </a:p>
          <a:p>
            <a:r>
              <a:rPr lang="en-US" dirty="0"/>
              <a:t>The @</a:t>
            </a:r>
            <a:r>
              <a:rPr lang="en-US" dirty="0" err="1"/>
              <a:t>newSalary</a:t>
            </a:r>
            <a:r>
              <a:rPr lang="en-US" dirty="0"/>
              <a:t> parameter is defined as OUTPUT; it will be returned as a column</a:t>
            </a:r>
          </a:p>
          <a:p>
            <a:r>
              <a:rPr lang="en-US" dirty="0"/>
              <a:t>The salary returned from the query is multiplied by 1.05 and put into the @</a:t>
            </a:r>
            <a:r>
              <a:rPr lang="en-US" dirty="0" err="1"/>
              <a:t>newSalary</a:t>
            </a:r>
            <a:r>
              <a:rPr lang="en-US" dirty="0"/>
              <a:t> variable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866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Database Design Lesson 7A SQL Stored Procedures</vt:lpstr>
      <vt:lpstr>Stored Procedures</vt:lpstr>
      <vt:lpstr>Stored Procedures</vt:lpstr>
      <vt:lpstr>Defining Stored Procedures</vt:lpstr>
      <vt:lpstr>Simple Example</vt:lpstr>
      <vt:lpstr>Simple Example</vt:lpstr>
      <vt:lpstr>Update Example</vt:lpstr>
      <vt:lpstr>Returning a Value</vt:lpstr>
      <vt:lpstr>Returning a Value</vt:lpstr>
      <vt:lpstr>Returning Multiple Values</vt:lpstr>
      <vt:lpstr>Running a Stored Procedure</vt:lpstr>
      <vt:lpstr>Running a Stored Procedure</vt:lpstr>
      <vt:lpstr>Functions</vt:lpstr>
      <vt:lpstr>Sample Function Returning Float</vt:lpstr>
      <vt:lpstr>Comparison: Procedures vs.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7A SQL Stored Procedures</dc:title>
  <dc:creator>cslabtech</dc:creator>
  <cp:lastModifiedBy>Cole, John</cp:lastModifiedBy>
  <cp:revision>25</cp:revision>
  <dcterms:created xsi:type="dcterms:W3CDTF">2017-09-16T23:33:42Z</dcterms:created>
  <dcterms:modified xsi:type="dcterms:W3CDTF">2021-02-21T14:49:48Z</dcterms:modified>
</cp:coreProperties>
</file>