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0" d="100"/>
          <a:sy n="80"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F9AF-0D98-48A1-92E1-8B7A29524561}"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FAF00-9C08-45F8-983B-3EA484E94F25}" type="slidenum">
              <a:rPr lang="en-US" smtClean="0"/>
              <a:t>‹#›</a:t>
            </a:fld>
            <a:endParaRPr lang="en-US"/>
          </a:p>
        </p:txBody>
      </p:sp>
    </p:spTree>
    <p:extLst>
      <p:ext uri="{BB962C8B-B14F-4D97-AF65-F5344CB8AC3E}">
        <p14:creationId xmlns:p14="http://schemas.microsoft.com/office/powerpoint/2010/main" val="297140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9FAF00-9C08-45F8-983B-3EA484E94F25}" type="slidenum">
              <a:rPr lang="en-US" smtClean="0"/>
              <a:t>1</a:t>
            </a:fld>
            <a:endParaRPr lang="en-US"/>
          </a:p>
        </p:txBody>
      </p:sp>
    </p:spTree>
    <p:extLst>
      <p:ext uri="{BB962C8B-B14F-4D97-AF65-F5344CB8AC3E}">
        <p14:creationId xmlns:p14="http://schemas.microsoft.com/office/powerpoint/2010/main" val="357685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a:t>
            </a:r>
            <a:r>
              <a:rPr lang="en-US" baseline="0" dirty="0"/>
              <a:t> Al-Khwarizmi and the book al-</a:t>
            </a:r>
            <a:r>
              <a:rPr lang="en-US" baseline="0" dirty="0" err="1"/>
              <a:t>jabr</a:t>
            </a:r>
            <a:r>
              <a:rPr lang="en-US" baseline="0" dirty="0"/>
              <a:t> (Reunion </a:t>
            </a:r>
            <a:r>
              <a:rPr lang="en-US" baseline="0"/>
              <a:t>of broken parts)</a:t>
            </a:r>
            <a:endParaRPr lang="en-US" dirty="0"/>
          </a:p>
        </p:txBody>
      </p:sp>
      <p:sp>
        <p:nvSpPr>
          <p:cNvPr id="4" name="Slide Number Placeholder 3"/>
          <p:cNvSpPr>
            <a:spLocks noGrp="1"/>
          </p:cNvSpPr>
          <p:nvPr>
            <p:ph type="sldNum" sz="quarter" idx="10"/>
          </p:nvPr>
        </p:nvSpPr>
        <p:spPr/>
        <p:txBody>
          <a:bodyPr/>
          <a:lstStyle/>
          <a:p>
            <a:fld id="{B19FAF00-9C08-45F8-983B-3EA484E94F25}" type="slidenum">
              <a:rPr lang="en-US" smtClean="0"/>
              <a:t>4</a:t>
            </a:fld>
            <a:endParaRPr lang="en-US"/>
          </a:p>
        </p:txBody>
      </p:sp>
    </p:spTree>
    <p:extLst>
      <p:ext uri="{BB962C8B-B14F-4D97-AF65-F5344CB8AC3E}">
        <p14:creationId xmlns:p14="http://schemas.microsoft.com/office/powerpoint/2010/main" val="72942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Note: </a:t>
            </a:r>
            <a:r>
              <a:rPr lang="en-US" altLang="en-US" sz="1200" dirty="0">
                <a:solidFill>
                  <a:schemeClr val="tx2"/>
                </a:solidFill>
              </a:rPr>
              <a:t>the </a:t>
            </a:r>
            <a:r>
              <a:rPr lang="en-US" altLang="en-US" sz="1200" dirty="0">
                <a:solidFill>
                  <a:schemeClr val="tx2"/>
                </a:solidFill>
                <a:sym typeface="Symbol" panose="05050102010706020507" pitchFamily="18" charset="2"/>
              </a:rPr>
              <a:t> symbol is an assignment operator</a:t>
            </a:r>
            <a:endParaRPr lang="en-US" altLang="en-US" sz="1200"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B19FAF00-9C08-45F8-983B-3EA484E94F25}" type="slidenum">
              <a:rPr lang="en-US" smtClean="0"/>
              <a:t>19</a:t>
            </a:fld>
            <a:endParaRPr lang="en-US"/>
          </a:p>
        </p:txBody>
      </p:sp>
    </p:spTree>
    <p:extLst>
      <p:ext uri="{BB962C8B-B14F-4D97-AF65-F5344CB8AC3E}">
        <p14:creationId xmlns:p14="http://schemas.microsoft.com/office/powerpoint/2010/main" val="27635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B should have SSN.</a:t>
            </a:r>
          </a:p>
        </p:txBody>
      </p:sp>
      <p:sp>
        <p:nvSpPr>
          <p:cNvPr id="4" name="Slide Number Placeholder 3"/>
          <p:cNvSpPr>
            <a:spLocks noGrp="1"/>
          </p:cNvSpPr>
          <p:nvPr>
            <p:ph type="sldNum" sz="quarter" idx="10"/>
          </p:nvPr>
        </p:nvSpPr>
        <p:spPr/>
        <p:txBody>
          <a:bodyPr/>
          <a:lstStyle/>
          <a:p>
            <a:fld id="{B19FAF00-9C08-45F8-983B-3EA484E94F25}" type="slidenum">
              <a:rPr lang="en-US" smtClean="0"/>
              <a:t>54</a:t>
            </a:fld>
            <a:endParaRPr lang="en-US"/>
          </a:p>
        </p:txBody>
      </p:sp>
    </p:spTree>
    <p:extLst>
      <p:ext uri="{BB962C8B-B14F-4D97-AF65-F5344CB8AC3E}">
        <p14:creationId xmlns:p14="http://schemas.microsoft.com/office/powerpoint/2010/main" val="419272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53EFC7-5282-407D-AE3E-D32888ECCD6D}" type="datetime1">
              <a:rPr lang="en-US" smtClean="0"/>
              <a:t>2/24/2023</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76508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441E9-0955-4750-968B-A885C63CBFA8}" type="datetime1">
              <a:rPr lang="en-US" smtClean="0"/>
              <a:t>2/24/2023</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18126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64230-D344-4198-B6AF-28C1FBE12506}" type="datetime1">
              <a:rPr lang="en-US" smtClean="0"/>
              <a:t>2/24/2023</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90702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8801D-203A-4AD5-AFE9-9AED9A807E76}" type="datetime1">
              <a:rPr lang="en-US" smtClean="0"/>
              <a:t>2/24/2023</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8393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0294A-6507-42CE-8888-076B25A1480F}" type="datetime1">
              <a:rPr lang="en-US" smtClean="0"/>
              <a:t>2/24/2023</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346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A5C6C5-F515-4640-8190-13B283FB753B}" type="datetime1">
              <a:rPr lang="en-US" smtClean="0"/>
              <a:t>2/24/2023</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1929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1FF04-A0AF-44EA-9EFB-5FAA1AD6CD18}" type="datetime1">
              <a:rPr lang="en-US" smtClean="0"/>
              <a:t>2/24/2023</a:t>
            </a:fld>
            <a:endParaRPr lang="en-US"/>
          </a:p>
        </p:txBody>
      </p:sp>
      <p:sp>
        <p:nvSpPr>
          <p:cNvPr id="8" name="Footer Placeholder 7"/>
          <p:cNvSpPr>
            <a:spLocks noGrp="1"/>
          </p:cNvSpPr>
          <p:nvPr>
            <p:ph type="ftr" sz="quarter" idx="11"/>
          </p:nvPr>
        </p:nvSpPr>
        <p:spPr/>
        <p:txBody>
          <a:bodyPr/>
          <a:lstStyle/>
          <a:p>
            <a:r>
              <a:rPr lang="en-US"/>
              <a:t>Relational Algebra and Calculus</a:t>
            </a:r>
          </a:p>
        </p:txBody>
      </p:sp>
      <p:sp>
        <p:nvSpPr>
          <p:cNvPr id="9" name="Slide Number Placeholder 8"/>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27915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1408A-F39E-4B58-988D-A3AE21161556}" type="datetime1">
              <a:rPr lang="en-US" smtClean="0"/>
              <a:t>2/24/2023</a:t>
            </a:fld>
            <a:endParaRPr lang="en-US"/>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0116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9E851-51C9-40B4-B6FB-1BD7F551370F}" type="datetime1">
              <a:rPr lang="en-US" smtClean="0"/>
              <a:t>2/24/2023</a:t>
            </a:fld>
            <a:endParaRPr lang="en-US"/>
          </a:p>
        </p:txBody>
      </p:sp>
      <p:sp>
        <p:nvSpPr>
          <p:cNvPr id="3" name="Footer Placeholder 2"/>
          <p:cNvSpPr>
            <a:spLocks noGrp="1"/>
          </p:cNvSpPr>
          <p:nvPr>
            <p:ph type="ftr" sz="quarter" idx="11"/>
          </p:nvPr>
        </p:nvSpPr>
        <p:spPr/>
        <p:txBody>
          <a:bodyPr/>
          <a:lstStyle/>
          <a:p>
            <a:r>
              <a:rPr lang="en-US"/>
              <a:t>Relational Algebra and Calculus</a:t>
            </a:r>
          </a:p>
        </p:txBody>
      </p:sp>
      <p:sp>
        <p:nvSpPr>
          <p:cNvPr id="4" name="Slide Number Placeholder 3"/>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29752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EB21E-0A88-4358-9F8B-7432C9D75A38}" type="datetime1">
              <a:rPr lang="en-US" smtClean="0"/>
              <a:t>2/24/2023</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7631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62FFA-7F20-4AE3-B44F-8AA6080EFC4B}" type="datetime1">
              <a:rPr lang="en-US" smtClean="0"/>
              <a:t>2/24/2023</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9202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77D09-B4F7-4155-8A46-2FD6F023C9EA}" type="datetime1">
              <a:rPr lang="en-US" smtClean="0"/>
              <a:t>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Relational Algebra and Calculus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39AED-C175-470B-96A5-401871BA3548}" type="slidenum">
              <a:rPr lang="en-US" smtClean="0"/>
              <a:t>‹#›</a:t>
            </a:fld>
            <a:endParaRPr lang="en-US"/>
          </a:p>
        </p:txBody>
      </p:sp>
    </p:spTree>
    <p:extLst>
      <p:ext uri="{BB962C8B-B14F-4D97-AF65-F5344CB8AC3E}">
        <p14:creationId xmlns:p14="http://schemas.microsoft.com/office/powerpoint/2010/main" val="49061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Design</a:t>
            </a:r>
          </a:p>
        </p:txBody>
      </p:sp>
      <p:sp>
        <p:nvSpPr>
          <p:cNvPr id="3" name="Subtitle 2"/>
          <p:cNvSpPr>
            <a:spLocks noGrp="1"/>
          </p:cNvSpPr>
          <p:nvPr>
            <p:ph type="subTitle" idx="1"/>
          </p:nvPr>
        </p:nvSpPr>
        <p:spPr/>
        <p:txBody>
          <a:bodyPr/>
          <a:lstStyle/>
          <a:p>
            <a:pPr>
              <a:defRPr/>
            </a:pPr>
            <a:r>
              <a:rPr lang="en-US" sz="2800" dirty="0"/>
              <a:t>The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a:t>
            </a:fld>
            <a:endParaRPr lang="en-US"/>
          </a:p>
        </p:txBody>
      </p:sp>
    </p:spTree>
    <p:extLst>
      <p:ext uri="{BB962C8B-B14F-4D97-AF65-F5344CB8AC3E}">
        <p14:creationId xmlns:p14="http://schemas.microsoft.com/office/powerpoint/2010/main" val="7173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16185" cy="2585893"/>
          </a:xfrm>
        </p:spPr>
        <p:txBody>
          <a:bodyPr>
            <a:normAutofit/>
          </a:bodyPr>
          <a:lstStyle/>
          <a:p>
            <a:r>
              <a:rPr lang="en-US" dirty="0"/>
              <a:t>Query Results Refer to this Database State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10</a:t>
            </a:fld>
            <a:endParaRPr lang="en-US"/>
          </a:p>
        </p:txBody>
      </p:sp>
      <p:pic>
        <p:nvPicPr>
          <p:cNvPr id="6" name="Picture 9" descr="fig05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244" y="135773"/>
            <a:ext cx="4817225" cy="613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83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lstStyle/>
          <a:p>
            <a:r>
              <a:rPr lang="en-US" altLang="en-US" dirty="0"/>
              <a:t>PROJECT Operation is denoted by </a:t>
            </a:r>
            <a:r>
              <a:rPr lang="en-US" altLang="en-US" b="1" dirty="0">
                <a:latin typeface="Symbol" panose="05050102010706020507" pitchFamily="18" charset="2"/>
              </a:rPr>
              <a:t></a:t>
            </a:r>
            <a:r>
              <a:rPr lang="en-US" altLang="en-US" dirty="0">
                <a:latin typeface="Symbol" panose="05050102010706020507" pitchFamily="18" charset="2"/>
              </a:rPr>
              <a:t> </a:t>
            </a:r>
            <a:r>
              <a:rPr lang="en-US" altLang="en-US" dirty="0"/>
              <a:t>(pi) </a:t>
            </a:r>
          </a:p>
          <a:p>
            <a:r>
              <a:rPr lang="en-US" altLang="en-US" dirty="0"/>
              <a:t>This operation keeps certain </a:t>
            </a:r>
            <a:r>
              <a:rPr lang="en-US" altLang="en-US" i="1" dirty="0"/>
              <a:t>columns</a:t>
            </a:r>
            <a:r>
              <a:rPr lang="en-US" altLang="en-US" dirty="0"/>
              <a:t> (attributes) from a relation and discards the other columns.</a:t>
            </a:r>
          </a:p>
          <a:p>
            <a:pPr lvl="1"/>
            <a:r>
              <a:rPr lang="en-US" altLang="en-US" dirty="0"/>
              <a:t>PROJECT creates a vertical partitioning</a:t>
            </a:r>
          </a:p>
          <a:p>
            <a:pPr lvl="2"/>
            <a:r>
              <a:rPr lang="en-US" altLang="en-US" dirty="0"/>
              <a:t>The list of specified columns (attributes) is kept in each tuple</a:t>
            </a:r>
          </a:p>
          <a:p>
            <a:pPr lvl="2"/>
            <a:r>
              <a:rPr lang="en-US" altLang="en-US" dirty="0"/>
              <a:t>The other attributes in each tuple are discarded</a:t>
            </a:r>
          </a:p>
          <a:p>
            <a:r>
              <a:rPr lang="en-US" altLang="en-US" dirty="0"/>
              <a:t>Example: To list each employee’s first and last name and salary, the following is used:</a:t>
            </a:r>
          </a:p>
          <a:p>
            <a:pPr lvl="1" algn="ctr">
              <a:buNone/>
            </a:pPr>
            <a:r>
              <a:rPr lang="en-US" altLang="en-US" dirty="0">
                <a:latin typeface="Symbol" panose="05050102010706020507" pitchFamily="18" charset="2"/>
              </a:rPr>
              <a:t></a:t>
            </a:r>
            <a:r>
              <a:rPr lang="en-US" altLang="en-US" baseline="-25000" dirty="0"/>
              <a:t>LNAME, FNAME,SALARY</a:t>
            </a:r>
            <a:r>
              <a:rPr lang="en-US" altLang="en-US" dirty="0"/>
              <a:t>(EMPLOYEE)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11</a:t>
            </a:fld>
            <a:endParaRPr lang="en-US"/>
          </a:p>
        </p:txBody>
      </p:sp>
    </p:spTree>
    <p:extLst>
      <p:ext uri="{BB962C8B-B14F-4D97-AF65-F5344CB8AC3E}">
        <p14:creationId xmlns:p14="http://schemas.microsoft.com/office/powerpoint/2010/main" val="21432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lstStyle/>
          <a:p>
            <a:pPr>
              <a:lnSpc>
                <a:spcPct val="80000"/>
              </a:lnSpc>
            </a:pPr>
            <a:r>
              <a:rPr lang="en-US" altLang="en-US" sz="3200" dirty="0"/>
              <a:t>The general form of the </a:t>
            </a:r>
            <a:r>
              <a:rPr lang="en-US" altLang="en-US" sz="3200" i="1" dirty="0"/>
              <a:t>project</a:t>
            </a:r>
            <a:r>
              <a:rPr lang="en-US" altLang="en-US" sz="3200" dirty="0"/>
              <a:t> operation is:</a:t>
            </a:r>
          </a:p>
          <a:p>
            <a:pPr algn="ctr">
              <a:lnSpc>
                <a:spcPct val="80000"/>
              </a:lnSpc>
              <a:buNone/>
            </a:pPr>
            <a:r>
              <a:rPr lang="en-US" altLang="en-US" sz="3200" dirty="0">
                <a:latin typeface="Symbol" panose="05050102010706020507" pitchFamily="18" charset="2"/>
              </a:rPr>
              <a:t></a:t>
            </a:r>
            <a:r>
              <a:rPr lang="en-US" altLang="en-US" sz="3200" baseline="-25000" dirty="0"/>
              <a:t>&lt;attribute list&gt;</a:t>
            </a:r>
            <a:r>
              <a:rPr lang="en-US" altLang="en-US" sz="3200" dirty="0"/>
              <a:t>(R)</a:t>
            </a:r>
          </a:p>
          <a:p>
            <a:pPr lvl="1">
              <a:lnSpc>
                <a:spcPct val="80000"/>
              </a:lnSpc>
            </a:pPr>
            <a:r>
              <a:rPr lang="en-US" altLang="en-US" sz="2800" dirty="0">
                <a:latin typeface="Symbol" panose="05050102010706020507" pitchFamily="18" charset="2"/>
              </a:rPr>
              <a:t></a:t>
            </a:r>
            <a:r>
              <a:rPr lang="en-US" altLang="en-US" sz="2800" dirty="0"/>
              <a:t> (pi) is the symbol used to represent the </a:t>
            </a:r>
            <a:r>
              <a:rPr lang="en-US" altLang="en-US" sz="2800" i="1" dirty="0"/>
              <a:t>project</a:t>
            </a:r>
            <a:r>
              <a:rPr lang="en-US" altLang="en-US" sz="2800" dirty="0"/>
              <a:t> operation</a:t>
            </a:r>
          </a:p>
          <a:p>
            <a:pPr lvl="1">
              <a:lnSpc>
                <a:spcPct val="80000"/>
              </a:lnSpc>
            </a:pPr>
            <a:r>
              <a:rPr lang="en-US" altLang="en-US" sz="2800" dirty="0"/>
              <a:t>&lt;attribute list&gt; is the desired list of attributes from relation R. </a:t>
            </a:r>
          </a:p>
          <a:p>
            <a:pPr>
              <a:lnSpc>
                <a:spcPct val="80000"/>
              </a:lnSpc>
            </a:pPr>
            <a:r>
              <a:rPr lang="en-US" altLang="en-US" sz="3200" dirty="0"/>
              <a:t>The project operation </a:t>
            </a:r>
            <a:r>
              <a:rPr lang="en-US" altLang="en-US" sz="3200" i="1" dirty="0"/>
              <a:t>removes any duplicate tuples</a:t>
            </a:r>
            <a:endParaRPr lang="en-US" altLang="en-US" sz="3200" dirty="0"/>
          </a:p>
          <a:p>
            <a:pPr lvl="1">
              <a:lnSpc>
                <a:spcPct val="80000"/>
              </a:lnSpc>
            </a:pPr>
            <a:r>
              <a:rPr lang="en-US" altLang="en-US" sz="2800" dirty="0"/>
              <a:t>This is because the result of the </a:t>
            </a:r>
            <a:r>
              <a:rPr lang="en-US" altLang="en-US" sz="2800" i="1" dirty="0"/>
              <a:t>project</a:t>
            </a:r>
            <a:r>
              <a:rPr lang="en-US" altLang="en-US" sz="2800" dirty="0"/>
              <a:t> operation must be a </a:t>
            </a:r>
            <a:r>
              <a:rPr lang="en-US" altLang="en-US" sz="2800" i="1" dirty="0"/>
              <a:t>set of tuples</a:t>
            </a:r>
          </a:p>
          <a:p>
            <a:pPr lvl="2">
              <a:lnSpc>
                <a:spcPct val="80000"/>
              </a:lnSpc>
            </a:pPr>
            <a:r>
              <a:rPr lang="en-US" altLang="en-US" sz="2400" dirty="0"/>
              <a:t>Mathematical sets </a:t>
            </a:r>
            <a:r>
              <a:rPr lang="en-US" altLang="en-US" sz="2400" i="1" dirty="0"/>
              <a:t>do not allow</a:t>
            </a:r>
            <a:r>
              <a:rPr lang="en-US" altLang="en-US" sz="2400" dirty="0"/>
              <a:t> duplicate elements.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12</a:t>
            </a:fld>
            <a:endParaRPr lang="en-US"/>
          </a:p>
        </p:txBody>
      </p:sp>
    </p:spTree>
    <p:extLst>
      <p:ext uri="{BB962C8B-B14F-4D97-AF65-F5344CB8AC3E}">
        <p14:creationId xmlns:p14="http://schemas.microsoft.com/office/powerpoint/2010/main" val="294931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normAutofit/>
          </a:bodyPr>
          <a:lstStyle/>
          <a:p>
            <a:r>
              <a:rPr lang="en-US" altLang="en-US" sz="3200" dirty="0"/>
              <a:t>PROJECT Operation Properties</a:t>
            </a:r>
          </a:p>
          <a:p>
            <a:pPr lvl="1"/>
            <a:r>
              <a:rPr lang="en-US" altLang="en-US" sz="2800" dirty="0"/>
              <a:t>The number of tuples in the result of projection </a:t>
            </a:r>
            <a:r>
              <a:rPr lang="en-US" altLang="en-US" sz="2800" dirty="0">
                <a:latin typeface="Symbol" panose="05050102010706020507" pitchFamily="18" charset="2"/>
              </a:rPr>
              <a:t></a:t>
            </a:r>
            <a:r>
              <a:rPr lang="en-US" altLang="en-US" sz="2800" baseline="-25000" dirty="0"/>
              <a:t>&lt;list&gt;</a:t>
            </a:r>
            <a:r>
              <a:rPr lang="en-US" altLang="en-US" sz="2800" dirty="0"/>
              <a:t>(R) is always less or equal to the number of tuples in R</a:t>
            </a:r>
          </a:p>
          <a:p>
            <a:pPr lvl="2"/>
            <a:r>
              <a:rPr lang="en-US" altLang="en-US" sz="2400" dirty="0"/>
              <a:t>If the list of attributes includes a </a:t>
            </a:r>
            <a:r>
              <a:rPr lang="en-US" altLang="en-US" sz="2400" i="1" dirty="0"/>
              <a:t>key</a:t>
            </a:r>
            <a:r>
              <a:rPr lang="en-US" altLang="en-US" sz="2400" dirty="0"/>
              <a:t> of R, then the number of tuples in the result of PROJECT is </a:t>
            </a:r>
            <a:r>
              <a:rPr lang="en-US" altLang="en-US" sz="2400" i="1" dirty="0"/>
              <a:t>equal</a:t>
            </a:r>
            <a:r>
              <a:rPr lang="en-US" altLang="en-US" sz="2400" dirty="0"/>
              <a:t> to the number of tuples in R</a:t>
            </a:r>
          </a:p>
          <a:p>
            <a:pPr lvl="1"/>
            <a:r>
              <a:rPr lang="en-US" altLang="en-US" sz="2800" dirty="0"/>
              <a:t>PROJECT is </a:t>
            </a:r>
            <a:r>
              <a:rPr lang="en-US" altLang="en-US" sz="2800" i="1" dirty="0"/>
              <a:t>not</a:t>
            </a:r>
            <a:r>
              <a:rPr lang="en-US" altLang="en-US" sz="2800" dirty="0"/>
              <a:t> commutative</a:t>
            </a:r>
          </a:p>
          <a:p>
            <a:pPr lvl="2"/>
            <a:r>
              <a:rPr lang="en-US" altLang="en-US" sz="2400" dirty="0">
                <a:latin typeface="Symbol" panose="05050102010706020507" pitchFamily="18" charset="2"/>
              </a:rPr>
              <a:t></a:t>
            </a:r>
            <a:r>
              <a:rPr lang="en-US" altLang="en-US" sz="2400" dirty="0"/>
              <a:t> </a:t>
            </a:r>
            <a:r>
              <a:rPr lang="en-US" altLang="en-US" sz="2400" baseline="-25000" dirty="0"/>
              <a:t>&lt;list1&gt;</a:t>
            </a:r>
            <a:r>
              <a:rPr lang="en-US" altLang="en-US" sz="2400" dirty="0"/>
              <a:t> (</a:t>
            </a:r>
            <a:r>
              <a:rPr lang="en-US" altLang="en-US" sz="2400" dirty="0">
                <a:latin typeface="Symbol" panose="05050102010706020507" pitchFamily="18" charset="2"/>
              </a:rPr>
              <a:t></a:t>
            </a:r>
            <a:r>
              <a:rPr lang="en-US" altLang="en-US" sz="2400" dirty="0"/>
              <a:t> </a:t>
            </a:r>
            <a:r>
              <a:rPr lang="en-US" altLang="en-US" sz="2400" baseline="-25000" dirty="0"/>
              <a:t>&lt;list2&gt;</a:t>
            </a:r>
            <a:r>
              <a:rPr lang="en-US" altLang="en-US" sz="2400" dirty="0"/>
              <a:t> (R) ) = </a:t>
            </a:r>
            <a:r>
              <a:rPr lang="en-US" altLang="en-US" sz="2400" dirty="0">
                <a:latin typeface="Symbol" panose="05050102010706020507" pitchFamily="18" charset="2"/>
              </a:rPr>
              <a:t></a:t>
            </a:r>
            <a:r>
              <a:rPr lang="en-US" altLang="en-US" sz="2400" dirty="0"/>
              <a:t> </a:t>
            </a:r>
            <a:r>
              <a:rPr lang="en-US" altLang="en-US" sz="2400" baseline="-25000" dirty="0"/>
              <a:t>&lt;list1&gt;</a:t>
            </a:r>
            <a:r>
              <a:rPr lang="en-US" altLang="en-US" sz="2400" dirty="0"/>
              <a:t> (R) as long as &lt;list2&gt; contains the attributes in &lt;list1&gt; </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13</a:t>
            </a:fld>
            <a:endParaRPr lang="en-US"/>
          </a:p>
        </p:txBody>
      </p:sp>
    </p:spTree>
    <p:extLst>
      <p:ext uri="{BB962C8B-B14F-4D97-AF65-F5344CB8AC3E}">
        <p14:creationId xmlns:p14="http://schemas.microsoft.com/office/powerpoint/2010/main" val="317715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Applying SELECT and PROJECT Operations</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14</a:t>
            </a:fld>
            <a:endParaRPr lang="en-US"/>
          </a:p>
        </p:txBody>
      </p:sp>
      <p:pic>
        <p:nvPicPr>
          <p:cNvPr id="6" name="Picture 5"/>
          <p:cNvPicPr>
            <a:picLocks noChangeAspect="1"/>
          </p:cNvPicPr>
          <p:nvPr/>
        </p:nvPicPr>
        <p:blipFill>
          <a:blip r:embed="rId2"/>
          <a:stretch>
            <a:fillRect/>
          </a:stretch>
        </p:blipFill>
        <p:spPr>
          <a:xfrm>
            <a:off x="3175462" y="1690688"/>
            <a:ext cx="7253027" cy="4711368"/>
          </a:xfrm>
          <a:prstGeom prst="rect">
            <a:avLst/>
          </a:prstGeom>
        </p:spPr>
      </p:pic>
    </p:spTree>
    <p:extLst>
      <p:ext uri="{BB962C8B-B14F-4D97-AF65-F5344CB8AC3E}">
        <p14:creationId xmlns:p14="http://schemas.microsoft.com/office/powerpoint/2010/main" val="275982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Expressions</a:t>
            </a:r>
          </a:p>
        </p:txBody>
      </p:sp>
      <p:sp>
        <p:nvSpPr>
          <p:cNvPr id="3" name="Content Placeholder 2"/>
          <p:cNvSpPr>
            <a:spLocks noGrp="1"/>
          </p:cNvSpPr>
          <p:nvPr>
            <p:ph idx="1"/>
          </p:nvPr>
        </p:nvSpPr>
        <p:spPr/>
        <p:txBody>
          <a:bodyPr/>
          <a:lstStyle/>
          <a:p>
            <a:r>
              <a:rPr lang="en-US" altLang="en-US" dirty="0"/>
              <a:t>We may want to apply several relational algebra operations one after the other</a:t>
            </a:r>
          </a:p>
          <a:p>
            <a:pPr lvl="1"/>
            <a:r>
              <a:rPr lang="en-US" altLang="en-US" dirty="0"/>
              <a:t>Either we can write the operations as a single </a:t>
            </a:r>
            <a:r>
              <a:rPr lang="en-US" altLang="en-US" b="1" dirty="0"/>
              <a:t>relational algebra expression</a:t>
            </a:r>
            <a:r>
              <a:rPr lang="en-US" altLang="en-US" dirty="0"/>
              <a:t> by nesting the operations, or</a:t>
            </a:r>
          </a:p>
          <a:p>
            <a:pPr lvl="1"/>
            <a:r>
              <a:rPr lang="en-US" altLang="en-US" dirty="0"/>
              <a:t>We can apply one operation at a time and create </a:t>
            </a:r>
            <a:r>
              <a:rPr lang="en-US" altLang="en-US" b="1" dirty="0"/>
              <a:t>intermediate result relations</a:t>
            </a:r>
            <a:r>
              <a:rPr lang="en-US" altLang="en-US" dirty="0"/>
              <a:t>.</a:t>
            </a:r>
          </a:p>
          <a:p>
            <a:r>
              <a:rPr lang="en-US" altLang="en-US" sz="3000" dirty="0"/>
              <a:t>In the latter case, we must give names to the relations that hold the intermediate results.</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15</a:t>
            </a:fld>
            <a:endParaRPr lang="en-US"/>
          </a:p>
        </p:txBody>
      </p:sp>
    </p:spTree>
    <p:extLst>
      <p:ext uri="{BB962C8B-B14F-4D97-AF65-F5344CB8AC3E}">
        <p14:creationId xmlns:p14="http://schemas.microsoft.com/office/powerpoint/2010/main" val="217626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Single Expression Versus Sequence of Relational Operations (Example)</a:t>
            </a:r>
            <a:endParaRPr lang="en-US" dirty="0"/>
          </a:p>
        </p:txBody>
      </p:sp>
      <p:sp>
        <p:nvSpPr>
          <p:cNvPr id="3" name="Content Placeholder 2"/>
          <p:cNvSpPr>
            <a:spLocks noGrp="1"/>
          </p:cNvSpPr>
          <p:nvPr>
            <p:ph idx="1"/>
          </p:nvPr>
        </p:nvSpPr>
        <p:spPr/>
        <p:txBody>
          <a:bodyPr/>
          <a:lstStyle/>
          <a:p>
            <a:r>
              <a:rPr lang="en-US" altLang="en-US" dirty="0"/>
              <a:t>To retrieve the first name, last name, and salary of all employees who work in department number 5, we must apply a select and a project operation</a:t>
            </a:r>
          </a:p>
          <a:p>
            <a:r>
              <a:rPr lang="en-US" altLang="en-US" dirty="0"/>
              <a:t>We can write a </a:t>
            </a:r>
            <a:r>
              <a:rPr lang="en-US" altLang="en-US" i="1" dirty="0"/>
              <a:t>single relational algebra expression</a:t>
            </a:r>
            <a:r>
              <a:rPr lang="en-US" altLang="en-US" dirty="0"/>
              <a:t> as follows: </a:t>
            </a:r>
          </a:p>
          <a:p>
            <a:pPr lvl="1"/>
            <a:r>
              <a:rPr lang="en-US" altLang="en-US" sz="2800" b="1" dirty="0">
                <a:latin typeface="Symbol" panose="05050102010706020507" pitchFamily="18" charset="2"/>
              </a:rPr>
              <a:t></a:t>
            </a:r>
            <a:r>
              <a:rPr lang="en-US" altLang="en-US" sz="2800" baseline="-25000" dirty="0"/>
              <a:t>FNAME, LNAME, SALARY</a:t>
            </a:r>
            <a:r>
              <a:rPr lang="en-US" altLang="en-US" sz="2800" dirty="0"/>
              <a:t>(</a:t>
            </a:r>
            <a:r>
              <a:rPr lang="en-US" altLang="en-US" sz="2800" b="1" dirty="0">
                <a:latin typeface="Symbol" panose="05050102010706020507" pitchFamily="18" charset="2"/>
              </a:rPr>
              <a:t></a:t>
            </a:r>
            <a:r>
              <a:rPr lang="en-US" altLang="en-US" sz="2800" dirty="0"/>
              <a:t> </a:t>
            </a:r>
            <a:r>
              <a:rPr lang="en-US" altLang="en-US" sz="2800" baseline="-25000" dirty="0"/>
              <a:t>DNO=5</a:t>
            </a:r>
            <a:r>
              <a:rPr lang="en-US" altLang="en-US" sz="2800" dirty="0"/>
              <a:t>(EMPLOYEE))</a:t>
            </a:r>
          </a:p>
          <a:p>
            <a:r>
              <a:rPr lang="en-US" altLang="en-US" dirty="0"/>
              <a:t>OR We can explicitly show the </a:t>
            </a:r>
            <a:r>
              <a:rPr lang="en-US" altLang="en-US" i="1" dirty="0"/>
              <a:t>sequence of operations</a:t>
            </a:r>
            <a:r>
              <a:rPr lang="en-US" altLang="en-US" dirty="0"/>
              <a:t>, giving a name to each intermediate relation:</a:t>
            </a:r>
          </a:p>
          <a:p>
            <a:pPr lvl="1"/>
            <a:r>
              <a:rPr lang="en-US" altLang="en-US" sz="2800" dirty="0"/>
              <a:t>DEP5_EMPS </a:t>
            </a:r>
            <a:r>
              <a:rPr lang="en-US" altLang="en-US" sz="2800" dirty="0">
                <a:sym typeface="Symbol" panose="05050102010706020507" pitchFamily="18" charset="2"/>
              </a:rPr>
              <a:t> </a:t>
            </a:r>
            <a:r>
              <a:rPr lang="en-US" altLang="en-US" sz="2800" b="1" dirty="0">
                <a:latin typeface="Symbol" panose="05050102010706020507" pitchFamily="18" charset="2"/>
              </a:rPr>
              <a:t></a:t>
            </a:r>
            <a:r>
              <a:rPr lang="en-US" altLang="en-US" sz="2800" dirty="0"/>
              <a:t> </a:t>
            </a:r>
            <a:r>
              <a:rPr lang="en-US" altLang="en-US" sz="2800" baseline="-25000" dirty="0"/>
              <a:t>DNO=5</a:t>
            </a:r>
            <a:r>
              <a:rPr lang="en-US" altLang="en-US" sz="2800" dirty="0"/>
              <a:t>(EMPLOYEE)</a:t>
            </a:r>
          </a:p>
          <a:p>
            <a:pPr lvl="1"/>
            <a:r>
              <a:rPr lang="en-US" altLang="en-US" sz="2800" dirty="0"/>
              <a:t>RESULT </a:t>
            </a:r>
            <a:r>
              <a:rPr lang="en-US" altLang="en-US" sz="2800" dirty="0">
                <a:sym typeface="Symbol" panose="05050102010706020507" pitchFamily="18" charset="2"/>
              </a:rPr>
              <a:t> </a:t>
            </a:r>
            <a:r>
              <a:rPr lang="en-US" altLang="en-US" sz="2800" b="1" dirty="0">
                <a:latin typeface="Symbol" panose="05050102010706020507" pitchFamily="18" charset="2"/>
              </a:rPr>
              <a:t></a:t>
            </a:r>
            <a:r>
              <a:rPr lang="en-US" altLang="en-US" sz="2800" dirty="0"/>
              <a:t> </a:t>
            </a:r>
            <a:r>
              <a:rPr lang="en-US" altLang="en-US" sz="2800" baseline="-25000" dirty="0"/>
              <a:t>FNAME, LNAME, SALARY</a:t>
            </a:r>
            <a:r>
              <a:rPr lang="en-US" altLang="en-US" sz="2800" dirty="0"/>
              <a:t> (DEP5_EMPS)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16</a:t>
            </a:fld>
            <a:endParaRPr lang="en-US"/>
          </a:p>
        </p:txBody>
      </p:sp>
    </p:spTree>
    <p:extLst>
      <p:ext uri="{BB962C8B-B14F-4D97-AF65-F5344CB8AC3E}">
        <p14:creationId xmlns:p14="http://schemas.microsoft.com/office/powerpoint/2010/main" val="145467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a:bodyPr>
          <a:lstStyle/>
          <a:p>
            <a:r>
              <a:rPr lang="en-US" altLang="en-US" sz="3200" dirty="0"/>
              <a:t>The RENAME operator is denoted by </a:t>
            </a:r>
            <a:r>
              <a:rPr lang="en-US" altLang="en-US" sz="3200" dirty="0">
                <a:sym typeface="Symbol" panose="05050102010706020507" pitchFamily="18" charset="2"/>
              </a:rPr>
              <a:t> (rho)</a:t>
            </a:r>
          </a:p>
          <a:p>
            <a:r>
              <a:rPr lang="en-US" altLang="en-US" sz="3200" dirty="0"/>
              <a:t>In some cases, we may want to </a:t>
            </a:r>
            <a:r>
              <a:rPr lang="en-US" altLang="en-US" sz="3200" i="1" dirty="0"/>
              <a:t>rename </a:t>
            </a:r>
            <a:r>
              <a:rPr lang="en-US" altLang="en-US" sz="3200" dirty="0"/>
              <a:t>the attributes of a relation or the relation name or both</a:t>
            </a:r>
          </a:p>
          <a:p>
            <a:pPr lvl="1"/>
            <a:r>
              <a:rPr lang="en-US" altLang="en-US" sz="3200" dirty="0"/>
              <a:t>Useful when a query requires multiple operations</a:t>
            </a:r>
          </a:p>
          <a:p>
            <a:pPr lvl="1"/>
            <a:r>
              <a:rPr lang="en-US" altLang="en-US" sz="3200" dirty="0"/>
              <a:t>Necessary in some cases (see JOIN operation later)</a:t>
            </a:r>
            <a:endParaRPr lang="en-US" altLang="en-US" sz="3200" i="1" dirty="0"/>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17</a:t>
            </a:fld>
            <a:endParaRPr lang="en-US"/>
          </a:p>
        </p:txBody>
      </p:sp>
    </p:spTree>
    <p:extLst>
      <p:ext uri="{BB962C8B-B14F-4D97-AF65-F5344CB8AC3E}">
        <p14:creationId xmlns:p14="http://schemas.microsoft.com/office/powerpoint/2010/main" val="121597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lnSpcReduction="10000"/>
          </a:bodyPr>
          <a:lstStyle/>
          <a:p>
            <a:r>
              <a:rPr lang="en-US" altLang="en-US" sz="3600" dirty="0"/>
              <a:t>The general RENAME operation </a:t>
            </a:r>
            <a:r>
              <a:rPr lang="en-US" altLang="en-US" sz="3600" dirty="0">
                <a:sym typeface="Symbol" panose="05050102010706020507" pitchFamily="18" charset="2"/>
              </a:rPr>
              <a:t> </a:t>
            </a:r>
            <a:r>
              <a:rPr lang="en-US" altLang="en-US" sz="3600" dirty="0"/>
              <a:t>can be expressed by any of the following forms:</a:t>
            </a:r>
          </a:p>
          <a:p>
            <a:pPr lvl="1"/>
            <a:r>
              <a:rPr lang="en-US" altLang="en-US" sz="3200" dirty="0">
                <a:sym typeface="Symbol" panose="05050102010706020507" pitchFamily="18" charset="2"/>
              </a:rPr>
              <a:t></a:t>
            </a:r>
            <a:r>
              <a:rPr lang="en-US" altLang="en-US" sz="3200" baseline="-25000" dirty="0">
                <a:sym typeface="Symbol" panose="05050102010706020507" pitchFamily="18" charset="2"/>
              </a:rPr>
              <a:t>S (B1, B2, …, </a:t>
            </a:r>
            <a:r>
              <a:rPr lang="en-US" altLang="en-US" sz="3200" baseline="-25000" dirty="0" err="1">
                <a:sym typeface="Symbol" panose="05050102010706020507" pitchFamily="18" charset="2"/>
              </a:rPr>
              <a:t>Bn</a:t>
            </a:r>
            <a:r>
              <a:rPr lang="en-US" altLang="en-US" sz="3200" baseline="-25000" dirty="0">
                <a:sym typeface="Symbol" panose="05050102010706020507" pitchFamily="18" charset="2"/>
              </a:rPr>
              <a:t> )</a:t>
            </a:r>
            <a:r>
              <a:rPr lang="en-US" altLang="en-US" sz="3200" dirty="0">
                <a:sym typeface="Symbol" panose="05050102010706020507" pitchFamily="18" charset="2"/>
              </a:rPr>
              <a:t>(R) changes both:</a:t>
            </a:r>
          </a:p>
          <a:p>
            <a:pPr lvl="2"/>
            <a:r>
              <a:rPr lang="en-US" altLang="en-US" sz="2800" dirty="0">
                <a:sym typeface="Symbol" panose="05050102010706020507" pitchFamily="18" charset="2"/>
              </a:rPr>
              <a:t>the relation name to S, </a:t>
            </a:r>
            <a:r>
              <a:rPr lang="en-US" altLang="en-US" sz="2800" i="1" dirty="0">
                <a:sym typeface="Symbol" panose="05050102010706020507" pitchFamily="18" charset="2"/>
              </a:rPr>
              <a:t>and </a:t>
            </a:r>
          </a:p>
          <a:p>
            <a:pPr lvl="2"/>
            <a:r>
              <a:rPr lang="en-US" altLang="en-US" sz="2800" dirty="0">
                <a:sym typeface="Symbol" panose="05050102010706020507" pitchFamily="18" charset="2"/>
              </a:rPr>
              <a:t>the column (attribute) names to B1, B2, …..</a:t>
            </a:r>
            <a:r>
              <a:rPr lang="en-US" altLang="en-US" sz="2800" dirty="0" err="1">
                <a:sym typeface="Symbol" panose="05050102010706020507" pitchFamily="18" charset="2"/>
              </a:rPr>
              <a:t>Bn</a:t>
            </a:r>
            <a:endParaRPr lang="en-US" altLang="en-US" sz="2800" dirty="0">
              <a:sym typeface="Symbol" panose="05050102010706020507" pitchFamily="18" charset="2"/>
            </a:endParaRPr>
          </a:p>
          <a:p>
            <a:pPr lvl="1"/>
            <a:r>
              <a:rPr lang="en-US" altLang="en-US" sz="3200" dirty="0">
                <a:sym typeface="Symbol" panose="05050102010706020507" pitchFamily="18" charset="2"/>
              </a:rPr>
              <a:t></a:t>
            </a:r>
            <a:r>
              <a:rPr lang="en-US" altLang="en-US" sz="3200" baseline="-25000" dirty="0">
                <a:sym typeface="Symbol" panose="05050102010706020507" pitchFamily="18" charset="2"/>
              </a:rPr>
              <a:t>S</a:t>
            </a:r>
            <a:r>
              <a:rPr lang="en-US" altLang="en-US" sz="3200" dirty="0">
                <a:sym typeface="Symbol" panose="05050102010706020507" pitchFamily="18" charset="2"/>
              </a:rPr>
              <a:t>(R) changes:</a:t>
            </a:r>
          </a:p>
          <a:p>
            <a:pPr lvl="2"/>
            <a:r>
              <a:rPr lang="en-US" altLang="en-US" sz="2800" dirty="0">
                <a:sym typeface="Symbol" panose="05050102010706020507" pitchFamily="18" charset="2"/>
              </a:rPr>
              <a:t>the </a:t>
            </a:r>
            <a:r>
              <a:rPr lang="en-US" altLang="en-US" sz="2800" i="1" dirty="0">
                <a:sym typeface="Symbol" panose="05050102010706020507" pitchFamily="18" charset="2"/>
              </a:rPr>
              <a:t>relation name</a:t>
            </a:r>
            <a:r>
              <a:rPr lang="en-US" altLang="en-US" sz="2800" dirty="0">
                <a:sym typeface="Symbol" panose="05050102010706020507" pitchFamily="18" charset="2"/>
              </a:rPr>
              <a:t> only to S</a:t>
            </a:r>
            <a:endParaRPr lang="en-US" altLang="en-US" sz="2800" dirty="0"/>
          </a:p>
          <a:p>
            <a:pPr lvl="1"/>
            <a:r>
              <a:rPr lang="en-US" altLang="en-US" sz="3200" dirty="0">
                <a:sym typeface="Symbol" panose="05050102010706020507" pitchFamily="18" charset="2"/>
              </a:rPr>
              <a:t></a:t>
            </a:r>
            <a:r>
              <a:rPr lang="en-US" altLang="en-US" sz="3200" baseline="-25000" dirty="0">
                <a:sym typeface="Symbol" panose="05050102010706020507" pitchFamily="18" charset="2"/>
              </a:rPr>
              <a:t>(B1, B2, …, </a:t>
            </a:r>
            <a:r>
              <a:rPr lang="en-US" altLang="en-US" sz="3200" baseline="-25000" dirty="0" err="1">
                <a:sym typeface="Symbol" panose="05050102010706020507" pitchFamily="18" charset="2"/>
              </a:rPr>
              <a:t>Bn</a:t>
            </a:r>
            <a:r>
              <a:rPr lang="en-US" altLang="en-US" sz="3200" baseline="-25000" dirty="0">
                <a:sym typeface="Symbol" panose="05050102010706020507" pitchFamily="18" charset="2"/>
              </a:rPr>
              <a:t> )</a:t>
            </a:r>
            <a:r>
              <a:rPr lang="en-US" altLang="en-US" sz="3200" dirty="0">
                <a:sym typeface="Symbol" panose="05050102010706020507" pitchFamily="18" charset="2"/>
              </a:rPr>
              <a:t>(R) changes:</a:t>
            </a:r>
          </a:p>
          <a:p>
            <a:pPr lvl="2"/>
            <a:r>
              <a:rPr lang="en-US" altLang="en-US" sz="2800" dirty="0">
                <a:sym typeface="Symbol" panose="05050102010706020507" pitchFamily="18" charset="2"/>
              </a:rPr>
              <a:t>the </a:t>
            </a:r>
            <a:r>
              <a:rPr lang="en-US" altLang="en-US" sz="2800" i="1" dirty="0">
                <a:sym typeface="Symbol" panose="05050102010706020507" pitchFamily="18" charset="2"/>
              </a:rPr>
              <a:t>column (attribute) names</a:t>
            </a:r>
            <a:r>
              <a:rPr lang="en-US" altLang="en-US" sz="2800" dirty="0">
                <a:sym typeface="Symbol" panose="05050102010706020507" pitchFamily="18" charset="2"/>
              </a:rPr>
              <a:t> only to B1, B2, …..</a:t>
            </a:r>
            <a:r>
              <a:rPr lang="en-US" altLang="en-US" sz="2800" dirty="0" err="1">
                <a:sym typeface="Symbol" panose="05050102010706020507" pitchFamily="18" charset="2"/>
              </a:rPr>
              <a:t>Bn</a:t>
            </a:r>
            <a:endParaRPr lang="en-US" altLang="en-US" sz="2800" dirty="0">
              <a:sym typeface="Symbol" panose="05050102010706020507" pitchFamily="18" charset="2"/>
            </a:endParaRP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18</a:t>
            </a:fld>
            <a:endParaRPr lang="en-US"/>
          </a:p>
        </p:txBody>
      </p:sp>
    </p:spTree>
    <p:extLst>
      <p:ext uri="{BB962C8B-B14F-4D97-AF65-F5344CB8AC3E}">
        <p14:creationId xmlns:p14="http://schemas.microsoft.com/office/powerpoint/2010/main" val="176081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a:bodyPr>
          <a:lstStyle/>
          <a:p>
            <a:pPr>
              <a:defRPr/>
            </a:pPr>
            <a:r>
              <a:rPr lang="en-US" altLang="en-US" dirty="0"/>
              <a:t>For convenience, we also use a </a:t>
            </a:r>
            <a:r>
              <a:rPr lang="en-US" altLang="en-US" i="1" dirty="0"/>
              <a:t>shorthand</a:t>
            </a:r>
            <a:r>
              <a:rPr lang="en-US" altLang="en-US" dirty="0"/>
              <a:t> for renaming attributes in an intermediate relation:</a:t>
            </a:r>
          </a:p>
          <a:p>
            <a:pPr lvl="1">
              <a:defRPr/>
            </a:pPr>
            <a:r>
              <a:rPr lang="en-US" altLang="en-US" dirty="0"/>
              <a:t>If we write:</a:t>
            </a:r>
          </a:p>
          <a:p>
            <a:pPr lvl="2">
              <a:spcBef>
                <a:spcPct val="0"/>
              </a:spcBef>
              <a:buFontTx/>
              <a:buChar char="•"/>
              <a:defRPr/>
            </a:pPr>
            <a:r>
              <a:rPr lang="en-US" altLang="en-US" sz="2500" dirty="0"/>
              <a:t>RESULT </a:t>
            </a:r>
            <a:r>
              <a:rPr lang="en-US" altLang="en-US" sz="2500" dirty="0">
                <a:sym typeface="Symbol" panose="05050102010706020507" pitchFamily="18" charset="2"/>
              </a:rPr>
              <a:t> </a:t>
            </a:r>
            <a:r>
              <a:rPr lang="en-US" altLang="en-US" sz="2500" b="1" dirty="0">
                <a:latin typeface="Symbol" panose="05050102010706020507" pitchFamily="18" charset="2"/>
              </a:rPr>
              <a:t></a:t>
            </a:r>
            <a:r>
              <a:rPr lang="en-US" altLang="en-US" sz="2500" dirty="0"/>
              <a:t> </a:t>
            </a:r>
            <a:r>
              <a:rPr lang="en-US" altLang="en-US" sz="2500" baseline="-25000" dirty="0"/>
              <a:t>FNAME, LNAME, SALARY</a:t>
            </a:r>
            <a:r>
              <a:rPr lang="en-US" altLang="en-US" sz="2500" dirty="0"/>
              <a:t> (DEP5_EMPS)</a:t>
            </a:r>
          </a:p>
          <a:p>
            <a:pPr lvl="2">
              <a:spcBef>
                <a:spcPct val="0"/>
              </a:spcBef>
              <a:buFontTx/>
              <a:buChar char="•"/>
              <a:defRPr/>
            </a:pPr>
            <a:r>
              <a:rPr lang="en-US" altLang="en-US" sz="2500" dirty="0"/>
              <a:t>RESULT will have the </a:t>
            </a:r>
            <a:r>
              <a:rPr lang="en-US" altLang="en-US" sz="2500" i="1" dirty="0"/>
              <a:t>same attribute names</a:t>
            </a:r>
            <a:r>
              <a:rPr lang="en-US" altLang="en-US" sz="2500" dirty="0"/>
              <a:t> as DEP5_EMPS (same attributes as EMPLOYEE)</a:t>
            </a:r>
          </a:p>
          <a:p>
            <a:pPr lvl="1">
              <a:spcBef>
                <a:spcPct val="0"/>
              </a:spcBef>
              <a:buFontTx/>
              <a:buChar char="•"/>
              <a:defRPr/>
            </a:pPr>
            <a:r>
              <a:rPr lang="en-US" altLang="en-US" sz="2800" dirty="0"/>
              <a:t>If we write:</a:t>
            </a:r>
          </a:p>
          <a:p>
            <a:pPr lvl="2">
              <a:spcBef>
                <a:spcPct val="0"/>
              </a:spcBef>
              <a:buFontTx/>
              <a:buChar char="•"/>
              <a:defRPr/>
            </a:pPr>
            <a:r>
              <a:rPr lang="en-US" altLang="en-US" sz="2500" dirty="0"/>
              <a:t>RESULT (F, M, L, S, B, A, SX, SAL, SU, DNO)</a:t>
            </a:r>
            <a:r>
              <a:rPr lang="en-US" altLang="en-US" sz="2500" dirty="0">
                <a:sym typeface="Symbol" panose="05050102010706020507" pitchFamily="18" charset="2"/>
              </a:rPr>
              <a:t> </a:t>
            </a:r>
            <a:r>
              <a:rPr lang="en-US" altLang="en-US" dirty="0">
                <a:sym typeface="Symbol" panose="05050102010706020507" pitchFamily="18" charset="2"/>
              </a:rPr>
              <a:t> </a:t>
            </a:r>
            <a:r>
              <a:rPr lang="en-US" altLang="en-US" baseline="-25000" dirty="0">
                <a:sym typeface="Symbol" panose="05050102010706020507" pitchFamily="18" charset="2"/>
              </a:rPr>
              <a:t>RESULT </a:t>
            </a:r>
            <a:r>
              <a:rPr lang="en-US" altLang="en-US" baseline="-25000">
                <a:sym typeface="Symbol" panose="05050102010706020507" pitchFamily="18" charset="2"/>
              </a:rPr>
              <a:t>(F,M,S,B,A,SX,SAL,SU</a:t>
            </a:r>
            <a:r>
              <a:rPr lang="en-US" altLang="en-US" baseline="-25000" dirty="0">
                <a:sym typeface="Symbol" panose="05050102010706020507" pitchFamily="18" charset="2"/>
              </a:rPr>
              <a:t>, DNO)</a:t>
            </a:r>
            <a:r>
              <a:rPr lang="en-US" altLang="en-US" sz="2500" dirty="0"/>
              <a:t>(DEP5_EMPS)</a:t>
            </a:r>
          </a:p>
          <a:p>
            <a:pPr lvl="2">
              <a:spcBef>
                <a:spcPct val="0"/>
              </a:spcBef>
              <a:buFontTx/>
              <a:buChar char="•"/>
              <a:defRPr/>
            </a:pPr>
            <a:r>
              <a:rPr lang="en-US" altLang="en-US" sz="2500" dirty="0"/>
              <a:t>The 10 attributes of DEP5_EMPS are </a:t>
            </a:r>
            <a:r>
              <a:rPr lang="en-US" altLang="en-US" sz="2500" i="1" dirty="0"/>
              <a:t>renamed</a:t>
            </a:r>
            <a:r>
              <a:rPr lang="en-US" altLang="en-US" sz="2500" dirty="0"/>
              <a:t> to F, M, L, S, B, A, SX, SAL, SU, DNO, respectively</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19</a:t>
            </a:fld>
            <a:endParaRPr lang="en-US"/>
          </a:p>
        </p:txBody>
      </p:sp>
    </p:spTree>
    <p:extLst>
      <p:ext uri="{BB962C8B-B14F-4D97-AF65-F5344CB8AC3E}">
        <p14:creationId xmlns:p14="http://schemas.microsoft.com/office/powerpoint/2010/main" val="332227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Chapter Outline</a:t>
            </a:r>
          </a:p>
        </p:txBody>
      </p:sp>
      <p:sp>
        <p:nvSpPr>
          <p:cNvPr id="3" name="Content Placeholder 2"/>
          <p:cNvSpPr>
            <a:spLocks noGrp="1"/>
          </p:cNvSpPr>
          <p:nvPr>
            <p:ph idx="1"/>
          </p:nvPr>
        </p:nvSpPr>
        <p:spPr/>
        <p:txBody>
          <a:bodyPr/>
          <a:lstStyle/>
          <a:p>
            <a:r>
              <a:rPr lang="en-US" altLang="en-US" sz="2400" dirty="0"/>
              <a:t>Relational Algebra</a:t>
            </a:r>
          </a:p>
          <a:p>
            <a:pPr lvl="1"/>
            <a:r>
              <a:rPr lang="en-US" altLang="en-US" sz="2200" dirty="0"/>
              <a:t>Unary Relational Operations </a:t>
            </a:r>
          </a:p>
          <a:p>
            <a:pPr lvl="1"/>
            <a:r>
              <a:rPr lang="en-US" altLang="en-US" sz="2200" dirty="0"/>
              <a:t>Relational Algebra Operations From Set Theory</a:t>
            </a:r>
          </a:p>
          <a:p>
            <a:pPr lvl="1"/>
            <a:r>
              <a:rPr lang="en-US" altLang="en-US" sz="2200" dirty="0"/>
              <a:t>Binary Relational Operations</a:t>
            </a:r>
          </a:p>
          <a:p>
            <a:pPr lvl="1"/>
            <a:r>
              <a:rPr lang="en-US" altLang="en-US" sz="2200" dirty="0"/>
              <a:t>Additional Relational Operations</a:t>
            </a:r>
          </a:p>
          <a:p>
            <a:pPr lvl="1"/>
            <a:r>
              <a:rPr lang="en-US" altLang="en-US" sz="2200" dirty="0"/>
              <a:t>Examples of Queries in Relational Algebra</a:t>
            </a:r>
          </a:p>
          <a:p>
            <a:r>
              <a:rPr lang="en-US" altLang="en-US" sz="2400"/>
              <a:t>Example </a:t>
            </a:r>
            <a:r>
              <a:rPr lang="en-US" altLang="en-US" sz="2400" dirty="0"/>
              <a:t>Database Application (COMPANY)</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a:t>
            </a:fld>
            <a:endParaRPr lang="en-US"/>
          </a:p>
        </p:txBody>
      </p:sp>
    </p:spTree>
    <p:extLst>
      <p:ext uri="{BB962C8B-B14F-4D97-AF65-F5344CB8AC3E}">
        <p14:creationId xmlns:p14="http://schemas.microsoft.com/office/powerpoint/2010/main" val="166384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applying multiple operations and RENAME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20</a:t>
            </a:fld>
            <a:endParaRPr lang="en-US"/>
          </a:p>
        </p:txBody>
      </p:sp>
      <p:pic>
        <p:nvPicPr>
          <p:cNvPr id="6" name="Picture 5"/>
          <p:cNvPicPr>
            <a:picLocks noChangeAspect="1"/>
          </p:cNvPicPr>
          <p:nvPr/>
        </p:nvPicPr>
        <p:blipFill>
          <a:blip r:embed="rId2"/>
          <a:stretch>
            <a:fillRect/>
          </a:stretch>
        </p:blipFill>
        <p:spPr>
          <a:xfrm>
            <a:off x="2294313" y="1577947"/>
            <a:ext cx="6949440" cy="4798172"/>
          </a:xfrm>
          <a:prstGeom prst="rect">
            <a:avLst/>
          </a:prstGeom>
        </p:spPr>
      </p:pic>
    </p:spTree>
    <p:extLst>
      <p:ext uri="{BB962C8B-B14F-4D97-AF65-F5344CB8AC3E}">
        <p14:creationId xmlns:p14="http://schemas.microsoft.com/office/powerpoint/2010/main" val="299156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 UNION </a:t>
            </a:r>
            <a:endParaRPr lang="en-US" dirty="0"/>
          </a:p>
        </p:txBody>
      </p:sp>
      <p:sp>
        <p:nvSpPr>
          <p:cNvPr id="3" name="Content Placeholder 2"/>
          <p:cNvSpPr>
            <a:spLocks noGrp="1"/>
          </p:cNvSpPr>
          <p:nvPr>
            <p:ph idx="1"/>
          </p:nvPr>
        </p:nvSpPr>
        <p:spPr/>
        <p:txBody>
          <a:bodyPr/>
          <a:lstStyle/>
          <a:p>
            <a:pPr marL="0" indent="0">
              <a:lnSpc>
                <a:spcPct val="80000"/>
              </a:lnSpc>
              <a:buNone/>
            </a:pPr>
            <a:r>
              <a:rPr lang="en-US" altLang="en-US" sz="2400" dirty="0"/>
              <a:t>Example: </a:t>
            </a:r>
          </a:p>
          <a:p>
            <a:pPr lvl="1">
              <a:lnSpc>
                <a:spcPct val="80000"/>
              </a:lnSpc>
            </a:pPr>
            <a:r>
              <a:rPr lang="en-US" altLang="en-US" dirty="0"/>
              <a:t>To retrieve the social security numbers of all employees who either </a:t>
            </a:r>
            <a:r>
              <a:rPr lang="en-US" altLang="en-US" i="1" dirty="0"/>
              <a:t>work in department 5</a:t>
            </a:r>
            <a:r>
              <a:rPr lang="en-US" altLang="en-US" dirty="0"/>
              <a:t> (RESULT1 below) or </a:t>
            </a:r>
            <a:r>
              <a:rPr lang="en-US" altLang="en-US" i="1" dirty="0"/>
              <a:t>directly supervise an employee who works in department 5</a:t>
            </a:r>
            <a:r>
              <a:rPr lang="en-US" altLang="en-US" dirty="0"/>
              <a:t> (RESULT2 below)</a:t>
            </a:r>
          </a:p>
          <a:p>
            <a:pPr lvl="1">
              <a:lnSpc>
                <a:spcPct val="80000"/>
              </a:lnSpc>
            </a:pPr>
            <a:r>
              <a:rPr lang="en-US" altLang="en-US" dirty="0"/>
              <a:t>We can use the UNION operation as follows:</a:t>
            </a:r>
          </a:p>
          <a:p>
            <a:pPr algn="ctr">
              <a:lnSpc>
                <a:spcPct val="80000"/>
              </a:lnSpc>
              <a:buNone/>
            </a:pPr>
            <a:r>
              <a:rPr lang="en-US" altLang="en-US" dirty="0"/>
              <a:t>DEP5_EMPS </a:t>
            </a:r>
            <a:r>
              <a:rPr lang="en-US" altLang="en-US" dirty="0">
                <a:sym typeface="Symbol" panose="05050102010706020507" pitchFamily="18" charset="2"/>
              </a:rPr>
              <a:t> </a:t>
            </a:r>
            <a:r>
              <a:rPr lang="en-US" altLang="en-US" dirty="0">
                <a:latin typeface="Symbol" panose="05050102010706020507" pitchFamily="18" charset="2"/>
              </a:rPr>
              <a:t></a:t>
            </a:r>
            <a:r>
              <a:rPr lang="en-US" altLang="en-US" baseline="-25000" dirty="0"/>
              <a:t>DNO=5</a:t>
            </a:r>
            <a:r>
              <a:rPr lang="en-US" altLang="en-US" dirty="0"/>
              <a:t> (EMPLOYEE)</a:t>
            </a:r>
          </a:p>
          <a:p>
            <a:pPr algn="ctr">
              <a:lnSpc>
                <a:spcPct val="80000"/>
              </a:lnSpc>
              <a:buNone/>
            </a:pPr>
            <a:r>
              <a:rPr lang="en-US" altLang="en-US" dirty="0"/>
              <a:t>RESULT1 </a:t>
            </a:r>
            <a:r>
              <a:rPr lang="en-US" altLang="en-US" dirty="0">
                <a:sym typeface="Symbol" panose="05050102010706020507" pitchFamily="18" charset="2"/>
              </a:rPr>
              <a:t> </a:t>
            </a:r>
            <a:r>
              <a:rPr lang="en-US" altLang="en-US" dirty="0">
                <a:latin typeface="Symbol" panose="05050102010706020507" pitchFamily="18" charset="2"/>
              </a:rPr>
              <a:t></a:t>
            </a:r>
            <a:r>
              <a:rPr lang="en-US" altLang="en-US" dirty="0"/>
              <a:t> </a:t>
            </a:r>
            <a:r>
              <a:rPr lang="en-US" altLang="en-US" baseline="-25000" dirty="0"/>
              <a:t>SSN</a:t>
            </a:r>
            <a:r>
              <a:rPr lang="en-US" altLang="en-US" dirty="0"/>
              <a:t>(DEP5_EMPS)</a:t>
            </a:r>
          </a:p>
          <a:p>
            <a:pPr algn="ctr">
              <a:lnSpc>
                <a:spcPct val="80000"/>
              </a:lnSpc>
              <a:buNone/>
            </a:pPr>
            <a:r>
              <a:rPr lang="en-US" altLang="en-US" dirty="0"/>
              <a:t>RESULT2(SSN) </a:t>
            </a:r>
            <a:r>
              <a:rPr lang="en-US" altLang="en-US" dirty="0">
                <a:sym typeface="Symbol" panose="05050102010706020507" pitchFamily="18" charset="2"/>
              </a:rPr>
              <a:t> </a:t>
            </a:r>
            <a:r>
              <a:rPr lang="en-US" altLang="en-US" dirty="0">
                <a:latin typeface="Symbol" panose="05050102010706020507" pitchFamily="18" charset="2"/>
              </a:rPr>
              <a:t></a:t>
            </a:r>
            <a:r>
              <a:rPr lang="en-US" altLang="en-US" baseline="-25000" dirty="0"/>
              <a:t>SUPERSSN</a:t>
            </a:r>
            <a:r>
              <a:rPr lang="en-US" altLang="en-US" dirty="0"/>
              <a:t>(DEP5_EMPS)</a:t>
            </a:r>
          </a:p>
          <a:p>
            <a:pPr algn="ctr">
              <a:lnSpc>
                <a:spcPct val="80000"/>
              </a:lnSpc>
              <a:buNone/>
            </a:pPr>
            <a:r>
              <a:rPr lang="en-US" altLang="en-US" dirty="0"/>
              <a:t>RESULT </a:t>
            </a:r>
            <a:r>
              <a:rPr lang="en-US" altLang="en-US" dirty="0">
                <a:sym typeface="Symbol" panose="05050102010706020507" pitchFamily="18" charset="2"/>
              </a:rPr>
              <a:t> RESULT</a:t>
            </a:r>
            <a:r>
              <a:rPr lang="en-US" altLang="en-US" dirty="0"/>
              <a:t>1 </a:t>
            </a:r>
            <a:r>
              <a:rPr lang="en-US" altLang="en-US" dirty="0">
                <a:latin typeface="Symbol" panose="05050102010706020507" pitchFamily="18" charset="2"/>
              </a:rPr>
              <a:t></a:t>
            </a:r>
            <a:r>
              <a:rPr lang="en-US" altLang="en-US" dirty="0"/>
              <a:t> RESULT2</a:t>
            </a:r>
          </a:p>
          <a:p>
            <a:pPr lvl="1">
              <a:lnSpc>
                <a:spcPct val="80000"/>
              </a:lnSpc>
            </a:pPr>
            <a:r>
              <a:rPr lang="en-US" altLang="en-US" dirty="0"/>
              <a:t>The union operation produces the tuples that are in either RESULT1 or RESULT2 or </a:t>
            </a:r>
            <a:r>
              <a:rPr lang="en-US" altLang="en-US" sz="2100" dirty="0"/>
              <a:t>both</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21</a:t>
            </a:fld>
            <a:endParaRPr lang="en-US"/>
          </a:p>
        </p:txBody>
      </p:sp>
    </p:spTree>
    <p:extLst>
      <p:ext uri="{BB962C8B-B14F-4D97-AF65-F5344CB8AC3E}">
        <p14:creationId xmlns:p14="http://schemas.microsoft.com/office/powerpoint/2010/main" val="209316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 UNION </a:t>
            </a:r>
            <a:endParaRPr lang="en-US" dirty="0"/>
          </a:p>
        </p:txBody>
      </p:sp>
      <p:sp>
        <p:nvSpPr>
          <p:cNvPr id="3" name="Content Placeholder 2"/>
          <p:cNvSpPr>
            <a:spLocks noGrp="1"/>
          </p:cNvSpPr>
          <p:nvPr>
            <p:ph idx="1"/>
          </p:nvPr>
        </p:nvSpPr>
        <p:spPr/>
        <p:txBody>
          <a:bodyPr/>
          <a:lstStyle/>
          <a:p>
            <a:r>
              <a:rPr lang="en-US" altLang="en-US" dirty="0"/>
              <a:t>UNION Operation</a:t>
            </a:r>
          </a:p>
          <a:p>
            <a:pPr lvl="1"/>
            <a:r>
              <a:rPr lang="en-US" altLang="en-US" dirty="0"/>
              <a:t>Binary operation, denoted by </a:t>
            </a:r>
            <a:r>
              <a:rPr lang="en-US" altLang="en-US" dirty="0">
                <a:latin typeface="Symbol" panose="05050102010706020507" pitchFamily="18" charset="2"/>
              </a:rPr>
              <a:t></a:t>
            </a:r>
            <a:r>
              <a:rPr lang="en-US" altLang="en-US" dirty="0"/>
              <a:t> </a:t>
            </a:r>
          </a:p>
          <a:p>
            <a:pPr lvl="1"/>
            <a:r>
              <a:rPr lang="en-US" altLang="en-US" dirty="0"/>
              <a:t>The result of R </a:t>
            </a:r>
            <a:r>
              <a:rPr lang="en-US" altLang="en-US" dirty="0">
                <a:latin typeface="Symbol" panose="05050102010706020507" pitchFamily="18" charset="2"/>
              </a:rPr>
              <a:t></a:t>
            </a:r>
            <a:r>
              <a:rPr lang="en-US" altLang="en-US" dirty="0"/>
              <a:t> S, is a relation that includes all tuples that are either in R or in S or in both R and S</a:t>
            </a:r>
          </a:p>
          <a:p>
            <a:pPr lvl="1"/>
            <a:r>
              <a:rPr lang="en-US" altLang="en-US" dirty="0"/>
              <a:t>Duplicate tuples are eliminated</a:t>
            </a:r>
          </a:p>
          <a:p>
            <a:pPr lvl="1"/>
            <a:r>
              <a:rPr lang="en-US" altLang="en-US" sz="2500" dirty="0"/>
              <a:t>The two operand relations R and S must be “type compatible” (or UNION compatible)</a:t>
            </a:r>
          </a:p>
          <a:p>
            <a:pPr lvl="2"/>
            <a:r>
              <a:rPr lang="en-US" altLang="en-US" sz="2300" dirty="0"/>
              <a:t>R and S must have same number of attributes</a:t>
            </a:r>
          </a:p>
          <a:p>
            <a:pPr lvl="2"/>
            <a:r>
              <a:rPr lang="en-US" altLang="en-US" sz="2300" dirty="0"/>
              <a:t>Each pair of corresponding attributes must be type compatible (have same or compatible domains)</a:t>
            </a:r>
          </a:p>
          <a:p>
            <a:pPr lvl="1"/>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22</a:t>
            </a:fld>
            <a:endParaRPr lang="en-US"/>
          </a:p>
        </p:txBody>
      </p:sp>
    </p:spTree>
    <p:extLst>
      <p:ext uri="{BB962C8B-B14F-4D97-AF65-F5344CB8AC3E}">
        <p14:creationId xmlns:p14="http://schemas.microsoft.com/office/powerpoint/2010/main" val="317456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Result of the UNION operation RESULT ← RESULT1 ∪ RESULT2.</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23</a:t>
            </a:fld>
            <a:endParaRPr lang="en-US"/>
          </a:p>
        </p:txBody>
      </p:sp>
      <p:pic>
        <p:nvPicPr>
          <p:cNvPr id="6" name="Picture 5" descr="fig08_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242" y="1736725"/>
            <a:ext cx="9457736" cy="388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74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a:t>
            </a:r>
            <a:endParaRPr lang="en-US" dirty="0"/>
          </a:p>
        </p:txBody>
      </p:sp>
      <p:sp>
        <p:nvSpPr>
          <p:cNvPr id="3" name="Content Placeholder 2"/>
          <p:cNvSpPr>
            <a:spLocks noGrp="1"/>
          </p:cNvSpPr>
          <p:nvPr>
            <p:ph idx="1"/>
          </p:nvPr>
        </p:nvSpPr>
        <p:spPr/>
        <p:txBody>
          <a:bodyPr/>
          <a:lstStyle/>
          <a:p>
            <a:r>
              <a:rPr lang="en-US" altLang="en-US" dirty="0"/>
              <a:t>Type Compatibility of operands is required for the binary set operation UNION </a:t>
            </a:r>
            <a:r>
              <a:rPr lang="en-US" altLang="en-US" dirty="0">
                <a:latin typeface="Symbol" panose="05050102010706020507" pitchFamily="18" charset="2"/>
              </a:rPr>
              <a:t></a:t>
            </a:r>
            <a:r>
              <a:rPr lang="en-US" altLang="en-US" dirty="0"/>
              <a:t>, (also for INTERSECTION </a:t>
            </a:r>
            <a:r>
              <a:rPr lang="en-US" altLang="en-US" dirty="0">
                <a:latin typeface="Symbol" panose="05050102010706020507" pitchFamily="18" charset="2"/>
              </a:rPr>
              <a:t></a:t>
            </a:r>
            <a:r>
              <a:rPr lang="en-US" altLang="en-US" dirty="0"/>
              <a:t>, and SET DIFFERENCE –, see next slides)</a:t>
            </a:r>
          </a:p>
          <a:p>
            <a:r>
              <a:rPr lang="en-US" altLang="en-US" dirty="0"/>
              <a:t>R1(A1, A2, ..., An) and R2(B1, B2, ..., </a:t>
            </a:r>
            <a:r>
              <a:rPr lang="en-US" altLang="en-US" dirty="0" err="1"/>
              <a:t>Bn</a:t>
            </a:r>
            <a:r>
              <a:rPr lang="en-US" altLang="en-US" dirty="0"/>
              <a:t>) are type compatible if:</a:t>
            </a:r>
          </a:p>
          <a:p>
            <a:pPr lvl="1"/>
            <a:r>
              <a:rPr lang="en-US" altLang="en-US" dirty="0"/>
              <a:t>they have the same number of attributes, and</a:t>
            </a:r>
          </a:p>
          <a:p>
            <a:pPr lvl="1"/>
            <a:r>
              <a:rPr lang="en-US" altLang="en-US" dirty="0"/>
              <a:t>the domains of corresponding attributes are type compatible (i.e. </a:t>
            </a:r>
            <a:r>
              <a:rPr lang="en-US" altLang="en-US" dirty="0" err="1"/>
              <a:t>dom</a:t>
            </a:r>
            <a:r>
              <a:rPr lang="en-US" altLang="en-US" dirty="0"/>
              <a:t>(Ai)=</a:t>
            </a:r>
            <a:r>
              <a:rPr lang="en-US" altLang="en-US" dirty="0" err="1"/>
              <a:t>dom</a:t>
            </a:r>
            <a:r>
              <a:rPr lang="en-US" altLang="en-US" dirty="0"/>
              <a:t>(Bi) for </a:t>
            </a:r>
            <a:r>
              <a:rPr lang="en-US" altLang="en-US" dirty="0" err="1"/>
              <a:t>i</a:t>
            </a:r>
            <a:r>
              <a:rPr lang="en-US" altLang="en-US" dirty="0"/>
              <a:t>=1, 2, ..., n). </a:t>
            </a:r>
          </a:p>
          <a:p>
            <a:r>
              <a:rPr lang="en-US" altLang="en-US" dirty="0"/>
              <a:t>The resulting relation for R1</a:t>
            </a:r>
            <a:r>
              <a:rPr lang="en-US" altLang="en-US" dirty="0">
                <a:latin typeface="Symbol" panose="05050102010706020507" pitchFamily="18" charset="2"/>
              </a:rPr>
              <a:t></a:t>
            </a:r>
            <a:r>
              <a:rPr lang="en-US" altLang="en-US" dirty="0"/>
              <a:t>R2 (also for R1</a:t>
            </a:r>
            <a:r>
              <a:rPr lang="en-US" altLang="en-US" dirty="0">
                <a:latin typeface="Symbol" panose="05050102010706020507" pitchFamily="18" charset="2"/>
              </a:rPr>
              <a:t></a:t>
            </a:r>
            <a:r>
              <a:rPr lang="en-US" altLang="en-US" dirty="0"/>
              <a:t>R2, or R1–R2, see next slides) has the same attribute names as the </a:t>
            </a:r>
            <a:r>
              <a:rPr lang="en-US" altLang="en-US" i="1" dirty="0"/>
              <a:t>first</a:t>
            </a:r>
            <a:r>
              <a:rPr lang="en-US" altLang="en-US" dirty="0"/>
              <a:t> operand relation R1 (by convention)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24</a:t>
            </a:fld>
            <a:endParaRPr lang="en-US"/>
          </a:p>
        </p:txBody>
      </p:sp>
    </p:spTree>
    <p:extLst>
      <p:ext uri="{BB962C8B-B14F-4D97-AF65-F5344CB8AC3E}">
        <p14:creationId xmlns:p14="http://schemas.microsoft.com/office/powerpoint/2010/main" val="320099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INTERSECTION</a:t>
            </a:r>
            <a:endParaRPr lang="en-US" dirty="0"/>
          </a:p>
        </p:txBody>
      </p:sp>
      <p:sp>
        <p:nvSpPr>
          <p:cNvPr id="3" name="Content Placeholder 2"/>
          <p:cNvSpPr>
            <a:spLocks noGrp="1"/>
          </p:cNvSpPr>
          <p:nvPr>
            <p:ph idx="1"/>
          </p:nvPr>
        </p:nvSpPr>
        <p:spPr/>
        <p:txBody>
          <a:bodyPr/>
          <a:lstStyle/>
          <a:p>
            <a:r>
              <a:rPr lang="en-US" altLang="en-US" sz="3200" dirty="0"/>
              <a:t>INTERSECTION is denoted by </a:t>
            </a:r>
            <a:r>
              <a:rPr lang="en-US" altLang="en-US" sz="3200" dirty="0">
                <a:latin typeface="Symbol" panose="05050102010706020507" pitchFamily="18" charset="2"/>
              </a:rPr>
              <a:t></a:t>
            </a:r>
            <a:endParaRPr lang="en-US" altLang="en-US" sz="3200" dirty="0"/>
          </a:p>
          <a:p>
            <a:r>
              <a:rPr lang="en-US" altLang="en-US" sz="3200" dirty="0"/>
              <a:t>The result of the operation R </a:t>
            </a:r>
            <a:r>
              <a:rPr lang="en-US" altLang="en-US" sz="3200" dirty="0">
                <a:latin typeface="Symbol" panose="05050102010706020507" pitchFamily="18" charset="2"/>
              </a:rPr>
              <a:t></a:t>
            </a:r>
            <a:r>
              <a:rPr lang="en-US" altLang="en-US" sz="3200" dirty="0"/>
              <a:t> S, is a relation that includes all tuples that are in both R and S</a:t>
            </a:r>
          </a:p>
          <a:p>
            <a:pPr lvl="1"/>
            <a:r>
              <a:rPr lang="en-US" altLang="en-US" sz="3000" dirty="0"/>
              <a:t>The attribute names in the result will be the same as the attribute names in R</a:t>
            </a:r>
          </a:p>
          <a:p>
            <a:r>
              <a:rPr lang="en-US" altLang="en-US" sz="3200" dirty="0"/>
              <a:t>The two operand relations R and S must be “type compatible”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25</a:t>
            </a:fld>
            <a:endParaRPr lang="en-US"/>
          </a:p>
        </p:txBody>
      </p:sp>
    </p:spTree>
    <p:extLst>
      <p:ext uri="{BB962C8B-B14F-4D97-AF65-F5344CB8AC3E}">
        <p14:creationId xmlns:p14="http://schemas.microsoft.com/office/powerpoint/2010/main" val="1256180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SET DIFFERENCE </a:t>
            </a:r>
            <a:endParaRPr lang="en-US" dirty="0"/>
          </a:p>
        </p:txBody>
      </p:sp>
      <p:sp>
        <p:nvSpPr>
          <p:cNvPr id="3" name="Content Placeholder 2"/>
          <p:cNvSpPr>
            <a:spLocks noGrp="1"/>
          </p:cNvSpPr>
          <p:nvPr>
            <p:ph idx="1"/>
          </p:nvPr>
        </p:nvSpPr>
        <p:spPr>
          <a:xfrm>
            <a:off x="714895" y="1825625"/>
            <a:ext cx="10981112" cy="4351338"/>
          </a:xfrm>
        </p:spPr>
        <p:txBody>
          <a:bodyPr/>
          <a:lstStyle/>
          <a:p>
            <a:r>
              <a:rPr lang="en-US" altLang="en-US" sz="3200" dirty="0"/>
              <a:t>SET DIFFERENCE (also called MINUS or EXCEPT) is denoted by – </a:t>
            </a:r>
          </a:p>
          <a:p>
            <a:r>
              <a:rPr lang="en-US" altLang="en-US" sz="3200" dirty="0"/>
              <a:t>The result of R – S, is a relation that includes all tuples that are in R but not in S</a:t>
            </a:r>
          </a:p>
          <a:p>
            <a:pPr lvl="1"/>
            <a:r>
              <a:rPr lang="en-US" altLang="en-US" sz="3200" dirty="0"/>
              <a:t>The attribute names in the result will be the same as the attribute names in R</a:t>
            </a:r>
          </a:p>
          <a:p>
            <a:r>
              <a:rPr lang="en-US" altLang="en-US" sz="3600" dirty="0"/>
              <a:t>The two operand relations R and S must be “type compatible”</a:t>
            </a:r>
            <a:endParaRPr lang="en-US" altLang="ja-JP" sz="3200"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26</a:t>
            </a:fld>
            <a:endParaRPr lang="en-US"/>
          </a:p>
        </p:txBody>
      </p:sp>
    </p:spTree>
    <p:extLst>
      <p:ext uri="{BB962C8B-B14F-4D97-AF65-F5344CB8AC3E}">
        <p14:creationId xmlns:p14="http://schemas.microsoft.com/office/powerpoint/2010/main" val="1242118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to Illustrate the Result of UNION, INTERSECTION, and DIFFERENCE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27</a:t>
            </a:fld>
            <a:endParaRPr lang="en-US"/>
          </a:p>
        </p:txBody>
      </p:sp>
      <p:pic>
        <p:nvPicPr>
          <p:cNvPr id="7" name="Picture 6"/>
          <p:cNvPicPr>
            <a:picLocks noChangeAspect="1"/>
          </p:cNvPicPr>
          <p:nvPr/>
        </p:nvPicPr>
        <p:blipFill>
          <a:blip r:embed="rId2"/>
          <a:stretch>
            <a:fillRect/>
          </a:stretch>
        </p:blipFill>
        <p:spPr>
          <a:xfrm>
            <a:off x="2458115" y="1610244"/>
            <a:ext cx="6769012" cy="4760144"/>
          </a:xfrm>
          <a:prstGeom prst="rect">
            <a:avLst/>
          </a:prstGeom>
        </p:spPr>
      </p:pic>
    </p:spTree>
    <p:extLst>
      <p:ext uri="{BB962C8B-B14F-4D97-AF65-F5344CB8AC3E}">
        <p14:creationId xmlns:p14="http://schemas.microsoft.com/office/powerpoint/2010/main" val="236413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UNION, INTERSECTION, and DIFFERENCE</a:t>
            </a:r>
            <a:endParaRPr lang="en-US" dirty="0"/>
          </a:p>
        </p:txBody>
      </p:sp>
      <p:sp>
        <p:nvSpPr>
          <p:cNvPr id="3" name="Content Placeholder 2"/>
          <p:cNvSpPr>
            <a:spLocks noGrp="1"/>
          </p:cNvSpPr>
          <p:nvPr>
            <p:ph idx="1"/>
          </p:nvPr>
        </p:nvSpPr>
        <p:spPr/>
        <p:txBody>
          <a:bodyPr>
            <a:normAutofit/>
          </a:bodyPr>
          <a:lstStyle/>
          <a:p>
            <a:r>
              <a:rPr lang="en-US" altLang="en-US" dirty="0"/>
              <a:t>Notice that both union and intersection are </a:t>
            </a:r>
            <a:r>
              <a:rPr lang="en-US" altLang="en-US" i="1" dirty="0"/>
              <a:t>commutative</a:t>
            </a:r>
            <a:r>
              <a:rPr lang="en-US" altLang="en-US" dirty="0"/>
              <a:t> operations; that is</a:t>
            </a:r>
          </a:p>
          <a:p>
            <a:pPr lvl="1"/>
            <a:r>
              <a:rPr lang="en-US" altLang="en-US" dirty="0"/>
              <a:t>R </a:t>
            </a:r>
            <a:r>
              <a:rPr lang="en-US" altLang="en-US" dirty="0">
                <a:latin typeface="Symbol" panose="05050102010706020507" pitchFamily="18" charset="2"/>
              </a:rPr>
              <a:t></a:t>
            </a:r>
            <a:r>
              <a:rPr lang="en-US" altLang="en-US" dirty="0"/>
              <a:t> S = S </a:t>
            </a:r>
            <a:r>
              <a:rPr lang="en-US" altLang="en-US" dirty="0">
                <a:latin typeface="Symbol" panose="05050102010706020507" pitchFamily="18" charset="2"/>
              </a:rPr>
              <a:t></a:t>
            </a:r>
            <a:r>
              <a:rPr lang="en-US" altLang="en-US" dirty="0"/>
              <a:t> R, and R </a:t>
            </a:r>
            <a:r>
              <a:rPr lang="en-US" altLang="en-US" dirty="0">
                <a:latin typeface="Symbol" panose="05050102010706020507" pitchFamily="18" charset="2"/>
              </a:rPr>
              <a:t></a:t>
            </a:r>
            <a:r>
              <a:rPr lang="en-US" altLang="en-US" dirty="0"/>
              <a:t> S = S </a:t>
            </a:r>
            <a:r>
              <a:rPr lang="en-US" altLang="en-US" dirty="0">
                <a:latin typeface="Symbol" panose="05050102010706020507" pitchFamily="18" charset="2"/>
              </a:rPr>
              <a:t></a:t>
            </a:r>
            <a:r>
              <a:rPr lang="en-US" altLang="en-US" dirty="0"/>
              <a:t> R</a:t>
            </a:r>
          </a:p>
          <a:p>
            <a:r>
              <a:rPr lang="en-US" altLang="en-US" dirty="0"/>
              <a:t>Both union and intersection can be treated as n-</a:t>
            </a:r>
            <a:r>
              <a:rPr lang="en-US" altLang="en-US" dirty="0" err="1"/>
              <a:t>ary</a:t>
            </a:r>
            <a:r>
              <a:rPr lang="en-US" altLang="en-US" dirty="0"/>
              <a:t> operations applicable to any number of relations as both are </a:t>
            </a:r>
            <a:r>
              <a:rPr lang="en-US" altLang="en-US" i="1" dirty="0"/>
              <a:t>associative</a:t>
            </a:r>
            <a:r>
              <a:rPr lang="en-US" altLang="en-US" dirty="0"/>
              <a:t> operations; that is</a:t>
            </a:r>
          </a:p>
          <a:p>
            <a:pPr lvl="1"/>
            <a:r>
              <a:rPr lang="en-US" altLang="en-US" dirty="0"/>
              <a:t>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 = (R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a:t>
            </a:r>
          </a:p>
          <a:p>
            <a:pPr lvl="1"/>
            <a:r>
              <a:rPr lang="en-US" altLang="en-US" dirty="0"/>
              <a:t>(R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 = 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a:t>
            </a:r>
          </a:p>
          <a:p>
            <a:r>
              <a:rPr lang="en-US" altLang="en-US" dirty="0"/>
              <a:t>The minus operation is not commutative; that is, in general</a:t>
            </a:r>
          </a:p>
          <a:p>
            <a:pPr lvl="1"/>
            <a:r>
              <a:rPr lang="en-US" altLang="en-US" dirty="0"/>
              <a:t>R – S ≠ S – R</a:t>
            </a:r>
            <a:endParaRPr lang="en-US" sz="28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28</a:t>
            </a:fld>
            <a:endParaRPr lang="en-US"/>
          </a:p>
        </p:txBody>
      </p:sp>
    </p:spTree>
    <p:extLst>
      <p:ext uri="{BB962C8B-B14F-4D97-AF65-F5344CB8AC3E}">
        <p14:creationId xmlns:p14="http://schemas.microsoft.com/office/powerpoint/2010/main" val="1050316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CARTESIAN PRODUCT</a:t>
            </a:r>
            <a:endParaRPr lang="en-US" dirty="0"/>
          </a:p>
        </p:txBody>
      </p:sp>
      <p:sp>
        <p:nvSpPr>
          <p:cNvPr id="3" name="Content Placeholder 2"/>
          <p:cNvSpPr>
            <a:spLocks noGrp="1"/>
          </p:cNvSpPr>
          <p:nvPr>
            <p:ph idx="1"/>
          </p:nvPr>
        </p:nvSpPr>
        <p:spPr/>
        <p:txBody>
          <a:bodyPr>
            <a:normAutofit/>
          </a:bodyPr>
          <a:lstStyle/>
          <a:p>
            <a:r>
              <a:rPr lang="en-US" altLang="en-US" dirty="0"/>
              <a:t>CARTESIAN (or CROSS) PRODUCT Operation</a:t>
            </a:r>
          </a:p>
          <a:p>
            <a:pPr lvl="1"/>
            <a:r>
              <a:rPr lang="en-US" altLang="en-US" dirty="0"/>
              <a:t>This operation is used to combine tuples from two relations in a combinatorial fashion.</a:t>
            </a:r>
          </a:p>
          <a:p>
            <a:pPr lvl="1"/>
            <a:r>
              <a:rPr lang="en-US" altLang="en-US" dirty="0"/>
              <a:t>Denoted by R(A1, A2, . . ., An) x S(B1, B2, . . ., </a:t>
            </a:r>
            <a:r>
              <a:rPr lang="en-US" altLang="en-US" dirty="0" err="1"/>
              <a:t>Bm</a:t>
            </a:r>
            <a:r>
              <a:rPr lang="en-US" altLang="en-US" dirty="0"/>
              <a:t>)</a:t>
            </a:r>
          </a:p>
          <a:p>
            <a:pPr lvl="1"/>
            <a:r>
              <a:rPr lang="en-US" altLang="en-US" dirty="0"/>
              <a:t>Result is a relation Q with degree n + m attributes:</a:t>
            </a:r>
          </a:p>
          <a:p>
            <a:pPr lvl="2"/>
            <a:r>
              <a:rPr lang="en-US" altLang="en-US" sz="2400" dirty="0"/>
              <a:t>Q(A1, A2, . . ., An, B1, B2, . . ., </a:t>
            </a:r>
            <a:r>
              <a:rPr lang="en-US" altLang="en-US" sz="2400" dirty="0" err="1"/>
              <a:t>Bm</a:t>
            </a:r>
            <a:r>
              <a:rPr lang="en-US" altLang="en-US" sz="2400" dirty="0"/>
              <a:t>), in that order.</a:t>
            </a:r>
          </a:p>
          <a:p>
            <a:pPr lvl="1"/>
            <a:r>
              <a:rPr lang="en-US" altLang="en-US" dirty="0"/>
              <a:t>The resulting relation state has one tuple for each combination of tuples—one from R and one from S. </a:t>
            </a:r>
          </a:p>
          <a:p>
            <a:pPr lvl="1"/>
            <a:r>
              <a:rPr lang="en-US" altLang="en-US" dirty="0"/>
              <a:t>Hence, if R has </a:t>
            </a:r>
            <a:r>
              <a:rPr lang="en-US" altLang="en-US" dirty="0" err="1"/>
              <a:t>n</a:t>
            </a:r>
            <a:r>
              <a:rPr lang="en-US" altLang="en-US" baseline="-25000" dirty="0" err="1"/>
              <a:t>R</a:t>
            </a:r>
            <a:r>
              <a:rPr lang="en-US" altLang="en-US" dirty="0"/>
              <a:t> tuples (denoted as |R| = </a:t>
            </a:r>
            <a:r>
              <a:rPr lang="en-US" altLang="en-US" dirty="0" err="1"/>
              <a:t>n</a:t>
            </a:r>
            <a:r>
              <a:rPr lang="en-US" altLang="en-US" baseline="-25000" dirty="0" err="1"/>
              <a:t>R</a:t>
            </a:r>
            <a:r>
              <a:rPr lang="en-US" altLang="en-US" dirty="0"/>
              <a:t> ), and S has </a:t>
            </a:r>
            <a:r>
              <a:rPr lang="en-US" altLang="en-US" dirty="0" err="1"/>
              <a:t>n</a:t>
            </a:r>
            <a:r>
              <a:rPr lang="en-US" altLang="en-US" baseline="-25000" dirty="0" err="1"/>
              <a:t>S</a:t>
            </a:r>
            <a:r>
              <a:rPr lang="en-US" altLang="en-US" dirty="0"/>
              <a:t> tuples, then R x S will have </a:t>
            </a:r>
            <a:r>
              <a:rPr lang="en-US" altLang="en-US" dirty="0" err="1"/>
              <a:t>n</a:t>
            </a:r>
            <a:r>
              <a:rPr lang="en-US" altLang="en-US" baseline="-25000" dirty="0" err="1"/>
              <a:t>R</a:t>
            </a:r>
            <a:r>
              <a:rPr lang="en-US" altLang="en-US" dirty="0"/>
              <a:t> * </a:t>
            </a:r>
            <a:r>
              <a:rPr lang="en-US" altLang="en-US" dirty="0" err="1"/>
              <a:t>n</a:t>
            </a:r>
            <a:r>
              <a:rPr lang="en-US" altLang="en-US" baseline="-25000" dirty="0" err="1"/>
              <a:t>S</a:t>
            </a:r>
            <a:r>
              <a:rPr lang="en-US" altLang="en-US" dirty="0"/>
              <a:t> tuples.</a:t>
            </a:r>
          </a:p>
          <a:p>
            <a:pPr lvl="1"/>
            <a:r>
              <a:rPr lang="en-US" altLang="en-US" dirty="0"/>
              <a:t>The two operands do NOT have to be "type compatible”</a:t>
            </a:r>
            <a:endParaRPr lang="en-US" sz="28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29</a:t>
            </a:fld>
            <a:endParaRPr lang="en-US"/>
          </a:p>
        </p:txBody>
      </p:sp>
    </p:spTree>
    <p:extLst>
      <p:ext uri="{BB962C8B-B14F-4D97-AF65-F5344CB8AC3E}">
        <p14:creationId xmlns:p14="http://schemas.microsoft.com/office/powerpoint/2010/main" val="27513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lstStyle/>
          <a:p>
            <a:r>
              <a:rPr lang="en-US" altLang="en-US" dirty="0"/>
              <a:t>Relational algebra is the basic set of operations for the relational model</a:t>
            </a:r>
          </a:p>
          <a:p>
            <a:r>
              <a:rPr lang="en-US" altLang="en-US" sz="2700" dirty="0"/>
              <a:t>These operations enable a user to specify </a:t>
            </a:r>
            <a:r>
              <a:rPr lang="en-US" altLang="en-US" sz="2700" b="1" dirty="0"/>
              <a:t>basic retrieval requests</a:t>
            </a:r>
            <a:r>
              <a:rPr lang="en-US" altLang="en-US" sz="2700" dirty="0"/>
              <a:t> (or </a:t>
            </a:r>
            <a:r>
              <a:rPr lang="en-US" altLang="en-US" sz="2700" b="1" dirty="0"/>
              <a:t>queries</a:t>
            </a:r>
            <a:r>
              <a:rPr lang="en-US" altLang="en-US" sz="2700" dirty="0"/>
              <a:t>) </a:t>
            </a:r>
          </a:p>
          <a:p>
            <a:r>
              <a:rPr lang="en-US" altLang="en-US" dirty="0"/>
              <a:t>The result of an operation is a </a:t>
            </a:r>
            <a:r>
              <a:rPr lang="en-US" altLang="en-US" i="1" dirty="0"/>
              <a:t>new relation</a:t>
            </a:r>
            <a:r>
              <a:rPr lang="en-US" altLang="en-US" dirty="0"/>
              <a:t>, which may have been formed from one or more </a:t>
            </a:r>
            <a:r>
              <a:rPr lang="en-US" altLang="en-US" i="1" dirty="0"/>
              <a:t>input</a:t>
            </a:r>
            <a:r>
              <a:rPr lang="en-US" altLang="en-US" dirty="0"/>
              <a:t> relations</a:t>
            </a:r>
          </a:p>
          <a:p>
            <a:pPr lvl="1"/>
            <a:r>
              <a:rPr lang="en-US" altLang="en-US" dirty="0"/>
              <a:t>This property makes the algebra “closed” (all objects in relational algebra are relations)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a:t>
            </a:fld>
            <a:endParaRPr lang="en-US"/>
          </a:p>
        </p:txBody>
      </p:sp>
    </p:spTree>
    <p:extLst>
      <p:ext uri="{BB962C8B-B14F-4D97-AF65-F5344CB8AC3E}">
        <p14:creationId xmlns:p14="http://schemas.microsoft.com/office/powerpoint/2010/main" val="2202325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Relational Algebra Operations from Set Theory: CARTESIAN PRODUCT</a:t>
            </a:r>
            <a:endParaRPr lang="en-US"/>
          </a:p>
        </p:txBody>
      </p:sp>
      <p:sp>
        <p:nvSpPr>
          <p:cNvPr id="3" name="Content Placeholder 2"/>
          <p:cNvSpPr>
            <a:spLocks noGrp="1"/>
          </p:cNvSpPr>
          <p:nvPr>
            <p:ph idx="1"/>
          </p:nvPr>
        </p:nvSpPr>
        <p:spPr/>
        <p:txBody>
          <a:bodyPr/>
          <a:lstStyle/>
          <a:p>
            <a:r>
              <a:rPr lang="en-US" altLang="en-US" sz="3200" dirty="0"/>
              <a:t>Generally, CROSS PRODUCT is not a meaningful operation</a:t>
            </a:r>
          </a:p>
          <a:p>
            <a:pPr lvl="1"/>
            <a:r>
              <a:rPr lang="en-US" altLang="en-US" sz="2800" dirty="0"/>
              <a:t>Can become meaningful when followed by other operations</a:t>
            </a:r>
          </a:p>
          <a:p>
            <a:r>
              <a:rPr lang="en-US" altLang="en-US" sz="3200" dirty="0"/>
              <a:t>Example (not meaningful):</a:t>
            </a:r>
          </a:p>
          <a:p>
            <a:pPr lvl="1"/>
            <a:r>
              <a:rPr lang="en-US" altLang="en-US" dirty="0"/>
              <a:t>FEMALE_EMPS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SEX=’F’</a:t>
            </a:r>
            <a:r>
              <a:rPr lang="en-US" altLang="ja-JP" dirty="0"/>
              <a:t>(EMPLOYEE)</a:t>
            </a:r>
          </a:p>
          <a:p>
            <a:pPr lvl="1"/>
            <a:r>
              <a:rPr lang="en-US" altLang="en-US" dirty="0"/>
              <a:t>EMPNAMES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SSN </a:t>
            </a:r>
            <a:r>
              <a:rPr lang="en-US" altLang="en-US" dirty="0"/>
              <a:t>(FEMALE_EMPS)</a:t>
            </a:r>
          </a:p>
          <a:p>
            <a:pPr lvl="1"/>
            <a:r>
              <a:rPr lang="en-US" altLang="en-US" dirty="0"/>
              <a:t>EMP_DEPENDENTS </a:t>
            </a:r>
            <a:r>
              <a:rPr lang="en-US" altLang="en-US" dirty="0">
                <a:sym typeface="Symbol" panose="05050102010706020507" pitchFamily="18" charset="2"/>
              </a:rPr>
              <a:t> </a:t>
            </a:r>
            <a:r>
              <a:rPr lang="en-US" altLang="en-US" dirty="0"/>
              <a:t>EMPNAMES x DEPENDENT</a:t>
            </a:r>
          </a:p>
          <a:p>
            <a:r>
              <a:rPr lang="en-US" altLang="en-US" dirty="0"/>
              <a:t>EMP_DEPENDENTS will contain every combination of EMPNAMES and DEPENDENT</a:t>
            </a:r>
          </a:p>
          <a:p>
            <a:pPr lvl="1"/>
            <a:r>
              <a:rPr lang="en-US" altLang="en-US" dirty="0"/>
              <a:t>whether or not they are actually related</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30</a:t>
            </a:fld>
            <a:endParaRPr lang="en-US"/>
          </a:p>
        </p:txBody>
      </p:sp>
    </p:spTree>
    <p:extLst>
      <p:ext uri="{BB962C8B-B14F-4D97-AF65-F5344CB8AC3E}">
        <p14:creationId xmlns:p14="http://schemas.microsoft.com/office/powerpoint/2010/main" val="107670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CARTESIAN PRODUCT</a:t>
            </a:r>
            <a:endParaRPr lang="en-US" dirty="0"/>
          </a:p>
        </p:txBody>
      </p:sp>
      <p:sp>
        <p:nvSpPr>
          <p:cNvPr id="3" name="Content Placeholder 2"/>
          <p:cNvSpPr>
            <a:spLocks noGrp="1"/>
          </p:cNvSpPr>
          <p:nvPr>
            <p:ph idx="1"/>
          </p:nvPr>
        </p:nvSpPr>
        <p:spPr/>
        <p:txBody>
          <a:bodyPr>
            <a:noAutofit/>
          </a:bodyPr>
          <a:lstStyle/>
          <a:p>
            <a:r>
              <a:rPr lang="en-US" altLang="en-US" sz="3200" dirty="0"/>
              <a:t>To keep only combinations where the DEPENDENT is related to the EMPLOYEE, we add a SELECT operation as follows</a:t>
            </a:r>
          </a:p>
          <a:p>
            <a:r>
              <a:rPr lang="en-US" altLang="en-US" sz="3200" dirty="0"/>
              <a:t>Example (meaningful):</a:t>
            </a:r>
          </a:p>
          <a:p>
            <a:pPr lvl="1"/>
            <a:r>
              <a:rPr lang="en-US" altLang="en-US" dirty="0"/>
              <a:t>FEMALE_EMPS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SEX=’F’</a:t>
            </a:r>
            <a:r>
              <a:rPr lang="en-US" altLang="ja-JP" dirty="0"/>
              <a:t>(EMPLOYEE)</a:t>
            </a:r>
          </a:p>
          <a:p>
            <a:pPr lvl="1"/>
            <a:r>
              <a:rPr lang="en-US" altLang="en-US" dirty="0"/>
              <a:t>EMPNAMES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SSN </a:t>
            </a:r>
            <a:r>
              <a:rPr lang="en-US" altLang="en-US" dirty="0"/>
              <a:t>(FEMALE_EMPS)</a:t>
            </a:r>
          </a:p>
          <a:p>
            <a:pPr lvl="1"/>
            <a:r>
              <a:rPr lang="en-US" altLang="en-US" dirty="0"/>
              <a:t>EMP_DEPENDENTS </a:t>
            </a:r>
            <a:r>
              <a:rPr lang="en-US" altLang="en-US" dirty="0">
                <a:sym typeface="Symbol" panose="05050102010706020507" pitchFamily="18" charset="2"/>
              </a:rPr>
              <a:t> </a:t>
            </a:r>
            <a:r>
              <a:rPr lang="en-US" altLang="en-US" dirty="0"/>
              <a:t>EMPNAMES x DEPENDENT</a:t>
            </a:r>
          </a:p>
          <a:p>
            <a:pPr lvl="1"/>
            <a:r>
              <a:rPr lang="en-US" altLang="en-US" dirty="0"/>
              <a:t>ACTUAL_DEPS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SSN=ESSN</a:t>
            </a:r>
            <a:r>
              <a:rPr lang="en-US" altLang="en-US" dirty="0"/>
              <a:t>(EMP_DEPENDENTS)</a:t>
            </a:r>
          </a:p>
          <a:p>
            <a:pPr lvl="1"/>
            <a:r>
              <a:rPr lang="en-US" altLang="en-US" dirty="0"/>
              <a:t>RESULT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DEPENDENT_NAME </a:t>
            </a:r>
            <a:r>
              <a:rPr lang="en-US" altLang="en-US" dirty="0"/>
              <a:t>(ACTUAL_DEPS)</a:t>
            </a:r>
          </a:p>
          <a:p>
            <a:r>
              <a:rPr lang="en-US" altLang="en-US" dirty="0"/>
              <a:t>RESULT will now contain the name of female employees and their dependents</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31</a:t>
            </a:fld>
            <a:endParaRPr lang="en-US"/>
          </a:p>
        </p:txBody>
      </p:sp>
    </p:spTree>
    <p:extLst>
      <p:ext uri="{BB962C8B-B14F-4D97-AF65-F5344CB8AC3E}">
        <p14:creationId xmlns:p14="http://schemas.microsoft.com/office/powerpoint/2010/main" val="22690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CARTESIAN PRODUCT (CROSS PRODUCT)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32</a:t>
            </a:fld>
            <a:endParaRPr lang="en-US"/>
          </a:p>
        </p:txBody>
      </p:sp>
      <p:pic>
        <p:nvPicPr>
          <p:cNvPr id="6" name="Picture 5" descr="fig08_05continued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197" y="1998663"/>
            <a:ext cx="8622603" cy="299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867891" y="5303924"/>
            <a:ext cx="2910797" cy="369332"/>
          </a:xfrm>
          <a:prstGeom prst="rect">
            <a:avLst/>
          </a:prstGeom>
          <a:noFill/>
        </p:spPr>
        <p:txBody>
          <a:bodyPr wrap="none" rtlCol="0">
            <a:spAutoFit/>
          </a:bodyPr>
          <a:lstStyle/>
          <a:p>
            <a:r>
              <a:rPr lang="en-US" dirty="0"/>
              <a:t>Continued on next two slides</a:t>
            </a:r>
          </a:p>
        </p:txBody>
      </p:sp>
    </p:spTree>
    <p:extLst>
      <p:ext uri="{BB962C8B-B14F-4D97-AF65-F5344CB8AC3E}">
        <p14:creationId xmlns:p14="http://schemas.microsoft.com/office/powerpoint/2010/main" val="426685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33</a:t>
            </a:fld>
            <a:endParaRPr lang="en-US"/>
          </a:p>
        </p:txBody>
      </p:sp>
      <p:pic>
        <p:nvPicPr>
          <p:cNvPr id="6" name="Picture 5" descr="fig08_05continued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4046" y="249381"/>
            <a:ext cx="7013475" cy="529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45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34</a:t>
            </a:fld>
            <a:endParaRPr lang="en-US"/>
          </a:p>
        </p:txBody>
      </p:sp>
      <p:pic>
        <p:nvPicPr>
          <p:cNvPr id="6" name="Content Placeholder 5" descr="fig08_05continuedc.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7254" y="2535382"/>
            <a:ext cx="8515636" cy="174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316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JOIN</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a:t>JOIN Operation (denoted by     )</a:t>
            </a:r>
          </a:p>
          <a:p>
            <a:pPr lvl="1">
              <a:lnSpc>
                <a:spcPct val="80000"/>
              </a:lnSpc>
            </a:pPr>
            <a:r>
              <a:rPr lang="en-US" altLang="en-US" sz="2200" dirty="0"/>
              <a:t>The sequence of </a:t>
            </a:r>
            <a:r>
              <a:rPr lang="en-US" altLang="en-US" sz="2200"/>
              <a:t>CARTESIAN PRODUCT </a:t>
            </a:r>
            <a:r>
              <a:rPr lang="en-US" altLang="en-US" sz="2200" dirty="0"/>
              <a:t>followed by SELECT is used quite commonly to identify and select related tuples from two relations</a:t>
            </a:r>
          </a:p>
          <a:p>
            <a:pPr lvl="1">
              <a:lnSpc>
                <a:spcPct val="80000"/>
              </a:lnSpc>
            </a:pPr>
            <a:r>
              <a:rPr lang="en-US" altLang="en-US" sz="2200" dirty="0"/>
              <a:t>A special operation, called JOIN combines this sequence into a single operation</a:t>
            </a:r>
          </a:p>
          <a:p>
            <a:pPr lvl="1">
              <a:lnSpc>
                <a:spcPct val="80000"/>
              </a:lnSpc>
            </a:pPr>
            <a:r>
              <a:rPr lang="en-US" altLang="en-US" sz="2200" dirty="0"/>
              <a:t>This operation is very important for any relational database with more than a single relation, because it allows us </a:t>
            </a:r>
            <a:r>
              <a:rPr lang="en-US" altLang="en-US" sz="2200" i="1" dirty="0"/>
              <a:t>combine related tuples</a:t>
            </a:r>
            <a:r>
              <a:rPr lang="en-US" altLang="en-US" sz="2200" dirty="0"/>
              <a:t> from various relations </a:t>
            </a:r>
          </a:p>
          <a:p>
            <a:pPr lvl="1">
              <a:lnSpc>
                <a:spcPct val="80000"/>
              </a:lnSpc>
            </a:pPr>
            <a:r>
              <a:rPr lang="en-US" altLang="en-US" sz="2200" dirty="0"/>
              <a:t>The general form of a join operation on two relations R(A1, A2, . . ., An) and S(B1, B2, . . ., </a:t>
            </a:r>
            <a:r>
              <a:rPr lang="en-US" altLang="en-US" sz="2200" dirty="0" err="1"/>
              <a:t>Bm</a:t>
            </a:r>
            <a:r>
              <a:rPr lang="en-US" altLang="en-US" sz="2200" dirty="0"/>
              <a:t>) is:</a:t>
            </a:r>
          </a:p>
          <a:p>
            <a:pPr lvl="1" algn="ctr">
              <a:lnSpc>
                <a:spcPct val="80000"/>
              </a:lnSpc>
              <a:buNone/>
            </a:pPr>
            <a:r>
              <a:rPr lang="en-US" altLang="en-US" sz="2200" dirty="0"/>
              <a:t>R     </a:t>
            </a:r>
            <a:r>
              <a:rPr lang="en-US" altLang="en-US" sz="2200" baseline="-25000" dirty="0"/>
              <a:t>&lt;join condition&gt;</a:t>
            </a:r>
            <a:r>
              <a:rPr lang="en-US" altLang="en-US" sz="2200" dirty="0"/>
              <a:t>S</a:t>
            </a:r>
          </a:p>
          <a:p>
            <a:pPr lvl="1">
              <a:lnSpc>
                <a:spcPct val="80000"/>
              </a:lnSpc>
            </a:pPr>
            <a:r>
              <a:rPr lang="en-US" altLang="en-US" sz="2200" dirty="0"/>
              <a:t>where R and S can be any relations that result from general </a:t>
            </a:r>
            <a:r>
              <a:rPr lang="en-US" altLang="en-US" sz="2200" i="1" dirty="0"/>
              <a:t>relational algebra expressions</a:t>
            </a:r>
            <a:r>
              <a:rPr lang="en-US" altLang="en-US" sz="2200" dirty="0"/>
              <a: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35</a:t>
            </a:fld>
            <a:endParaRPr lang="en-US"/>
          </a:p>
        </p:txBody>
      </p:sp>
      <p:grpSp>
        <p:nvGrpSpPr>
          <p:cNvPr id="6" name="Group 5"/>
          <p:cNvGrpSpPr>
            <a:grpSpLocks/>
          </p:cNvGrpSpPr>
          <p:nvPr/>
        </p:nvGrpSpPr>
        <p:grpSpPr bwMode="auto">
          <a:xfrm>
            <a:off x="5450532" y="3341687"/>
            <a:ext cx="154"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 name="Line 27"/>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 name="Line 28"/>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 name="Line 29"/>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11" name="Group 10"/>
          <p:cNvGrpSpPr>
            <a:grpSpLocks/>
          </p:cNvGrpSpPr>
          <p:nvPr/>
        </p:nvGrpSpPr>
        <p:grpSpPr bwMode="auto">
          <a:xfrm>
            <a:off x="5602932" y="3494087"/>
            <a:ext cx="154" cy="174625"/>
            <a:chOff x="377" y="2904"/>
            <a:chExt cx="154" cy="110"/>
          </a:xfrm>
        </p:grpSpPr>
        <p:sp>
          <p:nvSpPr>
            <p:cNvPr id="12"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 name="Group 15"/>
          <p:cNvGrpSpPr>
            <a:grpSpLocks/>
          </p:cNvGrpSpPr>
          <p:nvPr/>
        </p:nvGrpSpPr>
        <p:grpSpPr bwMode="auto">
          <a:xfrm>
            <a:off x="5755332" y="3646487"/>
            <a:ext cx="154" cy="174625"/>
            <a:chOff x="377" y="2904"/>
            <a:chExt cx="154" cy="110"/>
          </a:xfrm>
        </p:grpSpPr>
        <p:sp>
          <p:nvSpPr>
            <p:cNvPr id="17" name="Line 26"/>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8" name="Line 27"/>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9" name="Line 28"/>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0" name="Line 29"/>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26" name="Group 25"/>
          <p:cNvGrpSpPr>
            <a:grpSpLocks/>
          </p:cNvGrpSpPr>
          <p:nvPr/>
        </p:nvGrpSpPr>
        <p:grpSpPr bwMode="auto">
          <a:xfrm>
            <a:off x="4714702" y="1936895"/>
            <a:ext cx="219075" cy="174625"/>
            <a:chOff x="377" y="2904"/>
            <a:chExt cx="154" cy="110"/>
          </a:xfrm>
        </p:grpSpPr>
        <p:sp>
          <p:nvSpPr>
            <p:cNvPr id="2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1" name="Group 25"/>
          <p:cNvGrpSpPr>
            <a:grpSpLocks/>
          </p:cNvGrpSpPr>
          <p:nvPr/>
        </p:nvGrpSpPr>
        <p:grpSpPr bwMode="auto">
          <a:xfrm>
            <a:off x="5602932" y="4463964"/>
            <a:ext cx="219075" cy="174625"/>
            <a:chOff x="377" y="2904"/>
            <a:chExt cx="154" cy="110"/>
          </a:xfrm>
        </p:grpSpPr>
        <p:sp>
          <p:nvSpPr>
            <p:cNvPr id="32"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798187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JOIN</a:t>
            </a:r>
            <a:endParaRPr lang="en-US" dirty="0"/>
          </a:p>
        </p:txBody>
      </p:sp>
      <p:sp>
        <p:nvSpPr>
          <p:cNvPr id="3" name="Content Placeholder 2"/>
          <p:cNvSpPr>
            <a:spLocks noGrp="1"/>
          </p:cNvSpPr>
          <p:nvPr>
            <p:ph idx="1"/>
          </p:nvPr>
        </p:nvSpPr>
        <p:spPr>
          <a:xfrm>
            <a:off x="838200" y="1806214"/>
            <a:ext cx="10515600" cy="4351338"/>
          </a:xfrm>
        </p:spPr>
        <p:txBody>
          <a:bodyPr/>
          <a:lstStyle/>
          <a:p>
            <a:pPr>
              <a:lnSpc>
                <a:spcPct val="80000"/>
              </a:lnSpc>
            </a:pPr>
            <a:r>
              <a:rPr lang="en-US" altLang="en-US" sz="2400" dirty="0"/>
              <a:t>Example: Suppose that we want to retrieve the name of the manager of each department.</a:t>
            </a:r>
          </a:p>
          <a:p>
            <a:pPr lvl="1">
              <a:lnSpc>
                <a:spcPct val="80000"/>
              </a:lnSpc>
            </a:pPr>
            <a:r>
              <a:rPr lang="en-US" altLang="en-US" sz="2200" dirty="0"/>
              <a:t>To get the manager’s name, we need to combine each DEPARTMENT tuple with the EMPLOYEE tuple whose SSN value matches the MGRSSN value in the department tuple. </a:t>
            </a:r>
          </a:p>
          <a:p>
            <a:pPr lvl="1">
              <a:lnSpc>
                <a:spcPct val="80000"/>
              </a:lnSpc>
            </a:pPr>
            <a:r>
              <a:rPr lang="en-US" altLang="en-US" sz="2200" dirty="0"/>
              <a:t>We do this by using the join           operation.</a:t>
            </a:r>
          </a:p>
          <a:p>
            <a:pPr lvl="1">
              <a:lnSpc>
                <a:spcPct val="80000"/>
              </a:lnSpc>
            </a:pPr>
            <a:endParaRPr lang="en-US" altLang="en-US" sz="2200" dirty="0"/>
          </a:p>
          <a:p>
            <a:pPr lvl="1">
              <a:lnSpc>
                <a:spcPct val="80000"/>
              </a:lnSpc>
            </a:pPr>
            <a:r>
              <a:rPr lang="en-US" altLang="en-US" sz="2200" dirty="0"/>
              <a:t>DEPT_MGR </a:t>
            </a:r>
            <a:r>
              <a:rPr lang="en-US" altLang="en-US" sz="2200" dirty="0">
                <a:sym typeface="Symbol" panose="05050102010706020507" pitchFamily="18" charset="2"/>
              </a:rPr>
              <a:t></a:t>
            </a:r>
            <a:r>
              <a:rPr lang="en-US" altLang="en-US" sz="2200" dirty="0"/>
              <a:t> DEPARTMENT      </a:t>
            </a:r>
            <a:r>
              <a:rPr lang="en-US" altLang="en-US" sz="2200" baseline="-25000" dirty="0"/>
              <a:t>MGRSSN=SSN </a:t>
            </a:r>
            <a:r>
              <a:rPr lang="en-US" altLang="en-US" sz="2200" dirty="0"/>
              <a:t>EMPLOYEE</a:t>
            </a:r>
          </a:p>
          <a:p>
            <a:pPr>
              <a:lnSpc>
                <a:spcPct val="80000"/>
              </a:lnSpc>
            </a:pPr>
            <a:r>
              <a:rPr lang="en-US" altLang="en-US" sz="2400" dirty="0"/>
              <a:t>MGRSSN=SSN is the join condition</a:t>
            </a:r>
          </a:p>
          <a:p>
            <a:pPr lvl="1">
              <a:lnSpc>
                <a:spcPct val="80000"/>
              </a:lnSpc>
            </a:pPr>
            <a:r>
              <a:rPr lang="en-US" altLang="en-US" sz="2200" dirty="0"/>
              <a:t>Combines each department record with the employee who manages the department</a:t>
            </a:r>
          </a:p>
          <a:p>
            <a:pPr lvl="1">
              <a:lnSpc>
                <a:spcPct val="80000"/>
              </a:lnSpc>
            </a:pPr>
            <a:r>
              <a:rPr lang="en-US" altLang="en-US" sz="2200" dirty="0"/>
              <a:t>The join condition can also be specified as DEPARTMENT.MGRSSN= EMPLOYEE.SSN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36</a:t>
            </a:fld>
            <a:endParaRPr lang="en-US"/>
          </a:p>
        </p:txBody>
      </p:sp>
      <p:grpSp>
        <p:nvGrpSpPr>
          <p:cNvPr id="6" name="Group 5"/>
          <p:cNvGrpSpPr>
            <a:grpSpLocks/>
          </p:cNvGrpSpPr>
          <p:nvPr/>
        </p:nvGrpSpPr>
        <p:grpSpPr bwMode="auto">
          <a:xfrm>
            <a:off x="4977642" y="3391622"/>
            <a:ext cx="219075"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11" name="Picture 10"/>
          <p:cNvPicPr>
            <a:picLocks noChangeAspect="1"/>
          </p:cNvPicPr>
          <p:nvPr/>
        </p:nvPicPr>
        <p:blipFill>
          <a:blip r:embed="rId2"/>
          <a:stretch>
            <a:fillRect/>
          </a:stretch>
        </p:blipFill>
        <p:spPr>
          <a:xfrm>
            <a:off x="4968296" y="4068271"/>
            <a:ext cx="237765" cy="188992"/>
          </a:xfrm>
          <a:prstGeom prst="rect">
            <a:avLst/>
          </a:prstGeom>
        </p:spPr>
      </p:pic>
    </p:spTree>
    <p:extLst>
      <p:ext uri="{BB962C8B-B14F-4D97-AF65-F5344CB8AC3E}">
        <p14:creationId xmlns:p14="http://schemas.microsoft.com/office/powerpoint/2010/main" val="2078325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Verdana" panose="020B0604030504040204" pitchFamily="34" charset="0"/>
              </a:rPr>
              <a:t>Result of the JOIN operation DEPT_MGR ← DEPARTMENT   </a:t>
            </a:r>
            <a:r>
              <a:rPr lang="en-US" altLang="en-US" baseline="-25000" dirty="0" err="1">
                <a:latin typeface="Verdana" panose="020B0604030504040204" pitchFamily="34" charset="0"/>
              </a:rPr>
              <a:t>Mgr_ssn</a:t>
            </a:r>
            <a:r>
              <a:rPr lang="en-US" altLang="en-US" baseline="-25000" dirty="0">
                <a:latin typeface="Verdana" panose="020B0604030504040204" pitchFamily="34" charset="0"/>
              </a:rPr>
              <a:t>=</a:t>
            </a:r>
            <a:r>
              <a:rPr lang="en-US" altLang="en-US" baseline="-25000" dirty="0" err="1">
                <a:latin typeface="Verdana" panose="020B0604030504040204" pitchFamily="34" charset="0"/>
              </a:rPr>
              <a:t>Ssn</a:t>
            </a:r>
            <a:r>
              <a:rPr lang="en-US" altLang="en-US" dirty="0" err="1">
                <a:latin typeface="Verdana" panose="020B0604030504040204" pitchFamily="34" charset="0"/>
              </a:rPr>
              <a:t>EMPLOYEE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37</a:t>
            </a:fld>
            <a:endParaRPr lang="en-US"/>
          </a:p>
        </p:txBody>
      </p:sp>
      <p:grpSp>
        <p:nvGrpSpPr>
          <p:cNvPr id="6" name="Group 5"/>
          <p:cNvGrpSpPr>
            <a:grpSpLocks/>
          </p:cNvGrpSpPr>
          <p:nvPr/>
        </p:nvGrpSpPr>
        <p:grpSpPr bwMode="auto">
          <a:xfrm>
            <a:off x="5512724" y="1238598"/>
            <a:ext cx="322811" cy="324196"/>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11" name="Picture 2" descr="fig08_0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3218"/>
            <a:ext cx="10091876" cy="172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19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JOIN</a:t>
            </a:r>
            <a:endParaRPr lang="en-US" dirty="0"/>
          </a:p>
        </p:txBody>
      </p:sp>
      <p:sp>
        <p:nvSpPr>
          <p:cNvPr id="3" name="Content Placeholder 2"/>
          <p:cNvSpPr>
            <a:spLocks noGrp="1"/>
          </p:cNvSpPr>
          <p:nvPr>
            <p:ph idx="1"/>
          </p:nvPr>
        </p:nvSpPr>
        <p:spPr/>
        <p:txBody>
          <a:bodyPr/>
          <a:lstStyle/>
          <a:p>
            <a:r>
              <a:rPr lang="en-US" altLang="en-US" sz="2400" dirty="0"/>
              <a:t>Consider the following JOIN operation:</a:t>
            </a:r>
          </a:p>
          <a:p>
            <a:pPr lvl="1"/>
            <a:r>
              <a:rPr lang="en-US" altLang="en-US" sz="2200" dirty="0"/>
              <a:t>R(A1, A2, . . ., An)                   S(B1, B2, . . ., </a:t>
            </a:r>
            <a:r>
              <a:rPr lang="en-US" altLang="en-US" sz="2200" dirty="0" err="1"/>
              <a:t>Bm</a:t>
            </a:r>
            <a:r>
              <a:rPr lang="en-US" altLang="en-US" sz="2200" dirty="0"/>
              <a:t>)</a:t>
            </a:r>
          </a:p>
          <a:p>
            <a:pPr lvl="2">
              <a:buNone/>
            </a:pPr>
            <a:r>
              <a:rPr lang="en-US" altLang="en-US" dirty="0"/>
              <a:t>                                       </a:t>
            </a:r>
            <a:r>
              <a:rPr lang="en-US" altLang="en-US" dirty="0" err="1"/>
              <a:t>R.Ai</a:t>
            </a:r>
            <a:r>
              <a:rPr lang="en-US" altLang="en-US" dirty="0"/>
              <a:t>=</a:t>
            </a:r>
            <a:r>
              <a:rPr lang="en-US" altLang="en-US" dirty="0" err="1"/>
              <a:t>S.Bj</a:t>
            </a:r>
            <a:endParaRPr lang="en-US" altLang="en-US" dirty="0"/>
          </a:p>
          <a:p>
            <a:pPr lvl="1"/>
            <a:r>
              <a:rPr lang="en-US" altLang="en-US" sz="2200" dirty="0"/>
              <a:t>Result is a relation Q with degree n + m attributes:</a:t>
            </a:r>
          </a:p>
          <a:p>
            <a:pPr lvl="2"/>
            <a:r>
              <a:rPr lang="en-US" altLang="en-US" dirty="0"/>
              <a:t>Q(A1, A2, . . ., An, B1, B2, . . ., </a:t>
            </a:r>
            <a:r>
              <a:rPr lang="en-US" altLang="en-US" dirty="0" err="1"/>
              <a:t>Bm</a:t>
            </a:r>
            <a:r>
              <a:rPr lang="en-US" altLang="en-US" dirty="0"/>
              <a:t>), in that order.</a:t>
            </a:r>
          </a:p>
          <a:p>
            <a:pPr lvl="1"/>
            <a:r>
              <a:rPr lang="en-US" altLang="en-US" sz="2200" dirty="0"/>
              <a:t>The resulting relation state has one tuple for each combination of tuples—r from R and s from S, but </a:t>
            </a:r>
            <a:r>
              <a:rPr lang="en-US" altLang="en-US" sz="2200" i="1" dirty="0"/>
              <a:t>only if they satisfy the join condition</a:t>
            </a:r>
            <a:r>
              <a:rPr lang="en-US" altLang="en-US" sz="2200" dirty="0"/>
              <a:t> r[Ai]=s[</a:t>
            </a:r>
            <a:r>
              <a:rPr lang="en-US" altLang="en-US" sz="2200" dirty="0" err="1"/>
              <a:t>Bj</a:t>
            </a:r>
            <a:r>
              <a:rPr lang="en-US" altLang="en-US" sz="2200" dirty="0"/>
              <a:t>]</a:t>
            </a:r>
          </a:p>
          <a:p>
            <a:pPr lvl="1"/>
            <a:r>
              <a:rPr lang="en-US" altLang="en-US" sz="2200" dirty="0"/>
              <a:t>Hence, if R has </a:t>
            </a:r>
            <a:r>
              <a:rPr lang="en-US" altLang="en-US" sz="2200" dirty="0" err="1"/>
              <a:t>n</a:t>
            </a:r>
            <a:r>
              <a:rPr lang="en-US" altLang="en-US" sz="2200" baseline="-25000" dirty="0" err="1"/>
              <a:t>R</a:t>
            </a:r>
            <a:r>
              <a:rPr lang="en-US" altLang="en-US" sz="2200" dirty="0"/>
              <a:t> tuples, and S has </a:t>
            </a:r>
            <a:r>
              <a:rPr lang="en-US" altLang="en-US" sz="2200" dirty="0" err="1"/>
              <a:t>n</a:t>
            </a:r>
            <a:r>
              <a:rPr lang="en-US" altLang="en-US" sz="2200" baseline="-25000" dirty="0" err="1"/>
              <a:t>S</a:t>
            </a:r>
            <a:r>
              <a:rPr lang="en-US" altLang="en-US" sz="2200" dirty="0"/>
              <a:t> tuples, then the join result will generally have </a:t>
            </a:r>
            <a:r>
              <a:rPr lang="en-US" altLang="en-US" sz="2200" i="1" dirty="0"/>
              <a:t>less than</a:t>
            </a:r>
            <a:r>
              <a:rPr lang="en-US" altLang="en-US" sz="2200" dirty="0"/>
              <a:t> </a:t>
            </a:r>
            <a:r>
              <a:rPr lang="en-US" altLang="en-US" sz="2200" dirty="0" err="1"/>
              <a:t>n</a:t>
            </a:r>
            <a:r>
              <a:rPr lang="en-US" altLang="en-US" sz="2200" baseline="-25000" dirty="0" err="1"/>
              <a:t>R</a:t>
            </a:r>
            <a:r>
              <a:rPr lang="en-US" altLang="en-US" sz="2200" dirty="0"/>
              <a:t> * </a:t>
            </a:r>
            <a:r>
              <a:rPr lang="en-US" altLang="en-US" sz="2200" dirty="0" err="1"/>
              <a:t>n</a:t>
            </a:r>
            <a:r>
              <a:rPr lang="en-US" altLang="en-US" sz="2200" baseline="-25000" dirty="0" err="1"/>
              <a:t>S</a:t>
            </a:r>
            <a:r>
              <a:rPr lang="en-US" altLang="en-US" sz="2200" dirty="0"/>
              <a:t> tuples.</a:t>
            </a:r>
          </a:p>
          <a:p>
            <a:pPr lvl="1"/>
            <a:r>
              <a:rPr lang="en-US" altLang="en-US" sz="2200" dirty="0"/>
              <a:t>Only related tuples (based on the join condition) will appear in the result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38</a:t>
            </a:fld>
            <a:endParaRPr lang="en-US"/>
          </a:p>
        </p:txBody>
      </p:sp>
      <p:grpSp>
        <p:nvGrpSpPr>
          <p:cNvPr id="6" name="Group 5"/>
          <p:cNvGrpSpPr>
            <a:grpSpLocks/>
          </p:cNvGrpSpPr>
          <p:nvPr/>
        </p:nvGrpSpPr>
        <p:grpSpPr bwMode="auto">
          <a:xfrm>
            <a:off x="3715789" y="2377440"/>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927464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JOIN</a:t>
            </a:r>
            <a:endParaRPr lang="en-US" dirty="0"/>
          </a:p>
        </p:txBody>
      </p:sp>
      <p:sp>
        <p:nvSpPr>
          <p:cNvPr id="3" name="Content Placeholder 2"/>
          <p:cNvSpPr>
            <a:spLocks noGrp="1"/>
          </p:cNvSpPr>
          <p:nvPr>
            <p:ph idx="1"/>
          </p:nvPr>
        </p:nvSpPr>
        <p:spPr/>
        <p:txBody>
          <a:bodyPr>
            <a:normAutofit lnSpcReduction="10000"/>
          </a:bodyPr>
          <a:lstStyle/>
          <a:p>
            <a:r>
              <a:rPr lang="en-US" altLang="en-US" dirty="0"/>
              <a:t>The general case of JOIN operation is called a Theta-join:</a:t>
            </a:r>
          </a:p>
          <a:p>
            <a:pPr marL="0" indent="0">
              <a:buNone/>
            </a:pPr>
            <a:r>
              <a:rPr lang="en-US" altLang="en-US" dirty="0"/>
              <a:t> 		R              S</a:t>
            </a:r>
          </a:p>
          <a:p>
            <a:pPr lvl="2">
              <a:buNone/>
            </a:pPr>
            <a:r>
              <a:rPr lang="en-US" altLang="en-US" dirty="0"/>
              <a:t>                             </a:t>
            </a:r>
            <a:r>
              <a:rPr lang="en-US" altLang="en-US" i="1" dirty="0"/>
              <a:t>theta</a:t>
            </a:r>
          </a:p>
          <a:p>
            <a:r>
              <a:rPr lang="en-US" altLang="en-US" dirty="0"/>
              <a:t>The join condition is called </a:t>
            </a:r>
            <a:r>
              <a:rPr lang="en-US" altLang="en-US" i="1" dirty="0"/>
              <a:t>theta</a:t>
            </a:r>
          </a:p>
          <a:p>
            <a:r>
              <a:rPr lang="en-US" altLang="en-US" i="1" dirty="0"/>
              <a:t>Theta</a:t>
            </a:r>
            <a:r>
              <a:rPr lang="en-US" altLang="en-US" dirty="0"/>
              <a:t> can be any general </a:t>
            </a:r>
            <a:r>
              <a:rPr lang="en-US" altLang="en-US" dirty="0" err="1"/>
              <a:t>boolean</a:t>
            </a:r>
            <a:r>
              <a:rPr lang="en-US" altLang="en-US" dirty="0"/>
              <a:t> expression on the attributes of R and S; for example:</a:t>
            </a:r>
          </a:p>
          <a:p>
            <a:pPr lvl="1"/>
            <a:r>
              <a:rPr lang="en-US" altLang="en-US" dirty="0" err="1"/>
              <a:t>R.Ai</a:t>
            </a:r>
            <a:r>
              <a:rPr lang="en-US" altLang="en-US" dirty="0"/>
              <a:t>&lt;</a:t>
            </a:r>
            <a:r>
              <a:rPr lang="en-US" altLang="en-US" dirty="0" err="1"/>
              <a:t>S.Bj</a:t>
            </a:r>
            <a:r>
              <a:rPr lang="en-US" altLang="en-US" dirty="0"/>
              <a:t> AND (</a:t>
            </a:r>
            <a:r>
              <a:rPr lang="en-US" altLang="en-US" dirty="0" err="1"/>
              <a:t>R.Ak</a:t>
            </a:r>
            <a:r>
              <a:rPr lang="en-US" altLang="en-US" dirty="0"/>
              <a:t>=</a:t>
            </a:r>
            <a:r>
              <a:rPr lang="en-US" altLang="en-US" dirty="0" err="1"/>
              <a:t>S.Bl</a:t>
            </a:r>
            <a:r>
              <a:rPr lang="en-US" altLang="en-US" dirty="0"/>
              <a:t> OR </a:t>
            </a:r>
            <a:r>
              <a:rPr lang="en-US" altLang="en-US" dirty="0" err="1"/>
              <a:t>R.Ap</a:t>
            </a:r>
            <a:r>
              <a:rPr lang="en-US" altLang="en-US" dirty="0"/>
              <a:t>&lt;</a:t>
            </a:r>
            <a:r>
              <a:rPr lang="en-US" altLang="en-US" dirty="0" err="1"/>
              <a:t>S.Bq</a:t>
            </a:r>
            <a:r>
              <a:rPr lang="en-US" altLang="en-US" dirty="0"/>
              <a:t>)</a:t>
            </a:r>
          </a:p>
          <a:p>
            <a:r>
              <a:rPr lang="en-US" altLang="en-US" dirty="0"/>
              <a:t>Most join conditions involve one or more equality conditions “</a:t>
            </a:r>
            <a:r>
              <a:rPr lang="en-US" altLang="en-US" dirty="0" err="1"/>
              <a:t>AND”ed</a:t>
            </a:r>
            <a:r>
              <a:rPr lang="en-US" altLang="en-US" dirty="0"/>
              <a:t> together; for example:</a:t>
            </a:r>
          </a:p>
          <a:p>
            <a:pPr lvl="1"/>
            <a:r>
              <a:rPr lang="en-US" altLang="en-US" dirty="0" err="1"/>
              <a:t>R.Ai</a:t>
            </a:r>
            <a:r>
              <a:rPr lang="en-US" altLang="en-US" dirty="0"/>
              <a:t>=</a:t>
            </a:r>
            <a:r>
              <a:rPr lang="en-US" altLang="en-US" dirty="0" err="1"/>
              <a:t>S.Bj</a:t>
            </a:r>
            <a:r>
              <a:rPr lang="en-US" altLang="en-US" dirty="0"/>
              <a:t> AND </a:t>
            </a:r>
            <a:r>
              <a:rPr lang="en-US" altLang="en-US" dirty="0" err="1"/>
              <a:t>R.Ak</a:t>
            </a:r>
            <a:r>
              <a:rPr lang="en-US" altLang="en-US" dirty="0"/>
              <a:t>=</a:t>
            </a:r>
            <a:r>
              <a:rPr lang="en-US" altLang="en-US" dirty="0" err="1"/>
              <a:t>S.Bl</a:t>
            </a:r>
            <a:r>
              <a:rPr lang="en-US" altLang="en-US" dirty="0"/>
              <a:t> AND </a:t>
            </a:r>
            <a:r>
              <a:rPr lang="en-US" altLang="en-US" dirty="0" err="1"/>
              <a:t>R.Ap</a:t>
            </a:r>
            <a:r>
              <a:rPr lang="en-US" altLang="en-US" dirty="0"/>
              <a:t>=</a:t>
            </a:r>
            <a:r>
              <a:rPr lang="en-US" altLang="en-US" dirty="0" err="1"/>
              <a:t>S.Bq</a:t>
            </a:r>
            <a:endParaRPr lang="en-US" altLang="en-US"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39</a:t>
            </a:fld>
            <a:endParaRPr lang="en-US"/>
          </a:p>
        </p:txBody>
      </p:sp>
      <p:grpSp>
        <p:nvGrpSpPr>
          <p:cNvPr id="6" name="Group 5"/>
          <p:cNvGrpSpPr>
            <a:grpSpLocks/>
          </p:cNvGrpSpPr>
          <p:nvPr/>
        </p:nvGrpSpPr>
        <p:grpSpPr bwMode="auto">
          <a:xfrm>
            <a:off x="3150523" y="2377440"/>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21803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normAutofit/>
          </a:bodyPr>
          <a:lstStyle/>
          <a:p>
            <a:r>
              <a:rPr lang="en-US" altLang="en-US" sz="3200" dirty="0"/>
              <a:t>The </a:t>
            </a:r>
            <a:r>
              <a:rPr lang="en-US" altLang="en-US" sz="3200" b="1" dirty="0"/>
              <a:t>algebra operations</a:t>
            </a:r>
            <a:r>
              <a:rPr lang="en-US" altLang="en-US" sz="3200" dirty="0"/>
              <a:t> thus produce new relations</a:t>
            </a:r>
          </a:p>
          <a:p>
            <a:pPr lvl="1"/>
            <a:r>
              <a:rPr lang="en-US" altLang="en-US" sz="2800" dirty="0"/>
              <a:t>These can be further manipulated using operations of the same algebra</a:t>
            </a:r>
          </a:p>
          <a:p>
            <a:r>
              <a:rPr lang="en-US" altLang="en-US" sz="3200" dirty="0"/>
              <a:t>A sequence of relational algebra operations forms a </a:t>
            </a:r>
            <a:r>
              <a:rPr lang="en-US" altLang="en-US" sz="3200" b="1" dirty="0"/>
              <a:t>relational algebra expression</a:t>
            </a:r>
          </a:p>
          <a:p>
            <a:pPr lvl="1"/>
            <a:r>
              <a:rPr lang="en-US" altLang="en-US" sz="2800" dirty="0"/>
              <a:t>The result of a relational algebra expression is also a relation that represents the result of a database query (or retrieval request)</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a:t>
            </a:fld>
            <a:endParaRPr lang="en-US"/>
          </a:p>
        </p:txBody>
      </p:sp>
    </p:spTree>
    <p:extLst>
      <p:ext uri="{BB962C8B-B14F-4D97-AF65-F5344CB8AC3E}">
        <p14:creationId xmlns:p14="http://schemas.microsoft.com/office/powerpoint/2010/main" val="2905083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EQUIJOIN</a:t>
            </a:r>
            <a:endParaRPr lang="en-US" dirty="0"/>
          </a:p>
        </p:txBody>
      </p:sp>
      <p:sp>
        <p:nvSpPr>
          <p:cNvPr id="3" name="Content Placeholder 2"/>
          <p:cNvSpPr>
            <a:spLocks noGrp="1"/>
          </p:cNvSpPr>
          <p:nvPr>
            <p:ph idx="1"/>
          </p:nvPr>
        </p:nvSpPr>
        <p:spPr/>
        <p:txBody>
          <a:bodyPr/>
          <a:lstStyle/>
          <a:p>
            <a:r>
              <a:rPr lang="en-US" altLang="en-US" dirty="0"/>
              <a:t>EQUIJOIN Operation</a:t>
            </a:r>
          </a:p>
          <a:p>
            <a:r>
              <a:rPr lang="en-US" altLang="en-US" dirty="0"/>
              <a:t>The most common use of join involves join conditions with </a:t>
            </a:r>
            <a:r>
              <a:rPr lang="en-US" altLang="en-US" i="1" dirty="0"/>
              <a:t>equality comparisons</a:t>
            </a:r>
            <a:r>
              <a:rPr lang="en-US" altLang="en-US" dirty="0"/>
              <a:t> only</a:t>
            </a:r>
          </a:p>
          <a:p>
            <a:r>
              <a:rPr lang="en-US" altLang="en-US" dirty="0"/>
              <a:t>Such a join, where the only comparison operator used is =, is called an EQUIJOIN.</a:t>
            </a:r>
          </a:p>
          <a:p>
            <a:pPr lvl="1"/>
            <a:r>
              <a:rPr lang="en-US" altLang="en-US" dirty="0"/>
              <a:t>In the result of an EQUIJOIN we always have one or more pairs of attributes (whose names need not be  identical) that have identical values in every tuple. </a:t>
            </a:r>
          </a:p>
          <a:p>
            <a:pPr lvl="1"/>
            <a:r>
              <a:rPr lang="en-US" altLang="en-US" dirty="0"/>
              <a:t>The JOIN seen in the previous example was an EQUIJOIN.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40</a:t>
            </a:fld>
            <a:endParaRPr lang="en-US"/>
          </a:p>
        </p:txBody>
      </p:sp>
    </p:spTree>
    <p:extLst>
      <p:ext uri="{BB962C8B-B14F-4D97-AF65-F5344CB8AC3E}">
        <p14:creationId xmlns:p14="http://schemas.microsoft.com/office/powerpoint/2010/main" val="224648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a:t>
            </a:r>
            <a:br>
              <a:rPr lang="en-US" altLang="en-US" dirty="0"/>
            </a:br>
            <a:r>
              <a:rPr lang="en-US" altLang="en-US" dirty="0"/>
              <a:t>NATURAL JOIN Operation</a:t>
            </a:r>
            <a:endParaRPr lang="en-US" dirty="0"/>
          </a:p>
        </p:txBody>
      </p:sp>
      <p:sp>
        <p:nvSpPr>
          <p:cNvPr id="3" name="Content Placeholder 2"/>
          <p:cNvSpPr>
            <a:spLocks noGrp="1"/>
          </p:cNvSpPr>
          <p:nvPr>
            <p:ph idx="1"/>
          </p:nvPr>
        </p:nvSpPr>
        <p:spPr/>
        <p:txBody>
          <a:bodyPr>
            <a:normAutofit/>
          </a:bodyPr>
          <a:lstStyle/>
          <a:p>
            <a:r>
              <a:rPr lang="en-US" dirty="0"/>
              <a:t>NATURAL JOIN Operation </a:t>
            </a:r>
          </a:p>
          <a:p>
            <a:pPr lvl="1"/>
            <a:r>
              <a:rPr lang="en-US" dirty="0"/>
              <a:t>Another variation of JOIN called NATURAL JOIN — denoted by * — was created to get rid of the second (superfluous) attribute in an EQUIJOIN condition.</a:t>
            </a:r>
          </a:p>
          <a:p>
            <a:pPr lvl="2"/>
            <a:r>
              <a:rPr lang="en-US" dirty="0"/>
              <a:t>because one of each pair of attributes with identical values is superfluous</a:t>
            </a:r>
          </a:p>
          <a:p>
            <a:pPr lvl="1"/>
            <a:r>
              <a:rPr lang="en-US" dirty="0"/>
              <a:t>The standard definition of natural join requires that the two join attributes, or each pair of corresponding join attributes, have the same name in both relations</a:t>
            </a:r>
          </a:p>
          <a:p>
            <a:pPr lvl="1"/>
            <a:r>
              <a:rPr lang="en-US" dirty="0"/>
              <a:t>If this is not the case, a renaming operation is applied first.	</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41</a:t>
            </a:fld>
            <a:endParaRPr lang="en-US"/>
          </a:p>
        </p:txBody>
      </p:sp>
    </p:spTree>
    <p:extLst>
      <p:ext uri="{BB962C8B-B14F-4D97-AF65-F5344CB8AC3E}">
        <p14:creationId xmlns:p14="http://schemas.microsoft.com/office/powerpoint/2010/main" val="42847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a:t>
            </a:r>
            <a:br>
              <a:rPr lang="en-US" altLang="en-US" dirty="0"/>
            </a:br>
            <a:r>
              <a:rPr lang="en-US" altLang="en-US" dirty="0"/>
              <a:t>NATURAL JOIN Operation</a:t>
            </a:r>
            <a:endParaRPr lang="en-US" dirty="0"/>
          </a:p>
        </p:txBody>
      </p:sp>
      <p:sp>
        <p:nvSpPr>
          <p:cNvPr id="3" name="Content Placeholder 2"/>
          <p:cNvSpPr>
            <a:spLocks noGrp="1"/>
          </p:cNvSpPr>
          <p:nvPr>
            <p:ph idx="1"/>
          </p:nvPr>
        </p:nvSpPr>
        <p:spPr/>
        <p:txBody>
          <a:bodyPr>
            <a:normAutofit lnSpcReduction="10000"/>
          </a:bodyPr>
          <a:lstStyle/>
          <a:p>
            <a:r>
              <a:rPr lang="en-US" altLang="en-US" sz="2000" dirty="0"/>
              <a:t>Example: To apply a natural join on the DNUMBER attributes of DEPARTMENT and DEPT_LOCATIONS, it is sufficient to write:  </a:t>
            </a:r>
          </a:p>
          <a:p>
            <a:pPr lvl="1"/>
            <a:r>
              <a:rPr lang="en-US" altLang="en-US" sz="1900" dirty="0"/>
              <a:t>DEPT_LOCS </a:t>
            </a:r>
            <a:r>
              <a:rPr lang="en-US" altLang="en-US" sz="1900" dirty="0">
                <a:sym typeface="Symbol" panose="05050102010706020507" pitchFamily="18" charset="2"/>
              </a:rPr>
              <a:t></a:t>
            </a:r>
            <a:r>
              <a:rPr lang="en-US" altLang="en-US" sz="1900" dirty="0"/>
              <a:t> DEPARTMENT * DEPT_LOCATIONS</a:t>
            </a:r>
          </a:p>
          <a:p>
            <a:r>
              <a:rPr lang="en-US" altLang="en-US" sz="2000" dirty="0"/>
              <a:t>Only attribute with the same name is DNUMBER</a:t>
            </a:r>
          </a:p>
          <a:p>
            <a:r>
              <a:rPr lang="en-US" altLang="en-US" sz="2000" dirty="0"/>
              <a:t>An implicit join condition is created based on this attribute:</a:t>
            </a:r>
          </a:p>
          <a:p>
            <a:pPr lvl="1">
              <a:buNone/>
            </a:pPr>
            <a:r>
              <a:rPr lang="en-US" altLang="en-US" sz="2000" dirty="0"/>
              <a:t>DEPARTMENT.DNUMBER=DEPT_LOCATIONS.DNUMBER</a:t>
            </a:r>
          </a:p>
          <a:p>
            <a:pPr lvl="1"/>
            <a:endParaRPr lang="en-US" altLang="en-US" sz="2000" dirty="0"/>
          </a:p>
          <a:p>
            <a:r>
              <a:rPr lang="en-US" altLang="en-US" sz="2000" dirty="0"/>
              <a:t>Another example: Q </a:t>
            </a:r>
            <a:r>
              <a:rPr lang="en-US" altLang="en-US" sz="2000" dirty="0">
                <a:sym typeface="Symbol" panose="05050102010706020507" pitchFamily="18" charset="2"/>
              </a:rPr>
              <a:t></a:t>
            </a:r>
            <a:r>
              <a:rPr lang="en-US" altLang="en-US" sz="2000" dirty="0"/>
              <a:t> R(A,B,C,D) * S(C,D,E)</a:t>
            </a:r>
          </a:p>
          <a:p>
            <a:pPr lvl="1"/>
            <a:r>
              <a:rPr lang="en-US" altLang="en-US" sz="2000" dirty="0"/>
              <a:t>The implicit join condition includes </a:t>
            </a:r>
            <a:r>
              <a:rPr lang="en-US" altLang="en-US" sz="2000" i="1" dirty="0"/>
              <a:t>each pair</a:t>
            </a:r>
            <a:r>
              <a:rPr lang="en-US" altLang="en-US" sz="2000" dirty="0"/>
              <a:t> of attributes with the same name, “</a:t>
            </a:r>
            <a:r>
              <a:rPr lang="en-US" altLang="en-US" sz="2000" dirty="0" err="1"/>
              <a:t>AND”ed</a:t>
            </a:r>
            <a:r>
              <a:rPr lang="en-US" altLang="en-US" sz="2000" dirty="0"/>
              <a:t> together:</a:t>
            </a:r>
          </a:p>
          <a:p>
            <a:pPr lvl="2"/>
            <a:r>
              <a:rPr lang="en-US" altLang="en-US" sz="1800" dirty="0"/>
              <a:t>R.C=S.C AND R.D=S.D</a:t>
            </a:r>
          </a:p>
          <a:p>
            <a:pPr lvl="1"/>
            <a:r>
              <a:rPr lang="en-US" altLang="en-US" sz="2000" dirty="0"/>
              <a:t>Result keeps only one attribute of each such pair:</a:t>
            </a:r>
          </a:p>
          <a:p>
            <a:pPr lvl="2"/>
            <a:r>
              <a:rPr lang="en-US" altLang="en-US" sz="1800" dirty="0"/>
              <a:t>Q(A,B,C,D,E)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42</a:t>
            </a:fld>
            <a:endParaRPr lang="en-US"/>
          </a:p>
        </p:txBody>
      </p:sp>
    </p:spTree>
    <p:extLst>
      <p:ext uri="{BB962C8B-B14F-4D97-AF65-F5344CB8AC3E}">
        <p14:creationId xmlns:p14="http://schemas.microsoft.com/office/powerpoint/2010/main" val="3183962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NATURAL JOIN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43</a:t>
            </a:fld>
            <a:endParaRPr lang="en-US"/>
          </a:p>
        </p:txBody>
      </p:sp>
      <p:pic>
        <p:nvPicPr>
          <p:cNvPr id="6" name="Picture 5"/>
          <p:cNvPicPr>
            <a:picLocks noChangeAspect="1"/>
          </p:cNvPicPr>
          <p:nvPr/>
        </p:nvPicPr>
        <p:blipFill>
          <a:blip r:embed="rId2"/>
          <a:stretch>
            <a:fillRect/>
          </a:stretch>
        </p:blipFill>
        <p:spPr>
          <a:xfrm>
            <a:off x="2793768" y="1756150"/>
            <a:ext cx="6832369" cy="4734157"/>
          </a:xfrm>
          <a:prstGeom prst="rect">
            <a:avLst/>
          </a:prstGeom>
        </p:spPr>
      </p:pic>
    </p:spTree>
    <p:extLst>
      <p:ext uri="{BB962C8B-B14F-4D97-AF65-F5344CB8AC3E}">
        <p14:creationId xmlns:p14="http://schemas.microsoft.com/office/powerpoint/2010/main" val="1312864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Complete Set of Relational Operations</a:t>
            </a:r>
            <a:endParaRPr lang="en-US" dirty="0"/>
          </a:p>
        </p:txBody>
      </p:sp>
      <p:sp>
        <p:nvSpPr>
          <p:cNvPr id="3" name="Content Placeholder 2"/>
          <p:cNvSpPr>
            <a:spLocks noGrp="1"/>
          </p:cNvSpPr>
          <p:nvPr>
            <p:ph idx="1"/>
          </p:nvPr>
        </p:nvSpPr>
        <p:spPr/>
        <p:txBody>
          <a:bodyPr/>
          <a:lstStyle/>
          <a:p>
            <a:r>
              <a:rPr lang="en-US" altLang="en-US" sz="3200" dirty="0"/>
              <a:t>The set of operations including SELECT </a:t>
            </a:r>
            <a:r>
              <a:rPr lang="en-US" altLang="en-US" sz="3200" dirty="0">
                <a:latin typeface="Symbol" panose="05050102010706020507" pitchFamily="18" charset="2"/>
              </a:rPr>
              <a:t></a:t>
            </a:r>
            <a:r>
              <a:rPr lang="en-US" altLang="en-US" sz="3200" dirty="0"/>
              <a:t>, PROJECT </a:t>
            </a:r>
            <a:r>
              <a:rPr lang="en-US" altLang="en-US" sz="3200" dirty="0">
                <a:latin typeface="Symbol" panose="05050102010706020507" pitchFamily="18" charset="2"/>
              </a:rPr>
              <a:t></a:t>
            </a:r>
            <a:r>
              <a:rPr lang="en-US" altLang="en-US" sz="3200" dirty="0"/>
              <a:t> , UNION </a:t>
            </a:r>
            <a:r>
              <a:rPr lang="en-US" altLang="en-US" sz="3200" dirty="0">
                <a:latin typeface="Symbol" panose="05050102010706020507" pitchFamily="18" charset="2"/>
              </a:rPr>
              <a:t></a:t>
            </a:r>
            <a:r>
              <a:rPr lang="en-US" altLang="en-US" sz="3200" dirty="0"/>
              <a:t>, DIFFERENCE </a:t>
            </a:r>
            <a:r>
              <a:rPr lang="en-US" altLang="en-US" sz="3200" dirty="0">
                <a:latin typeface="Symbol" panose="05050102010706020507" pitchFamily="18" charset="2"/>
              </a:rPr>
              <a:t>-</a:t>
            </a:r>
            <a:r>
              <a:rPr lang="en-US" altLang="en-US" sz="3200" dirty="0"/>
              <a:t> , RENAME </a:t>
            </a:r>
            <a:r>
              <a:rPr lang="en-US" altLang="en-US" sz="3200" dirty="0">
                <a:sym typeface="Symbol" panose="05050102010706020507" pitchFamily="18" charset="2"/>
              </a:rPr>
              <a:t></a:t>
            </a:r>
            <a:r>
              <a:rPr lang="en-US" altLang="en-US" sz="3200" dirty="0"/>
              <a:t>, and CARTESIAN </a:t>
            </a:r>
            <a:r>
              <a:rPr lang="en-US" altLang="en-US" sz="3200"/>
              <a:t>PRODUCT x </a:t>
            </a:r>
            <a:r>
              <a:rPr lang="en-US" altLang="en-US" sz="3200" dirty="0"/>
              <a:t>is called a </a:t>
            </a:r>
            <a:r>
              <a:rPr lang="en-US" altLang="en-US" sz="3200" i="1" dirty="0"/>
              <a:t>complete set</a:t>
            </a:r>
            <a:r>
              <a:rPr lang="en-US" altLang="en-US" sz="3200" dirty="0"/>
              <a:t> because any other relational algebra expression can be expressed by a combination of these six operations.</a:t>
            </a:r>
          </a:p>
          <a:p>
            <a:r>
              <a:rPr lang="en-US" altLang="en-US" sz="3200" dirty="0"/>
              <a:t>For example: </a:t>
            </a:r>
          </a:p>
          <a:p>
            <a:pPr lvl="1"/>
            <a:r>
              <a:rPr lang="en-US" altLang="en-US" sz="2800" dirty="0"/>
              <a:t>R </a:t>
            </a:r>
            <a:r>
              <a:rPr lang="en-US" altLang="en-US" sz="2800" dirty="0">
                <a:latin typeface="Symbol" panose="05050102010706020507" pitchFamily="18" charset="2"/>
              </a:rPr>
              <a:t></a:t>
            </a:r>
            <a:r>
              <a:rPr lang="en-US" altLang="en-US" sz="2800" dirty="0"/>
              <a:t> S = (R </a:t>
            </a:r>
            <a:r>
              <a:rPr lang="en-US" altLang="en-US" sz="2800" dirty="0">
                <a:latin typeface="Symbol" panose="05050102010706020507" pitchFamily="18" charset="2"/>
              </a:rPr>
              <a:t></a:t>
            </a:r>
            <a:r>
              <a:rPr lang="en-US" altLang="en-US" sz="2800" dirty="0"/>
              <a:t> S ) – ((R </a:t>
            </a:r>
            <a:r>
              <a:rPr lang="en-US" altLang="en-US" sz="2800" dirty="0">
                <a:latin typeface="Symbol" panose="05050102010706020507" pitchFamily="18" charset="2"/>
              </a:rPr>
              <a:t>-</a:t>
            </a:r>
            <a:r>
              <a:rPr lang="en-US" altLang="en-US" sz="2800" dirty="0"/>
              <a:t> S) </a:t>
            </a:r>
            <a:r>
              <a:rPr lang="en-US" altLang="en-US" sz="2800" dirty="0">
                <a:latin typeface="Symbol" panose="05050102010706020507" pitchFamily="18" charset="2"/>
              </a:rPr>
              <a:t></a:t>
            </a:r>
            <a:r>
              <a:rPr lang="en-US" altLang="en-US" sz="2800" dirty="0"/>
              <a:t> (S </a:t>
            </a:r>
            <a:r>
              <a:rPr lang="en-US" altLang="en-US" sz="2800" dirty="0">
                <a:latin typeface="Symbol" panose="05050102010706020507" pitchFamily="18" charset="2"/>
              </a:rPr>
              <a:t>-</a:t>
            </a:r>
            <a:r>
              <a:rPr lang="en-US" altLang="en-US" sz="2800" dirty="0"/>
              <a:t> R))</a:t>
            </a:r>
          </a:p>
          <a:p>
            <a:pPr lvl="1"/>
            <a:r>
              <a:rPr lang="en-US" altLang="en-US" sz="2800" dirty="0"/>
              <a:t>R       </a:t>
            </a:r>
            <a:r>
              <a:rPr lang="en-US" altLang="en-US" sz="2800" baseline="-25000" dirty="0"/>
              <a:t>&lt;join condition&gt;</a:t>
            </a:r>
            <a:r>
              <a:rPr lang="en-US" altLang="en-US" sz="2800" dirty="0"/>
              <a:t>S = </a:t>
            </a:r>
            <a:r>
              <a:rPr lang="en-US" altLang="en-US" sz="2800" dirty="0">
                <a:latin typeface="Symbol" panose="05050102010706020507" pitchFamily="18" charset="2"/>
              </a:rPr>
              <a:t></a:t>
            </a:r>
            <a:r>
              <a:rPr lang="en-US" altLang="en-US" sz="2800" dirty="0"/>
              <a:t> </a:t>
            </a:r>
            <a:r>
              <a:rPr lang="en-US" altLang="en-US" sz="2800" baseline="-25000" dirty="0"/>
              <a:t>&lt;join condition&gt;</a:t>
            </a:r>
            <a:r>
              <a:rPr lang="en-US" altLang="en-US" sz="2800" dirty="0"/>
              <a:t> (R X 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44</a:t>
            </a:fld>
            <a:endParaRPr lang="en-US"/>
          </a:p>
        </p:txBody>
      </p:sp>
      <p:grpSp>
        <p:nvGrpSpPr>
          <p:cNvPr id="6" name="Group 5"/>
          <p:cNvGrpSpPr>
            <a:grpSpLocks/>
          </p:cNvGrpSpPr>
          <p:nvPr/>
        </p:nvGrpSpPr>
        <p:grpSpPr bwMode="auto">
          <a:xfrm>
            <a:off x="1961803" y="5203767"/>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990638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DIVISION</a:t>
            </a:r>
            <a:endParaRPr lang="en-US" dirty="0"/>
          </a:p>
        </p:txBody>
      </p:sp>
      <p:sp>
        <p:nvSpPr>
          <p:cNvPr id="3" name="Content Placeholder 2"/>
          <p:cNvSpPr>
            <a:spLocks noGrp="1"/>
          </p:cNvSpPr>
          <p:nvPr>
            <p:ph idx="1"/>
          </p:nvPr>
        </p:nvSpPr>
        <p:spPr/>
        <p:txBody>
          <a:bodyPr/>
          <a:lstStyle/>
          <a:p>
            <a:r>
              <a:rPr lang="en-US" altLang="en-US" sz="2400" dirty="0"/>
              <a:t>DIVISION Operation</a:t>
            </a:r>
          </a:p>
          <a:p>
            <a:pPr lvl="1"/>
            <a:r>
              <a:rPr lang="en-US" altLang="en-US" sz="2800" dirty="0"/>
              <a:t>The division operation is applied to two relations </a:t>
            </a:r>
          </a:p>
          <a:p>
            <a:pPr lvl="1"/>
            <a:r>
              <a:rPr lang="en-US" altLang="en-US" sz="2800" dirty="0"/>
              <a:t>R(Z) </a:t>
            </a:r>
            <a:r>
              <a:rPr lang="en-US" altLang="en-US" sz="2800" dirty="0">
                <a:latin typeface="Symbol" panose="05050102010706020507" pitchFamily="18" charset="2"/>
              </a:rPr>
              <a:t></a:t>
            </a:r>
            <a:r>
              <a:rPr lang="en-US" altLang="en-US" sz="2800" dirty="0"/>
              <a:t> S(X), where X subset Z. Let Y = Z - X (and hence Z = X </a:t>
            </a:r>
            <a:r>
              <a:rPr lang="en-US" altLang="en-US" sz="2800" dirty="0">
                <a:latin typeface="Symbol" panose="05050102010706020507" pitchFamily="18" charset="2"/>
              </a:rPr>
              <a:t></a:t>
            </a:r>
            <a:r>
              <a:rPr lang="en-US" altLang="en-US" sz="2800" dirty="0"/>
              <a:t> Y); that is, let Y be the set of attributes of R that are not attributes of S. </a:t>
            </a:r>
          </a:p>
          <a:p>
            <a:pPr lvl="1"/>
            <a:r>
              <a:rPr lang="en-US" altLang="en-US" sz="2800" dirty="0"/>
              <a:t>The result of DIVISION is a relation T(Y) that includes a tuple t if tuples </a:t>
            </a:r>
            <a:r>
              <a:rPr lang="en-US" altLang="en-US" sz="2800" dirty="0" err="1"/>
              <a:t>t</a:t>
            </a:r>
            <a:r>
              <a:rPr lang="en-US" altLang="en-US" sz="2800" baseline="-25000" dirty="0" err="1"/>
              <a:t>R</a:t>
            </a:r>
            <a:r>
              <a:rPr lang="en-US" altLang="en-US" sz="2800" dirty="0"/>
              <a:t> appear in R with </a:t>
            </a:r>
            <a:r>
              <a:rPr lang="en-US" altLang="en-US" sz="2800" dirty="0" err="1"/>
              <a:t>t</a:t>
            </a:r>
            <a:r>
              <a:rPr lang="en-US" altLang="en-US" sz="2800" baseline="-25000" dirty="0" err="1"/>
              <a:t>R</a:t>
            </a:r>
            <a:r>
              <a:rPr lang="en-US" altLang="en-US" sz="2800" dirty="0"/>
              <a:t> [Y] = t, and with</a:t>
            </a:r>
          </a:p>
          <a:p>
            <a:pPr lvl="2"/>
            <a:r>
              <a:rPr lang="en-US" altLang="en-US" sz="2800" dirty="0" err="1"/>
              <a:t>t</a:t>
            </a:r>
            <a:r>
              <a:rPr lang="en-US" altLang="en-US" sz="2800" baseline="-25000" dirty="0" err="1"/>
              <a:t>R</a:t>
            </a:r>
            <a:r>
              <a:rPr lang="en-US" altLang="en-US" sz="2800" dirty="0"/>
              <a:t> [X] = </a:t>
            </a:r>
            <a:r>
              <a:rPr lang="en-US" altLang="en-US" sz="2800" dirty="0" err="1"/>
              <a:t>t</a:t>
            </a:r>
            <a:r>
              <a:rPr lang="en-US" altLang="en-US" sz="2800" baseline="-25000" dirty="0" err="1"/>
              <a:t>s</a:t>
            </a:r>
            <a:r>
              <a:rPr lang="en-US" altLang="en-US" sz="2800" dirty="0"/>
              <a:t> </a:t>
            </a:r>
            <a:r>
              <a:rPr lang="en-US" altLang="en-US" sz="2800" i="1" dirty="0"/>
              <a:t>for every tuple</a:t>
            </a:r>
            <a:r>
              <a:rPr lang="en-US" altLang="en-US" sz="2800" dirty="0"/>
              <a:t> </a:t>
            </a:r>
            <a:r>
              <a:rPr lang="en-US" altLang="en-US" sz="2800" dirty="0" err="1"/>
              <a:t>t</a:t>
            </a:r>
            <a:r>
              <a:rPr lang="en-US" altLang="en-US" sz="2800" baseline="-25000" dirty="0" err="1"/>
              <a:t>s</a:t>
            </a:r>
            <a:r>
              <a:rPr lang="en-US" altLang="en-US" sz="2800" dirty="0"/>
              <a:t> in S. </a:t>
            </a:r>
          </a:p>
          <a:p>
            <a:pPr lvl="1"/>
            <a:r>
              <a:rPr lang="en-US" altLang="en-US" sz="2800" dirty="0"/>
              <a:t>For a tuple t to appear in the result T of the DIVISION, the values in t must appear in R in combination with </a:t>
            </a:r>
            <a:r>
              <a:rPr lang="en-US" altLang="en-US" sz="2800" i="1" dirty="0"/>
              <a:t>every</a:t>
            </a:r>
            <a:r>
              <a:rPr lang="en-US" altLang="en-US" sz="2800" dirty="0"/>
              <a:t> tuple in S.</a:t>
            </a:r>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45</a:t>
            </a:fld>
            <a:endParaRPr lang="en-US"/>
          </a:p>
        </p:txBody>
      </p:sp>
    </p:spTree>
    <p:extLst>
      <p:ext uri="{BB962C8B-B14F-4D97-AF65-F5344CB8AC3E}">
        <p14:creationId xmlns:p14="http://schemas.microsoft.com/office/powerpoint/2010/main" val="3719522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DIVISION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46</a:t>
            </a:fld>
            <a:endParaRPr lang="en-US"/>
          </a:p>
        </p:txBody>
      </p:sp>
      <p:pic>
        <p:nvPicPr>
          <p:cNvPr id="6" name="Picture 5"/>
          <p:cNvPicPr>
            <a:picLocks noChangeAspect="1"/>
          </p:cNvPicPr>
          <p:nvPr/>
        </p:nvPicPr>
        <p:blipFill>
          <a:blip r:embed="rId2"/>
          <a:stretch>
            <a:fillRect/>
          </a:stretch>
        </p:blipFill>
        <p:spPr>
          <a:xfrm>
            <a:off x="2087679" y="1352550"/>
            <a:ext cx="6851533" cy="5003800"/>
          </a:xfrm>
          <a:prstGeom prst="rect">
            <a:avLst/>
          </a:prstGeom>
        </p:spPr>
      </p:pic>
    </p:spTree>
    <p:extLst>
      <p:ext uri="{BB962C8B-B14F-4D97-AF65-F5344CB8AC3E}">
        <p14:creationId xmlns:p14="http://schemas.microsoft.com/office/powerpoint/2010/main" val="400615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Operations of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47</a:t>
            </a:fld>
            <a:endParaRPr lang="en-US"/>
          </a:p>
        </p:txBody>
      </p:sp>
      <p:pic>
        <p:nvPicPr>
          <p:cNvPr id="6" name="Picture 5"/>
          <p:cNvPicPr>
            <a:picLocks noChangeAspect="1"/>
          </p:cNvPicPr>
          <p:nvPr/>
        </p:nvPicPr>
        <p:blipFill>
          <a:blip r:embed="rId2"/>
          <a:stretch>
            <a:fillRect/>
          </a:stretch>
        </p:blipFill>
        <p:spPr>
          <a:xfrm>
            <a:off x="788198" y="1690686"/>
            <a:ext cx="10500486" cy="4415527"/>
          </a:xfrm>
          <a:prstGeom prst="rect">
            <a:avLst/>
          </a:prstGeom>
        </p:spPr>
      </p:pic>
    </p:spTree>
    <p:extLst>
      <p:ext uri="{BB962C8B-B14F-4D97-AF65-F5344CB8AC3E}">
        <p14:creationId xmlns:p14="http://schemas.microsoft.com/office/powerpoint/2010/main" val="41985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Operations of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48</a:t>
            </a:fld>
            <a:endParaRPr lang="en-US"/>
          </a:p>
        </p:txBody>
      </p:sp>
      <p:pic>
        <p:nvPicPr>
          <p:cNvPr id="6" name="Picture 5"/>
          <p:cNvPicPr>
            <a:picLocks noChangeAspect="1"/>
          </p:cNvPicPr>
          <p:nvPr/>
        </p:nvPicPr>
        <p:blipFill>
          <a:blip r:embed="rId2"/>
          <a:stretch>
            <a:fillRect/>
          </a:stretch>
        </p:blipFill>
        <p:spPr>
          <a:xfrm>
            <a:off x="1396537" y="1690688"/>
            <a:ext cx="8769197" cy="4665662"/>
          </a:xfrm>
          <a:prstGeom prst="rect">
            <a:avLst/>
          </a:prstGeom>
        </p:spPr>
      </p:pic>
    </p:spTree>
    <p:extLst>
      <p:ext uri="{BB962C8B-B14F-4D97-AF65-F5344CB8AC3E}">
        <p14:creationId xmlns:p14="http://schemas.microsoft.com/office/powerpoint/2010/main" val="709129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Query Tree Notation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altLang="en-US" sz="2400" dirty="0"/>
              <a:t>Query Tree</a:t>
            </a:r>
          </a:p>
          <a:p>
            <a:r>
              <a:rPr lang="en-US" altLang="en-US" sz="2600" dirty="0"/>
              <a:t>An internal data structure to represent a query </a:t>
            </a:r>
          </a:p>
          <a:p>
            <a:r>
              <a:rPr lang="en-US" altLang="en-US" sz="2600" dirty="0"/>
              <a:t>Standard technique for estimating the work involved in executing the query, the generation of intermediate results, and the optimization of execution </a:t>
            </a:r>
          </a:p>
          <a:p>
            <a:r>
              <a:rPr lang="en-US" altLang="en-US" sz="2600" dirty="0"/>
              <a:t>Nodes stand for operations like selection, projection, join, renaming, division, …. </a:t>
            </a:r>
          </a:p>
          <a:p>
            <a:r>
              <a:rPr lang="en-US" altLang="en-US" sz="2600" dirty="0"/>
              <a:t>Leaf nodes represent base relations</a:t>
            </a:r>
          </a:p>
          <a:p>
            <a:r>
              <a:rPr lang="en-US" altLang="en-US" sz="2600" dirty="0"/>
              <a:t>A tree gives a good visual feel of the complexity of the query and the operations involved</a:t>
            </a:r>
          </a:p>
          <a:p>
            <a:r>
              <a:rPr lang="en-US" altLang="en-US" sz="2600" dirty="0"/>
              <a:t>Algebraic Query Optimization consists of rewriting the query or modifying the query tree into an equivalent tree.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49</a:t>
            </a:fld>
            <a:endParaRPr lang="en-US"/>
          </a:p>
        </p:txBody>
      </p:sp>
    </p:spTree>
    <p:extLst>
      <p:ext uri="{BB962C8B-B14F-4D97-AF65-F5344CB8AC3E}">
        <p14:creationId xmlns:p14="http://schemas.microsoft.com/office/powerpoint/2010/main" val="131838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2000" dirty="0"/>
              <a:t>Relational Algebra consists of several groups of operations</a:t>
            </a:r>
          </a:p>
          <a:p>
            <a:pPr lvl="1">
              <a:lnSpc>
                <a:spcPct val="80000"/>
              </a:lnSpc>
            </a:pPr>
            <a:r>
              <a:rPr lang="en-US" altLang="en-US" sz="2000" dirty="0"/>
              <a:t>Unary Relational Operations</a:t>
            </a:r>
          </a:p>
          <a:p>
            <a:pPr lvl="2">
              <a:lnSpc>
                <a:spcPct val="80000"/>
              </a:lnSpc>
            </a:pPr>
            <a:r>
              <a:rPr lang="en-US" altLang="en-US" sz="1800" dirty="0"/>
              <a:t>SELECT (symbol: </a:t>
            </a:r>
            <a:r>
              <a:rPr lang="en-US" altLang="en-US" b="1" dirty="0">
                <a:latin typeface="Symbol" panose="05050102010706020507" pitchFamily="18" charset="2"/>
              </a:rPr>
              <a:t></a:t>
            </a:r>
            <a:r>
              <a:rPr lang="en-US" altLang="en-US" sz="1800" dirty="0"/>
              <a:t> (sigma))</a:t>
            </a:r>
          </a:p>
          <a:p>
            <a:pPr lvl="2">
              <a:lnSpc>
                <a:spcPct val="80000"/>
              </a:lnSpc>
            </a:pPr>
            <a:r>
              <a:rPr lang="en-US" altLang="en-US" sz="1800" dirty="0"/>
              <a:t>PROJECT (symbol: </a:t>
            </a:r>
            <a:r>
              <a:rPr lang="en-US" altLang="en-US" sz="1800" b="1" dirty="0">
                <a:latin typeface="Symbol" panose="05050102010706020507" pitchFamily="18" charset="2"/>
              </a:rPr>
              <a:t> </a:t>
            </a:r>
            <a:r>
              <a:rPr lang="en-US" altLang="en-US" sz="1800" dirty="0"/>
              <a:t>(pi))</a:t>
            </a:r>
          </a:p>
          <a:p>
            <a:pPr lvl="2">
              <a:lnSpc>
                <a:spcPct val="80000"/>
              </a:lnSpc>
            </a:pPr>
            <a:r>
              <a:rPr lang="en-US" altLang="en-US" sz="1800" dirty="0"/>
              <a:t>RENAME (symbol: </a:t>
            </a:r>
            <a:r>
              <a:rPr lang="en-US" altLang="en-US" sz="1800" b="1" dirty="0">
                <a:sym typeface="Symbol" panose="05050102010706020507" pitchFamily="18" charset="2"/>
              </a:rPr>
              <a:t></a:t>
            </a:r>
            <a:r>
              <a:rPr lang="en-US" altLang="en-US" sz="1800" dirty="0">
                <a:sym typeface="Symbol" panose="05050102010706020507" pitchFamily="18" charset="2"/>
              </a:rPr>
              <a:t> </a:t>
            </a:r>
            <a:r>
              <a:rPr lang="en-US" altLang="en-US" sz="1800" dirty="0"/>
              <a:t>(rho))</a:t>
            </a:r>
          </a:p>
          <a:p>
            <a:pPr lvl="1">
              <a:lnSpc>
                <a:spcPct val="80000"/>
              </a:lnSpc>
            </a:pPr>
            <a:r>
              <a:rPr lang="en-US" altLang="en-US" sz="2000" dirty="0"/>
              <a:t>Relational Algebra Operations From Set Theory</a:t>
            </a:r>
          </a:p>
          <a:p>
            <a:pPr lvl="2">
              <a:lnSpc>
                <a:spcPct val="80000"/>
              </a:lnSpc>
            </a:pPr>
            <a:r>
              <a:rPr lang="en-US" altLang="en-US" sz="1800" dirty="0"/>
              <a:t>UNION ( </a:t>
            </a:r>
            <a:r>
              <a:rPr lang="en-US" altLang="en-US" sz="1800" b="1" dirty="0">
                <a:latin typeface="Symbol" panose="05050102010706020507" pitchFamily="18" charset="2"/>
              </a:rPr>
              <a:t></a:t>
            </a:r>
            <a:r>
              <a:rPr lang="en-US" altLang="en-US" sz="1800" dirty="0"/>
              <a:t> ), INTERSECTION ( </a:t>
            </a:r>
            <a:r>
              <a:rPr lang="en-US" altLang="en-US" sz="1800" b="1" dirty="0">
                <a:latin typeface="Symbol" panose="05050102010706020507" pitchFamily="18" charset="2"/>
              </a:rPr>
              <a:t></a:t>
            </a:r>
            <a:r>
              <a:rPr lang="en-US" altLang="en-US" sz="1800" dirty="0">
                <a:latin typeface="Symbol" panose="05050102010706020507" pitchFamily="18" charset="2"/>
              </a:rPr>
              <a:t> </a:t>
            </a:r>
            <a:r>
              <a:rPr lang="en-US" altLang="en-US" sz="1800" dirty="0"/>
              <a:t>), DIFFERENCE (or MINUS, </a:t>
            </a:r>
            <a:r>
              <a:rPr lang="en-US" altLang="en-US" sz="1800" b="1" dirty="0"/>
              <a:t>–</a:t>
            </a:r>
            <a:r>
              <a:rPr lang="en-US" altLang="en-US" sz="1800" dirty="0"/>
              <a:t> )</a:t>
            </a:r>
          </a:p>
          <a:p>
            <a:pPr lvl="2">
              <a:lnSpc>
                <a:spcPct val="80000"/>
              </a:lnSpc>
            </a:pPr>
            <a:r>
              <a:rPr lang="en-US" altLang="en-US" sz="1800" dirty="0"/>
              <a:t>CARTESIAN PRODUCT ( </a:t>
            </a:r>
            <a:r>
              <a:rPr lang="en-US" altLang="en-US" sz="1800" b="1" dirty="0"/>
              <a:t>x</a:t>
            </a:r>
            <a:r>
              <a:rPr lang="en-US" altLang="en-US" sz="1800" dirty="0"/>
              <a:t> )</a:t>
            </a:r>
          </a:p>
          <a:p>
            <a:pPr lvl="1">
              <a:lnSpc>
                <a:spcPct val="80000"/>
              </a:lnSpc>
            </a:pPr>
            <a:r>
              <a:rPr lang="en-US" altLang="en-US" sz="2000" dirty="0"/>
              <a:t>Binary Relational Operations</a:t>
            </a:r>
          </a:p>
          <a:p>
            <a:pPr lvl="2">
              <a:lnSpc>
                <a:spcPct val="80000"/>
              </a:lnSpc>
            </a:pPr>
            <a:r>
              <a:rPr lang="en-US" altLang="en-US" sz="1800" dirty="0"/>
              <a:t>JOIN (several variations of JOIN exist)</a:t>
            </a:r>
          </a:p>
          <a:p>
            <a:pPr lvl="2">
              <a:lnSpc>
                <a:spcPct val="80000"/>
              </a:lnSpc>
            </a:pPr>
            <a:r>
              <a:rPr lang="en-US" altLang="en-US" sz="1800" dirty="0"/>
              <a:t>DIVISION</a:t>
            </a:r>
          </a:p>
          <a:p>
            <a:pPr lvl="1">
              <a:lnSpc>
                <a:spcPct val="80000"/>
              </a:lnSpc>
            </a:pPr>
            <a:r>
              <a:rPr lang="en-US" altLang="en-US" sz="2000" dirty="0"/>
              <a:t>Additional Relational Operations</a:t>
            </a:r>
          </a:p>
          <a:p>
            <a:pPr lvl="2">
              <a:lnSpc>
                <a:spcPct val="80000"/>
              </a:lnSpc>
            </a:pPr>
            <a:r>
              <a:rPr lang="en-US" altLang="en-US" sz="1800" dirty="0"/>
              <a:t>OUTER JOINS, OUTER UNION</a:t>
            </a:r>
          </a:p>
          <a:p>
            <a:pPr lvl="2">
              <a:lnSpc>
                <a:spcPct val="80000"/>
              </a:lnSpc>
            </a:pPr>
            <a:r>
              <a:rPr lang="en-US" altLang="en-US" sz="1800" dirty="0"/>
              <a:t>AGGREGATE FUNCTIONS (These compute summary of information: for example, SUM, COUNT, AVG, MIN, MAX)</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a:t>
            </a:fld>
            <a:endParaRPr lang="en-US"/>
          </a:p>
        </p:txBody>
      </p:sp>
    </p:spTree>
    <p:extLst>
      <p:ext uri="{BB962C8B-B14F-4D97-AF65-F5344CB8AC3E}">
        <p14:creationId xmlns:p14="http://schemas.microsoft.com/office/powerpoint/2010/main" val="1501927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of a Query Tree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50</a:t>
            </a:fld>
            <a:endParaRPr lang="en-US"/>
          </a:p>
        </p:txBody>
      </p:sp>
      <p:pic>
        <p:nvPicPr>
          <p:cNvPr id="6" name="Picture 5"/>
          <p:cNvPicPr>
            <a:picLocks noChangeAspect="1"/>
          </p:cNvPicPr>
          <p:nvPr/>
        </p:nvPicPr>
        <p:blipFill>
          <a:blip r:embed="rId2"/>
          <a:stretch>
            <a:fillRect/>
          </a:stretch>
        </p:blipFill>
        <p:spPr>
          <a:xfrm>
            <a:off x="2685011" y="1699174"/>
            <a:ext cx="6517178" cy="4698676"/>
          </a:xfrm>
          <a:prstGeom prst="rect">
            <a:avLst/>
          </a:prstGeom>
        </p:spPr>
      </p:pic>
    </p:spTree>
    <p:extLst>
      <p:ext uri="{BB962C8B-B14F-4D97-AF65-F5344CB8AC3E}">
        <p14:creationId xmlns:p14="http://schemas.microsoft.com/office/powerpoint/2010/main" val="2899853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Additional Relational Operations: Aggregate Functions and Grouping</a:t>
            </a:r>
            <a:endParaRPr lang="en-US" dirty="0"/>
          </a:p>
        </p:txBody>
      </p:sp>
      <p:sp>
        <p:nvSpPr>
          <p:cNvPr id="3" name="Content Placeholder 2"/>
          <p:cNvSpPr>
            <a:spLocks noGrp="1"/>
          </p:cNvSpPr>
          <p:nvPr>
            <p:ph idx="1"/>
          </p:nvPr>
        </p:nvSpPr>
        <p:spPr/>
        <p:txBody>
          <a:bodyPr/>
          <a:lstStyle/>
          <a:p>
            <a:pPr>
              <a:lnSpc>
                <a:spcPct val="80000"/>
              </a:lnSpc>
            </a:pPr>
            <a:r>
              <a:rPr lang="en-US" altLang="en-US" dirty="0"/>
              <a:t>A type of request that cannot be expressed in the basic relational algebra is to specify mathematical </a:t>
            </a:r>
            <a:r>
              <a:rPr lang="en-US" altLang="en-US" b="1" dirty="0"/>
              <a:t>aggregate functions</a:t>
            </a:r>
            <a:r>
              <a:rPr lang="en-US" altLang="en-US" dirty="0"/>
              <a:t> on collections of values from the database. </a:t>
            </a:r>
          </a:p>
          <a:p>
            <a:pPr>
              <a:lnSpc>
                <a:spcPct val="80000"/>
              </a:lnSpc>
            </a:pPr>
            <a:r>
              <a:rPr lang="en-US" altLang="en-US" dirty="0"/>
              <a:t>Examples of such functions include retrieving the average or total salary of all employees or the total number of employee tuples.</a:t>
            </a:r>
          </a:p>
          <a:p>
            <a:pPr lvl="1">
              <a:lnSpc>
                <a:spcPct val="80000"/>
              </a:lnSpc>
            </a:pPr>
            <a:r>
              <a:rPr lang="en-US" altLang="en-US" dirty="0"/>
              <a:t>These functions are used in simple statistical queries that summarize information from the database tuples.</a:t>
            </a:r>
          </a:p>
          <a:p>
            <a:pPr>
              <a:lnSpc>
                <a:spcPct val="80000"/>
              </a:lnSpc>
            </a:pPr>
            <a:r>
              <a:rPr lang="en-US" altLang="en-US" dirty="0"/>
              <a:t>Common functions applied to collections of numeric values include</a:t>
            </a:r>
          </a:p>
          <a:p>
            <a:pPr lvl="1">
              <a:lnSpc>
                <a:spcPct val="80000"/>
              </a:lnSpc>
            </a:pPr>
            <a:r>
              <a:rPr lang="en-US" altLang="en-US" dirty="0"/>
              <a:t>SUM, AVERAGE, MAXIMUM, and MINIMUM.</a:t>
            </a:r>
          </a:p>
          <a:p>
            <a:pPr>
              <a:lnSpc>
                <a:spcPct val="80000"/>
              </a:lnSpc>
            </a:pPr>
            <a:r>
              <a:rPr lang="en-US" altLang="en-US" dirty="0"/>
              <a:t>The COUNT function is used for counting tuples or values.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51</a:t>
            </a:fld>
            <a:endParaRPr lang="en-US"/>
          </a:p>
        </p:txBody>
      </p:sp>
    </p:spTree>
    <p:extLst>
      <p:ext uri="{BB962C8B-B14F-4D97-AF65-F5344CB8AC3E}">
        <p14:creationId xmlns:p14="http://schemas.microsoft.com/office/powerpoint/2010/main" val="2752270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Aggregate Function Operation</a:t>
            </a:r>
            <a:endParaRPr lang="en-US" dirty="0"/>
          </a:p>
        </p:txBody>
      </p:sp>
      <p:sp>
        <p:nvSpPr>
          <p:cNvPr id="3" name="Content Placeholder 2"/>
          <p:cNvSpPr>
            <a:spLocks noGrp="1"/>
          </p:cNvSpPr>
          <p:nvPr>
            <p:ph idx="1"/>
          </p:nvPr>
        </p:nvSpPr>
        <p:spPr/>
        <p:txBody>
          <a:bodyPr/>
          <a:lstStyle/>
          <a:p>
            <a:r>
              <a:rPr lang="en-US" altLang="en-US" dirty="0"/>
              <a:t>Use of the Aggregate Functional operation ℱ</a:t>
            </a:r>
          </a:p>
          <a:p>
            <a:pPr lvl="1"/>
            <a:r>
              <a:rPr lang="en-US" altLang="en-US" dirty="0"/>
              <a:t>ℱ</a:t>
            </a:r>
            <a:r>
              <a:rPr lang="en-US" altLang="en-US" baseline="-25000" dirty="0"/>
              <a:t>MAX Salary</a:t>
            </a:r>
            <a:r>
              <a:rPr lang="en-US" altLang="en-US" dirty="0"/>
              <a:t> (EMPLOYEE) retrieves the maximum salary value from the EMPLOYEE relation</a:t>
            </a:r>
          </a:p>
          <a:p>
            <a:pPr lvl="1"/>
            <a:r>
              <a:rPr lang="en-US" altLang="en-US" dirty="0"/>
              <a:t>ℱ</a:t>
            </a:r>
            <a:r>
              <a:rPr lang="en-US" altLang="en-US" baseline="-25000" dirty="0"/>
              <a:t>MIN Salary</a:t>
            </a:r>
            <a:r>
              <a:rPr lang="en-US" altLang="en-US" dirty="0"/>
              <a:t> (EMPLOYEE) retrieves the minimum Salary value from the EMPLOYEE relation</a:t>
            </a:r>
          </a:p>
          <a:p>
            <a:pPr lvl="1"/>
            <a:r>
              <a:rPr lang="en-US" altLang="en-US" dirty="0"/>
              <a:t>ℱ</a:t>
            </a:r>
            <a:r>
              <a:rPr lang="en-US" altLang="en-US" baseline="-25000" dirty="0"/>
              <a:t>SUM Salary</a:t>
            </a:r>
            <a:r>
              <a:rPr lang="en-US" altLang="en-US" dirty="0"/>
              <a:t> (EMPLOYEE) retrieves the sum of the Salary from the EMPLOYEE relation</a:t>
            </a:r>
          </a:p>
          <a:p>
            <a:pPr lvl="1"/>
            <a:r>
              <a:rPr lang="en-US" altLang="en-US" dirty="0"/>
              <a:t> ℱ</a:t>
            </a:r>
            <a:r>
              <a:rPr lang="en-US" altLang="en-US" baseline="-25000" dirty="0"/>
              <a:t>COUNT SSN, AVERAGE Salary</a:t>
            </a:r>
            <a:r>
              <a:rPr lang="en-US" altLang="en-US" dirty="0"/>
              <a:t> (EMPLOYEE) computes the count (number) of employees and their average salary</a:t>
            </a:r>
          </a:p>
          <a:p>
            <a:pPr lvl="2"/>
            <a:r>
              <a:rPr lang="en-US" altLang="en-US" sz="2400" dirty="0"/>
              <a:t>Note: count just counts the number of rows, without removing duplicates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52</a:t>
            </a:fld>
            <a:endParaRPr lang="en-US"/>
          </a:p>
        </p:txBody>
      </p:sp>
    </p:spTree>
    <p:extLst>
      <p:ext uri="{BB962C8B-B14F-4D97-AF65-F5344CB8AC3E}">
        <p14:creationId xmlns:p14="http://schemas.microsoft.com/office/powerpoint/2010/main" val="388267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Grouping With Aggregation</a:t>
            </a:r>
          </a:p>
        </p:txBody>
      </p:sp>
      <p:sp>
        <p:nvSpPr>
          <p:cNvPr id="3" name="Content Placeholder 2"/>
          <p:cNvSpPr>
            <a:spLocks noGrp="1"/>
          </p:cNvSpPr>
          <p:nvPr>
            <p:ph idx="1"/>
          </p:nvPr>
        </p:nvSpPr>
        <p:spPr/>
        <p:txBody>
          <a:bodyPr/>
          <a:lstStyle/>
          <a:p>
            <a:pPr>
              <a:lnSpc>
                <a:spcPct val="80000"/>
              </a:lnSpc>
            </a:pPr>
            <a:r>
              <a:rPr lang="en-US" altLang="en-US" sz="2400" dirty="0"/>
              <a:t>The previous examples all summarized one or more attributes for a set of tuples</a:t>
            </a:r>
          </a:p>
          <a:p>
            <a:pPr lvl="1">
              <a:lnSpc>
                <a:spcPct val="80000"/>
              </a:lnSpc>
            </a:pPr>
            <a:r>
              <a:rPr lang="en-US" altLang="en-US" sz="2200" dirty="0"/>
              <a:t>Maximum Salary or Count (number of) </a:t>
            </a:r>
            <a:r>
              <a:rPr lang="en-US" altLang="en-US" sz="2200" dirty="0" err="1"/>
              <a:t>Ssn</a:t>
            </a:r>
            <a:endParaRPr lang="en-US" altLang="en-US" sz="2200" dirty="0"/>
          </a:p>
          <a:p>
            <a:pPr>
              <a:lnSpc>
                <a:spcPct val="80000"/>
              </a:lnSpc>
            </a:pPr>
            <a:r>
              <a:rPr lang="en-US" altLang="en-US" sz="2400" dirty="0"/>
              <a:t>Grouping can be combined with Aggregate Functions</a:t>
            </a:r>
          </a:p>
          <a:p>
            <a:pPr>
              <a:lnSpc>
                <a:spcPct val="80000"/>
              </a:lnSpc>
            </a:pPr>
            <a:r>
              <a:rPr lang="en-US" altLang="en-US" sz="2400" dirty="0"/>
              <a:t>Example: For each department, retrieve the DNO, COUNT SSN, and AVERAGE SALARY</a:t>
            </a:r>
          </a:p>
          <a:p>
            <a:pPr>
              <a:lnSpc>
                <a:spcPct val="80000"/>
              </a:lnSpc>
            </a:pPr>
            <a:r>
              <a:rPr lang="en-US" altLang="en-US" sz="2400" dirty="0"/>
              <a:t>A variation of aggregate operation ℱ allows this:</a:t>
            </a:r>
          </a:p>
          <a:p>
            <a:pPr lvl="1">
              <a:lnSpc>
                <a:spcPct val="80000"/>
              </a:lnSpc>
            </a:pPr>
            <a:r>
              <a:rPr lang="en-US" altLang="en-US" sz="2200" dirty="0"/>
              <a:t>Grouping attribute placed to left of symbol</a:t>
            </a:r>
          </a:p>
          <a:p>
            <a:pPr lvl="1">
              <a:lnSpc>
                <a:spcPct val="80000"/>
              </a:lnSpc>
            </a:pPr>
            <a:r>
              <a:rPr lang="en-US" altLang="en-US" sz="2200" dirty="0"/>
              <a:t>Aggregate functions to right of symbol</a:t>
            </a:r>
          </a:p>
          <a:p>
            <a:pPr lvl="1">
              <a:lnSpc>
                <a:spcPct val="80000"/>
              </a:lnSpc>
            </a:pPr>
            <a:r>
              <a:rPr lang="en-US" altLang="en-US" sz="2200" baseline="-25000" dirty="0"/>
              <a:t>DNO</a:t>
            </a:r>
            <a:r>
              <a:rPr lang="en-US" altLang="en-US" sz="2200" dirty="0"/>
              <a:t> ℱ</a:t>
            </a:r>
            <a:r>
              <a:rPr lang="en-US" altLang="en-US" sz="2200" baseline="-25000" dirty="0"/>
              <a:t>COUNT SSN, AVERAGE Salary</a:t>
            </a:r>
            <a:r>
              <a:rPr lang="en-US" altLang="en-US" sz="2200" dirty="0"/>
              <a:t> (EMPLOYEE)</a:t>
            </a:r>
          </a:p>
          <a:p>
            <a:pPr>
              <a:lnSpc>
                <a:spcPct val="80000"/>
              </a:lnSpc>
            </a:pPr>
            <a:r>
              <a:rPr lang="en-US" altLang="en-US" sz="2400" dirty="0"/>
              <a:t>Above operation groups employees by DNO (department number) and computes the count of employees and average salary per department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53</a:t>
            </a:fld>
            <a:endParaRPr lang="en-US"/>
          </a:p>
        </p:txBody>
      </p:sp>
    </p:spTree>
    <p:extLst>
      <p:ext uri="{BB962C8B-B14F-4D97-AF65-F5344CB8AC3E}">
        <p14:creationId xmlns:p14="http://schemas.microsoft.com/office/powerpoint/2010/main" val="3491687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Aggregate Function Operation. </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54</a:t>
            </a:fld>
            <a:endParaRPr lang="en-US"/>
          </a:p>
        </p:txBody>
      </p:sp>
      <p:pic>
        <p:nvPicPr>
          <p:cNvPr id="6" name="Picture 2" descr="fig08_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8222" y="3484563"/>
            <a:ext cx="8979309" cy="251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p:cNvSpPr txBox="1">
            <a:spLocks noChangeArrowheads="1"/>
          </p:cNvSpPr>
          <p:nvPr/>
        </p:nvSpPr>
        <p:spPr bwMode="auto">
          <a:xfrm>
            <a:off x="1588337" y="1774825"/>
            <a:ext cx="769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AutoNum type="alphaLcPeriod"/>
            </a:pPr>
            <a:r>
              <a:rPr lang="en-US" altLang="en-US" sz="2400" dirty="0" err="1">
                <a:solidFill>
                  <a:schemeClr val="tx1"/>
                </a:solidFill>
                <a:latin typeface="Times" panose="02020603050405020304" pitchFamily="18" charset="0"/>
              </a:rPr>
              <a:t>ρ</a:t>
            </a:r>
            <a:r>
              <a:rPr lang="en-US" altLang="en-US" sz="2400" i="1" baseline="-25000" dirty="0" err="1">
                <a:solidFill>
                  <a:schemeClr val="tx1"/>
                </a:solidFill>
                <a:latin typeface="Verdana" panose="020B0604030504040204" pitchFamily="34" charset="0"/>
              </a:rPr>
              <a:t>R</a:t>
            </a:r>
            <a:r>
              <a:rPr lang="en-US" altLang="en-US" sz="2400" baseline="-25000" dirty="0">
                <a:solidFill>
                  <a:schemeClr val="tx1"/>
                </a:solidFill>
                <a:latin typeface="Verdana" panose="020B0604030504040204" pitchFamily="34" charset="0"/>
              </a:rPr>
              <a:t>(</a:t>
            </a:r>
            <a:r>
              <a:rPr lang="en-US" altLang="en-US" sz="2400" baseline="-25000" dirty="0" err="1">
                <a:solidFill>
                  <a:schemeClr val="tx1"/>
                </a:solidFill>
                <a:latin typeface="Verdana" panose="020B0604030504040204" pitchFamily="34" charset="0"/>
              </a:rPr>
              <a:t>Dno</a:t>
            </a:r>
            <a:r>
              <a:rPr lang="en-US" altLang="en-US" sz="2400" baseline="-25000" dirty="0">
                <a:solidFill>
                  <a:schemeClr val="tx1"/>
                </a:solidFill>
                <a:latin typeface="Verdana" panose="020B0604030504040204" pitchFamily="34" charset="0"/>
              </a:rPr>
              <a:t>, </a:t>
            </a:r>
            <a:r>
              <a:rPr lang="en-US" altLang="en-US" sz="2400" baseline="-25000" dirty="0" err="1">
                <a:solidFill>
                  <a:schemeClr val="tx1"/>
                </a:solidFill>
                <a:latin typeface="Verdana" panose="020B0604030504040204" pitchFamily="34" charset="0"/>
              </a:rPr>
              <a:t>No_of_employees</a:t>
            </a:r>
            <a:r>
              <a:rPr lang="en-US" altLang="en-US" sz="2400" baseline="-25000" dirty="0">
                <a:solidFill>
                  <a:schemeClr val="tx1"/>
                </a:solidFill>
                <a:latin typeface="Verdana" panose="020B0604030504040204" pitchFamily="34" charset="0"/>
              </a:rPr>
              <a:t>, </a:t>
            </a:r>
            <a:r>
              <a:rPr lang="en-US" altLang="en-US" sz="2400" baseline="-25000" dirty="0" err="1">
                <a:solidFill>
                  <a:schemeClr val="tx1"/>
                </a:solidFill>
                <a:latin typeface="Verdana" panose="020B0604030504040204" pitchFamily="34" charset="0"/>
              </a:rPr>
              <a:t>Average_sal</a:t>
            </a:r>
            <a:r>
              <a:rPr lang="en-US" altLang="en-US" sz="2400" baseline="-25000" dirty="0">
                <a:solidFill>
                  <a:schemeClr val="tx1"/>
                </a:solidFill>
                <a:latin typeface="Verdana" panose="020B0604030504040204" pitchFamily="34" charset="0"/>
              </a:rPr>
              <a:t>)</a:t>
            </a:r>
            <a:r>
              <a:rPr lang="en-US" altLang="en-US" sz="2400" dirty="0">
                <a:solidFill>
                  <a:schemeClr val="tx1"/>
                </a:solidFill>
                <a:latin typeface="Verdana" panose="020B0604030504040204" pitchFamily="34" charset="0"/>
              </a:rPr>
              <a:t>(</a:t>
            </a:r>
            <a:r>
              <a:rPr lang="en-US" altLang="en-US" sz="2400" baseline="-25000" dirty="0" err="1">
                <a:solidFill>
                  <a:schemeClr val="tx1"/>
                </a:solidFill>
                <a:latin typeface="Verdana" panose="020B0604030504040204" pitchFamily="34" charset="0"/>
              </a:rPr>
              <a:t>Dno</a:t>
            </a:r>
            <a:r>
              <a:rPr lang="en-US" altLang="en-US" sz="2400" dirty="0">
                <a:solidFill>
                  <a:schemeClr val="tx1"/>
                </a:solidFill>
                <a:latin typeface="Verdana" panose="020B0604030504040204" pitchFamily="34" charset="0"/>
              </a:rPr>
              <a:t> </a:t>
            </a:r>
            <a:r>
              <a:rPr lang="en-US" altLang="en-US" sz="2400" dirty="0">
                <a:solidFill>
                  <a:schemeClr val="tx1"/>
                </a:solidFill>
                <a:latin typeface="Times" panose="02020603050405020304" pitchFamily="18" charset="0"/>
              </a:rPr>
              <a:t>ℑ</a:t>
            </a:r>
            <a:r>
              <a:rPr lang="en-US" altLang="en-US" sz="2400" dirty="0">
                <a:solidFill>
                  <a:schemeClr val="tx1"/>
                </a:solidFill>
                <a:latin typeface="Verdana" panose="020B0604030504040204" pitchFamily="34" charset="0"/>
              </a:rPr>
              <a:t> </a:t>
            </a:r>
            <a:r>
              <a:rPr lang="en-US" altLang="en-US" sz="2400" baseline="-25000" dirty="0">
                <a:solidFill>
                  <a:schemeClr val="tx1"/>
                </a:solidFill>
                <a:latin typeface="Verdana" panose="020B0604030504040204" pitchFamily="34" charset="0"/>
              </a:rPr>
              <a:t>COUNT </a:t>
            </a:r>
            <a:r>
              <a:rPr lang="en-US" altLang="en-US" sz="2400" baseline="-25000" dirty="0" err="1">
                <a:solidFill>
                  <a:schemeClr val="tx1"/>
                </a:solidFill>
                <a:latin typeface="Verdana" panose="020B0604030504040204" pitchFamily="34" charset="0"/>
              </a:rPr>
              <a:t>Ssn</a:t>
            </a:r>
            <a:r>
              <a:rPr lang="en-US" altLang="en-US" sz="2400" baseline="-25000" dirty="0">
                <a:solidFill>
                  <a:schemeClr val="tx1"/>
                </a:solidFill>
                <a:latin typeface="Verdana" panose="020B0604030504040204" pitchFamily="34" charset="0"/>
              </a:rPr>
              <a:t>, AVERAGE Salary</a:t>
            </a:r>
            <a:r>
              <a:rPr lang="en-US" altLang="en-US" sz="2400" dirty="0">
                <a:solidFill>
                  <a:schemeClr val="tx1"/>
                </a:solidFill>
                <a:latin typeface="Verdana" panose="020B0604030504040204" pitchFamily="34" charset="0"/>
              </a:rPr>
              <a:t> (EMPLOYEE)). </a:t>
            </a:r>
          </a:p>
          <a:p>
            <a:pPr>
              <a:spcBef>
                <a:spcPct val="0"/>
              </a:spcBef>
              <a:buClrTx/>
              <a:buSzTx/>
              <a:buFontTx/>
              <a:buNone/>
            </a:pPr>
            <a:r>
              <a:rPr lang="en-US" altLang="en-US" sz="2400" dirty="0">
                <a:solidFill>
                  <a:schemeClr val="tx1"/>
                </a:solidFill>
                <a:latin typeface="Verdana" panose="020B0604030504040204" pitchFamily="34" charset="0"/>
              </a:rPr>
              <a:t>b.  </a:t>
            </a:r>
            <a:r>
              <a:rPr lang="en-US" altLang="en-US" sz="2400" baseline="-25000" dirty="0" err="1">
                <a:solidFill>
                  <a:schemeClr val="tx1"/>
                </a:solidFill>
                <a:latin typeface="Verdana" panose="020B0604030504040204" pitchFamily="34" charset="0"/>
              </a:rPr>
              <a:t>Dno</a:t>
            </a:r>
            <a:r>
              <a:rPr lang="en-US" altLang="en-US" sz="2400" dirty="0">
                <a:solidFill>
                  <a:schemeClr val="tx1"/>
                </a:solidFill>
                <a:latin typeface="Verdana" panose="020B0604030504040204" pitchFamily="34" charset="0"/>
              </a:rPr>
              <a:t> </a:t>
            </a:r>
            <a:r>
              <a:rPr lang="en-US" altLang="en-US" sz="2400">
                <a:solidFill>
                  <a:schemeClr val="tx1"/>
                </a:solidFill>
                <a:latin typeface="Times" panose="02020603050405020304" pitchFamily="18" charset="0"/>
              </a:rPr>
              <a:t>ℑ</a:t>
            </a:r>
            <a:r>
              <a:rPr lang="en-US" altLang="en-US" sz="2400">
                <a:solidFill>
                  <a:schemeClr val="tx1"/>
                </a:solidFill>
                <a:latin typeface="Verdana" panose="020B0604030504040204" pitchFamily="34" charset="0"/>
              </a:rPr>
              <a:t> </a:t>
            </a:r>
            <a:r>
              <a:rPr lang="en-US" altLang="en-US" sz="2400" baseline="-25000">
                <a:solidFill>
                  <a:schemeClr val="tx1"/>
                </a:solidFill>
                <a:latin typeface="Verdana" panose="020B0604030504040204" pitchFamily="34" charset="0"/>
              </a:rPr>
              <a:t>Salary</a:t>
            </a:r>
            <a:r>
              <a:rPr lang="en-US" altLang="en-US" sz="2400">
                <a:solidFill>
                  <a:schemeClr val="tx1"/>
                </a:solidFill>
                <a:latin typeface="Verdana" panose="020B0604030504040204" pitchFamily="34" charset="0"/>
              </a:rPr>
              <a:t>(EMPLOYEE</a:t>
            </a:r>
            <a:r>
              <a:rPr lang="en-US" altLang="en-US" sz="2400" dirty="0">
                <a:solidFill>
                  <a:schemeClr val="tx1"/>
                </a:solidFill>
                <a:latin typeface="Verdana" panose="020B0604030504040204" pitchFamily="34" charset="0"/>
              </a:rPr>
              <a:t>). </a:t>
            </a:r>
          </a:p>
          <a:p>
            <a:pPr>
              <a:spcBef>
                <a:spcPct val="0"/>
              </a:spcBef>
              <a:buClrTx/>
              <a:buSzTx/>
              <a:buFontTx/>
              <a:buNone/>
            </a:pPr>
            <a:r>
              <a:rPr lang="en-US" altLang="en-US" sz="2400" dirty="0">
                <a:solidFill>
                  <a:schemeClr val="tx1"/>
                </a:solidFill>
                <a:latin typeface="Verdana" panose="020B0604030504040204" pitchFamily="34" charset="0"/>
              </a:rPr>
              <a:t>c. </a:t>
            </a:r>
            <a:r>
              <a:rPr lang="en-US" altLang="en-US" sz="2400" dirty="0">
                <a:solidFill>
                  <a:schemeClr val="tx1"/>
                </a:solidFill>
                <a:latin typeface="Times" panose="02020603050405020304" pitchFamily="18" charset="0"/>
              </a:rPr>
              <a:t>ℑ</a:t>
            </a:r>
            <a:r>
              <a:rPr lang="en-US" altLang="en-US" sz="2400" dirty="0">
                <a:solidFill>
                  <a:schemeClr val="tx1"/>
                </a:solidFill>
                <a:latin typeface="Verdana" panose="020B0604030504040204" pitchFamily="34" charset="0"/>
              </a:rPr>
              <a:t> </a:t>
            </a:r>
            <a:r>
              <a:rPr lang="en-US" altLang="en-US" sz="2400" baseline="-25000" dirty="0">
                <a:solidFill>
                  <a:schemeClr val="tx1"/>
                </a:solidFill>
                <a:latin typeface="Verdana" panose="020B0604030504040204" pitchFamily="34" charset="0"/>
              </a:rPr>
              <a:t>COUNT </a:t>
            </a:r>
            <a:r>
              <a:rPr lang="en-US" altLang="en-US" sz="2400" baseline="-25000" dirty="0" err="1">
                <a:solidFill>
                  <a:schemeClr val="tx1"/>
                </a:solidFill>
                <a:latin typeface="Verdana" panose="020B0604030504040204" pitchFamily="34" charset="0"/>
              </a:rPr>
              <a:t>Ssn</a:t>
            </a:r>
            <a:r>
              <a:rPr lang="en-US" altLang="en-US" sz="2400" baseline="-25000" dirty="0">
                <a:solidFill>
                  <a:schemeClr val="tx1"/>
                </a:solidFill>
                <a:latin typeface="Verdana" panose="020B0604030504040204" pitchFamily="34" charset="0"/>
              </a:rPr>
              <a:t>, AVERAGE Salary</a:t>
            </a:r>
            <a:r>
              <a:rPr lang="en-US" altLang="en-US" sz="2400" dirty="0">
                <a:solidFill>
                  <a:schemeClr val="tx1"/>
                </a:solidFill>
                <a:latin typeface="Verdana" panose="020B0604030504040204" pitchFamily="34" charset="0"/>
              </a:rPr>
              <a:t>(EMPLOYEE).</a:t>
            </a:r>
            <a:endParaRPr lang="en-US" altLang="en-US" sz="2400" dirty="0">
              <a:solidFill>
                <a:schemeClr val="tx1"/>
              </a:solidFill>
            </a:endParaRPr>
          </a:p>
        </p:txBody>
      </p:sp>
    </p:spTree>
    <p:extLst>
      <p:ext uri="{BB962C8B-B14F-4D97-AF65-F5344CB8AC3E}">
        <p14:creationId xmlns:p14="http://schemas.microsoft.com/office/powerpoint/2010/main" val="231543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71" y="365125"/>
            <a:ext cx="10715105" cy="1325563"/>
          </a:xfrm>
        </p:spPr>
        <p:txBody>
          <a:bodyPr/>
          <a:lstStyle/>
          <a:p>
            <a:pPr algn="ctr"/>
            <a:r>
              <a:rPr lang="en-US" dirty="0"/>
              <a:t>Results of GROUP BY and HAVING (in SQL). Q24.</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55</a:t>
            </a:fld>
            <a:endParaRPr lang="en-US"/>
          </a:p>
        </p:txBody>
      </p:sp>
      <p:pic>
        <p:nvPicPr>
          <p:cNvPr id="6" name="Picture 3" descr="fig07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956" y="2023456"/>
            <a:ext cx="10352198" cy="335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18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Recursive Closure Operations</a:t>
            </a:r>
          </a:p>
        </p:txBody>
      </p:sp>
      <p:sp>
        <p:nvSpPr>
          <p:cNvPr id="3" name="Content Placeholder 2"/>
          <p:cNvSpPr>
            <a:spLocks noGrp="1"/>
          </p:cNvSpPr>
          <p:nvPr>
            <p:ph idx="1"/>
          </p:nvPr>
        </p:nvSpPr>
        <p:spPr/>
        <p:txBody>
          <a:bodyPr/>
          <a:lstStyle/>
          <a:p>
            <a:pPr>
              <a:lnSpc>
                <a:spcPct val="80000"/>
              </a:lnSpc>
            </a:pPr>
            <a:r>
              <a:rPr lang="en-US" altLang="en-US" sz="3200" dirty="0"/>
              <a:t>Another type of operation that, in general, cannot be specified in the basic original relational algebra is </a:t>
            </a:r>
            <a:r>
              <a:rPr lang="en-US" altLang="en-US" sz="3200" b="1" dirty="0"/>
              <a:t>recursive closure</a:t>
            </a:r>
            <a:r>
              <a:rPr lang="en-US" altLang="en-US" sz="3200" dirty="0"/>
              <a:t>.</a:t>
            </a:r>
          </a:p>
          <a:p>
            <a:pPr lvl="1">
              <a:lnSpc>
                <a:spcPct val="80000"/>
              </a:lnSpc>
            </a:pPr>
            <a:r>
              <a:rPr lang="en-US" altLang="en-US" dirty="0"/>
              <a:t>This operation is applied to a </a:t>
            </a:r>
            <a:r>
              <a:rPr lang="en-US" altLang="en-US" b="1" dirty="0"/>
              <a:t>recursive relationship</a:t>
            </a:r>
            <a:r>
              <a:rPr lang="en-US" altLang="en-US" dirty="0"/>
              <a:t>.</a:t>
            </a:r>
          </a:p>
          <a:p>
            <a:pPr>
              <a:lnSpc>
                <a:spcPct val="80000"/>
              </a:lnSpc>
            </a:pPr>
            <a:r>
              <a:rPr lang="en-US" altLang="en-US" sz="3200" dirty="0"/>
              <a:t>An example of a recursive operation is to retrieve all SUPERVISEES of an EMPLOYEE </a:t>
            </a:r>
            <a:r>
              <a:rPr lang="en-US" altLang="en-US" sz="3200" b="1" dirty="0"/>
              <a:t>e</a:t>
            </a:r>
            <a:r>
              <a:rPr lang="en-US" altLang="en-US" sz="3200" dirty="0"/>
              <a:t> at all levels — that is, all EMPLOYEE </a:t>
            </a:r>
            <a:r>
              <a:rPr lang="en-US" altLang="en-US" sz="3200" b="1" dirty="0"/>
              <a:t>e’</a:t>
            </a:r>
            <a:r>
              <a:rPr lang="en-US" altLang="ja-JP" sz="3200" dirty="0"/>
              <a:t> directly supervised by </a:t>
            </a:r>
            <a:r>
              <a:rPr lang="en-US" altLang="ja-JP" sz="3200" b="1" dirty="0"/>
              <a:t>e</a:t>
            </a:r>
            <a:r>
              <a:rPr lang="en-US" altLang="ja-JP" sz="3200" dirty="0"/>
              <a:t>; all employees </a:t>
            </a:r>
            <a:r>
              <a:rPr lang="en-US" altLang="ja-JP" sz="3200" b="1" dirty="0"/>
              <a:t>e</a:t>
            </a:r>
            <a:r>
              <a:rPr lang="en-US" altLang="en-US" sz="3200" b="1" dirty="0"/>
              <a:t>’’</a:t>
            </a:r>
            <a:r>
              <a:rPr lang="en-US" altLang="ja-JP" sz="3200" dirty="0"/>
              <a:t> directly supervised by each employee </a:t>
            </a:r>
            <a:r>
              <a:rPr lang="en-US" altLang="ja-JP" sz="3200" b="1" dirty="0"/>
              <a:t>e</a:t>
            </a:r>
            <a:r>
              <a:rPr lang="en-US" altLang="en-US" sz="3200" b="1" dirty="0"/>
              <a:t>’</a:t>
            </a:r>
            <a:r>
              <a:rPr lang="en-US" altLang="ja-JP" sz="3200" dirty="0"/>
              <a:t>; all employees </a:t>
            </a:r>
            <a:r>
              <a:rPr lang="en-US" altLang="ja-JP" sz="3200" b="1" dirty="0"/>
              <a:t>e</a:t>
            </a:r>
            <a:r>
              <a:rPr lang="en-US" altLang="en-US" sz="3200" b="1" dirty="0"/>
              <a:t>’’’</a:t>
            </a:r>
            <a:r>
              <a:rPr lang="en-US" altLang="ja-JP" sz="3200" dirty="0"/>
              <a:t> directly supervised by each employee </a:t>
            </a:r>
            <a:r>
              <a:rPr lang="en-US" altLang="ja-JP" sz="3200" b="1" dirty="0"/>
              <a:t>e</a:t>
            </a:r>
            <a:r>
              <a:rPr lang="en-US" altLang="en-US" sz="3200" b="1" dirty="0"/>
              <a:t>’’</a:t>
            </a:r>
            <a:r>
              <a:rPr lang="en-US" altLang="ja-JP" sz="3200" dirty="0"/>
              <a:t>; and so on.</a:t>
            </a:r>
            <a:endParaRPr lang="en-US" altLang="en-US" sz="3200"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56</a:t>
            </a:fld>
            <a:endParaRPr lang="en-US"/>
          </a:p>
        </p:txBody>
      </p:sp>
    </p:spTree>
    <p:extLst>
      <p:ext uri="{BB962C8B-B14F-4D97-AF65-F5344CB8AC3E}">
        <p14:creationId xmlns:p14="http://schemas.microsoft.com/office/powerpoint/2010/main" val="1260490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Recursive Closure Operations</a:t>
            </a:r>
          </a:p>
        </p:txBody>
      </p:sp>
      <p:sp>
        <p:nvSpPr>
          <p:cNvPr id="3" name="Content Placeholder 2"/>
          <p:cNvSpPr>
            <a:spLocks noGrp="1"/>
          </p:cNvSpPr>
          <p:nvPr>
            <p:ph idx="1"/>
          </p:nvPr>
        </p:nvSpPr>
        <p:spPr/>
        <p:txBody>
          <a:bodyPr>
            <a:normAutofit/>
          </a:bodyPr>
          <a:lstStyle/>
          <a:p>
            <a:r>
              <a:rPr lang="en-US" altLang="en-US" sz="3200" dirty="0"/>
              <a:t>Although it is possible to retrieve employees at each level and then take their union, we cannot, in general, specify a query such as “retrieve the supervisees of ‘James Borg’ at all levels” without utilizing a looping mechanism.</a:t>
            </a:r>
          </a:p>
          <a:p>
            <a:pPr lvl="1"/>
            <a:r>
              <a:rPr lang="en-US" altLang="en-US" sz="2800" dirty="0"/>
              <a:t>The SQL3 standard includes syntax for recursive closure.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57</a:t>
            </a:fld>
            <a:endParaRPr lang="en-US"/>
          </a:p>
        </p:txBody>
      </p:sp>
    </p:spTree>
    <p:extLst>
      <p:ext uri="{BB962C8B-B14F-4D97-AF65-F5344CB8AC3E}">
        <p14:creationId xmlns:p14="http://schemas.microsoft.com/office/powerpoint/2010/main" val="947467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Two-Level Recursive Query</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58</a:t>
            </a:fld>
            <a:endParaRPr lang="en-US"/>
          </a:p>
        </p:txBody>
      </p:sp>
      <p:pic>
        <p:nvPicPr>
          <p:cNvPr id="6" name="Picture 2" descr="fig08_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4258" y="1516819"/>
            <a:ext cx="4977938" cy="52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850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Outer Join Operation</a:t>
            </a:r>
          </a:p>
        </p:txBody>
      </p:sp>
      <p:sp>
        <p:nvSpPr>
          <p:cNvPr id="3" name="Content Placeholder 2"/>
          <p:cNvSpPr>
            <a:spLocks noGrp="1"/>
          </p:cNvSpPr>
          <p:nvPr>
            <p:ph idx="1"/>
          </p:nvPr>
        </p:nvSpPr>
        <p:spPr/>
        <p:txBody>
          <a:bodyPr/>
          <a:lstStyle/>
          <a:p>
            <a:r>
              <a:rPr lang="en-US" altLang="en-US" sz="2600" dirty="0"/>
              <a:t>In NATURAL JOIN and EQUIJOIN, tuples without a </a:t>
            </a:r>
            <a:r>
              <a:rPr lang="en-US" altLang="en-US" sz="2600" i="1" dirty="0"/>
              <a:t>matching</a:t>
            </a:r>
            <a:r>
              <a:rPr lang="en-US" altLang="en-US" sz="2600" dirty="0"/>
              <a:t> (or </a:t>
            </a:r>
            <a:r>
              <a:rPr lang="en-US" altLang="en-US" sz="2600" i="1" dirty="0"/>
              <a:t>related</a:t>
            </a:r>
            <a:r>
              <a:rPr lang="en-US" altLang="en-US" sz="2600" dirty="0"/>
              <a:t>) tuple are eliminated from the join result</a:t>
            </a:r>
          </a:p>
          <a:p>
            <a:pPr lvl="1"/>
            <a:r>
              <a:rPr lang="en-US" altLang="en-US" dirty="0"/>
              <a:t>Tuples with null in the join attributes are also eliminated</a:t>
            </a:r>
          </a:p>
          <a:p>
            <a:pPr lvl="1"/>
            <a:r>
              <a:rPr lang="en-US" altLang="en-US" dirty="0"/>
              <a:t>This amounts to loss of information.</a:t>
            </a:r>
          </a:p>
          <a:p>
            <a:r>
              <a:rPr lang="en-US" altLang="en-US" sz="2600" dirty="0"/>
              <a:t>A set of operations, called OUTER joins, can be used when we want to keep all the tuples in R, or all those in S, or all those in both relations in the result of the join, regardless of whether or not they have matching tuples in the other relation.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59</a:t>
            </a:fld>
            <a:endParaRPr lang="en-US"/>
          </a:p>
        </p:txBody>
      </p:sp>
    </p:spTree>
    <p:extLst>
      <p:ext uri="{BB962C8B-B14F-4D97-AF65-F5344CB8AC3E}">
        <p14:creationId xmlns:p14="http://schemas.microsoft.com/office/powerpoint/2010/main" val="86933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State for COMPANY</a:t>
            </a:r>
          </a:p>
        </p:txBody>
      </p:sp>
      <p:sp>
        <p:nvSpPr>
          <p:cNvPr id="3" name="Content Placeholder 2"/>
          <p:cNvSpPr>
            <a:spLocks noGrp="1"/>
          </p:cNvSpPr>
          <p:nvPr>
            <p:ph idx="1"/>
          </p:nvPr>
        </p:nvSpPr>
        <p:spPr>
          <a:xfrm>
            <a:off x="838200" y="1825625"/>
            <a:ext cx="4024745" cy="4351338"/>
          </a:xfrm>
        </p:spPr>
        <p:txBody>
          <a:bodyPr/>
          <a:lstStyle/>
          <a:p>
            <a:r>
              <a:rPr lang="en-US" altLang="en-US" dirty="0"/>
              <a:t>All examples discussed below refer to the COMPANY database shown here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a:t>
            </a:fld>
            <a:endParaRPr lang="en-US"/>
          </a:p>
        </p:txBody>
      </p:sp>
      <p:pic>
        <p:nvPicPr>
          <p:cNvPr id="6"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616" y="1690688"/>
            <a:ext cx="6284666"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579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Outer Join Operation</a:t>
            </a:r>
          </a:p>
        </p:txBody>
      </p:sp>
      <p:sp>
        <p:nvSpPr>
          <p:cNvPr id="3" name="Content Placeholder 2"/>
          <p:cNvSpPr>
            <a:spLocks noGrp="1"/>
          </p:cNvSpPr>
          <p:nvPr>
            <p:ph idx="1"/>
          </p:nvPr>
        </p:nvSpPr>
        <p:spPr/>
        <p:txBody>
          <a:bodyPr/>
          <a:lstStyle/>
          <a:p>
            <a:r>
              <a:rPr lang="en-US" altLang="en-US" dirty="0"/>
              <a:t>The left outer join operation keeps </a:t>
            </a:r>
            <a:r>
              <a:rPr lang="en-US" altLang="en-US" u="sng" dirty="0"/>
              <a:t>every tuple</a:t>
            </a:r>
            <a:r>
              <a:rPr lang="en-US" altLang="en-US" dirty="0"/>
              <a:t> in the first or left relation R in R      S; if no matching tuple is found in S, then the attributes of S in the join result are filled or “padded” with null values.</a:t>
            </a:r>
          </a:p>
          <a:p>
            <a:r>
              <a:rPr lang="en-US" altLang="en-US" dirty="0"/>
              <a:t>A similar operation, right outer join, keeps every tuple in the second or right relation S in the result of R        S.</a:t>
            </a:r>
          </a:p>
          <a:p>
            <a:r>
              <a:rPr lang="en-US" altLang="en-US" dirty="0"/>
              <a:t>A third operation, full outer join, denoted by               keeps all tuples </a:t>
            </a:r>
            <a:r>
              <a:rPr lang="en-US" altLang="en-US" u="sng" dirty="0"/>
              <a:t>in both the left and the right relations</a:t>
            </a:r>
            <a:r>
              <a:rPr lang="en-US" altLang="en-US" dirty="0"/>
              <a:t> when no matching tuples are found, padding them with null values as needed.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60</a:t>
            </a:fld>
            <a:endParaRPr lang="en-US"/>
          </a:p>
        </p:txBody>
      </p:sp>
      <p:grpSp>
        <p:nvGrpSpPr>
          <p:cNvPr id="6" name="Group 4"/>
          <p:cNvGrpSpPr>
            <a:grpSpLocks/>
          </p:cNvGrpSpPr>
          <p:nvPr/>
        </p:nvGrpSpPr>
        <p:grpSpPr bwMode="auto">
          <a:xfrm>
            <a:off x="3218180" y="2311631"/>
            <a:ext cx="393700" cy="266700"/>
            <a:chOff x="2672" y="1534"/>
            <a:chExt cx="1670" cy="666"/>
          </a:xfrm>
        </p:grpSpPr>
        <p:grpSp>
          <p:nvGrpSpPr>
            <p:cNvPr id="7" name="Group 5"/>
            <p:cNvGrpSpPr>
              <a:grpSpLocks/>
            </p:cNvGrpSpPr>
            <p:nvPr/>
          </p:nvGrpSpPr>
          <p:grpSpPr bwMode="auto">
            <a:xfrm>
              <a:off x="3112" y="1534"/>
              <a:ext cx="1230" cy="666"/>
              <a:chOff x="377" y="2904"/>
              <a:chExt cx="154" cy="110"/>
            </a:xfrm>
          </p:grpSpPr>
          <p:sp>
            <p:nvSpPr>
              <p:cNvPr id="10" name="Line 6"/>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 name="Line 7"/>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 name="Line 8"/>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 name="Line 9"/>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 name="Line 10"/>
            <p:cNvSpPr>
              <a:spLocks noChangeShapeType="1"/>
            </p:cNvSpPr>
            <p:nvPr/>
          </p:nvSpPr>
          <p:spPr bwMode="auto">
            <a:xfrm flipH="1">
              <a:off x="2672" y="2200"/>
              <a:ext cx="440" cy="0"/>
            </a:xfrm>
            <a:prstGeom prst="line">
              <a:avLst/>
            </a:prstGeom>
            <a:noFill/>
            <a:ln w="6350">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11"/>
            <p:cNvSpPr>
              <a:spLocks noChangeShapeType="1"/>
            </p:cNvSpPr>
            <p:nvPr/>
          </p:nvSpPr>
          <p:spPr bwMode="auto">
            <a:xfrm flipH="1">
              <a:off x="2672" y="1534"/>
              <a:ext cx="440" cy="0"/>
            </a:xfrm>
            <a:prstGeom prst="line">
              <a:avLst/>
            </a:prstGeom>
            <a:noFill/>
            <a:ln w="6350">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 name="Group 12"/>
          <p:cNvGrpSpPr>
            <a:grpSpLocks/>
          </p:cNvGrpSpPr>
          <p:nvPr/>
        </p:nvGrpSpPr>
        <p:grpSpPr bwMode="auto">
          <a:xfrm>
            <a:off x="6194368" y="3591097"/>
            <a:ext cx="493713" cy="266700"/>
            <a:chOff x="2537" y="3040"/>
            <a:chExt cx="311" cy="168"/>
          </a:xfrm>
        </p:grpSpPr>
        <p:grpSp>
          <p:nvGrpSpPr>
            <p:cNvPr id="15" name="Group 13"/>
            <p:cNvGrpSpPr>
              <a:grpSpLocks/>
            </p:cNvGrpSpPr>
            <p:nvPr/>
          </p:nvGrpSpPr>
          <p:grpSpPr bwMode="auto">
            <a:xfrm>
              <a:off x="2537" y="3040"/>
              <a:ext cx="183" cy="168"/>
              <a:chOff x="377" y="2904"/>
              <a:chExt cx="154" cy="110"/>
            </a:xfrm>
          </p:grpSpPr>
          <p:sp>
            <p:nvSpPr>
              <p:cNvPr id="18" name="Line 14"/>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 name="Line 15"/>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 name="Line 16"/>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1" name="Line 17"/>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6" name="Line 18"/>
            <p:cNvSpPr>
              <a:spLocks noChangeShapeType="1"/>
            </p:cNvSpPr>
            <p:nvPr/>
          </p:nvSpPr>
          <p:spPr bwMode="auto">
            <a:xfrm>
              <a:off x="2720" y="3040"/>
              <a:ext cx="128"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 name="Line 19"/>
            <p:cNvSpPr>
              <a:spLocks noChangeShapeType="1"/>
            </p:cNvSpPr>
            <p:nvPr/>
          </p:nvSpPr>
          <p:spPr bwMode="auto">
            <a:xfrm>
              <a:off x="2720" y="3208"/>
              <a:ext cx="128"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7" name="Group 20"/>
          <p:cNvGrpSpPr>
            <a:grpSpLocks/>
          </p:cNvGrpSpPr>
          <p:nvPr/>
        </p:nvGrpSpPr>
        <p:grpSpPr bwMode="auto">
          <a:xfrm>
            <a:off x="8008144" y="4089862"/>
            <a:ext cx="290512" cy="266700"/>
            <a:chOff x="377" y="2904"/>
            <a:chExt cx="154" cy="110"/>
          </a:xfrm>
        </p:grpSpPr>
        <p:sp>
          <p:nvSpPr>
            <p:cNvPr id="28" name="Line 21"/>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9" name="Line 22"/>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 name="Line 23"/>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 name="Line 24"/>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2" name="Line 25"/>
          <p:cNvSpPr>
            <a:spLocks noChangeShapeType="1"/>
          </p:cNvSpPr>
          <p:nvPr/>
        </p:nvSpPr>
        <p:spPr bwMode="auto">
          <a:xfrm>
            <a:off x="8284369" y="40898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 name="Line 26"/>
          <p:cNvSpPr>
            <a:spLocks noChangeShapeType="1"/>
          </p:cNvSpPr>
          <p:nvPr/>
        </p:nvSpPr>
        <p:spPr bwMode="auto">
          <a:xfrm>
            <a:off x="8284369" y="4356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 name="Line 27"/>
          <p:cNvSpPr>
            <a:spLocks noChangeShapeType="1"/>
          </p:cNvSpPr>
          <p:nvPr/>
        </p:nvSpPr>
        <p:spPr bwMode="auto">
          <a:xfrm>
            <a:off x="7790656" y="4102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 name="Line 28"/>
          <p:cNvSpPr>
            <a:spLocks noChangeShapeType="1"/>
          </p:cNvSpPr>
          <p:nvPr/>
        </p:nvSpPr>
        <p:spPr bwMode="auto">
          <a:xfrm>
            <a:off x="7790656" y="4356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072812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Result of a LEFT OUTER JOIN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61</a:t>
            </a:fld>
            <a:endParaRPr lang="en-US"/>
          </a:p>
        </p:txBody>
      </p:sp>
      <p:pic>
        <p:nvPicPr>
          <p:cNvPr id="6" name="Picture 2" descr="fig08_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608513"/>
            <a:ext cx="69024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973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Outer Union Operations</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3200" dirty="0"/>
              <a:t>The outer union operation was developed to take the union of tuples from two relations if the relations are </a:t>
            </a:r>
            <a:r>
              <a:rPr lang="en-US" altLang="en-US" sz="3200" i="1" dirty="0"/>
              <a:t>not type compatible</a:t>
            </a:r>
            <a:r>
              <a:rPr lang="en-US" altLang="en-US" sz="3200" dirty="0"/>
              <a:t>. </a:t>
            </a:r>
          </a:p>
          <a:p>
            <a:pPr>
              <a:lnSpc>
                <a:spcPct val="80000"/>
              </a:lnSpc>
            </a:pPr>
            <a:r>
              <a:rPr lang="en-US" altLang="en-US" sz="3200" dirty="0"/>
              <a:t>This operation will take the union of tuples in two relations R(X, Y) and S(X, Z) that are </a:t>
            </a:r>
            <a:r>
              <a:rPr lang="en-US" altLang="en-US" sz="3200" b="1" dirty="0"/>
              <a:t>partially compatible</a:t>
            </a:r>
            <a:r>
              <a:rPr lang="en-US" altLang="en-US" sz="3200" dirty="0"/>
              <a:t>, meaning that only some of their attributes, say X, are type compatible. </a:t>
            </a:r>
          </a:p>
          <a:p>
            <a:pPr>
              <a:lnSpc>
                <a:spcPct val="80000"/>
              </a:lnSpc>
            </a:pPr>
            <a:r>
              <a:rPr lang="en-US" altLang="en-US" sz="3200" dirty="0"/>
              <a:t>The attributes that are type compatible are represented only once in the result, and those attributes that are not type compatible from either relation are also kept in the result relation T(X, Y, Z).</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62</a:t>
            </a:fld>
            <a:endParaRPr lang="en-US"/>
          </a:p>
        </p:txBody>
      </p:sp>
    </p:spTree>
    <p:extLst>
      <p:ext uri="{BB962C8B-B14F-4D97-AF65-F5344CB8AC3E}">
        <p14:creationId xmlns:p14="http://schemas.microsoft.com/office/powerpoint/2010/main" val="29960162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Outer Union Operations</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3200" dirty="0"/>
              <a:t>Example: An outer union can be applied to two relations whose schemas are STUDENT(Name, SSN, Department, Advisor) and INSTRUCTOR(Name, SSN, Department, Rank).</a:t>
            </a:r>
          </a:p>
          <a:p>
            <a:pPr lvl="1">
              <a:lnSpc>
                <a:spcPct val="80000"/>
              </a:lnSpc>
            </a:pPr>
            <a:r>
              <a:rPr lang="en-US" altLang="en-US" sz="2800" dirty="0"/>
              <a:t>Tuples from the two relations are matched based on having the same combination of values of the shared attributes— Name, SSN, Department.</a:t>
            </a:r>
          </a:p>
          <a:p>
            <a:pPr lvl="1">
              <a:lnSpc>
                <a:spcPct val="80000"/>
              </a:lnSpc>
            </a:pPr>
            <a:r>
              <a:rPr lang="en-US" altLang="en-US" sz="2800" dirty="0"/>
              <a:t>If a student is also an instructor, both Advisor and Rank will have a value; otherwise, one of these two attributes will be null.</a:t>
            </a:r>
          </a:p>
          <a:p>
            <a:pPr lvl="1">
              <a:lnSpc>
                <a:spcPct val="80000"/>
              </a:lnSpc>
            </a:pPr>
            <a:r>
              <a:rPr lang="en-US" altLang="en-US" sz="2800" dirty="0"/>
              <a:t>The result relation STUDENT_OR_INSTRUCTOR will have the following attributes:</a:t>
            </a:r>
          </a:p>
          <a:p>
            <a:pPr>
              <a:lnSpc>
                <a:spcPct val="80000"/>
              </a:lnSpc>
              <a:buNone/>
            </a:pPr>
            <a:r>
              <a:rPr lang="en-US" altLang="en-US" sz="3200" b="1" dirty="0"/>
              <a:t>STUDENT_OR_INSTRUCTOR (Name, SSN, Department, Advisor, Rank)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63</a:t>
            </a:fld>
            <a:endParaRPr lang="en-US"/>
          </a:p>
        </p:txBody>
      </p:sp>
    </p:spTree>
    <p:extLst>
      <p:ext uri="{BB962C8B-B14F-4D97-AF65-F5344CB8AC3E}">
        <p14:creationId xmlns:p14="http://schemas.microsoft.com/office/powerpoint/2010/main" val="3981533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Queries in Relational Algebra: Procedural Form</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b="1" dirty="0">
                <a:latin typeface="Times New Roman" panose="02020603050405020304" pitchFamily="18" charset="0"/>
              </a:rPr>
              <a:t>Q1: Retrieve the name and address of all employees who work for the ‘Research’ department.</a:t>
            </a:r>
          </a:p>
          <a:p>
            <a:pPr>
              <a:buNone/>
            </a:pPr>
            <a:r>
              <a:rPr lang="en-US" altLang="en-US" sz="2400" dirty="0">
                <a:latin typeface="Times New Roman" panose="02020603050405020304" pitchFamily="18" charset="0"/>
              </a:rPr>
              <a:t>	RESEARCH_DEPT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b="1" dirty="0">
                <a:latin typeface="Symbol" panose="05050102010706020507" pitchFamily="18" charset="2"/>
              </a:rPr>
              <a:t></a:t>
            </a:r>
            <a:r>
              <a:rPr lang="en-US" altLang="en-US" sz="2400" dirty="0">
                <a:latin typeface="Times New Roman" panose="02020603050405020304" pitchFamily="18" charset="0"/>
              </a:rPr>
              <a:t> </a:t>
            </a:r>
            <a:r>
              <a:rPr lang="en-US" altLang="en-US" sz="1600" dirty="0">
                <a:latin typeface="Times New Roman" panose="02020603050405020304" pitchFamily="18" charset="0"/>
              </a:rPr>
              <a:t>DNAME=’Research’ </a:t>
            </a:r>
            <a:r>
              <a:rPr lang="en-US" altLang="en-US" sz="2400" dirty="0">
                <a:latin typeface="Times New Roman" panose="02020603050405020304" pitchFamily="18" charset="0"/>
              </a:rPr>
              <a:t>(DEPARTMENT)</a:t>
            </a:r>
          </a:p>
          <a:p>
            <a:pPr>
              <a:buNone/>
            </a:pPr>
            <a:r>
              <a:rPr lang="en-US" altLang="en-US" sz="2400" dirty="0">
                <a:latin typeface="Times New Roman" panose="02020603050405020304" pitchFamily="18" charset="0"/>
              </a:rPr>
              <a:t>	RESEARCH_EMPS </a:t>
            </a:r>
            <a:r>
              <a:rPr lang="en-US" altLang="en-US" sz="2400" dirty="0">
                <a:latin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rPr>
              <a:t>(RESEARCH_DEPT        </a:t>
            </a:r>
            <a:r>
              <a:rPr lang="en-US" altLang="en-US" sz="1600" baseline="-25000" dirty="0">
                <a:latin typeface="Times New Roman" panose="02020603050405020304" pitchFamily="18" charset="0"/>
              </a:rPr>
              <a:t>DNUMBER= DNOEMPLOYEE</a:t>
            </a:r>
            <a:r>
              <a:rPr lang="en-US" altLang="en-US" sz="2400" dirty="0">
                <a:latin typeface="Times New Roman" panose="02020603050405020304" pitchFamily="18" charset="0"/>
              </a:rPr>
              <a:t>EMPLOYEE)</a:t>
            </a:r>
          </a:p>
          <a:p>
            <a:pPr>
              <a:buNone/>
            </a:pPr>
            <a:r>
              <a:rPr lang="en-US" altLang="en-US" sz="2400" dirty="0">
                <a:latin typeface="Times New Roman" panose="02020603050405020304" pitchFamily="18" charset="0"/>
              </a:rPr>
              <a:t>	RESULT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sz="3200" dirty="0">
                <a:latin typeface="Symbol" panose="05050102010706020507" pitchFamily="18" charset="2"/>
              </a:rPr>
              <a:t></a:t>
            </a:r>
            <a:r>
              <a:rPr lang="en-US" altLang="en-US" sz="2400" dirty="0">
                <a:latin typeface="Times New Roman" panose="02020603050405020304" pitchFamily="18" charset="0"/>
              </a:rPr>
              <a:t> </a:t>
            </a:r>
            <a:r>
              <a:rPr lang="en-US" altLang="en-US" sz="1600" dirty="0">
                <a:latin typeface="Times New Roman" panose="02020603050405020304" pitchFamily="18" charset="0"/>
              </a:rPr>
              <a:t>FNAME, LNAME, ADDRESS</a:t>
            </a:r>
            <a:r>
              <a:rPr lang="en-US" altLang="en-US" sz="2400" dirty="0">
                <a:latin typeface="Times New Roman" panose="02020603050405020304" pitchFamily="18" charset="0"/>
              </a:rPr>
              <a:t> (RESEARCH_EMPS)</a:t>
            </a:r>
          </a:p>
          <a:p>
            <a:pPr>
              <a:buNone/>
            </a:pPr>
            <a:endParaRPr lang="en-US" altLang="en-US" sz="1050" dirty="0">
              <a:latin typeface="Times New Roman" panose="02020603050405020304" pitchFamily="18" charset="0"/>
            </a:endParaRPr>
          </a:p>
          <a:p>
            <a:r>
              <a:rPr lang="en-US" altLang="en-US" b="1" dirty="0">
                <a:latin typeface="Times New Roman" panose="02020603050405020304" pitchFamily="18" charset="0"/>
              </a:rPr>
              <a:t>Q6: Retrieve the names of employees who have no dependents.</a:t>
            </a:r>
          </a:p>
          <a:p>
            <a:pPr>
              <a:buNone/>
            </a:pPr>
            <a:r>
              <a:rPr lang="en-US" altLang="en-US" sz="2000" dirty="0">
                <a:latin typeface="Times New Roman" panose="02020603050405020304" pitchFamily="18" charset="0"/>
              </a:rPr>
              <a:t>	</a:t>
            </a:r>
            <a:r>
              <a:rPr lang="en-US" altLang="en-US" sz="2400" dirty="0">
                <a:latin typeface="Times New Roman" panose="02020603050405020304" pitchFamily="18" charset="0"/>
              </a:rPr>
              <a:t>ALL_EMPS </a:t>
            </a:r>
            <a:r>
              <a:rPr lang="en-US" altLang="en-US" sz="24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32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SSN</a:t>
            </a:r>
            <a:r>
              <a:rPr lang="en-US" altLang="en-US" sz="2400" dirty="0">
                <a:latin typeface="Times New Roman" panose="02020603050405020304" pitchFamily="18" charset="0"/>
              </a:rPr>
              <a:t>(EMPLOYEE)</a:t>
            </a:r>
          </a:p>
          <a:p>
            <a:pPr>
              <a:buNone/>
            </a:pPr>
            <a:r>
              <a:rPr lang="en-US" altLang="en-US" sz="2400" dirty="0">
                <a:latin typeface="Times New Roman" panose="02020603050405020304" pitchFamily="18" charset="0"/>
              </a:rPr>
              <a:t>	EMPS_WITH_DEPS</a:t>
            </a:r>
            <a:r>
              <a:rPr lang="en-US" altLang="en-US" dirty="0">
                <a:latin typeface="Times New Roman" panose="02020603050405020304" pitchFamily="18" charset="0"/>
              </a:rPr>
              <a:t>(</a:t>
            </a:r>
            <a:r>
              <a:rPr lang="en-US" altLang="en-US" sz="2400" dirty="0">
                <a:latin typeface="Times New Roman" panose="02020603050405020304" pitchFamily="18" charset="0"/>
              </a:rPr>
              <a:t>SSN</a:t>
            </a:r>
            <a:r>
              <a:rPr lang="en-US" altLang="en-US" dirty="0">
                <a:latin typeface="Times New Roman" panose="02020603050405020304" pitchFamily="18" charset="0"/>
              </a:rPr>
              <a:t>) </a:t>
            </a:r>
            <a:r>
              <a:rPr lang="en-US" altLang="en-US"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32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ESSN</a:t>
            </a:r>
            <a:r>
              <a:rPr lang="en-US" altLang="en-US" dirty="0">
                <a:latin typeface="Times New Roman" panose="02020603050405020304" pitchFamily="18" charset="0"/>
              </a:rPr>
              <a:t>(</a:t>
            </a:r>
            <a:r>
              <a:rPr lang="en-US" altLang="en-US" sz="2400" dirty="0">
                <a:latin typeface="Times New Roman" panose="02020603050405020304" pitchFamily="18" charset="0"/>
              </a:rPr>
              <a:t>DEPENDENT</a:t>
            </a:r>
            <a:r>
              <a:rPr lang="en-US" altLang="en-US" dirty="0">
                <a:latin typeface="Times New Roman" panose="02020603050405020304" pitchFamily="18" charset="0"/>
              </a:rPr>
              <a:t>)</a:t>
            </a:r>
          </a:p>
          <a:p>
            <a:pPr>
              <a:buNone/>
            </a:pPr>
            <a:r>
              <a:rPr lang="en-US" altLang="en-US" dirty="0">
                <a:latin typeface="Times New Roman" panose="02020603050405020304" pitchFamily="18" charset="0"/>
              </a:rPr>
              <a:t>	</a:t>
            </a:r>
            <a:r>
              <a:rPr lang="en-US" altLang="en-US" sz="2400" dirty="0">
                <a:latin typeface="Times New Roman" panose="02020603050405020304" pitchFamily="18" charset="0"/>
              </a:rPr>
              <a:t>EMPS_WITHOUT_DEPS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(ALL_EMPS </a:t>
            </a:r>
            <a:r>
              <a:rPr lang="en-US" altLang="en-US" sz="2400" dirty="0"/>
              <a:t>-</a:t>
            </a:r>
            <a:r>
              <a:rPr lang="en-US" altLang="en-US" sz="2400" dirty="0">
                <a:latin typeface="Times New Roman" panose="02020603050405020304" pitchFamily="18" charset="0"/>
              </a:rPr>
              <a:t> EMPS_WITH_DEPS)</a:t>
            </a:r>
          </a:p>
          <a:p>
            <a:pPr>
              <a:buNone/>
            </a:pPr>
            <a:r>
              <a:rPr lang="en-US" altLang="en-US" dirty="0">
                <a:latin typeface="Times New Roman" panose="02020603050405020304" pitchFamily="18" charset="0"/>
              </a:rPr>
              <a:t>	</a:t>
            </a:r>
            <a:r>
              <a:rPr lang="en-US" altLang="en-US" sz="2400" dirty="0">
                <a:latin typeface="Times New Roman" panose="02020603050405020304" pitchFamily="18" charset="0"/>
              </a:rPr>
              <a:t>RESULT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sz="3200" dirty="0">
                <a:latin typeface="Symbol" panose="05050102010706020507" pitchFamily="18" charset="2"/>
              </a:rPr>
              <a:t></a:t>
            </a:r>
            <a:r>
              <a:rPr lang="en-US" altLang="en-US" sz="2400" dirty="0">
                <a:latin typeface="Times New Roman" panose="02020603050405020304" pitchFamily="18" charset="0"/>
              </a:rPr>
              <a:t> </a:t>
            </a:r>
            <a:r>
              <a:rPr lang="en-US" altLang="en-US" sz="1800" dirty="0">
                <a:latin typeface="Times New Roman" panose="02020603050405020304" pitchFamily="18" charset="0"/>
              </a:rPr>
              <a:t>LNAME, FNAME</a:t>
            </a:r>
            <a:r>
              <a:rPr lang="en-US" altLang="en-US" sz="2400" dirty="0">
                <a:latin typeface="Times New Roman" panose="02020603050405020304" pitchFamily="18" charset="0"/>
              </a:rPr>
              <a:t> (EMPS_WITHOUT_DEPS *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64</a:t>
            </a:fld>
            <a:endParaRPr lang="en-US"/>
          </a:p>
        </p:txBody>
      </p:sp>
    </p:spTree>
    <p:extLst>
      <p:ext uri="{BB962C8B-B14F-4D97-AF65-F5344CB8AC3E}">
        <p14:creationId xmlns:p14="http://schemas.microsoft.com/office/powerpoint/2010/main" val="26078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Queries in Relational Algebra: Single expressions</a:t>
            </a:r>
            <a:endParaRPr lang="en-US" dirty="0"/>
          </a:p>
        </p:txBody>
      </p:sp>
      <p:sp>
        <p:nvSpPr>
          <p:cNvPr id="3" name="Content Placeholder 2"/>
          <p:cNvSpPr>
            <a:spLocks noGrp="1"/>
          </p:cNvSpPr>
          <p:nvPr>
            <p:ph idx="1"/>
          </p:nvPr>
        </p:nvSpPr>
        <p:spPr/>
        <p:txBody>
          <a:bodyPr/>
          <a:lstStyle/>
          <a:p>
            <a:pPr>
              <a:buNone/>
            </a:pPr>
            <a:r>
              <a:rPr lang="en-US" altLang="en-US" sz="3200" dirty="0"/>
              <a:t>As a single expression, these queries become:</a:t>
            </a:r>
          </a:p>
          <a:p>
            <a:r>
              <a:rPr lang="en-US" altLang="en-US" b="1" dirty="0">
                <a:latin typeface="Times New Roman" panose="02020603050405020304" pitchFamily="18" charset="0"/>
              </a:rPr>
              <a:t>Q1: Retrieve the name and address of all employees who work for the ‘Research’ department.</a:t>
            </a:r>
          </a:p>
          <a:p>
            <a:pPr>
              <a:buNone/>
            </a:pPr>
            <a:r>
              <a:rPr lang="en-US" altLang="en-US" sz="2400" dirty="0">
                <a:latin typeface="Times New Roman" panose="02020603050405020304" pitchFamily="18" charset="0"/>
              </a:rPr>
              <a:t>	</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Fname</a:t>
            </a:r>
            <a:r>
              <a:rPr lang="en-US" altLang="en-US" sz="3200" baseline="-25000" dirty="0"/>
              <a:t>, </a:t>
            </a:r>
            <a:r>
              <a:rPr lang="en-US" altLang="en-US" sz="3200" baseline="-25000" dirty="0" err="1"/>
              <a:t>Lname</a:t>
            </a:r>
            <a:r>
              <a:rPr lang="en-US" altLang="en-US" sz="3200" baseline="-25000" dirty="0"/>
              <a:t>, Address</a:t>
            </a:r>
            <a:r>
              <a:rPr lang="en-US" altLang="en-US" dirty="0"/>
              <a:t> (σ </a:t>
            </a:r>
            <a:r>
              <a:rPr lang="en-US" altLang="en-US" dirty="0" err="1"/>
              <a:t>Dname</a:t>
            </a:r>
            <a:r>
              <a:rPr lang="en-US" altLang="en-US" dirty="0"/>
              <a:t>= ‘Research’</a:t>
            </a:r>
            <a:r>
              <a:rPr lang="en-US" altLang="ja-JP" dirty="0"/>
              <a:t> </a:t>
            </a:r>
          </a:p>
          <a:p>
            <a:pPr>
              <a:buNone/>
            </a:pPr>
            <a:r>
              <a:rPr lang="en-US" altLang="en-US" dirty="0"/>
              <a:t>(DEPARTMENT      </a:t>
            </a:r>
            <a:r>
              <a:rPr lang="en-US" altLang="en-US" dirty="0" err="1"/>
              <a:t>Dnumber</a:t>
            </a:r>
            <a:r>
              <a:rPr lang="en-US" altLang="en-US" dirty="0"/>
              <a:t>=</a:t>
            </a:r>
            <a:r>
              <a:rPr lang="en-US" altLang="en-US" dirty="0" err="1"/>
              <a:t>Dno</a:t>
            </a:r>
            <a:r>
              <a:rPr lang="en-US" altLang="en-US" dirty="0"/>
              <a:t>(EMPLOYEE))</a:t>
            </a:r>
          </a:p>
          <a:p>
            <a:pPr>
              <a:buNone/>
            </a:pPr>
            <a:endParaRPr lang="en-US" altLang="en-US" sz="1050" dirty="0">
              <a:latin typeface="Times New Roman" panose="02020603050405020304" pitchFamily="18" charset="0"/>
            </a:endParaRPr>
          </a:p>
          <a:p>
            <a:r>
              <a:rPr lang="en-US" altLang="en-US" b="1" dirty="0">
                <a:latin typeface="Times New Roman" panose="02020603050405020304" pitchFamily="18" charset="0"/>
              </a:rPr>
              <a:t>Q6: Retrieve the names of employees who have no dependents.</a:t>
            </a:r>
          </a:p>
          <a:p>
            <a:pPr>
              <a:buNone/>
            </a:pPr>
            <a:r>
              <a:rPr lang="en-US" altLang="en-US" sz="2000" dirty="0">
                <a:latin typeface="Times New Roman" panose="02020603050405020304" pitchFamily="18" charset="0"/>
              </a:rPr>
              <a:t>	 </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Lname</a:t>
            </a:r>
            <a:r>
              <a:rPr lang="en-US" altLang="en-US" sz="3200" baseline="-25000" dirty="0"/>
              <a:t>, </a:t>
            </a:r>
            <a:r>
              <a:rPr lang="en-US" altLang="en-US" sz="3200" baseline="-25000" dirty="0" err="1"/>
              <a:t>Fname</a:t>
            </a:r>
            <a:r>
              <a:rPr lang="en-US" altLang="en-US" dirty="0"/>
              <a:t>((</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Ssn</a:t>
            </a:r>
            <a:r>
              <a:rPr lang="en-US" altLang="en-US" dirty="0"/>
              <a:t> (EMPLOYEE) − ρ </a:t>
            </a:r>
            <a:r>
              <a:rPr lang="en-US" altLang="en-US" sz="3200" baseline="-25000" dirty="0" err="1"/>
              <a:t>Ssn</a:t>
            </a:r>
            <a:r>
              <a:rPr lang="en-US" altLang="en-US" dirty="0"/>
              <a:t> (</a:t>
            </a:r>
            <a:r>
              <a:rPr lang="en-US" altLang="en-US" dirty="0">
                <a:latin typeface="Symbol" panose="05050102010706020507" pitchFamily="18" charset="2"/>
                <a:sym typeface="Symbol" panose="05050102010706020507" pitchFamily="18" charset="2"/>
              </a:rPr>
              <a:t></a:t>
            </a:r>
            <a:r>
              <a:rPr lang="en-US" altLang="en-US" dirty="0"/>
              <a:t> </a:t>
            </a:r>
            <a:r>
              <a:rPr lang="en-US" altLang="en-US" dirty="0" err="1"/>
              <a:t>Essn</a:t>
            </a:r>
            <a:r>
              <a:rPr lang="en-US" altLang="en-US" dirty="0"/>
              <a:t> (DEPENDENT))) ∗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65</a:t>
            </a:fld>
            <a:endParaRPr lang="en-US"/>
          </a:p>
        </p:txBody>
      </p:sp>
      <p:grpSp>
        <p:nvGrpSpPr>
          <p:cNvPr id="6" name="Group 4"/>
          <p:cNvGrpSpPr>
            <a:grpSpLocks/>
          </p:cNvGrpSpPr>
          <p:nvPr/>
        </p:nvGrpSpPr>
        <p:grpSpPr bwMode="auto">
          <a:xfrm>
            <a:off x="3079867" y="3913981"/>
            <a:ext cx="374650" cy="174625"/>
            <a:chOff x="377" y="2904"/>
            <a:chExt cx="154" cy="110"/>
          </a:xfrm>
        </p:grpSpPr>
        <p:sp>
          <p:nvSpPr>
            <p:cNvPr id="7" name="Line 5"/>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6"/>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7"/>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8"/>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16410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r>
              <a:rPr lang="en-US" altLang="en-US" sz="2000" dirty="0"/>
              <a:t>The SELECT operation (denoted by </a:t>
            </a:r>
            <a:r>
              <a:rPr lang="en-US" altLang="en-US" b="1" dirty="0">
                <a:latin typeface="Symbol" panose="05050102010706020507" pitchFamily="18" charset="2"/>
              </a:rPr>
              <a:t></a:t>
            </a:r>
            <a:r>
              <a:rPr lang="en-US" altLang="en-US" sz="2000" dirty="0"/>
              <a:t> (sigma)) is used to select a </a:t>
            </a:r>
            <a:r>
              <a:rPr lang="en-US" altLang="en-US" sz="2000" i="1" dirty="0"/>
              <a:t>subset</a:t>
            </a:r>
            <a:r>
              <a:rPr lang="en-US" altLang="en-US" sz="2000" dirty="0"/>
              <a:t> of the tuples from a relation based on a </a:t>
            </a:r>
            <a:r>
              <a:rPr lang="en-US" altLang="en-US" sz="2000" b="1" dirty="0"/>
              <a:t>selection condition</a:t>
            </a:r>
            <a:r>
              <a:rPr lang="en-US" altLang="en-US" sz="2000" dirty="0"/>
              <a:t>.</a:t>
            </a:r>
          </a:p>
          <a:p>
            <a:pPr lvl="1"/>
            <a:r>
              <a:rPr lang="en-US" altLang="en-US" sz="2200" dirty="0"/>
              <a:t>The selection condition acts as a </a:t>
            </a:r>
            <a:r>
              <a:rPr lang="en-US" altLang="en-US" sz="2200" b="1" dirty="0"/>
              <a:t>filter</a:t>
            </a:r>
          </a:p>
          <a:p>
            <a:pPr lvl="1"/>
            <a:r>
              <a:rPr lang="en-US" altLang="en-US" sz="2200" dirty="0"/>
              <a:t>Keeps only those tuples that satisfy the qualifying condition</a:t>
            </a:r>
          </a:p>
          <a:p>
            <a:pPr lvl="1"/>
            <a:r>
              <a:rPr lang="en-US" altLang="en-US" sz="2200" dirty="0"/>
              <a:t>Tuples satisfying the condition are </a:t>
            </a:r>
            <a:r>
              <a:rPr lang="en-US" altLang="en-US" sz="2200" i="1" dirty="0"/>
              <a:t>selected</a:t>
            </a:r>
            <a:r>
              <a:rPr lang="en-US" altLang="en-US" sz="2200" dirty="0"/>
              <a:t> whereas the other tuples are discarded (</a:t>
            </a:r>
            <a:r>
              <a:rPr lang="en-US" altLang="en-US" sz="2200" i="1" dirty="0"/>
              <a:t>filtered out</a:t>
            </a:r>
            <a:r>
              <a:rPr lang="en-US" altLang="en-US" sz="2200" dirty="0"/>
              <a:t>)</a:t>
            </a:r>
          </a:p>
          <a:p>
            <a:r>
              <a:rPr lang="en-US" altLang="en-US" sz="2000" dirty="0"/>
              <a:t>Examples: </a:t>
            </a:r>
          </a:p>
          <a:p>
            <a:pPr lvl="1"/>
            <a:r>
              <a:rPr lang="en-US" altLang="en-US" sz="2000" dirty="0"/>
              <a:t>Select the EMPLOYEE tuples whose department number is 4:</a:t>
            </a:r>
          </a:p>
          <a:p>
            <a:pPr algn="ctr">
              <a:buNone/>
            </a:pPr>
            <a:r>
              <a:rPr lang="en-US" altLang="en-US" b="1" dirty="0">
                <a:latin typeface="Symbol" panose="05050102010706020507" pitchFamily="18" charset="2"/>
              </a:rPr>
              <a:t></a:t>
            </a:r>
            <a:r>
              <a:rPr lang="en-US" altLang="en-US" sz="2000" dirty="0"/>
              <a:t> </a:t>
            </a:r>
            <a:r>
              <a:rPr lang="en-US" altLang="en-US" sz="2000" baseline="-25000" dirty="0"/>
              <a:t>DNO = 4</a:t>
            </a:r>
            <a:r>
              <a:rPr lang="en-US" altLang="en-US" sz="2000" dirty="0"/>
              <a:t> (EMPLOYEE)</a:t>
            </a:r>
          </a:p>
          <a:p>
            <a:pPr lvl="1"/>
            <a:r>
              <a:rPr lang="en-US" altLang="en-US" sz="2000" dirty="0"/>
              <a:t>Select the employee tuples whose salary is greater than $30,000:</a:t>
            </a:r>
          </a:p>
          <a:p>
            <a:pPr algn="ctr">
              <a:buNone/>
            </a:pPr>
            <a:r>
              <a:rPr lang="en-US" altLang="en-US" b="1" dirty="0">
                <a:latin typeface="Symbol" panose="05050102010706020507" pitchFamily="18" charset="2"/>
              </a:rPr>
              <a:t></a:t>
            </a:r>
            <a:r>
              <a:rPr lang="en-US" altLang="en-US" sz="2000" dirty="0"/>
              <a:t> </a:t>
            </a:r>
            <a:r>
              <a:rPr lang="en-US" altLang="en-US" sz="2000" baseline="-25000" dirty="0"/>
              <a:t>SALARY &gt; 30,000</a:t>
            </a:r>
            <a:r>
              <a:rPr lang="en-US" altLang="en-US" sz="2000" dirty="0"/>
              <a:t>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7</a:t>
            </a:fld>
            <a:endParaRPr lang="en-US"/>
          </a:p>
        </p:txBody>
      </p:sp>
    </p:spTree>
    <p:extLst>
      <p:ext uri="{BB962C8B-B14F-4D97-AF65-F5344CB8AC3E}">
        <p14:creationId xmlns:p14="http://schemas.microsoft.com/office/powerpoint/2010/main" val="68342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pPr lvl="1"/>
            <a:r>
              <a:rPr lang="en-US" altLang="en-US" sz="2800" dirty="0"/>
              <a:t>In general, the </a:t>
            </a:r>
            <a:r>
              <a:rPr lang="en-US" altLang="en-US" sz="2800" i="1" dirty="0"/>
              <a:t>select</a:t>
            </a:r>
            <a:r>
              <a:rPr lang="en-US" altLang="en-US" sz="2800" dirty="0"/>
              <a:t> operation is denoted by </a:t>
            </a:r>
            <a:r>
              <a:rPr lang="en-US" altLang="en-US" sz="3600" b="1" dirty="0">
                <a:latin typeface="Symbol" panose="05050102010706020507" pitchFamily="18" charset="2"/>
              </a:rPr>
              <a:t></a:t>
            </a:r>
            <a:r>
              <a:rPr lang="en-US" altLang="en-US" sz="2800" dirty="0"/>
              <a:t> </a:t>
            </a:r>
            <a:r>
              <a:rPr lang="en-US" altLang="en-US" sz="2800" baseline="-25000" dirty="0"/>
              <a:t>&lt;selection condition&gt;</a:t>
            </a:r>
            <a:r>
              <a:rPr lang="en-US" altLang="en-US" sz="2800" dirty="0"/>
              <a:t>(R) where</a:t>
            </a:r>
          </a:p>
          <a:p>
            <a:pPr lvl="2"/>
            <a:r>
              <a:rPr lang="en-US" altLang="en-US" dirty="0"/>
              <a:t>the symbol </a:t>
            </a:r>
            <a:r>
              <a:rPr lang="en-US" altLang="en-US" sz="3200" b="1" dirty="0">
                <a:latin typeface="Symbol" panose="05050102010706020507" pitchFamily="18" charset="2"/>
              </a:rPr>
              <a:t></a:t>
            </a:r>
            <a:r>
              <a:rPr lang="en-US" altLang="en-US" dirty="0"/>
              <a:t> (sigma) is used to denote the </a:t>
            </a:r>
            <a:r>
              <a:rPr lang="en-US" altLang="en-US" i="1" dirty="0"/>
              <a:t>select</a:t>
            </a:r>
            <a:r>
              <a:rPr lang="en-US" altLang="en-US" dirty="0"/>
              <a:t> operator</a:t>
            </a:r>
          </a:p>
          <a:p>
            <a:pPr lvl="2"/>
            <a:r>
              <a:rPr lang="en-US" altLang="en-US" dirty="0"/>
              <a:t>the selection condition is a Boolean (conditional) expression specified on the attributes of relation R</a:t>
            </a:r>
          </a:p>
          <a:p>
            <a:pPr lvl="2"/>
            <a:r>
              <a:rPr lang="en-US" altLang="en-US" dirty="0"/>
              <a:t>tuples that make the condition </a:t>
            </a:r>
            <a:r>
              <a:rPr lang="en-US" altLang="en-US" b="1" dirty="0"/>
              <a:t>true </a:t>
            </a:r>
            <a:r>
              <a:rPr lang="en-US" altLang="en-US" dirty="0"/>
              <a:t>are selected</a:t>
            </a:r>
          </a:p>
          <a:p>
            <a:pPr lvl="3"/>
            <a:r>
              <a:rPr lang="en-US" altLang="en-US" dirty="0"/>
              <a:t>appear in the result of the operation</a:t>
            </a:r>
          </a:p>
          <a:p>
            <a:pPr lvl="2"/>
            <a:r>
              <a:rPr lang="en-US" altLang="en-US" dirty="0"/>
              <a:t>tuples that make the condition </a:t>
            </a:r>
            <a:r>
              <a:rPr lang="en-US" altLang="en-US" b="1" dirty="0"/>
              <a:t>false </a:t>
            </a:r>
            <a:r>
              <a:rPr lang="en-US" altLang="en-US" dirty="0"/>
              <a:t>are filtered out</a:t>
            </a:r>
          </a:p>
          <a:p>
            <a:pPr lvl="3"/>
            <a:r>
              <a:rPr lang="en-US" altLang="en-US" dirty="0"/>
              <a:t>discarded from the result of the operation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8</a:t>
            </a:fld>
            <a:endParaRPr lang="en-US"/>
          </a:p>
        </p:txBody>
      </p:sp>
    </p:spTree>
    <p:extLst>
      <p:ext uri="{BB962C8B-B14F-4D97-AF65-F5344CB8AC3E}">
        <p14:creationId xmlns:p14="http://schemas.microsoft.com/office/powerpoint/2010/main" val="18668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a:t>SELECT Operation Properties</a:t>
            </a:r>
          </a:p>
          <a:p>
            <a:pPr lvl="1">
              <a:lnSpc>
                <a:spcPct val="80000"/>
              </a:lnSpc>
            </a:pPr>
            <a:r>
              <a:rPr lang="en-US" altLang="en-US" sz="2100" dirty="0"/>
              <a:t>The SELECT operation </a:t>
            </a:r>
            <a:r>
              <a:rPr lang="en-US" altLang="en-US" sz="2100" dirty="0">
                <a:latin typeface="Symbol" panose="05050102010706020507" pitchFamily="18" charset="2"/>
              </a:rPr>
              <a:t></a:t>
            </a:r>
            <a:r>
              <a:rPr lang="en-US" altLang="en-US" sz="2100" dirty="0"/>
              <a:t> </a:t>
            </a:r>
            <a:r>
              <a:rPr lang="en-US" altLang="en-US" sz="2100" baseline="-25000" dirty="0"/>
              <a:t>&lt;selection condition&gt;</a:t>
            </a:r>
            <a:r>
              <a:rPr lang="en-US" altLang="en-US" sz="2100" dirty="0"/>
              <a:t>(R) produces a relation S that has the same schema (same attributes) as R</a:t>
            </a:r>
          </a:p>
          <a:p>
            <a:pPr lvl="1">
              <a:lnSpc>
                <a:spcPct val="80000"/>
              </a:lnSpc>
            </a:pPr>
            <a:r>
              <a:rPr lang="en-US" altLang="en-US" sz="2100" dirty="0"/>
              <a:t>SELECT </a:t>
            </a:r>
            <a:r>
              <a:rPr lang="en-US" altLang="en-US" sz="2100" dirty="0">
                <a:latin typeface="Symbol" panose="05050102010706020507" pitchFamily="18" charset="2"/>
              </a:rPr>
              <a:t></a:t>
            </a:r>
            <a:r>
              <a:rPr lang="en-US" altLang="en-US" sz="2100" dirty="0"/>
              <a:t> is commutative:</a:t>
            </a:r>
          </a:p>
          <a:p>
            <a:pPr lvl="2">
              <a:lnSpc>
                <a:spcPct val="80000"/>
              </a:lnSpc>
            </a:pPr>
            <a:r>
              <a:rPr lang="en-US" altLang="en-US" dirty="0">
                <a:latin typeface="Symbol" panose="05050102010706020507" pitchFamily="18" charset="2"/>
              </a:rPr>
              <a:t></a:t>
            </a:r>
            <a:r>
              <a:rPr lang="en-US" altLang="en-US" dirty="0"/>
              <a:t> </a:t>
            </a:r>
            <a:r>
              <a:rPr lang="en-US" altLang="en-US" sz="2100" baseline="-25000" dirty="0"/>
              <a:t>&lt;condition1&gt;</a:t>
            </a:r>
            <a:r>
              <a:rPr lang="en-US" altLang="en-US" dirty="0"/>
              <a:t>(</a:t>
            </a:r>
            <a:r>
              <a:rPr lang="en-US" altLang="en-US" dirty="0">
                <a:latin typeface="Symbol" panose="05050102010706020507" pitchFamily="18" charset="2"/>
              </a:rPr>
              <a:t></a:t>
            </a:r>
            <a:r>
              <a:rPr lang="en-US" altLang="en-US" dirty="0"/>
              <a:t> </a:t>
            </a:r>
            <a:r>
              <a:rPr lang="en-US" altLang="en-US" sz="2100" baseline="-25000" dirty="0"/>
              <a:t>&lt; condition2&gt;</a:t>
            </a:r>
            <a:r>
              <a:rPr lang="en-US" altLang="en-US" dirty="0"/>
              <a:t> (R)) = </a:t>
            </a:r>
            <a:r>
              <a:rPr lang="en-US" altLang="en-US" dirty="0">
                <a:latin typeface="Symbol" panose="05050102010706020507" pitchFamily="18" charset="2"/>
              </a:rPr>
              <a:t></a:t>
            </a:r>
            <a:r>
              <a:rPr lang="en-US" altLang="en-US" dirty="0"/>
              <a:t> </a:t>
            </a:r>
            <a:r>
              <a:rPr lang="en-US" altLang="en-US" sz="2100" baseline="-25000" dirty="0"/>
              <a:t>&lt;condition2&gt;</a:t>
            </a:r>
            <a:r>
              <a:rPr lang="en-US" altLang="en-US" dirty="0"/>
              <a:t> (</a:t>
            </a:r>
            <a:r>
              <a:rPr lang="en-US" altLang="en-US" dirty="0">
                <a:latin typeface="Symbol" panose="05050102010706020507" pitchFamily="18" charset="2"/>
              </a:rPr>
              <a:t></a:t>
            </a:r>
            <a:r>
              <a:rPr lang="en-US" altLang="en-US" dirty="0"/>
              <a:t> </a:t>
            </a:r>
            <a:r>
              <a:rPr lang="en-US" altLang="en-US" sz="2100" baseline="-25000" dirty="0"/>
              <a:t>&lt; condition1&gt;</a:t>
            </a:r>
            <a:r>
              <a:rPr lang="en-US" altLang="en-US" dirty="0"/>
              <a:t> (R))</a:t>
            </a:r>
          </a:p>
          <a:p>
            <a:pPr lvl="1">
              <a:lnSpc>
                <a:spcPct val="80000"/>
              </a:lnSpc>
            </a:pPr>
            <a:r>
              <a:rPr lang="en-US" altLang="en-US" sz="2100" dirty="0"/>
              <a:t>Because of commutativity property, a cascade (sequence) of SELECT operations may be applied in any order:</a:t>
            </a:r>
          </a:p>
          <a:p>
            <a:pPr lvl="2">
              <a:lnSpc>
                <a:spcPct val="80000"/>
              </a:lnSpc>
            </a:pPr>
            <a:r>
              <a:rPr lang="en-US" altLang="en-US" dirty="0">
                <a:latin typeface="Symbol" panose="05050102010706020507" pitchFamily="18" charset="2"/>
              </a:rPr>
              <a:t></a:t>
            </a:r>
            <a:r>
              <a:rPr lang="en-US" altLang="en-US" baseline="-25000" dirty="0"/>
              <a:t>&lt;cond1&gt;</a:t>
            </a:r>
            <a:r>
              <a:rPr lang="en-US" altLang="en-US" dirty="0"/>
              <a:t>(</a:t>
            </a:r>
            <a:r>
              <a:rPr lang="en-US" altLang="en-US" dirty="0">
                <a:latin typeface="Symbol" panose="05050102010706020507" pitchFamily="18" charset="2"/>
              </a:rPr>
              <a:t></a:t>
            </a:r>
            <a:r>
              <a:rPr lang="en-US" altLang="en-US" baseline="-25000" dirty="0"/>
              <a:t>&lt;cond2&gt;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 (R))) = </a:t>
            </a:r>
            <a:r>
              <a:rPr lang="en-US" altLang="en-US" dirty="0">
                <a:latin typeface="Symbol" panose="05050102010706020507" pitchFamily="18" charset="2"/>
              </a:rPr>
              <a:t></a:t>
            </a:r>
            <a:r>
              <a:rPr lang="en-US" altLang="en-US" baseline="-25000" dirty="0"/>
              <a:t>&lt;cond2&gt;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 (</a:t>
            </a:r>
            <a:r>
              <a:rPr lang="en-US" altLang="en-US" dirty="0">
                <a:latin typeface="Symbol" panose="05050102010706020507" pitchFamily="18" charset="2"/>
              </a:rPr>
              <a:t></a:t>
            </a:r>
            <a:r>
              <a:rPr lang="en-US" altLang="en-US" baseline="-25000" dirty="0"/>
              <a:t>&lt;cond1&gt;</a:t>
            </a:r>
            <a:r>
              <a:rPr lang="en-US" altLang="en-US" dirty="0"/>
              <a:t> (R)))</a:t>
            </a:r>
          </a:p>
          <a:p>
            <a:pPr lvl="1">
              <a:lnSpc>
                <a:spcPct val="80000"/>
              </a:lnSpc>
            </a:pPr>
            <a:r>
              <a:rPr lang="en-US" altLang="en-US" sz="2100" dirty="0"/>
              <a:t>A cascade of SELECT operations may be replaced by a single selection with a conjunction of all the conditions:</a:t>
            </a:r>
          </a:p>
          <a:p>
            <a:pPr lvl="2">
              <a:lnSpc>
                <a:spcPct val="80000"/>
              </a:lnSpc>
            </a:pPr>
            <a:r>
              <a:rPr lang="en-US" altLang="en-US" dirty="0">
                <a:latin typeface="Symbol" panose="05050102010706020507" pitchFamily="18" charset="2"/>
              </a:rPr>
              <a:t></a:t>
            </a:r>
            <a:r>
              <a:rPr lang="en-US" altLang="en-US" baseline="-25000" dirty="0"/>
              <a:t>&lt;cond1&gt;</a:t>
            </a:r>
            <a:r>
              <a:rPr lang="en-US" altLang="en-US" dirty="0"/>
              <a:t>(</a:t>
            </a:r>
            <a:r>
              <a:rPr lang="en-US" altLang="en-US" dirty="0">
                <a:latin typeface="Symbol" panose="05050102010706020507" pitchFamily="18" charset="2"/>
              </a:rPr>
              <a:t></a:t>
            </a:r>
            <a:r>
              <a:rPr lang="en-US" altLang="en-US" baseline="-25000" dirty="0"/>
              <a:t>&lt; 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(R))) = </a:t>
            </a:r>
            <a:r>
              <a:rPr lang="en-US" altLang="en-US" dirty="0">
                <a:latin typeface="Symbol" panose="05050102010706020507" pitchFamily="18" charset="2"/>
              </a:rPr>
              <a:t></a:t>
            </a:r>
            <a:r>
              <a:rPr lang="en-US" altLang="en-US" baseline="-25000" dirty="0"/>
              <a:t> &lt;cond1&gt; AND &lt; cond2&gt; AND &lt; cond3&gt;</a:t>
            </a:r>
            <a:r>
              <a:rPr lang="en-US" altLang="en-US" dirty="0"/>
              <a:t>(R)</a:t>
            </a:r>
          </a:p>
          <a:p>
            <a:pPr lvl="1">
              <a:lnSpc>
                <a:spcPct val="80000"/>
              </a:lnSpc>
            </a:pPr>
            <a:r>
              <a:rPr lang="en-US" altLang="en-US" sz="2200" dirty="0"/>
              <a:t>The number of tuples in the result of a SELECT is less than (or equal to) the number of tuples in the input relation R</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9</a:t>
            </a:fld>
            <a:endParaRPr lang="en-US"/>
          </a:p>
        </p:txBody>
      </p:sp>
    </p:spTree>
    <p:extLst>
      <p:ext uri="{BB962C8B-B14F-4D97-AF65-F5344CB8AC3E}">
        <p14:creationId xmlns:p14="http://schemas.microsoft.com/office/powerpoint/2010/main" val="121348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5088</Words>
  <Application>Microsoft Office PowerPoint</Application>
  <PresentationFormat>Widescreen</PresentationFormat>
  <Paragraphs>494</Paragraphs>
  <Slides>65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Symbol</vt:lpstr>
      <vt:lpstr>Times</vt:lpstr>
      <vt:lpstr>Times New Roman</vt:lpstr>
      <vt:lpstr>Verdana</vt:lpstr>
      <vt:lpstr>Office Theme</vt:lpstr>
      <vt:lpstr>Database Design</vt:lpstr>
      <vt:lpstr>Chapter Outline</vt:lpstr>
      <vt:lpstr>Relational Algebra Overview</vt:lpstr>
      <vt:lpstr>Relational Algebra Overview</vt:lpstr>
      <vt:lpstr>Relational Algebra Overview</vt:lpstr>
      <vt:lpstr>Database State for COMPANY</vt:lpstr>
      <vt:lpstr>Unary Relational Operations: SELECT</vt:lpstr>
      <vt:lpstr>Unary Relational Operations: SELECT</vt:lpstr>
      <vt:lpstr>Unary Relational Operations: SELECT</vt:lpstr>
      <vt:lpstr>Query Results Refer to this Database State</vt:lpstr>
      <vt:lpstr>Unary Relational Operations: PROJECT</vt:lpstr>
      <vt:lpstr>Unary Relational Operations: PROJECT</vt:lpstr>
      <vt:lpstr>Unary Relational Operations: PROJECT</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vt:lpstr>
      <vt:lpstr>Unary Relational Operations: RENAME</vt:lpstr>
      <vt:lpstr>Example of applying multiple operations and RENAME</vt:lpstr>
      <vt:lpstr>Relational Algebra Operations from Set Theory: UNION </vt:lpstr>
      <vt:lpstr>Relational Algebra Operations from Set Theory: UNION </vt:lpstr>
      <vt:lpstr>Result of the UNION operation RESULT ← RESULT1 ∪ RESULT2.</vt:lpstr>
      <vt:lpstr>Relational Algebra Operations from Set Theory</vt:lpstr>
      <vt:lpstr>Relational Algebra Operations from Set Theory: INTERSECTION</vt:lpstr>
      <vt:lpstr>Relational Algebra Operations from Set Theory: SET DIFFERENCE </vt:lpstr>
      <vt:lpstr>Example to Illustrate the Result of UNION, INTERSECTION, and DIFFERENCE</vt:lpstr>
      <vt:lpstr>Some properties of UNION, INTERSECTION, and DIFFERENCE</vt:lpstr>
      <vt:lpstr>Relational Algebra Operations from Set Theory: CARTESIAN PRODUCT</vt:lpstr>
      <vt:lpstr>Relational Algebra Operations from Set Theory: CARTESIAN PRODUCT</vt:lpstr>
      <vt:lpstr>Relational Algebra Operations from Set Theory: CARTESIAN PRODUCT</vt:lpstr>
      <vt:lpstr>The CARTESIAN PRODUCT (CROSS PRODUCT) Operation</vt:lpstr>
      <vt:lpstr>PowerPoint Presentation</vt:lpstr>
      <vt:lpstr>PowerPoint Presentation</vt:lpstr>
      <vt:lpstr>Binary Relational Operations: JOIN</vt:lpstr>
      <vt:lpstr>Binary Relational Operations: JOIN</vt:lpstr>
      <vt:lpstr>Result of the JOIN operation DEPT_MGR ← DEPARTMENT   Mgr_ssn=SsnEMPLOYEE</vt:lpstr>
      <vt:lpstr>Some Properties of JOIN</vt:lpstr>
      <vt:lpstr>Some Properties of JOIN</vt:lpstr>
      <vt:lpstr>Binary Relational Operations: EQUIJOIN</vt:lpstr>
      <vt:lpstr>Binary Relational Operations:  NATURAL JOIN Operation</vt:lpstr>
      <vt:lpstr>Binary Relational Operations:  NATURAL JOIN Operation</vt:lpstr>
      <vt:lpstr>Example of NATURAL JOIN Operation</vt:lpstr>
      <vt:lpstr>Complete Set of Relational Operations</vt:lpstr>
      <vt:lpstr>Binary Relational Operations: DIVISION</vt:lpstr>
      <vt:lpstr>Example of DIVISION</vt:lpstr>
      <vt:lpstr>Operations of Relational Algebra</vt:lpstr>
      <vt:lpstr>Operations of Relational Algebra</vt:lpstr>
      <vt:lpstr>Query Tree Notation</vt:lpstr>
      <vt:lpstr>Example of a Query Tree</vt:lpstr>
      <vt:lpstr>Additional Relational Operations: Aggregate Functions and Grouping</vt:lpstr>
      <vt:lpstr>Aggregate Function Operation</vt:lpstr>
      <vt:lpstr>Using Grouping With Aggregation</vt:lpstr>
      <vt:lpstr>The Aggregate Function Operation. </vt:lpstr>
      <vt:lpstr>Results of GROUP BY and HAVING (in SQL). Q24.</vt:lpstr>
      <vt:lpstr>Recursive Closure Operations</vt:lpstr>
      <vt:lpstr>Recursive Closure Operations</vt:lpstr>
      <vt:lpstr>A Two-Level Recursive Query</vt:lpstr>
      <vt:lpstr>The Outer Join Operation</vt:lpstr>
      <vt:lpstr>The Outer Join Operation</vt:lpstr>
      <vt:lpstr>The Result of a LEFT OUTER JOIN Operation</vt:lpstr>
      <vt:lpstr>Outer Union Operations</vt:lpstr>
      <vt:lpstr>Outer Union Operations</vt:lpstr>
      <vt:lpstr>Examples of Queries in Relational Algebra: Procedural Form</vt:lpstr>
      <vt:lpstr>Examples of Queries in Relational Algebra: Single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Cole, John</dc:creator>
  <cp:lastModifiedBy>Cole, John</cp:lastModifiedBy>
  <cp:revision>48</cp:revision>
  <dcterms:created xsi:type="dcterms:W3CDTF">2016-10-02T19:50:16Z</dcterms:created>
  <dcterms:modified xsi:type="dcterms:W3CDTF">2023-02-25T02:15:39Z</dcterms:modified>
</cp:coreProperties>
</file>