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521-1F16-4841-8567-69F738D2DFD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CCE1-4391-4860-B362-EA637ECA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by Example; Appendix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4CCE1-4391-4860-B362-EA637ECA74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4CCE1-4391-4860-B362-EA637ECA7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3311-4E6A-40A1-92B3-8E6EEA04A143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8AC8-397E-42D7-B3EA-B4E71E9E242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23D-7E50-4DE2-9E60-BA2F799D3C12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53FB-91F6-4530-99A9-78A0F560AE22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7FD-C916-479F-A5D6-8062BA6668D0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170-B994-4B4C-9E91-2393393F2302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8895-991D-45B6-B0B7-F9F635FAC855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3355-C501-4A7A-B7B0-9FDB1AA6C764}" type="datetime1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124A-770B-46AA-A8E2-0F752E8486AC}" type="datetime1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08FE-8609-451B-8DA9-5E139096CA86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531-4665-4FF2-B793-44CBBA2B0721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72ED-505A-413B-AB36-014FC8D56AED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1C6E-9D97-4040-82C7-A7C4C4EE4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Query Using 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 smtClean="0"/>
              <a:t>Find the names of employees who work on </a:t>
            </a:r>
            <a:r>
              <a:rPr lang="en-US" altLang="en-US" sz="1800" i="1" dirty="0" smtClean="0"/>
              <a:t>all</a:t>
            </a:r>
            <a:r>
              <a:rPr lang="en-US" altLang="en-US" sz="1800" dirty="0" smtClean="0"/>
              <a:t> the projects controlled by department number 5. The query can be: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 smtClean="0"/>
              <a:t>{</a:t>
            </a:r>
            <a:r>
              <a:rPr lang="en-US" altLang="en-US" sz="1800" b="1" dirty="0" err="1" smtClean="0"/>
              <a:t>e.LNAME</a:t>
            </a:r>
            <a:r>
              <a:rPr lang="en-US" altLang="en-US" sz="1800" b="1" dirty="0" smtClean="0"/>
              <a:t>, </a:t>
            </a:r>
            <a:r>
              <a:rPr lang="en-US" altLang="en-US" sz="1800" b="1" dirty="0" err="1" smtClean="0"/>
              <a:t>e.FNAME</a:t>
            </a:r>
            <a:r>
              <a:rPr lang="en-US" altLang="en-US" sz="1800" b="1" dirty="0" smtClean="0"/>
              <a:t> | EMPLOYEE(e) and 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( (</a:t>
            </a:r>
            <a:r>
              <a:rPr lang="en-US" altLang="en-US" sz="1800" b="1" dirty="0" smtClean="0"/>
              <a:t> x)(not(PROJECT(x)) or not(</a:t>
            </a:r>
            <a:r>
              <a:rPr lang="en-US" altLang="en-US" sz="1800" b="1" dirty="0" err="1" smtClean="0"/>
              <a:t>x.DNUM</a:t>
            </a:r>
            <a:r>
              <a:rPr lang="en-US" altLang="en-US" sz="1800" b="1" dirty="0" smtClean="0"/>
              <a:t>=5)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 smtClean="0"/>
              <a:t>OR 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( (</a:t>
            </a:r>
            <a:r>
              <a:rPr lang="en-US" altLang="en-US" sz="1800" b="1" dirty="0" smtClean="0"/>
              <a:t> w)(WORKS_ON(w) and </a:t>
            </a:r>
            <a:r>
              <a:rPr lang="en-US" altLang="en-US" sz="1800" b="1" dirty="0" err="1" smtClean="0"/>
              <a:t>w.ESSN</a:t>
            </a:r>
            <a:r>
              <a:rPr lang="en-US" altLang="en-US" sz="1800" b="1" dirty="0" smtClean="0"/>
              <a:t>=</a:t>
            </a:r>
            <a:r>
              <a:rPr lang="en-US" altLang="en-US" sz="1800" b="1" dirty="0" err="1" smtClean="0"/>
              <a:t>e.SSN</a:t>
            </a:r>
            <a:r>
              <a:rPr lang="en-US" altLang="en-US" sz="1800" b="1" dirty="0" smtClean="0"/>
              <a:t> and </a:t>
            </a:r>
            <a:r>
              <a:rPr lang="en-US" altLang="en-US" sz="1800" b="1" dirty="0" err="1" smtClean="0"/>
              <a:t>x.PNUMBER</a:t>
            </a:r>
            <a:r>
              <a:rPr lang="en-US" altLang="en-US" sz="1800" b="1" dirty="0" smtClean="0"/>
              <a:t>=</a:t>
            </a:r>
            <a:r>
              <a:rPr lang="en-US" altLang="en-US" sz="1800" b="1" dirty="0" err="1" smtClean="0"/>
              <a:t>w.PNO</a:t>
            </a:r>
            <a:r>
              <a:rPr lang="en-US" altLang="en-US" sz="1800" b="1" dirty="0" smtClean="0"/>
              <a:t>))))}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Exclude from the universal quantification all tuples that we are not interested in by making the condition true </a:t>
            </a:r>
            <a:r>
              <a:rPr lang="en-US" altLang="en-US" sz="1800" i="1" dirty="0" smtClean="0"/>
              <a:t>for all such tuples</a:t>
            </a:r>
            <a:r>
              <a:rPr lang="en-US" altLang="en-US" sz="1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 smtClean="0"/>
              <a:t>The first tuples to exclude (by making them evaluate automatically to true) are those that are not in the relation R of interest.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In query above, using the expression </a:t>
            </a:r>
            <a:r>
              <a:rPr lang="en-US" altLang="en-US" sz="1800" b="1" dirty="0" smtClean="0"/>
              <a:t>not(PROJECT(x))</a:t>
            </a:r>
            <a:r>
              <a:rPr lang="en-US" altLang="en-US" sz="1800" dirty="0" smtClean="0"/>
              <a:t> inside the universally quantified formula evaluates to true all tuples x that are not in the PROJECT relation.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 smtClean="0"/>
              <a:t>Then we exclude the tuples we are not interested in from R itself. The expression not(</a:t>
            </a:r>
            <a:r>
              <a:rPr lang="en-US" altLang="en-US" sz="1700" dirty="0" err="1" smtClean="0"/>
              <a:t>x.DNUM</a:t>
            </a:r>
            <a:r>
              <a:rPr lang="en-US" altLang="en-US" sz="1700" dirty="0" smtClean="0"/>
              <a:t>=5) evaluates to true all tuples x that are in the project relation but are not controlled by department 5.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Finally, we specify a condition that must hold on all the remaining tuples in R.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( (</a:t>
            </a:r>
            <a:r>
              <a:rPr lang="en-US" altLang="en-US" sz="1800" b="1" dirty="0" smtClean="0"/>
              <a:t> w)(WORKS_ON(w) and </a:t>
            </a:r>
            <a:r>
              <a:rPr lang="en-US" altLang="en-US" sz="1800" b="1" dirty="0" err="1" smtClean="0"/>
              <a:t>w.ESSN</a:t>
            </a:r>
            <a:r>
              <a:rPr lang="en-US" altLang="en-US" sz="1800" b="1" dirty="0" smtClean="0"/>
              <a:t>=</a:t>
            </a:r>
            <a:r>
              <a:rPr lang="en-US" altLang="en-US" sz="1800" b="1" dirty="0" err="1" smtClean="0"/>
              <a:t>e.SSN</a:t>
            </a:r>
            <a:r>
              <a:rPr lang="en-US" altLang="en-US" sz="1800" b="1" dirty="0" smtClean="0"/>
              <a:t> and </a:t>
            </a:r>
            <a:r>
              <a:rPr lang="en-US" altLang="en-US" sz="1800" b="1" dirty="0" err="1" smtClean="0"/>
              <a:t>x.PNUMBER</a:t>
            </a:r>
            <a:r>
              <a:rPr lang="en-US" altLang="en-US" sz="1800" b="1" dirty="0" smtClean="0"/>
              <a:t>=</a:t>
            </a:r>
            <a:r>
              <a:rPr lang="en-US" altLang="en-US" sz="1800" b="1" dirty="0" err="1" smtClean="0"/>
              <a:t>w.PNO</a:t>
            </a:r>
            <a:r>
              <a:rPr lang="en-US" altLang="en-US" sz="1800" b="1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Safe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using negation, the universal quantifier, and the existential quantifier must make sense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safe expression</a:t>
            </a:r>
            <a:r>
              <a:rPr lang="en-US" dirty="0" smtClean="0"/>
              <a:t> is one guaranteed to yield a finite number of tuples</a:t>
            </a:r>
          </a:p>
          <a:p>
            <a:r>
              <a:rPr lang="en-US" dirty="0" smtClean="0"/>
              <a:t>For example {</a:t>
            </a:r>
            <a:r>
              <a:rPr lang="en-US" dirty="0" err="1" smtClean="0"/>
              <a:t>t|NOT</a:t>
            </a:r>
            <a:r>
              <a:rPr lang="en-US" dirty="0" smtClean="0"/>
              <a:t>(employee(t))} is </a:t>
            </a:r>
            <a:r>
              <a:rPr lang="en-US" smtClean="0"/>
              <a:t>not safe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Languages Based on 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language </a:t>
            </a:r>
            <a:r>
              <a:rPr lang="en-US" altLang="en-US" b="1" dirty="0" smtClean="0"/>
              <a:t>SQL</a:t>
            </a:r>
            <a:r>
              <a:rPr lang="en-US" altLang="en-US" dirty="0" smtClean="0"/>
              <a:t> is based on tuple calculus. It uses the basic block structure to express the queries in tuple calculus:</a:t>
            </a:r>
          </a:p>
          <a:p>
            <a:pPr lvl="1"/>
            <a:r>
              <a:rPr lang="en-US" altLang="en-US" dirty="0" smtClean="0"/>
              <a:t>SELECT &lt;list of attributes&gt; </a:t>
            </a:r>
          </a:p>
          <a:p>
            <a:pPr lvl="1"/>
            <a:r>
              <a:rPr lang="en-US" altLang="en-US" dirty="0" smtClean="0"/>
              <a:t>FROM &lt;list of relations&gt; </a:t>
            </a:r>
          </a:p>
          <a:p>
            <a:pPr lvl="1"/>
            <a:r>
              <a:rPr lang="en-US" altLang="en-US" dirty="0" smtClean="0"/>
              <a:t>WHERE &lt;conditions&gt; </a:t>
            </a:r>
          </a:p>
          <a:p>
            <a:r>
              <a:rPr lang="en-US" altLang="en-US" dirty="0" smtClean="0"/>
              <a:t>SELECT clause mentions the attributes being projected, the FROM clause mentions the relations needed in the query, and the WHERE clause mentions the selection as well as the join conditions.</a:t>
            </a:r>
          </a:p>
          <a:p>
            <a:pPr lvl="1"/>
            <a:r>
              <a:rPr lang="en-US" altLang="en-US" dirty="0" smtClean="0"/>
              <a:t>SQL syntax is expanded further to accommodate other operations.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Languages Based on 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Another language which is based on tuple calculus is </a:t>
            </a:r>
            <a:r>
              <a:rPr lang="en-US" altLang="en-US" b="1" dirty="0" smtClean="0"/>
              <a:t>QUEL</a:t>
            </a:r>
            <a:r>
              <a:rPr lang="en-US" altLang="en-US" dirty="0" smtClean="0"/>
              <a:t> which actually uses the range variables as in tuple calculus. Its syntax includes:</a:t>
            </a:r>
          </a:p>
          <a:p>
            <a:pPr lvl="1"/>
            <a:r>
              <a:rPr lang="en-US" altLang="en-US" dirty="0" smtClean="0"/>
              <a:t> RANGE OF &lt;variable name&gt; IS &lt;relation name&gt;</a:t>
            </a:r>
          </a:p>
          <a:p>
            <a:r>
              <a:rPr lang="en-US" altLang="en-US" dirty="0" smtClean="0"/>
              <a:t>Then it uses</a:t>
            </a:r>
          </a:p>
          <a:p>
            <a:pPr lvl="1"/>
            <a:r>
              <a:rPr lang="en-US" altLang="en-US" dirty="0" smtClean="0"/>
              <a:t>RETRIEVE &lt;list of attributes from range variables&gt;</a:t>
            </a:r>
          </a:p>
          <a:p>
            <a:pPr lvl="1"/>
            <a:r>
              <a:rPr lang="en-US" altLang="en-US" dirty="0" smtClean="0"/>
              <a:t>WHERE  &lt;conditions&gt; </a:t>
            </a:r>
          </a:p>
          <a:p>
            <a:r>
              <a:rPr lang="en-US" altLang="en-US" dirty="0" smtClean="0"/>
              <a:t>This language was proposed in the relational DBMS INGRES. (System is currently still supported by Computer Associates – but the QUEL language is no longer there).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Domain Relational Calculus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Another variation of relational calculus called the domain relational calculus, or simply, domain calculus is equivalent to tuple calculus and to relational algebra.</a:t>
            </a:r>
          </a:p>
          <a:p>
            <a:r>
              <a:rPr lang="en-US" altLang="en-US" sz="2400" dirty="0" smtClean="0"/>
              <a:t>The language called QBE (Query-By-Example) that is related to domain calculus was developed almost concurrently to SQL at IBM Research, Yorktown Heights, New York. </a:t>
            </a:r>
          </a:p>
          <a:p>
            <a:pPr lvl="1"/>
            <a:r>
              <a:rPr lang="en-US" altLang="en-US" dirty="0" smtClean="0"/>
              <a:t>Domain calculus was thought of as a way to explain what QBE does.</a:t>
            </a:r>
          </a:p>
          <a:p>
            <a:r>
              <a:rPr lang="en-US" altLang="en-US" sz="2400" dirty="0" smtClean="0"/>
              <a:t>Domain calculus differs from tuple calculus in the type of variables used in formulas:</a:t>
            </a:r>
          </a:p>
          <a:p>
            <a:pPr lvl="1"/>
            <a:r>
              <a:rPr lang="en-US" altLang="en-US" dirty="0" smtClean="0"/>
              <a:t>Rather than having variables range over tuples, the variables range over single values from domains of attributes.</a:t>
            </a:r>
          </a:p>
          <a:p>
            <a:r>
              <a:rPr lang="en-US" altLang="en-US" sz="2400" dirty="0" smtClean="0"/>
              <a:t>To form a relation of degree n for a query result, we must have n of these domain variables— one for each attribute.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Domain Relational Calculus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expression of the domain calculus is of the form</a:t>
            </a:r>
          </a:p>
          <a:p>
            <a:pPr>
              <a:buNone/>
            </a:pPr>
            <a:r>
              <a:rPr lang="en-US" altLang="en-US" b="1" dirty="0" smtClean="0"/>
              <a:t>{ x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, x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, . . ., </a:t>
            </a:r>
            <a:r>
              <a:rPr lang="en-US" altLang="en-US" b="1" dirty="0" err="1" smtClean="0"/>
              <a:t>x</a:t>
            </a:r>
            <a:r>
              <a:rPr lang="en-US" altLang="en-US" b="1" baseline="-25000" dirty="0" err="1" smtClean="0"/>
              <a:t>n</a:t>
            </a:r>
            <a:r>
              <a:rPr lang="en-US" altLang="en-US" b="1" dirty="0" smtClean="0"/>
              <a:t> | </a:t>
            </a:r>
          </a:p>
          <a:p>
            <a:pPr>
              <a:buNone/>
            </a:pPr>
            <a:r>
              <a:rPr lang="en-US" altLang="en-US" b="1" dirty="0" smtClean="0"/>
              <a:t>	COND(x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, x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, . . ., </a:t>
            </a:r>
            <a:r>
              <a:rPr lang="en-US" altLang="en-US" b="1" dirty="0" err="1" smtClean="0"/>
              <a:t>x</a:t>
            </a:r>
            <a:r>
              <a:rPr lang="en-US" altLang="en-US" b="1" baseline="-25000" dirty="0" err="1" smtClean="0"/>
              <a:t>n</a:t>
            </a:r>
            <a:r>
              <a:rPr lang="en-US" altLang="en-US" b="1" dirty="0" smtClean="0"/>
              <a:t>, x</a:t>
            </a:r>
            <a:r>
              <a:rPr lang="en-US" altLang="en-US" b="1" baseline="-25000" dirty="0" smtClean="0"/>
              <a:t>n+1</a:t>
            </a:r>
            <a:r>
              <a:rPr lang="en-US" altLang="en-US" b="1" dirty="0" smtClean="0"/>
              <a:t>, x</a:t>
            </a:r>
            <a:r>
              <a:rPr lang="en-US" altLang="en-US" b="1" baseline="-25000" dirty="0" smtClean="0"/>
              <a:t>n+2</a:t>
            </a:r>
            <a:r>
              <a:rPr lang="en-US" altLang="en-US" b="1" dirty="0" smtClean="0"/>
              <a:t>, . . ., </a:t>
            </a:r>
            <a:r>
              <a:rPr lang="en-US" altLang="en-US" b="1" dirty="0" err="1" smtClean="0"/>
              <a:t>x</a:t>
            </a:r>
            <a:r>
              <a:rPr lang="en-US" altLang="en-US" b="1" baseline="-25000" dirty="0" err="1" smtClean="0"/>
              <a:t>n+m</a:t>
            </a:r>
            <a:r>
              <a:rPr lang="en-US" altLang="en-US" b="1" dirty="0" smtClean="0"/>
              <a:t>)}</a:t>
            </a:r>
          </a:p>
          <a:p>
            <a:pPr lvl="1"/>
            <a:r>
              <a:rPr lang="en-US" altLang="en-US" dirty="0" smtClean="0"/>
              <a:t>Where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 . .,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n+1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n+2</a:t>
            </a:r>
            <a:r>
              <a:rPr lang="en-US" altLang="en-US" dirty="0" smtClean="0"/>
              <a:t>, . . .,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n+m</a:t>
            </a:r>
            <a:r>
              <a:rPr lang="en-US" altLang="en-US" dirty="0" smtClean="0"/>
              <a:t> are domain variables that range over domains (of attributes)</a:t>
            </a:r>
          </a:p>
          <a:p>
            <a:pPr lvl="1"/>
            <a:r>
              <a:rPr lang="en-US" altLang="en-US" dirty="0" smtClean="0"/>
              <a:t>And COND is a condition or formula of the domain relational calculus.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Query Using Domain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dirty="0" smtClean="0"/>
              <a:t>Retrieve the birthdate and address of the employee whose name is ‘John B. Smith’.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Query :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 smtClean="0"/>
              <a:t>{</a:t>
            </a:r>
            <a:r>
              <a:rPr lang="en-US" altLang="en-US" sz="1800" b="1" dirty="0" err="1" smtClean="0"/>
              <a:t>uv</a:t>
            </a:r>
            <a:r>
              <a:rPr lang="en-US" altLang="en-US" sz="1800" b="1" dirty="0" smtClean="0"/>
              <a:t> |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q)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r)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s)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t)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w)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x)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y)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 </a:t>
            </a:r>
            <a:r>
              <a:rPr lang="en-US" altLang="en-US" sz="1800" b="1" dirty="0" smtClean="0"/>
              <a:t>z)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 smtClean="0"/>
              <a:t>	(EMPLOYEE(</a:t>
            </a:r>
            <a:r>
              <a:rPr lang="en-US" altLang="en-US" sz="1800" b="1" dirty="0" err="1" smtClean="0"/>
              <a:t>qrstuvwxyz</a:t>
            </a:r>
            <a:r>
              <a:rPr lang="en-US" altLang="en-US" sz="1800" b="1" dirty="0" smtClean="0"/>
              <a:t>) and q=’John’ and r=’B’ and s=’Smith’)}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b="1" dirty="0" smtClean="0"/>
          </a:p>
          <a:p>
            <a:pPr>
              <a:lnSpc>
                <a:spcPct val="80000"/>
              </a:lnSpc>
            </a:pPr>
            <a:r>
              <a:rPr lang="en-US" altLang="en-US" sz="1800" b="1" dirty="0" smtClean="0"/>
              <a:t>Abbreviated notation EMPLOYEE(</a:t>
            </a:r>
            <a:r>
              <a:rPr lang="en-US" altLang="en-US" sz="1800" b="1" dirty="0" err="1" smtClean="0"/>
              <a:t>qrstuvwxyz</a:t>
            </a:r>
            <a:r>
              <a:rPr lang="en-US" altLang="en-US" sz="1800" b="1" dirty="0" smtClean="0"/>
              <a:t>) </a:t>
            </a:r>
            <a:r>
              <a:rPr lang="en-US" altLang="en-US" sz="1800" dirty="0" smtClean="0"/>
              <a:t>uses the</a:t>
            </a:r>
            <a:r>
              <a:rPr lang="en-US" altLang="en-US" sz="1800" b="1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/>
              <a:t>	variables without the separating commas: </a:t>
            </a:r>
            <a:r>
              <a:rPr lang="en-US" altLang="en-US" sz="1800" b="1" dirty="0" smtClean="0"/>
              <a:t>EMPLOYEE(</a:t>
            </a:r>
            <a:r>
              <a:rPr lang="en-US" altLang="en-US" sz="1800" b="1" dirty="0" err="1" smtClean="0"/>
              <a:t>q,r,s,t,u,v,w,x,y,z</a:t>
            </a:r>
            <a:r>
              <a:rPr lang="en-US" altLang="en-US" sz="1800" b="1" dirty="0" smtClean="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Ten variables for the employee relation are needed, one to range over the domain of each attribute in order.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Of the ten variables q, r, s, . . ., z, only u and v are free.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Specify the </a:t>
            </a:r>
            <a:r>
              <a:rPr lang="en-US" altLang="en-US" sz="1800" i="1" dirty="0" smtClean="0"/>
              <a:t>requested attributes</a:t>
            </a:r>
            <a:r>
              <a:rPr lang="en-US" altLang="en-US" sz="1800" dirty="0" smtClean="0"/>
              <a:t>, BDATE and ADDRESS, by the free domain variables u for BDATE and v for ADDRESS.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Specify the condition for selecting a tuple following the bar ( | )—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namely, that the sequence of values assigned to the variables </a:t>
            </a:r>
            <a:r>
              <a:rPr lang="en-US" altLang="en-US" sz="1800" dirty="0" err="1" smtClean="0"/>
              <a:t>qrstuvwxyz</a:t>
            </a:r>
            <a:r>
              <a:rPr lang="en-US" altLang="en-US" sz="1800" dirty="0" smtClean="0"/>
              <a:t> be a tuple of the employee relation and that the values for q (FNAME), r (MINIT), and s (LNAME) be ‘John’, ‘B’, and ‘Smith’, respectively.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6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QBE: A Query Language Based on Domain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This language is based on the idea of giving an example of a query using “example elements” which are nothing but domain variables.</a:t>
            </a:r>
          </a:p>
          <a:p>
            <a:r>
              <a:rPr lang="en-US" altLang="en-US" dirty="0" smtClean="0"/>
              <a:t>Notation: An example element stands for a domain variable and is specified as an example value preceded by the underscore character.</a:t>
            </a:r>
          </a:p>
          <a:p>
            <a:r>
              <a:rPr lang="en-US" altLang="en-US" dirty="0" smtClean="0"/>
              <a:t>P. (called </a:t>
            </a:r>
            <a:r>
              <a:rPr lang="en-US" altLang="en-US" dirty="0" smtClean="0">
                <a:solidFill>
                  <a:schemeClr val="hlink"/>
                </a:solidFill>
              </a:rPr>
              <a:t>P dot</a:t>
            </a:r>
            <a:r>
              <a:rPr lang="en-US" altLang="en-US" dirty="0" smtClean="0"/>
              <a:t>) operator (for “print”) is placed in those columns which are requested for the result of the query.</a:t>
            </a:r>
          </a:p>
          <a:p>
            <a:r>
              <a:rPr lang="en-US" altLang="en-US" dirty="0" smtClean="0"/>
              <a:t>A user may initially start giving actual values as examples, but later can get used to providing a minimum number of variables as example elements.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QBE: A Query Language Based on Domain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language is very user-friendly because it uses minimal syntax.</a:t>
            </a:r>
          </a:p>
          <a:p>
            <a:r>
              <a:rPr lang="en-US" sz="3200" dirty="0" smtClean="0"/>
              <a:t>QBE was fully developed further with facilities for grouping, aggregation, updating etc. and is shown to be equivalent to SQL. </a:t>
            </a:r>
          </a:p>
          <a:p>
            <a:r>
              <a:rPr lang="en-US" sz="3200" dirty="0" smtClean="0"/>
              <a:t>The language is available under QMF (Query Management Facility) of DB2 of IBM and has been used in various ways by other products like Microsoft Access, and PARADOX.</a:t>
            </a:r>
          </a:p>
          <a:p>
            <a:r>
              <a:rPr lang="en-US" sz="3200" dirty="0" smtClean="0"/>
              <a:t>For details, see Appendix C in the text.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QBE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QBE initially presents a relational schema as a “blank schema” in which the user fills in the query as an 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Relational Calculus</a:t>
            </a:r>
          </a:p>
          <a:p>
            <a:pPr lvl="1"/>
            <a:r>
              <a:rPr lang="en-US" altLang="en-US" sz="2800" dirty="0"/>
              <a:t>Tuple Relational Calculus</a:t>
            </a:r>
          </a:p>
          <a:p>
            <a:pPr lvl="1"/>
            <a:r>
              <a:rPr lang="en-US" altLang="en-US" sz="2800" dirty="0"/>
              <a:t>Domain Relational Calculus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Example Schema as a QBE Query Interface</a:t>
            </a:r>
            <a:endParaRPr lang="en-US" dirty="0"/>
          </a:p>
        </p:txBody>
      </p:sp>
      <p:pic>
        <p:nvPicPr>
          <p:cNvPr id="4" name="Picture 2" descr="figC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15" y="1690688"/>
            <a:ext cx="662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QBE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domain calculus query can be successively minimized by the user as shown:</a:t>
            </a:r>
          </a:p>
          <a:p>
            <a:r>
              <a:rPr lang="en-US" altLang="en-US" dirty="0" smtClean="0"/>
              <a:t>Query : </a:t>
            </a:r>
          </a:p>
          <a:p>
            <a:pPr>
              <a:buNone/>
            </a:pPr>
            <a:r>
              <a:rPr lang="en-US" altLang="en-US" b="1" dirty="0" smtClean="0"/>
              <a:t>{</a:t>
            </a:r>
            <a:r>
              <a:rPr lang="en-US" altLang="en-US" b="1" dirty="0" err="1" smtClean="0"/>
              <a:t>uv</a:t>
            </a:r>
            <a:r>
              <a:rPr lang="en-US" altLang="en-US" b="1" dirty="0" smtClean="0"/>
              <a:t> |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q)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r)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s)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t)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w)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x)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y) (</a:t>
            </a:r>
            <a:r>
              <a:rPr lang="en-US" altLang="en-US" b="1" dirty="0" smtClean="0">
                <a:latin typeface="Symbol" panose="05050102010706020507" pitchFamily="18" charset="2"/>
              </a:rPr>
              <a:t> </a:t>
            </a:r>
            <a:r>
              <a:rPr lang="en-US" altLang="en-US" b="1" dirty="0" smtClean="0"/>
              <a:t>z)</a:t>
            </a:r>
          </a:p>
          <a:p>
            <a:pPr>
              <a:buNone/>
            </a:pPr>
            <a:r>
              <a:rPr lang="en-US" altLang="en-US" b="1" dirty="0" smtClean="0"/>
              <a:t>	(EMPLOYEE(</a:t>
            </a:r>
            <a:r>
              <a:rPr lang="en-US" altLang="en-US" b="1" dirty="0" err="1" smtClean="0"/>
              <a:t>qrstuvwxyz</a:t>
            </a:r>
            <a:r>
              <a:rPr lang="en-US" altLang="en-US" b="1" dirty="0" smtClean="0"/>
              <a:t>) and q=‘John’ and r=‘B’ and s=‘Smith’)}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Four Successive Ways to Specify a QBE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figC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662"/>
            <a:ext cx="8410575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250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QBE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Specifying complex conditions in QBE:</a:t>
            </a:r>
          </a:p>
          <a:p>
            <a:r>
              <a:rPr lang="en-US" altLang="en-US" sz="3200" dirty="0" smtClean="0"/>
              <a:t> A technique called the “condition box” is used in QBE to state more involved Boolean expressions as conditions. </a:t>
            </a:r>
          </a:p>
          <a:p>
            <a:r>
              <a:rPr lang="en-US" altLang="en-US" sz="3200" dirty="0" smtClean="0"/>
              <a:t>The C.4(a) gives employees who work on either project 1 or 2, whereas the query in C.4(b) gives those who work on both the projects.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Complex Conditions with and without  a condition box as a part of QBE Query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figC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253412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6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AND conditions in a QBE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figC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2" y="1956593"/>
            <a:ext cx="7636876" cy="424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3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JOIN in QBE 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join is simply accomplished by using the same example element (variable with underscore) in the columns being joined from different (or same as in C.5 (b)) relation. </a:t>
            </a:r>
          </a:p>
          <a:p>
            <a:r>
              <a:rPr lang="en-US" sz="3200" dirty="0" smtClean="0"/>
              <a:t>Note that the Result is set us as an independent table to show variables from multiple relations placed in the result.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Performing Join with common example elements and use of a RESULT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 descr="figC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7349"/>
            <a:ext cx="75438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53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AGGREGATION  in QBE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Aggregation is accomplished by using .CNT for </a:t>
            </a:r>
            <a:r>
              <a:rPr lang="en-US" altLang="en-US" dirty="0" err="1" smtClean="0"/>
              <a:t>count,.MAX</a:t>
            </a:r>
            <a:r>
              <a:rPr lang="en-US" altLang="en-US" dirty="0" smtClean="0"/>
              <a:t>, .MIN, .AVG for the corresponding aggregation functions </a:t>
            </a:r>
          </a:p>
          <a:p>
            <a:r>
              <a:rPr lang="en-US" altLang="en-US" dirty="0" smtClean="0"/>
              <a:t>Grouping is accomplished by .G operator.</a:t>
            </a:r>
          </a:p>
          <a:p>
            <a:r>
              <a:rPr lang="en-US" altLang="en-US" dirty="0" smtClean="0"/>
              <a:t>Condition Box may use conditions on groups (similar to HAVING clause in SQL – see Section 8.5.8)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AGGREGATION  in QBE 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2" descr="figC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9" y="1692275"/>
            <a:ext cx="67373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22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relational calculus</a:t>
            </a:r>
            <a:r>
              <a:rPr lang="en-US" altLang="en-US" dirty="0" smtClean="0"/>
              <a:t> expression creates a new relation, which is specified in terms of variables that range over rows of the stored database relations (in </a:t>
            </a:r>
            <a:r>
              <a:rPr lang="en-US" altLang="en-US" b="1" dirty="0" smtClean="0"/>
              <a:t>tuple calculus</a:t>
            </a:r>
            <a:r>
              <a:rPr lang="en-US" altLang="en-US" dirty="0" smtClean="0"/>
              <a:t>) or over columns of the stored relations (in </a:t>
            </a:r>
            <a:r>
              <a:rPr lang="en-US" altLang="en-US" b="1" dirty="0" smtClean="0"/>
              <a:t>domain calculus</a:t>
            </a:r>
            <a:r>
              <a:rPr lang="en-US" altLang="en-US" dirty="0" smtClean="0"/>
              <a:t>). </a:t>
            </a:r>
          </a:p>
          <a:p>
            <a:r>
              <a:rPr lang="en-US" altLang="en-US" dirty="0" smtClean="0"/>
              <a:t>In a calculus expression, there is </a:t>
            </a:r>
            <a:r>
              <a:rPr lang="en-US" altLang="en-US" i="1" dirty="0" smtClean="0"/>
              <a:t>no order of operations</a:t>
            </a:r>
            <a:r>
              <a:rPr lang="en-US" altLang="en-US" dirty="0" smtClean="0"/>
              <a:t> to specify how to retrieve the query result—a calculus expression specifies only what information the result should contain. </a:t>
            </a:r>
          </a:p>
          <a:p>
            <a:pPr lvl="1"/>
            <a:r>
              <a:rPr lang="en-US" altLang="en-US" dirty="0" smtClean="0"/>
              <a:t>This is the main distinguishing feature between relational algebra and relational calculus.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NEGATION  in QBE 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figC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36" y="2176549"/>
            <a:ext cx="81994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3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 in QBE 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2" descr="figC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11" y="1850967"/>
            <a:ext cx="82296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Relational calculus is considered to be a </a:t>
            </a:r>
            <a:r>
              <a:rPr lang="en-US" altLang="en-US" sz="3200" b="1" dirty="0" smtClean="0"/>
              <a:t>nonprocedural</a:t>
            </a:r>
            <a:r>
              <a:rPr lang="en-US" altLang="en-US" sz="3200" dirty="0" smtClean="0"/>
              <a:t> or </a:t>
            </a:r>
            <a:r>
              <a:rPr lang="en-US" altLang="en-US" sz="3200" b="1" dirty="0" smtClean="0"/>
              <a:t>declarative</a:t>
            </a:r>
            <a:r>
              <a:rPr lang="en-US" altLang="en-US" sz="3200" dirty="0" smtClean="0"/>
              <a:t> language. </a:t>
            </a:r>
          </a:p>
          <a:p>
            <a:r>
              <a:rPr lang="en-US" altLang="en-US" sz="3200" dirty="0" smtClean="0"/>
              <a:t>This differs from relational algebra, where we must write a </a:t>
            </a:r>
            <a:r>
              <a:rPr lang="en-US" altLang="en-US" sz="3200" i="1" dirty="0" smtClean="0"/>
              <a:t>sequence of operations</a:t>
            </a:r>
            <a:r>
              <a:rPr lang="en-US" altLang="en-US" sz="3200" dirty="0" smtClean="0"/>
              <a:t> to specify a retrieval request; hence relational algebra can be considered as a </a:t>
            </a:r>
            <a:r>
              <a:rPr lang="en-US" altLang="en-US" sz="3200" b="1" dirty="0" smtClean="0"/>
              <a:t>procedural</a:t>
            </a:r>
            <a:r>
              <a:rPr lang="en-US" altLang="en-US" sz="3200" dirty="0" smtClean="0"/>
              <a:t> way of stating a query.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tuple relational calculus is based on specifying a number of tuple variables. </a:t>
            </a:r>
          </a:p>
          <a:p>
            <a:r>
              <a:rPr lang="en-US" altLang="en-US" dirty="0" smtClean="0"/>
              <a:t>Each tuple variable usually ranges over a particular database relation, meaning that the variable may take as its value any individual tuple from that relation. </a:t>
            </a:r>
          </a:p>
          <a:p>
            <a:r>
              <a:rPr lang="en-US" altLang="en-US" dirty="0" smtClean="0"/>
              <a:t>A simple tuple relational calculus query is of the form</a:t>
            </a:r>
          </a:p>
          <a:p>
            <a:pPr algn="ctr"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/>
              <a:t>{t | COND(t)}</a:t>
            </a:r>
          </a:p>
          <a:p>
            <a:pPr lvl="1"/>
            <a:r>
              <a:rPr lang="en-US" altLang="en-US" dirty="0" smtClean="0"/>
              <a:t>where t is a tuple variable and COND (t) is a conditional expression involving t. </a:t>
            </a:r>
          </a:p>
          <a:p>
            <a:pPr lvl="1"/>
            <a:r>
              <a:rPr lang="en-US" altLang="en-US" dirty="0" smtClean="0"/>
              <a:t>The result of such a query is the set of all tuples t that satisfy COND (t).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Example: To find the first and last names of all employees whose salary is above $50,000, we can write the following tuple calculus expression:</a:t>
            </a:r>
          </a:p>
          <a:p>
            <a:pPr algn="ctr">
              <a:buNone/>
            </a:pPr>
            <a:r>
              <a:rPr lang="en-US" altLang="en-US" b="1" dirty="0" smtClean="0"/>
              <a:t>{</a:t>
            </a:r>
            <a:r>
              <a:rPr lang="en-US" altLang="en-US" b="1" dirty="0" err="1" smtClean="0"/>
              <a:t>t.FNAME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t.LNAME</a:t>
            </a:r>
            <a:r>
              <a:rPr lang="en-US" altLang="en-US" b="1" dirty="0" smtClean="0"/>
              <a:t> | EMPLOYEE(t) AND </a:t>
            </a:r>
            <a:r>
              <a:rPr lang="en-US" altLang="en-US" b="1" dirty="0" err="1" smtClean="0"/>
              <a:t>t.SALARY</a:t>
            </a:r>
            <a:r>
              <a:rPr lang="en-US" altLang="en-US" b="1" dirty="0" smtClean="0"/>
              <a:t>&gt;50000}</a:t>
            </a:r>
          </a:p>
          <a:p>
            <a:r>
              <a:rPr lang="en-US" altLang="en-US" dirty="0" smtClean="0"/>
              <a:t>The condition EMPLOYEE(t) specifies that the </a:t>
            </a:r>
            <a:r>
              <a:rPr lang="en-US" altLang="en-US" b="1" dirty="0" smtClean="0"/>
              <a:t>range relation</a:t>
            </a:r>
            <a:r>
              <a:rPr lang="en-US" altLang="en-US" dirty="0" smtClean="0"/>
              <a:t> of tuple variable t is EMPLOYEE.</a:t>
            </a:r>
          </a:p>
          <a:p>
            <a:r>
              <a:rPr lang="en-US" altLang="en-US" dirty="0" smtClean="0"/>
              <a:t>The first and last name (PROJECTION </a:t>
            </a:r>
            <a:r>
              <a:rPr lang="en-US" altLang="en-US" b="1" dirty="0" smtClean="0">
                <a:latin typeface="Symbol" panose="05050102010706020507" pitchFamily="18" charset="2"/>
              </a:rPr>
              <a:t></a:t>
            </a:r>
            <a:r>
              <a:rPr lang="en-US" altLang="en-US" baseline="-25000" dirty="0" smtClean="0"/>
              <a:t>FNAME, LNAME</a:t>
            </a:r>
            <a:r>
              <a:rPr lang="en-US" altLang="en-US" dirty="0" smtClean="0"/>
              <a:t>) of each EMPLOYEE tuple t that satisfies the condition </a:t>
            </a:r>
            <a:r>
              <a:rPr lang="en-US" altLang="en-US" dirty="0" err="1" smtClean="0"/>
              <a:t>t.SALARY</a:t>
            </a:r>
            <a:r>
              <a:rPr lang="en-US" altLang="en-US" dirty="0" smtClean="0"/>
              <a:t>&gt;50000 (SELECTION </a:t>
            </a:r>
            <a:r>
              <a:rPr lang="en-US" altLang="en-US" b="1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>
                <a:latin typeface="Symbol" panose="05050102010706020507" pitchFamily="18" charset="2"/>
              </a:rPr>
              <a:t> </a:t>
            </a:r>
            <a:r>
              <a:rPr lang="en-US" altLang="en-US" baseline="-25000" dirty="0" smtClean="0"/>
              <a:t>SALARY &gt;50000</a:t>
            </a:r>
            <a:r>
              <a:rPr lang="en-US" altLang="en-US" dirty="0" smtClean="0"/>
              <a:t>) will be retrieved.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Existential and Universal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Two special symbols called quantifiers can appear in formulas; these are the universal quantifier </a:t>
            </a:r>
            <a:r>
              <a:rPr lang="en-US" altLang="en-US" dirty="0" smtClean="0">
                <a:latin typeface="Symbol" panose="05050102010706020507" pitchFamily="18" charset="2"/>
              </a:rPr>
              <a:t>()</a:t>
            </a:r>
            <a:r>
              <a:rPr lang="en-US" altLang="en-US" dirty="0" smtClean="0"/>
              <a:t> and the existential quantifier </a:t>
            </a:r>
            <a:r>
              <a:rPr lang="en-US" altLang="en-US" dirty="0" smtClean="0">
                <a:latin typeface="Symbol" panose="05050102010706020507" pitchFamily="18" charset="2"/>
              </a:rPr>
              <a:t>().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Informally, a tuple variable t is bound if it is quantified, meaning that it appears in an </a:t>
            </a:r>
            <a:r>
              <a:rPr lang="en-US" altLang="en-US" dirty="0" smtClean="0">
                <a:latin typeface="Symbol" panose="05050102010706020507" pitchFamily="18" charset="2"/>
              </a:rPr>
              <a:t>( </a:t>
            </a:r>
            <a:r>
              <a:rPr lang="en-US" altLang="en-US" dirty="0" smtClean="0"/>
              <a:t>t</a:t>
            </a:r>
            <a:r>
              <a:rPr lang="en-US" altLang="en-US" dirty="0" smtClean="0">
                <a:latin typeface="Symbol" panose="05050102010706020507" pitchFamily="18" charset="2"/>
              </a:rPr>
              <a:t>)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Symbol" panose="05050102010706020507" pitchFamily="18" charset="2"/>
              </a:rPr>
              <a:t>( </a:t>
            </a:r>
            <a:r>
              <a:rPr lang="en-US" altLang="en-US" dirty="0" smtClean="0"/>
              <a:t>t</a:t>
            </a:r>
            <a:r>
              <a:rPr lang="en-US" altLang="en-US" dirty="0" smtClean="0">
                <a:latin typeface="Symbol" panose="05050102010706020507" pitchFamily="18" charset="2"/>
              </a:rPr>
              <a:t>)</a:t>
            </a:r>
            <a:r>
              <a:rPr lang="en-US" altLang="en-US" dirty="0" smtClean="0"/>
              <a:t> clause; otherwise, it is free.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If F is a formula, then so are </a:t>
            </a:r>
            <a:r>
              <a:rPr lang="en-US" altLang="en-US" dirty="0" smtClean="0">
                <a:latin typeface="Symbol" panose="05050102010706020507" pitchFamily="18" charset="2"/>
              </a:rPr>
              <a:t>( </a:t>
            </a:r>
            <a:r>
              <a:rPr lang="en-US" altLang="en-US" dirty="0" smtClean="0"/>
              <a:t>t)(F) and </a:t>
            </a:r>
            <a:r>
              <a:rPr lang="en-US" altLang="en-US" dirty="0" smtClean="0">
                <a:latin typeface="Symbol" panose="05050102010706020507" pitchFamily="18" charset="2"/>
              </a:rPr>
              <a:t>( </a:t>
            </a:r>
            <a:r>
              <a:rPr lang="en-US" altLang="en-US" dirty="0" smtClean="0"/>
              <a:t>t)(F), where t is a tuple variable.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formula </a:t>
            </a:r>
            <a:r>
              <a:rPr lang="en-US" altLang="en-US" dirty="0" smtClean="0">
                <a:latin typeface="Symbol" panose="05050102010706020507" pitchFamily="18" charset="2"/>
              </a:rPr>
              <a:t>(  </a:t>
            </a:r>
            <a:r>
              <a:rPr lang="en-US" altLang="en-US" dirty="0" smtClean="0"/>
              <a:t>t)(F) is true if the formula F evaluates to true for some (at least one) tuple assigned to free occurrences of t in F; otherwise </a:t>
            </a:r>
            <a:r>
              <a:rPr lang="en-US" altLang="en-US" dirty="0" smtClean="0">
                <a:latin typeface="Symbol" panose="05050102010706020507" pitchFamily="18" charset="2"/>
              </a:rPr>
              <a:t>( </a:t>
            </a:r>
            <a:r>
              <a:rPr lang="en-US" altLang="en-US" dirty="0" smtClean="0"/>
              <a:t>t)(F) is false.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formula </a:t>
            </a:r>
            <a:r>
              <a:rPr lang="en-US" altLang="en-US" dirty="0" smtClean="0">
                <a:latin typeface="Symbol" panose="05050102010706020507" pitchFamily="18" charset="2"/>
              </a:rPr>
              <a:t>( </a:t>
            </a:r>
            <a:r>
              <a:rPr lang="en-US" altLang="en-US" dirty="0" smtClean="0"/>
              <a:t> t)(F) is true if the formula F evaluates to true for every tuple (in the universe) assigned to free occurrences of t in F; otherwise </a:t>
            </a:r>
            <a:r>
              <a:rPr lang="en-US" altLang="en-US" dirty="0" smtClean="0">
                <a:latin typeface="Symbol" panose="05050102010706020507" pitchFamily="18" charset="2"/>
              </a:rPr>
              <a:t>( </a:t>
            </a:r>
            <a:r>
              <a:rPr lang="en-US" altLang="en-US" dirty="0" smtClean="0"/>
              <a:t>t)(F) is false. </a:t>
            </a:r>
          </a:p>
          <a:p>
            <a:pPr algn="ctr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Existential and Universal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Symbol" panose="05050102010706020507" pitchFamily="18" charset="2"/>
              </a:rPr>
              <a:t></a:t>
            </a:r>
            <a:r>
              <a:rPr lang="en-US" altLang="en-US" dirty="0" smtClean="0"/>
              <a:t> is called the universal or “for all” quantifier because every tuple in “the universe of” tuples must make F true to make the quantified formula true.</a:t>
            </a:r>
          </a:p>
          <a:p>
            <a:r>
              <a:rPr lang="en-US" altLang="en-US" dirty="0" smtClean="0">
                <a:latin typeface="Symbol" panose="05050102010706020507" pitchFamily="18" charset="2"/>
              </a:rPr>
              <a:t></a:t>
            </a:r>
            <a:r>
              <a:rPr lang="en-US" altLang="en-US" dirty="0" smtClean="0"/>
              <a:t> is called the existential or “there exists” quantifier because any tuple that exists in “the universe of” tuples may make F true to make the quantified formula true.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Query Using 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Retrieve the name and address of all employees who work for the ‘Research’ department. The query can be expressed as :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 smtClean="0"/>
              <a:t>{</a:t>
            </a:r>
            <a:r>
              <a:rPr lang="en-US" altLang="en-US" sz="2000" b="1" dirty="0" err="1" smtClean="0"/>
              <a:t>t.FNAME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t.LNAME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t.ADDRESS</a:t>
            </a:r>
            <a:r>
              <a:rPr lang="en-US" altLang="en-US" sz="2000" b="1" dirty="0" smtClean="0"/>
              <a:t> | EMPLOYEE(t) and </a:t>
            </a:r>
            <a:r>
              <a:rPr lang="en-US" altLang="en-US" sz="2000" b="1" dirty="0" smtClean="0">
                <a:latin typeface="Symbol" panose="05050102010706020507" pitchFamily="18" charset="2"/>
              </a:rPr>
              <a:t>(</a:t>
            </a:r>
            <a:r>
              <a:rPr lang="en-US" altLang="en-US" sz="2000" b="1" dirty="0" smtClean="0"/>
              <a:t> d) 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(DEPARTMENT(d) and </a:t>
            </a:r>
            <a:r>
              <a:rPr lang="en-US" altLang="en-US" sz="2000" b="1" dirty="0" err="1" smtClean="0"/>
              <a:t>d.DNAME</a:t>
            </a:r>
            <a:r>
              <a:rPr lang="en-US" altLang="en-US" sz="2000" b="1" dirty="0" smtClean="0"/>
              <a:t>=‘Research’ and </a:t>
            </a:r>
            <a:r>
              <a:rPr lang="en-US" altLang="en-US" sz="2000" b="1" dirty="0" err="1" smtClean="0"/>
              <a:t>d.DNUMBER</a:t>
            </a:r>
            <a:r>
              <a:rPr lang="en-US" altLang="en-US" sz="2000" b="1" dirty="0" smtClean="0"/>
              <a:t>=</a:t>
            </a:r>
            <a:r>
              <a:rPr lang="en-US" altLang="en-US" sz="2000" b="1" dirty="0" err="1" smtClean="0"/>
              <a:t>t.DNO</a:t>
            </a:r>
            <a:r>
              <a:rPr lang="en-US" altLang="en-US" sz="2000" b="1" dirty="0" smtClean="0"/>
              <a:t>)  }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only </a:t>
            </a:r>
            <a:r>
              <a:rPr lang="en-US" altLang="en-US" sz="2000" i="1" dirty="0" smtClean="0"/>
              <a:t>free tuple variables</a:t>
            </a:r>
            <a:r>
              <a:rPr lang="en-US" altLang="en-US" sz="2000" dirty="0" smtClean="0"/>
              <a:t> in a relational calculus expression should be those that appear to the left of the bar ( | ).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In above query, t is the only free variable; it is then </a:t>
            </a:r>
            <a:r>
              <a:rPr lang="en-US" altLang="en-US" sz="2000" i="1" dirty="0" smtClean="0"/>
              <a:t>bound successively</a:t>
            </a:r>
            <a:r>
              <a:rPr lang="en-US" altLang="en-US" sz="2000" dirty="0" smtClean="0"/>
              <a:t> to each tuple.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If a tuple </a:t>
            </a:r>
            <a:r>
              <a:rPr lang="en-US" altLang="en-US" sz="2000" i="1" dirty="0" smtClean="0"/>
              <a:t>satisfies the conditions</a:t>
            </a:r>
            <a:r>
              <a:rPr lang="en-US" altLang="en-US" sz="2000" dirty="0" smtClean="0"/>
              <a:t> specified in the query, the attributes FNAME, LNAME, and ADDRESS are retrieved for each such tuple.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conditions EMPLOYEE (t) and DEPARTMENT(d) specify the range relations for t and d.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condition </a:t>
            </a:r>
            <a:r>
              <a:rPr lang="en-US" altLang="en-US" sz="2000" dirty="0" err="1" smtClean="0"/>
              <a:t>d.DNAME</a:t>
            </a:r>
            <a:r>
              <a:rPr lang="en-US" altLang="en-US" sz="2000" dirty="0" smtClean="0"/>
              <a:t> = ‘Research’ is a selection condition and corresponds to a SELECT operation in the relational algebra, whereas the condition </a:t>
            </a:r>
            <a:r>
              <a:rPr lang="en-US" altLang="en-US" sz="2000" dirty="0" err="1" smtClean="0"/>
              <a:t>d.DNUMBER</a:t>
            </a:r>
            <a:r>
              <a:rPr lang="en-US" altLang="en-US" sz="2000" dirty="0" smtClean="0"/>
              <a:t> = </a:t>
            </a:r>
            <a:r>
              <a:rPr lang="en-US" altLang="en-US" sz="2000" dirty="0" err="1" smtClean="0"/>
              <a:t>t.DNO</a:t>
            </a:r>
            <a:r>
              <a:rPr lang="en-US" altLang="en-US" sz="2000" dirty="0" smtClean="0"/>
              <a:t> is a JOIN condition.</a:t>
            </a: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Calculus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C6E-9D97-4040-82C7-A7C4C4EE4D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1756</Words>
  <Application>Microsoft Office PowerPoint</Application>
  <PresentationFormat>Widescreen</PresentationFormat>
  <Paragraphs>198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Office Theme</vt:lpstr>
      <vt:lpstr>Database Design</vt:lpstr>
      <vt:lpstr>Relational Calculus</vt:lpstr>
      <vt:lpstr>Relational Calculus</vt:lpstr>
      <vt:lpstr>Relational Calculus</vt:lpstr>
      <vt:lpstr>Tuple Relational Calculus</vt:lpstr>
      <vt:lpstr>Tuple Relational Calculus</vt:lpstr>
      <vt:lpstr>The Existential and Universal Quantifiers </vt:lpstr>
      <vt:lpstr>The Existential and Universal Quantifiers </vt:lpstr>
      <vt:lpstr>Example Query Using Existential Quantifier</vt:lpstr>
      <vt:lpstr>Example Query Using Existential Quantifier</vt:lpstr>
      <vt:lpstr>Safe Expressions</vt:lpstr>
      <vt:lpstr>Languages Based on Tuple Relational Calculus</vt:lpstr>
      <vt:lpstr>Languages Based on Tuple Relational Calculus</vt:lpstr>
      <vt:lpstr>The Domain Relational Calculus </vt:lpstr>
      <vt:lpstr>The Domain Relational Calculus </vt:lpstr>
      <vt:lpstr>Example Query Using Domain Calculus</vt:lpstr>
      <vt:lpstr>QBE: A Query Language Based on Domain Calculus</vt:lpstr>
      <vt:lpstr>QBE: A Query Language Based on Domain Calculus</vt:lpstr>
      <vt:lpstr>QBE Examples</vt:lpstr>
      <vt:lpstr> Example Schema as a QBE Query Interface</vt:lpstr>
      <vt:lpstr>QBE Examples</vt:lpstr>
      <vt:lpstr>Four Successive Ways to Specify a QBE Query</vt:lpstr>
      <vt:lpstr>QBE Examples</vt:lpstr>
      <vt:lpstr>Complex Conditions with and without  a condition box as a part of QBE Query </vt:lpstr>
      <vt:lpstr>Handling AND conditions in a QBE Query</vt:lpstr>
      <vt:lpstr>JOIN in QBE : Examples</vt:lpstr>
      <vt:lpstr>Performing Join with common example elements and use of a RESULT relation</vt:lpstr>
      <vt:lpstr>AGGREGATION  in QBE</vt:lpstr>
      <vt:lpstr>AGGREGATION  in QBE : Examples</vt:lpstr>
      <vt:lpstr>NEGATION  in QBE : Example</vt:lpstr>
      <vt:lpstr>UPDATING  in QBE 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John</dc:creator>
  <cp:lastModifiedBy>Cole, John</cp:lastModifiedBy>
  <cp:revision>11</cp:revision>
  <dcterms:created xsi:type="dcterms:W3CDTF">2016-10-10T11:37:48Z</dcterms:created>
  <dcterms:modified xsi:type="dcterms:W3CDTF">2017-10-11T13:03:17Z</dcterms:modified>
</cp:coreProperties>
</file>