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89" r:id="rId7"/>
    <p:sldId id="280" r:id="rId8"/>
    <p:sldId id="274" r:id="rId9"/>
    <p:sldId id="263" r:id="rId10"/>
    <p:sldId id="264" r:id="rId11"/>
    <p:sldId id="279" r:id="rId12"/>
    <p:sldId id="281" r:id="rId13"/>
    <p:sldId id="265" r:id="rId14"/>
    <p:sldId id="268" r:id="rId15"/>
    <p:sldId id="267" r:id="rId16"/>
    <p:sldId id="266" r:id="rId17"/>
    <p:sldId id="282" r:id="rId18"/>
    <p:sldId id="270" r:id="rId19"/>
    <p:sldId id="287" r:id="rId20"/>
    <p:sldId id="284" r:id="rId21"/>
    <p:sldId id="273" r:id="rId22"/>
    <p:sldId id="288" r:id="rId23"/>
    <p:sldId id="275" r:id="rId24"/>
    <p:sldId id="283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006" autoAdjust="0"/>
    <p:restoredTop sz="79217" autoAdjust="0"/>
  </p:normalViewPr>
  <p:slideViewPr>
    <p:cSldViewPr snapToGrid="0">
      <p:cViewPr varScale="1">
        <p:scale>
          <a:sx n="53" d="100"/>
          <a:sy n="53" d="100"/>
        </p:scale>
        <p:origin x="1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ologymajor8\Desktop\CompBio\1Project\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Guassian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Sheet1!$C$2:$C$9</c:f>
              <c:numCache>
                <c:formatCode>General</c:formatCode>
                <c:ptCount val="8"/>
                <c:pt idx="0">
                  <c:v>3.32E-2</c:v>
                </c:pt>
                <c:pt idx="1">
                  <c:v>6.6400000000000001E-2</c:v>
                </c:pt>
                <c:pt idx="2">
                  <c:v>0.13200000000000001</c:v>
                </c:pt>
                <c:pt idx="3">
                  <c:v>0.26500000000000001</c:v>
                </c:pt>
                <c:pt idx="4">
                  <c:v>0.26500000000000001</c:v>
                </c:pt>
                <c:pt idx="5">
                  <c:v>0.13200000000000001</c:v>
                </c:pt>
                <c:pt idx="6">
                  <c:v>6.6400000000000001E-2</c:v>
                </c:pt>
                <c:pt idx="7">
                  <c:v>3.32E-2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A-4F57-8BAD-40019FB13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050256"/>
        <c:axId val="374050648"/>
      </c:barChart>
      <c:catAx>
        <c:axId val="37405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0648"/>
        <c:crosses val="autoZero"/>
        <c:auto val="1"/>
        <c:lblAlgn val="ctr"/>
        <c:lblOffset val="100"/>
        <c:noMultiLvlLbl val="0"/>
      </c:catAx>
      <c:valAx>
        <c:axId val="374050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50256"/>
        <c:crosses val="autoZero"/>
        <c:crossBetween val="between"/>
      </c:valAx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Large Particle Bias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val>
            <c:numRef>
              <c:f>Sheet1!$D$2:$D$9</c:f>
              <c:numCache>
                <c:formatCode>General</c:formatCode>
                <c:ptCount val="8"/>
                <c:pt idx="0">
                  <c:v>3.32E-2</c:v>
                </c:pt>
                <c:pt idx="1">
                  <c:v>3.32E-2</c:v>
                </c:pt>
                <c:pt idx="2">
                  <c:v>6.6400000000000001E-2</c:v>
                </c:pt>
                <c:pt idx="3">
                  <c:v>6.6400000000000001E-2</c:v>
                </c:pt>
                <c:pt idx="4">
                  <c:v>0.13200000000000001</c:v>
                </c:pt>
                <c:pt idx="5">
                  <c:v>0.13200000000000001</c:v>
                </c:pt>
                <c:pt idx="6">
                  <c:v>0.26500000000000001</c:v>
                </c:pt>
                <c:pt idx="7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B-472B-A839-F98B2AE7B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068288"/>
        <c:axId val="374043984"/>
      </c:barChart>
      <c:catAx>
        <c:axId val="37406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3984"/>
        <c:crosses val="autoZero"/>
        <c:auto val="1"/>
        <c:lblAlgn val="ctr"/>
        <c:lblOffset val="100"/>
        <c:noMultiLvlLbl val="0"/>
      </c:catAx>
      <c:valAx>
        <c:axId val="37404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6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Small Particle Bias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val>
            <c:numRef>
              <c:f>Sheet1!$E$2:$E$9</c:f>
              <c:numCache>
                <c:formatCode>General</c:formatCode>
                <c:ptCount val="8"/>
                <c:pt idx="0">
                  <c:v>0.26500000000000001</c:v>
                </c:pt>
                <c:pt idx="1">
                  <c:v>0.26500000000000001</c:v>
                </c:pt>
                <c:pt idx="2">
                  <c:v>0.13200000000000001</c:v>
                </c:pt>
                <c:pt idx="3">
                  <c:v>0.13200000000000001</c:v>
                </c:pt>
                <c:pt idx="4">
                  <c:v>6.6400000000000001E-2</c:v>
                </c:pt>
                <c:pt idx="5">
                  <c:v>6.6400000000000001E-2</c:v>
                </c:pt>
                <c:pt idx="6">
                  <c:v>3.32E-2</c:v>
                </c:pt>
                <c:pt idx="7">
                  <c:v>3.32E-2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7-4F32-847D-3714C3922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039280"/>
        <c:axId val="374038888"/>
      </c:barChart>
      <c:catAx>
        <c:axId val="37403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38888"/>
        <c:crosses val="autoZero"/>
        <c:auto val="1"/>
        <c:lblAlgn val="ctr"/>
        <c:lblOffset val="100"/>
        <c:noMultiLvlLbl val="0"/>
      </c:catAx>
      <c:valAx>
        <c:axId val="374038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3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Equal Size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Sheet1!$B$2:$B$9</c:f>
              <c:numCache>
                <c:formatCode>General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F-4E34-B42C-3DBE2B390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039672"/>
        <c:axId val="374041240"/>
      </c:barChart>
      <c:catAx>
        <c:axId val="374039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41240"/>
        <c:crosses val="autoZero"/>
        <c:auto val="1"/>
        <c:lblAlgn val="ctr"/>
        <c:lblOffset val="100"/>
        <c:noMultiLvlLbl val="0"/>
      </c:catAx>
      <c:valAx>
        <c:axId val="37404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strike="noStrik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039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Guassian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Sheet1!$C$2:$C$9</c:f>
              <c:numCache>
                <c:formatCode>General</c:formatCode>
                <c:ptCount val="8"/>
                <c:pt idx="0">
                  <c:v>3.32E-2</c:v>
                </c:pt>
                <c:pt idx="1">
                  <c:v>6.6400000000000001E-2</c:v>
                </c:pt>
                <c:pt idx="2">
                  <c:v>0.13200000000000001</c:v>
                </c:pt>
                <c:pt idx="3">
                  <c:v>0.26500000000000001</c:v>
                </c:pt>
                <c:pt idx="4">
                  <c:v>0.26500000000000001</c:v>
                </c:pt>
                <c:pt idx="5">
                  <c:v>0.13200000000000001</c:v>
                </c:pt>
                <c:pt idx="6">
                  <c:v>6.6400000000000001E-2</c:v>
                </c:pt>
                <c:pt idx="7">
                  <c:v>3.32E-2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F7-4A7E-B897-D63289960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17472"/>
        <c:axId val="418512376"/>
      </c:barChart>
      <c:catAx>
        <c:axId val="41851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12376"/>
        <c:crosses val="autoZero"/>
        <c:auto val="1"/>
        <c:lblAlgn val="ctr"/>
        <c:lblOffset val="100"/>
        <c:noMultiLvlLbl val="0"/>
      </c:catAx>
      <c:valAx>
        <c:axId val="418512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17472"/>
        <c:crosses val="autoZero"/>
        <c:crossBetween val="between"/>
      </c:valAx>
      <c:spPr>
        <a:solidFill>
          <a:schemeClr val="accent6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Large Particle Bias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val>
            <c:numRef>
              <c:f>Sheet1!$D$2:$D$9</c:f>
              <c:numCache>
                <c:formatCode>General</c:formatCode>
                <c:ptCount val="8"/>
                <c:pt idx="0">
                  <c:v>3.32E-2</c:v>
                </c:pt>
                <c:pt idx="1">
                  <c:v>3.32E-2</c:v>
                </c:pt>
                <c:pt idx="2">
                  <c:v>6.6400000000000001E-2</c:v>
                </c:pt>
                <c:pt idx="3">
                  <c:v>6.6400000000000001E-2</c:v>
                </c:pt>
                <c:pt idx="4">
                  <c:v>0.13200000000000001</c:v>
                </c:pt>
                <c:pt idx="5">
                  <c:v>0.13200000000000001</c:v>
                </c:pt>
                <c:pt idx="6">
                  <c:v>0.26500000000000001</c:v>
                </c:pt>
                <c:pt idx="7">
                  <c:v>0.26500000000000001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F-4EB0-9EF3-52B99E040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514336"/>
        <c:axId val="418513552"/>
      </c:barChart>
      <c:catAx>
        <c:axId val="418514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4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13552"/>
        <c:crosses val="autoZero"/>
        <c:auto val="1"/>
        <c:lblAlgn val="ctr"/>
        <c:lblOffset val="100"/>
        <c:noMultiLvlLbl val="0"/>
      </c:catAx>
      <c:valAx>
        <c:axId val="418513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51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Small Particle Bias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val>
            <c:numRef>
              <c:f>Sheet1!$E$2:$E$9</c:f>
              <c:numCache>
                <c:formatCode>General</c:formatCode>
                <c:ptCount val="8"/>
                <c:pt idx="0">
                  <c:v>0.26500000000000001</c:v>
                </c:pt>
                <c:pt idx="1">
                  <c:v>0.26500000000000001</c:v>
                </c:pt>
                <c:pt idx="2">
                  <c:v>0.13200000000000001</c:v>
                </c:pt>
                <c:pt idx="3">
                  <c:v>0.13200000000000001</c:v>
                </c:pt>
                <c:pt idx="4">
                  <c:v>6.6400000000000001E-2</c:v>
                </c:pt>
                <c:pt idx="5">
                  <c:v>6.6400000000000001E-2</c:v>
                </c:pt>
                <c:pt idx="6">
                  <c:v>3.32E-2</c:v>
                </c:pt>
                <c:pt idx="7">
                  <c:v>3.32E-2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2-4EDF-A3EA-EA3B2AF078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358536"/>
        <c:axId val="410365200"/>
      </c:barChart>
      <c:catAx>
        <c:axId val="410358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65200"/>
        <c:crosses val="autoZero"/>
        <c:auto val="1"/>
        <c:lblAlgn val="ctr"/>
        <c:lblOffset val="100"/>
        <c:noMultiLvlLbl val="0"/>
      </c:catAx>
      <c:valAx>
        <c:axId val="410365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58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Equal Size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Sheet1!$B$2:$B$9</c:f>
              <c:numCache>
                <c:formatCode>General</c:formatCode>
                <c:ptCount val="8"/>
                <c:pt idx="0">
                  <c:v>0.125</c:v>
                </c:pt>
                <c:pt idx="1">
                  <c:v>0.125</c:v>
                </c:pt>
                <c:pt idx="2">
                  <c:v>0.125</c:v>
                </c:pt>
                <c:pt idx="3">
                  <c:v>0.125</c:v>
                </c:pt>
                <c:pt idx="4">
                  <c:v>0.125</c:v>
                </c:pt>
                <c:pt idx="5">
                  <c:v>0.125</c:v>
                </c:pt>
                <c:pt idx="6">
                  <c:v>0.125</c:v>
                </c:pt>
                <c:pt idx="7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1-4CEF-B5AE-88CB0027E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361280"/>
        <c:axId val="410364024"/>
      </c:barChart>
      <c:catAx>
        <c:axId val="410361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Food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one"/>
        <c:spPr>
          <a:noFill/>
          <a:ln w="9525" cap="flat" cmpd="sng" algn="ctr">
            <a:solidFill>
              <a:schemeClr val="accent5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64024"/>
        <c:crosses val="autoZero"/>
        <c:auto val="1"/>
        <c:lblAlgn val="ctr"/>
        <c:lblOffset val="100"/>
        <c:noMultiLvlLbl val="0"/>
      </c:catAx>
      <c:valAx>
        <c:axId val="4103640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strike="noStrike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accent5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36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dirty="0"/>
              <a:t>Metamorphosis</a:t>
            </a:r>
            <a:r>
              <a:rPr lang="en-US" sz="2500" baseline="0" dirty="0"/>
              <a:t> Rates at Equal Feeding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Opposed Band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'Opposite Lab Feeding Rates'!$Q$2:$Q$5</c:f>
              <c:strCache>
                <c:ptCount val="4"/>
                <c:pt idx="0">
                  <c:v>Equal</c:v>
                </c:pt>
                <c:pt idx="1">
                  <c:v>Gaussian</c:v>
                </c:pt>
                <c:pt idx="2">
                  <c:v>Large</c:v>
                </c:pt>
                <c:pt idx="3">
                  <c:v>Small</c:v>
                </c:pt>
              </c:strCache>
            </c:strRef>
          </c:cat>
          <c:val>
            <c:numRef>
              <c:f>'Highest Lab Feeding Rate -Dend.'!$S$2:$S$5</c:f>
              <c:numCache>
                <c:formatCode>General</c:formatCode>
                <c:ptCount val="4"/>
                <c:pt idx="0">
                  <c:v>78.911779999999993</c:v>
                </c:pt>
                <c:pt idx="1">
                  <c:v>79.31335</c:v>
                </c:pt>
                <c:pt idx="2">
                  <c:v>78.656090000000006</c:v>
                </c:pt>
                <c:pt idx="3">
                  <c:v>78.716769999999997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0-4C71-BD55-A928D4BA8775}"/>
            </c:ext>
          </c:extLst>
        </c:ser>
        <c:ser>
          <c:idx val="1"/>
          <c:order val="1"/>
          <c:tx>
            <c:v>Ciliary Reversal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1"/>
              <c:numFmt formatCode="#,##0.0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9E0-4C71-BD55-A928D4BA87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'Opposite Lab Feeding Rates'!$Q$2:$Q$5</c:f>
              <c:strCache>
                <c:ptCount val="4"/>
                <c:pt idx="0">
                  <c:v>Equal</c:v>
                </c:pt>
                <c:pt idx="1">
                  <c:v>Gaussian</c:v>
                </c:pt>
                <c:pt idx="2">
                  <c:v>Large</c:v>
                </c:pt>
                <c:pt idx="3">
                  <c:v>Small</c:v>
                </c:pt>
              </c:strCache>
            </c:strRef>
          </c:cat>
          <c:val>
            <c:numRef>
              <c:f>'Highest Lab Feeding Rate -Dend.'!$S$7:$S$10</c:f>
              <c:numCache>
                <c:formatCode>General</c:formatCode>
                <c:ptCount val="4"/>
                <c:pt idx="0">
                  <c:v>78.512519999999995</c:v>
                </c:pt>
                <c:pt idx="1">
                  <c:v>78.590810000000005</c:v>
                </c:pt>
                <c:pt idx="2">
                  <c:v>78.994669999999999</c:v>
                </c:pt>
                <c:pt idx="3">
                  <c:v>76.88561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0-4C71-BD55-A928D4BA87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44094432"/>
        <c:axId val="244101880"/>
      </c:barChart>
      <c:catAx>
        <c:axId val="24409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cap="all" baseline="0">
                <a:ln>
                  <a:solidFill>
                    <a:schemeClr val="tx1"/>
                  </a:solidFill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101880"/>
        <c:crosses val="autoZero"/>
        <c:auto val="1"/>
        <c:lblAlgn val="ctr"/>
        <c:lblOffset val="100"/>
        <c:noMultiLvlLbl val="0"/>
      </c:catAx>
      <c:valAx>
        <c:axId val="2441018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Percent</a:t>
                </a:r>
                <a:r>
                  <a:rPr lang="en-US" sz="2000" baseline="0" dirty="0"/>
                  <a:t> Metamorphosed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0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solidFill>
                  <a:schemeClr val="tx1"/>
                </a:solidFill>
              </a:ln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 rot="5400000" vert="horz"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3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EA23-0D91-449C-85DA-263E1637C3C6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66BE-D851-4832-A019-38CF8939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658" y="2895965"/>
            <a:ext cx="4162425" cy="3762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" y="2783422"/>
            <a:ext cx="4162425" cy="3762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The Effect of Feeding Type And Particle Size Distribution on Metamorphosis Rates in Marine Larval Invertebrates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Amberle McKee</a:t>
            </a:r>
          </a:p>
        </p:txBody>
      </p:sp>
    </p:spTree>
    <p:extLst>
      <p:ext uri="{BB962C8B-B14F-4D97-AF65-F5344CB8AC3E}">
        <p14:creationId xmlns:p14="http://schemas.microsoft.com/office/powerpoint/2010/main" val="2088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77" y="1101969"/>
            <a:ext cx="5137114" cy="5521569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Dendraster</a:t>
            </a:r>
            <a:r>
              <a:rPr lang="en-US" dirty="0"/>
              <a:t> – Sand Dollars</a:t>
            </a:r>
          </a:p>
        </p:txBody>
      </p:sp>
      <p:pic>
        <p:nvPicPr>
          <p:cNvPr id="5" name="Picture 2" descr="Dend 1 w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" y="1101968"/>
            <a:ext cx="5628463" cy="552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09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2" y="686160"/>
            <a:ext cx="8461827" cy="55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9" y="2054582"/>
            <a:ext cx="5116067" cy="3725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52" y="2054582"/>
            <a:ext cx="5148762" cy="3725832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76126" y="365125"/>
            <a:ext cx="10515600" cy="1325563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dirty="0" err="1"/>
              <a:t>Hydroides</a:t>
            </a:r>
            <a:r>
              <a:rPr lang="en-US" dirty="0"/>
              <a:t>			     	   </a:t>
            </a:r>
            <a:r>
              <a:rPr lang="en-US" dirty="0" err="1"/>
              <a:t>Dendraster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4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61180" y="2977558"/>
            <a:ext cx="1371600" cy="885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Zygote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84697" y="2975683"/>
            <a:ext cx="1371600" cy="885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1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17585" y="2975683"/>
            <a:ext cx="1371600" cy="885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38761" y="2975683"/>
            <a:ext cx="1371600" cy="885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Stage 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966964" y="2975683"/>
            <a:ext cx="1371600" cy="8850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Metamorphosis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9808" y="2955989"/>
            <a:ext cx="944882" cy="914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8" name="Right Arrow 7"/>
          <p:cNvSpPr/>
          <p:nvPr/>
        </p:nvSpPr>
        <p:spPr>
          <a:xfrm>
            <a:off x="4358632" y="2953641"/>
            <a:ext cx="944882" cy="914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9" name="Right Arrow 8"/>
          <p:cNvSpPr/>
          <p:nvPr/>
        </p:nvSpPr>
        <p:spPr>
          <a:xfrm>
            <a:off x="6679814" y="2953644"/>
            <a:ext cx="944882" cy="914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0" name="Right Arrow 9"/>
          <p:cNvSpPr/>
          <p:nvPr/>
        </p:nvSpPr>
        <p:spPr>
          <a:xfrm>
            <a:off x="9015041" y="2953643"/>
            <a:ext cx="944882" cy="9144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1" name="Down Arrow 10"/>
          <p:cNvSpPr/>
          <p:nvPr/>
        </p:nvSpPr>
        <p:spPr>
          <a:xfrm flipH="1">
            <a:off x="853429" y="3864295"/>
            <a:ext cx="941832" cy="914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2" name="Down Arrow 11"/>
          <p:cNvSpPr/>
          <p:nvPr/>
        </p:nvSpPr>
        <p:spPr>
          <a:xfrm flipH="1">
            <a:off x="3209763" y="3864296"/>
            <a:ext cx="941832" cy="914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3" name="Down Arrow 12"/>
          <p:cNvSpPr/>
          <p:nvPr/>
        </p:nvSpPr>
        <p:spPr>
          <a:xfrm flipH="1">
            <a:off x="5507488" y="3864296"/>
            <a:ext cx="941832" cy="914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4" name="Down Arrow 13"/>
          <p:cNvSpPr/>
          <p:nvPr/>
        </p:nvSpPr>
        <p:spPr>
          <a:xfrm flipH="1">
            <a:off x="7875561" y="3864296"/>
            <a:ext cx="941832" cy="91440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6115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 : non-feeding zygote stage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&amp; s</a:t>
            </a:r>
            <a:r>
              <a:rPr lang="en-US" baseline="-25000" dirty="0"/>
              <a:t>3</a:t>
            </a:r>
            <a:r>
              <a:rPr lang="en-US" dirty="0"/>
              <a:t> : three size classes between zygote and metamorphosis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 : metamorphosed adults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8555"/>
            <a:ext cx="10693311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baseline="-25000" dirty="0" err="1"/>
              <a:t>z</a:t>
            </a:r>
            <a:r>
              <a:rPr lang="en-US" baseline="-25000" dirty="0"/>
              <a:t> </a:t>
            </a:r>
            <a:r>
              <a:rPr lang="en-US" dirty="0"/>
              <a:t>: rate of transition from non-feeding Zygote stage to Stage 1</a:t>
            </a:r>
          </a:p>
          <a:p>
            <a:pPr marL="0" indent="0">
              <a:buNone/>
            </a:pPr>
            <a:r>
              <a:rPr lang="en-US" dirty="0"/>
              <a:t>a : amount of carbon needed to advance to the next stage</a:t>
            </a:r>
          </a:p>
          <a:p>
            <a:pPr marL="0" indent="0">
              <a:buNone/>
            </a:pPr>
            <a:r>
              <a:rPr lang="en-US" dirty="0"/>
              <a:t>f : the amount of carbon in the environment</a:t>
            </a:r>
          </a:p>
          <a:p>
            <a:pPr marL="0" indent="0">
              <a:buNone/>
            </a:pPr>
            <a:r>
              <a:rPr lang="en-US" dirty="0"/>
              <a:t>p : the proportion of food available in each size of food particle</a:t>
            </a:r>
          </a:p>
          <a:p>
            <a:pPr marL="0" indent="0">
              <a:buNone/>
            </a:pPr>
            <a:r>
              <a:rPr lang="en-US" dirty="0"/>
              <a:t>x : clearance rate (feeding rate) of individual</a:t>
            </a:r>
          </a:p>
          <a:p>
            <a:pPr marL="0" indent="0">
              <a:buNone/>
            </a:pPr>
            <a:r>
              <a:rPr lang="en-US" dirty="0"/>
              <a:t>d : death rate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04655"/>
            <a:ext cx="10693311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9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Flow 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1" y="4237063"/>
            <a:ext cx="5506538" cy="2199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4" y="1690688"/>
            <a:ext cx="10693311" cy="18594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58" y="4237063"/>
            <a:ext cx="4639458" cy="13168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228363" y="2635906"/>
            <a:ext cx="1007904" cy="1502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"/>
            <a:ext cx="12180275" cy="6856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01" y="703024"/>
            <a:ext cx="6362337" cy="30600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0" t="41182" r="60449" b="49756"/>
          <a:stretch/>
        </p:blipFill>
        <p:spPr>
          <a:xfrm>
            <a:off x="4223602" y="2848708"/>
            <a:ext cx="538470" cy="62132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451263" y="3123801"/>
            <a:ext cx="1460262" cy="470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 Parameters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16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             </a:t>
            </a:r>
            <a:r>
              <a:rPr lang="en-US" sz="1200" b="1" dirty="0" err="1"/>
              <a:t>az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0000"/>
                </a:solidFill>
              </a:rPr>
              <a:t>0.8</a:t>
            </a:r>
            <a:r>
              <a:rPr lang="en-US" sz="1200" b="1" dirty="0"/>
              <a:t>,a=</a:t>
            </a:r>
            <a:r>
              <a:rPr lang="en-US" sz="1200" b="1" dirty="0">
                <a:solidFill>
                  <a:srgbClr val="FF0000"/>
                </a:solidFill>
              </a:rPr>
              <a:t>11780972.45</a:t>
            </a:r>
            <a:r>
              <a:rPr lang="en-US" sz="1200" b="1" dirty="0"/>
              <a:t>,f=</a:t>
            </a:r>
            <a:r>
              <a:rPr lang="en-US" sz="1200" b="1" dirty="0">
                <a:solidFill>
                  <a:srgbClr val="FF0000"/>
                </a:solidFill>
              </a:rPr>
              <a:t>23561944.9</a:t>
            </a:r>
            <a:r>
              <a:rPr lang="en-US" sz="1200" b="1" dirty="0"/>
              <a:t>,d=</a:t>
            </a:r>
            <a:r>
              <a:rPr lang="en-US" sz="1200" b="1" dirty="0">
                <a:solidFill>
                  <a:srgbClr val="FF0000"/>
                </a:solidFill>
              </a:rPr>
              <a:t>0.2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</a:t>
            </a:r>
          </a:p>
          <a:p>
            <a:pPr marL="0" indent="0">
              <a:buNone/>
            </a:pPr>
            <a:r>
              <a:rPr lang="en-US" sz="1200" b="1" dirty="0"/>
              <a:t>              #p=the proportion of carbon in each food size</a:t>
            </a:r>
          </a:p>
          <a:p>
            <a:pPr marL="0" indent="0">
              <a:buNone/>
            </a:pPr>
            <a:r>
              <a:rPr lang="en-US" sz="1200" b="1" dirty="0"/>
              <a:t>              p.45=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,p1=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,p3=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,p6=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p10=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,p15=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,p20=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,p30=</a:t>
            </a:r>
            <a:r>
              <a:rPr lang="en-US" sz="1200" b="1" dirty="0">
                <a:solidFill>
                  <a:srgbClr val="FF0000"/>
                </a:solidFill>
              </a:rPr>
              <a:t>0.125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</a:t>
            </a:r>
          </a:p>
          <a:p>
            <a:pPr marL="0" indent="0">
              <a:buNone/>
            </a:pPr>
            <a:r>
              <a:rPr lang="en-US" sz="1200" b="1" dirty="0"/>
              <a:t>              #x1=the clearance rate of stage 1 larva on different size food</a:t>
            </a:r>
          </a:p>
          <a:p>
            <a:pPr marL="0" indent="0">
              <a:buNone/>
            </a:pPr>
            <a:r>
              <a:rPr lang="en-US" sz="1200" b="1" dirty="0"/>
              <a:t>              x1.45=</a:t>
            </a:r>
            <a:r>
              <a:rPr lang="en-US" sz="1200" b="1" dirty="0">
                <a:solidFill>
                  <a:srgbClr val="FF0000"/>
                </a:solidFill>
              </a:rPr>
              <a:t>2.53</a:t>
            </a:r>
            <a:r>
              <a:rPr lang="en-US" sz="1200" b="1" dirty="0"/>
              <a:t>,x11=</a:t>
            </a:r>
            <a:r>
              <a:rPr lang="en-US" sz="1200" b="1" dirty="0">
                <a:solidFill>
                  <a:srgbClr val="FF0000"/>
                </a:solidFill>
              </a:rPr>
              <a:t>5.67</a:t>
            </a:r>
            <a:r>
              <a:rPr lang="en-US" sz="1200" b="1" dirty="0"/>
              <a:t>,x13=</a:t>
            </a:r>
            <a:r>
              <a:rPr lang="en-US" sz="1200" b="1" dirty="0">
                <a:solidFill>
                  <a:srgbClr val="FF0000"/>
                </a:solidFill>
              </a:rPr>
              <a:t>22.28</a:t>
            </a:r>
            <a:r>
              <a:rPr lang="en-US" sz="1200" b="1" dirty="0"/>
              <a:t>,x16=</a:t>
            </a:r>
            <a:r>
              <a:rPr lang="en-US" sz="1200" b="1" dirty="0">
                <a:solidFill>
                  <a:srgbClr val="FF0000"/>
                </a:solidFill>
              </a:rPr>
              <a:t>28.44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x110=</a:t>
            </a:r>
            <a:r>
              <a:rPr lang="en-US" sz="1200" b="1" dirty="0">
                <a:solidFill>
                  <a:srgbClr val="FF0000"/>
                </a:solidFill>
              </a:rPr>
              <a:t>37.51</a:t>
            </a:r>
            <a:r>
              <a:rPr lang="en-US" sz="1200" b="1" dirty="0"/>
              <a:t>,x115=</a:t>
            </a:r>
            <a:r>
              <a:rPr lang="en-US" sz="1200" b="1" dirty="0">
                <a:solidFill>
                  <a:srgbClr val="FF0000"/>
                </a:solidFill>
              </a:rPr>
              <a:t>14.22</a:t>
            </a:r>
            <a:r>
              <a:rPr lang="en-US" sz="1200" b="1" dirty="0"/>
              <a:t>,x120=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b="1" dirty="0"/>
              <a:t>,x130=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</a:t>
            </a:r>
          </a:p>
          <a:p>
            <a:pPr marL="0" indent="0">
              <a:buNone/>
            </a:pPr>
            <a:r>
              <a:rPr lang="en-US" sz="1200" b="1" dirty="0"/>
              <a:t>              #x2=the clearance rate of stage 2 larva on different size food</a:t>
            </a:r>
          </a:p>
          <a:p>
            <a:pPr marL="0" indent="0">
              <a:buNone/>
            </a:pPr>
            <a:r>
              <a:rPr lang="en-US" sz="1200" b="1" dirty="0"/>
              <a:t>              x2.45=</a:t>
            </a:r>
            <a:r>
              <a:rPr lang="en-US" sz="1200" b="1" dirty="0">
                <a:solidFill>
                  <a:srgbClr val="FF0000"/>
                </a:solidFill>
              </a:rPr>
              <a:t>4.10</a:t>
            </a:r>
            <a:r>
              <a:rPr lang="en-US" sz="1200" b="1" dirty="0"/>
              <a:t>,x21=</a:t>
            </a:r>
            <a:r>
              <a:rPr lang="en-US" sz="1200" b="1" dirty="0">
                <a:solidFill>
                  <a:srgbClr val="FF0000"/>
                </a:solidFill>
              </a:rPr>
              <a:t>10.52</a:t>
            </a:r>
            <a:r>
              <a:rPr lang="en-US" sz="1200" b="1" dirty="0"/>
              <a:t>,x23=</a:t>
            </a:r>
            <a:r>
              <a:rPr lang="en-US" sz="1200" b="1" dirty="0">
                <a:solidFill>
                  <a:srgbClr val="FF0000"/>
                </a:solidFill>
              </a:rPr>
              <a:t>37.30</a:t>
            </a:r>
            <a:r>
              <a:rPr lang="en-US" sz="1200" b="1" dirty="0"/>
              <a:t>,x26=</a:t>
            </a:r>
            <a:r>
              <a:rPr lang="en-US" sz="1200" b="1" dirty="0">
                <a:solidFill>
                  <a:srgbClr val="FF0000"/>
                </a:solidFill>
              </a:rPr>
              <a:t>45.60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x210=</a:t>
            </a:r>
            <a:r>
              <a:rPr lang="en-US" sz="1200" b="1" dirty="0">
                <a:solidFill>
                  <a:srgbClr val="FF0000"/>
                </a:solidFill>
              </a:rPr>
              <a:t>77.43</a:t>
            </a:r>
            <a:r>
              <a:rPr lang="en-US" sz="1200" b="1" dirty="0"/>
              <a:t>,x215=</a:t>
            </a:r>
            <a:r>
              <a:rPr lang="en-US" sz="1200" b="1" dirty="0">
                <a:solidFill>
                  <a:srgbClr val="FF0000"/>
                </a:solidFill>
              </a:rPr>
              <a:t>58.07</a:t>
            </a:r>
            <a:r>
              <a:rPr lang="en-US" sz="1200" b="1" dirty="0"/>
              <a:t>,x220=</a:t>
            </a:r>
            <a:r>
              <a:rPr lang="en-US" sz="1200" b="1" dirty="0">
                <a:solidFill>
                  <a:srgbClr val="FF0000"/>
                </a:solidFill>
              </a:rPr>
              <a:t>11.46</a:t>
            </a:r>
            <a:r>
              <a:rPr lang="en-US" sz="1200" b="1" dirty="0"/>
              <a:t>,x230=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</a:t>
            </a:r>
          </a:p>
          <a:p>
            <a:pPr marL="0" indent="0">
              <a:buNone/>
            </a:pPr>
            <a:r>
              <a:rPr lang="en-US" sz="1200" b="1" dirty="0"/>
              <a:t>              #x3=the clearance rate of stage 3 larva on different size food</a:t>
            </a:r>
          </a:p>
          <a:p>
            <a:pPr marL="0" indent="0">
              <a:buNone/>
            </a:pPr>
            <a:r>
              <a:rPr lang="en-US" sz="1200" b="1" dirty="0"/>
              <a:t>              x3.45=</a:t>
            </a:r>
            <a:r>
              <a:rPr lang="en-US" sz="1200" b="1" dirty="0">
                <a:solidFill>
                  <a:srgbClr val="FF0000"/>
                </a:solidFill>
              </a:rPr>
              <a:t>3.49</a:t>
            </a:r>
            <a:r>
              <a:rPr lang="en-US" sz="1200" b="1" dirty="0"/>
              <a:t>,x31=</a:t>
            </a:r>
            <a:r>
              <a:rPr lang="en-US" sz="1200" b="1" dirty="0">
                <a:solidFill>
                  <a:srgbClr val="FF0000"/>
                </a:solidFill>
              </a:rPr>
              <a:t>10.91</a:t>
            </a:r>
            <a:r>
              <a:rPr lang="en-US" sz="1200" b="1" dirty="0"/>
              <a:t>,x33=</a:t>
            </a:r>
            <a:r>
              <a:rPr lang="en-US" sz="1200" b="1" dirty="0">
                <a:solidFill>
                  <a:srgbClr val="FF0000"/>
                </a:solidFill>
              </a:rPr>
              <a:t>37.88</a:t>
            </a:r>
            <a:r>
              <a:rPr lang="en-US" sz="1200" b="1" dirty="0"/>
              <a:t>,x36=</a:t>
            </a:r>
            <a:r>
              <a:rPr lang="en-US" sz="1200" b="1" dirty="0">
                <a:solidFill>
                  <a:srgbClr val="FF0000"/>
                </a:solidFill>
              </a:rPr>
              <a:t>60.49</a:t>
            </a:r>
            <a:r>
              <a:rPr lang="en-US" sz="1200" b="1" dirty="0"/>
              <a:t>,</a:t>
            </a:r>
          </a:p>
          <a:p>
            <a:pPr marL="0" indent="0">
              <a:buNone/>
            </a:pPr>
            <a:r>
              <a:rPr lang="en-US" sz="1200" b="1" dirty="0"/>
              <a:t>              x310=</a:t>
            </a:r>
            <a:r>
              <a:rPr lang="en-US" sz="1200" b="1" dirty="0">
                <a:solidFill>
                  <a:srgbClr val="FF0000"/>
                </a:solidFill>
              </a:rPr>
              <a:t>66.67</a:t>
            </a:r>
            <a:r>
              <a:rPr lang="en-US" sz="1200" b="1" dirty="0"/>
              <a:t>,x315=</a:t>
            </a:r>
            <a:r>
              <a:rPr lang="en-US" sz="1200" b="1" dirty="0">
                <a:solidFill>
                  <a:srgbClr val="FF0000"/>
                </a:solidFill>
              </a:rPr>
              <a:t>53.34</a:t>
            </a:r>
            <a:r>
              <a:rPr lang="en-US" sz="1200" b="1" dirty="0"/>
              <a:t>,x320=</a:t>
            </a:r>
            <a:r>
              <a:rPr lang="en-US" sz="1200" b="1" dirty="0">
                <a:solidFill>
                  <a:srgbClr val="FF0000"/>
                </a:solidFill>
              </a:rPr>
              <a:t>14.87</a:t>
            </a:r>
            <a:r>
              <a:rPr lang="en-US" sz="1200" b="1" dirty="0"/>
              <a:t>,x330=</a:t>
            </a:r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b="1" dirty="0"/>
              <a:t>)</a:t>
            </a: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33" y="1825625"/>
            <a:ext cx="6273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6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6410197" y="389425"/>
          <a:ext cx="45684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399529" y="3596853"/>
          <a:ext cx="4590855" cy="2780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944531" y="3624160"/>
          <a:ext cx="4558629" cy="27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18633" y="385602"/>
          <a:ext cx="4563533" cy="275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4530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90" y="1433224"/>
            <a:ext cx="4868680" cy="4802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2554044"/>
            <a:ext cx="2800167" cy="3487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708" y="2775256"/>
            <a:ext cx="2727438" cy="249555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Opposed Band Feeding</a:t>
            </a:r>
          </a:p>
        </p:txBody>
      </p:sp>
    </p:spTree>
    <p:extLst>
      <p:ext uri="{BB962C8B-B14F-4D97-AF65-F5344CB8AC3E}">
        <p14:creationId xmlns:p14="http://schemas.microsoft.com/office/powerpoint/2010/main" val="241407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3062" y="1270856"/>
            <a:ext cx="14905110" cy="38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1825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63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9" y="2054582"/>
            <a:ext cx="5116067" cy="3725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52" y="2054582"/>
            <a:ext cx="5148762" cy="3725832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76126" y="365125"/>
            <a:ext cx="10515600" cy="1325563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dirty="0" err="1"/>
              <a:t>Hydroides</a:t>
            </a:r>
            <a:r>
              <a:rPr lang="en-US" dirty="0"/>
              <a:t>			     	   </a:t>
            </a:r>
            <a:r>
              <a:rPr lang="en-US" dirty="0" err="1"/>
              <a:t>Dendraster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321" y="2007033"/>
            <a:ext cx="89580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40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Dend_length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6" y="1012984"/>
            <a:ext cx="4812268" cy="31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3"/>
          <p:cNvSpPr txBox="1">
            <a:spLocks noChangeArrowheads="1"/>
          </p:cNvSpPr>
          <p:nvPr/>
        </p:nvSpPr>
        <p:spPr bwMode="auto">
          <a:xfrm>
            <a:off x="389563" y="174784"/>
            <a:ext cx="5296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3600" i="1">
                <a:latin typeface="Helvetica" panose="020B0604020202020204" pitchFamily="34" charset="0"/>
                <a:cs typeface="Helvetica" panose="020B0604020202020204" pitchFamily="34" charset="0"/>
              </a:rPr>
              <a:t>Dendraster excentricus</a:t>
            </a:r>
          </a:p>
        </p:txBody>
      </p:sp>
      <p:pic>
        <p:nvPicPr>
          <p:cNvPr id="4" name="Picture 27" descr="hydroides_length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68" y="998537"/>
            <a:ext cx="4518173" cy="317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5851085" y="166020"/>
            <a:ext cx="6143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sz="3600" i="1">
                <a:latin typeface="Helvetica" panose="020B0604020202020204" pitchFamily="34" charset="0"/>
                <a:cs typeface="Helvetica" panose="020B0604020202020204" pitchFamily="34" charset="0"/>
              </a:rPr>
              <a:t>Hydroides gracilis</a:t>
            </a:r>
          </a:p>
        </p:txBody>
      </p:sp>
      <p:pic>
        <p:nvPicPr>
          <p:cNvPr id="7" name="Picture 6" descr="hydroides larv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96" y="4171505"/>
            <a:ext cx="1801450" cy="253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Dend 1 wk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97" y="4171505"/>
            <a:ext cx="2309505" cy="226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1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0641" cy="4351338"/>
          </a:xfrm>
        </p:spPr>
        <p:txBody>
          <a:bodyPr/>
          <a:lstStyle/>
          <a:p>
            <a:r>
              <a:rPr lang="en-US" dirty="0"/>
              <a:t>Data from many more opposed band and </a:t>
            </a:r>
            <a:r>
              <a:rPr lang="en-US" dirty="0" err="1"/>
              <a:t>ciliary</a:t>
            </a:r>
            <a:r>
              <a:rPr lang="en-US" dirty="0"/>
              <a:t> reversal species will be used to clear up the size issue</a:t>
            </a:r>
          </a:p>
          <a:p>
            <a:endParaRPr lang="en-US" dirty="0"/>
          </a:p>
          <a:p>
            <a:r>
              <a:rPr lang="en-US" dirty="0"/>
              <a:t>Model will be remade to determine relative times to metamorphosis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62" y="1503336"/>
            <a:ext cx="5886289" cy="39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9095" cy="4351338"/>
          </a:xfrm>
        </p:spPr>
        <p:txBody>
          <a:bodyPr/>
          <a:lstStyle/>
          <a:p>
            <a:r>
              <a:rPr lang="en-US" dirty="0"/>
              <a:t>Dr. Bruno Pernet – experimental data and consultation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Dr. Darren Johnson – mathematical and R coding consultation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00" y="1949609"/>
            <a:ext cx="1905000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68"/>
          <a:stretch/>
        </p:blipFill>
        <p:spPr>
          <a:xfrm>
            <a:off x="8861800" y="1949608"/>
            <a:ext cx="192502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2" y="1172308"/>
            <a:ext cx="7209693" cy="5386552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Opposed Band Feeding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H="1">
            <a:off x="7970108" y="1791730"/>
            <a:ext cx="1987378" cy="39541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945396" y="3202017"/>
            <a:ext cx="2150074" cy="1493551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45129" y="1606381"/>
            <a:ext cx="1620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Prototroch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4532" y="4403158"/>
            <a:ext cx="1620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troch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122508" y="2796752"/>
            <a:ext cx="1972962" cy="220598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85172" y="2833823"/>
            <a:ext cx="1620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 Groove</a:t>
            </a:r>
          </a:p>
        </p:txBody>
      </p:sp>
    </p:spTree>
    <p:extLst>
      <p:ext uri="{BB962C8B-B14F-4D97-AF65-F5344CB8AC3E}">
        <p14:creationId xmlns:p14="http://schemas.microsoft.com/office/powerpoint/2010/main" val="76548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90" y="1586060"/>
            <a:ext cx="4689964" cy="4235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39" y="2841746"/>
            <a:ext cx="4491270" cy="2797054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Ciliary</a:t>
            </a:r>
            <a:r>
              <a:rPr lang="en-US" dirty="0"/>
              <a:t> Reversal Feeding</a:t>
            </a:r>
          </a:p>
        </p:txBody>
      </p:sp>
    </p:spTree>
    <p:extLst>
      <p:ext uri="{BB962C8B-B14F-4D97-AF65-F5344CB8AC3E}">
        <p14:creationId xmlns:p14="http://schemas.microsoft.com/office/powerpoint/2010/main" val="349936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1619267"/>
            <a:ext cx="8024445" cy="5018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8" y="2954077"/>
            <a:ext cx="3695700" cy="1847850"/>
          </a:xfrm>
          <a:prstGeom prst="rect">
            <a:avLst/>
          </a:prstGeom>
        </p:spPr>
      </p:pic>
      <p:sp>
        <p:nvSpPr>
          <p:cNvPr id="13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Ciliary</a:t>
            </a:r>
            <a:r>
              <a:rPr lang="en-US" dirty="0"/>
              <a:t> Reversal Feeding</a:t>
            </a:r>
          </a:p>
        </p:txBody>
      </p:sp>
    </p:spTree>
    <p:extLst>
      <p:ext uri="{BB962C8B-B14F-4D97-AF65-F5344CB8AC3E}">
        <p14:creationId xmlns:p14="http://schemas.microsoft.com/office/powerpoint/2010/main" val="2334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96325" y="984142"/>
            <a:ext cx="1707396" cy="15885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9244739" y="1265695"/>
            <a:ext cx="2273085" cy="21594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873141" y="774915"/>
            <a:ext cx="139484" cy="15756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74921" y="3425125"/>
            <a:ext cx="2725119" cy="26230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94142" y="1118461"/>
            <a:ext cx="1102963" cy="100480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8366" y="2452605"/>
            <a:ext cx="1828800" cy="18288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45624" y="4060555"/>
            <a:ext cx="410705" cy="4417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72392" y="5507063"/>
            <a:ext cx="800748" cy="76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151174"/>
              </p:ext>
            </p:extLst>
          </p:nvPr>
        </p:nvGraphicFramePr>
        <p:xfrm>
          <a:off x="6410197" y="389425"/>
          <a:ext cx="45684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416654"/>
              </p:ext>
            </p:extLst>
          </p:nvPr>
        </p:nvGraphicFramePr>
        <p:xfrm>
          <a:off x="6399529" y="3596853"/>
          <a:ext cx="4590855" cy="2780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335129"/>
              </p:ext>
            </p:extLst>
          </p:nvPr>
        </p:nvGraphicFramePr>
        <p:xfrm>
          <a:off x="944531" y="3624160"/>
          <a:ext cx="4558629" cy="27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849856"/>
              </p:ext>
            </p:extLst>
          </p:nvPr>
        </p:nvGraphicFramePr>
        <p:xfrm>
          <a:off x="918633" y="385602"/>
          <a:ext cx="4563533" cy="275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246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81998" y="351692"/>
            <a:ext cx="2561919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?</a:t>
            </a:r>
            <a:endParaRPr lang="en-US" sz="4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91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feeding technique will be most successful in which </a:t>
            </a:r>
          </a:p>
          <a:p>
            <a:pPr marL="0" indent="0">
              <a:buNone/>
            </a:pPr>
            <a:r>
              <a:rPr lang="en-US" dirty="0"/>
              <a:t>environment?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Specifically: Will one feeding technique result in more larvae </a:t>
            </a:r>
          </a:p>
          <a:p>
            <a:pPr marL="0" indent="0">
              <a:buNone/>
            </a:pPr>
            <a:r>
              <a:rPr lang="en-US" dirty="0"/>
              <a:t>metamorphosing in a particular feeding environment than the </a:t>
            </a:r>
          </a:p>
          <a:p>
            <a:pPr marL="0" indent="0">
              <a:buNone/>
            </a:pPr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64672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Hydroides</a:t>
            </a:r>
            <a:r>
              <a:rPr lang="en-US" dirty="0"/>
              <a:t> - Worms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10" y="1553029"/>
            <a:ext cx="4914562" cy="5021400"/>
          </a:xfrm>
          <a:prstGeom prst="rect">
            <a:avLst/>
          </a:prstGeom>
        </p:spPr>
      </p:pic>
      <p:pic>
        <p:nvPicPr>
          <p:cNvPr id="8" name="Picture 7" descr="hydroides larv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57" y="1553029"/>
            <a:ext cx="3563232" cy="50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31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455</Words>
  <Application>Microsoft Office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Office Theme</vt:lpstr>
      <vt:lpstr>The Effect of Feeding Type And Particle Size Distribution on Metamorphosis Rates in Marine Larval Invertebrates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Hydroides            Dendraster</vt:lpstr>
      <vt:lpstr>PowerPoint Presentation</vt:lpstr>
      <vt:lpstr>State Variables</vt:lpstr>
      <vt:lpstr>Parameters</vt:lpstr>
      <vt:lpstr>PowerPoint Presentation</vt:lpstr>
      <vt:lpstr>PowerPoint Presentation</vt:lpstr>
      <vt:lpstr>Actual Parameters Used</vt:lpstr>
      <vt:lpstr>PowerPoint Presentation</vt:lpstr>
      <vt:lpstr>PowerPoint Presentation</vt:lpstr>
      <vt:lpstr>PowerPoint Presentation</vt:lpstr>
      <vt:lpstr>          Hydroides            Dendraster</vt:lpstr>
      <vt:lpstr>PowerPoint Presentation</vt:lpstr>
      <vt:lpstr>PowerPoint Presentation</vt:lpstr>
      <vt:lpstr>Future Directions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Larval Feeding</dc:title>
  <dc:creator>Amberle McKee</dc:creator>
  <cp:lastModifiedBy>Amberle McKee</cp:lastModifiedBy>
  <cp:revision>43</cp:revision>
  <dcterms:created xsi:type="dcterms:W3CDTF">2014-04-30T18:35:01Z</dcterms:created>
  <dcterms:modified xsi:type="dcterms:W3CDTF">2022-07-26T19:34:19Z</dcterms:modified>
</cp:coreProperties>
</file>