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y="5143500" cx="9144000"/>
  <p:notesSz cx="6858000" cy="9144000"/>
  <p:embeddedFontLst>
    <p:embeddedFont>
      <p:font typeface="Montserrat SemiBold"/>
      <p:regular r:id="rId31"/>
      <p:bold r:id="rId32"/>
      <p:italic r:id="rId33"/>
      <p:boldItalic r:id="rId34"/>
    </p:embeddedFont>
    <p:embeddedFont>
      <p:font typeface="Open Sans SemiBold"/>
      <p:regular r:id="rId35"/>
      <p:bold r:id="rId36"/>
      <p:italic r:id="rId37"/>
      <p:boldItalic r:id="rId38"/>
    </p:embeddedFont>
    <p:embeddedFont>
      <p:font typeface="Open Sans"/>
      <p:regular r:id="rId39"/>
      <p:bold r:id="rId40"/>
      <p:italic r:id="rId41"/>
      <p:boldItalic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43" roundtripDataSignature="AMtx7mgKeV4gGvtupIO9HGKashF7lVmTM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OpenSans-bold.fntdata"/><Relationship Id="rId20" Type="http://schemas.openxmlformats.org/officeDocument/2006/relationships/slide" Target="slides/slide15.xml"/><Relationship Id="rId42" Type="http://schemas.openxmlformats.org/officeDocument/2006/relationships/font" Target="fonts/OpenSans-boldItalic.fntdata"/><Relationship Id="rId41" Type="http://schemas.openxmlformats.org/officeDocument/2006/relationships/font" Target="fonts/OpenSans-italic.fntdata"/><Relationship Id="rId22" Type="http://schemas.openxmlformats.org/officeDocument/2006/relationships/slide" Target="slides/slide17.xml"/><Relationship Id="rId21" Type="http://schemas.openxmlformats.org/officeDocument/2006/relationships/slide" Target="slides/slide16.xml"/><Relationship Id="rId43" Type="http://customschemas.google.com/relationships/presentationmetadata" Target="metadata"/><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ontserratSemiBold-regular.fntdata"/><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MontserratSemiBold-italic.fntdata"/><Relationship Id="rId10" Type="http://schemas.openxmlformats.org/officeDocument/2006/relationships/slide" Target="slides/slide5.xml"/><Relationship Id="rId32" Type="http://schemas.openxmlformats.org/officeDocument/2006/relationships/font" Target="fonts/MontserratSemiBold-bold.fntdata"/><Relationship Id="rId13" Type="http://schemas.openxmlformats.org/officeDocument/2006/relationships/slide" Target="slides/slide8.xml"/><Relationship Id="rId35" Type="http://schemas.openxmlformats.org/officeDocument/2006/relationships/font" Target="fonts/OpenSansSemiBold-regular.fntdata"/><Relationship Id="rId12" Type="http://schemas.openxmlformats.org/officeDocument/2006/relationships/slide" Target="slides/slide7.xml"/><Relationship Id="rId34" Type="http://schemas.openxmlformats.org/officeDocument/2006/relationships/font" Target="fonts/MontserratSemiBold-boldItalic.fntdata"/><Relationship Id="rId15" Type="http://schemas.openxmlformats.org/officeDocument/2006/relationships/slide" Target="slides/slide10.xml"/><Relationship Id="rId37" Type="http://schemas.openxmlformats.org/officeDocument/2006/relationships/font" Target="fonts/OpenSansSemiBold-italic.fntdata"/><Relationship Id="rId14" Type="http://schemas.openxmlformats.org/officeDocument/2006/relationships/slide" Target="slides/slide9.xml"/><Relationship Id="rId36" Type="http://schemas.openxmlformats.org/officeDocument/2006/relationships/font" Target="fonts/OpenSansSemiBold-bold.fntdata"/><Relationship Id="rId17" Type="http://schemas.openxmlformats.org/officeDocument/2006/relationships/slide" Target="slides/slide12.xml"/><Relationship Id="rId39" Type="http://schemas.openxmlformats.org/officeDocument/2006/relationships/font" Target="fonts/OpenSans-regular.fntdata"/><Relationship Id="rId16" Type="http://schemas.openxmlformats.org/officeDocument/2006/relationships/slide" Target="slides/slide11.xml"/><Relationship Id="rId38" Type="http://schemas.openxmlformats.org/officeDocument/2006/relationships/font" Target="fonts/OpenSansSemiBold-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5" name="Google Shape;125;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3" name="Google Shape;133;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1" name="Google Shape;141;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9" name="Google Shape;149;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7" name="Google Shape;157;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5" name="Google Shape;165;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3" name="Google Shape;173;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1" name="Google Shape;181;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9" name="Google Shape;189;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7" name="Google Shape;197;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1" name="Google Shape;61;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5" name="Google Shape;205;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3" name="Google Shape;213;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1" name="Google Shape;221;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9" name="Google Shape;229;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7" name="Google Shape;237;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p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6" name="Google Shape;246;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9" name="Google Shape;69;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7" name="Google Shape;77;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5" name="Google Shape;85;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3" name="Google Shape;93;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1" name="Google Shape;101;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9" name="Google Shape;109;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7" name="Google Shape;117;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7"/>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27"/>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36"/>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36"/>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47" name="Google Shape;47;p3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3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28"/>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5" name="Google Shape;15;p2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2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8" name="Google Shape;18;p2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9" name="Google Shape;19;p2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3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30"/>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3" name="Google Shape;23;p30"/>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4" name="Google Shape;24;p3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3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7" name="Google Shape;27;p3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32"/>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32"/>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1" name="Google Shape;31;p3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33"/>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3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34"/>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34"/>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34"/>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34"/>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40" name="Google Shape;40;p3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35"/>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43" name="Google Shape;43;p3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2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2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hyperlink" Target="https://www.jobeasy.co/" TargetMode="External"/><Relationship Id="rId6"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hyperlink" Target="https://www.jobeasy.co/"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2.png"/><Relationship Id="rId4" Type="http://schemas.openxmlformats.org/officeDocument/2006/relationships/hyperlink" Target="https://www.jobeasy.co/"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2.png"/><Relationship Id="rId4" Type="http://schemas.openxmlformats.org/officeDocument/2006/relationships/hyperlink" Target="https://www.jobeasy.co/"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2.png"/><Relationship Id="rId4" Type="http://schemas.openxmlformats.org/officeDocument/2006/relationships/hyperlink" Target="https://www.jobeasy.co/"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2.png"/><Relationship Id="rId4" Type="http://schemas.openxmlformats.org/officeDocument/2006/relationships/hyperlink" Target="https://www.jobeasy.co/"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2.png"/><Relationship Id="rId4" Type="http://schemas.openxmlformats.org/officeDocument/2006/relationships/hyperlink" Target="https://www.jobeasy.co/"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2.png"/><Relationship Id="rId4" Type="http://schemas.openxmlformats.org/officeDocument/2006/relationships/hyperlink" Target="https://www.jobeasy.co/"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2.png"/><Relationship Id="rId4" Type="http://schemas.openxmlformats.org/officeDocument/2006/relationships/hyperlink" Target="https://www.jobeasy.co/"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2.png"/><Relationship Id="rId4" Type="http://schemas.openxmlformats.org/officeDocument/2006/relationships/hyperlink" Target="https://www.jobeasy.co/"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2.png"/><Relationship Id="rId4" Type="http://schemas.openxmlformats.org/officeDocument/2006/relationships/hyperlink" Target="https://www.jobeasy.co/"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hyperlink" Target="https://www.pathname.com/fhs/pub/fhs-2.3.html" TargetMode="External"/><Relationship Id="rId4" Type="http://schemas.openxmlformats.org/officeDocument/2006/relationships/image" Target="../media/image2.png"/><Relationship Id="rId5" Type="http://schemas.openxmlformats.org/officeDocument/2006/relationships/hyperlink" Target="https://www.jobeasy.co/"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2.png"/><Relationship Id="rId4" Type="http://schemas.openxmlformats.org/officeDocument/2006/relationships/hyperlink" Target="https://www.jobeasy.co/"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2.png"/><Relationship Id="rId4" Type="http://schemas.openxmlformats.org/officeDocument/2006/relationships/hyperlink" Target="https://www.jobeasy.co/"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2.png"/><Relationship Id="rId4" Type="http://schemas.openxmlformats.org/officeDocument/2006/relationships/hyperlink" Target="https://www.jobeasy.co/"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2.png"/><Relationship Id="rId4" Type="http://schemas.openxmlformats.org/officeDocument/2006/relationships/hyperlink" Target="https://www.jobeasy.co/"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2.png"/><Relationship Id="rId4" Type="http://schemas.openxmlformats.org/officeDocument/2006/relationships/hyperlink" Target="https://www.jobeasy.co/" TargetMode="External"/><Relationship Id="rId5" Type="http://schemas.openxmlformats.org/officeDocument/2006/relationships/image" Target="../media/image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7.png"/><Relationship Id="rId4" Type="http://schemas.openxmlformats.org/officeDocument/2006/relationships/hyperlink" Target="http://www.jobeasy.co" TargetMode="External"/><Relationship Id="rId5" Type="http://schemas.openxmlformats.org/officeDocument/2006/relationships/image" Target="../media/image5.png"/><Relationship Id="rId6"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hyperlink" Target="https://www.jobeasy.co/"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hyperlink" Target="https://www.jobeasy.co/"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hyperlink" Target="https://www.jobeasy.co/"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hyperlink" Target="https://www.jobeasy.co/"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hyperlink" Target="https://www.jobeasy.co/"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hyperlink" Target="https://www.jobeasy.co/"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hyperlink" Target="https://www.jobeasy.co/"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pic>
        <p:nvPicPr>
          <p:cNvPr id="54" name="Google Shape;54;p1"/>
          <p:cNvPicPr preferRelativeResize="0"/>
          <p:nvPr/>
        </p:nvPicPr>
        <p:blipFill rotWithShape="1">
          <a:blip r:embed="rId3">
            <a:alphaModFix/>
          </a:blip>
          <a:srcRect b="0" l="0" r="0" t="0"/>
          <a:stretch/>
        </p:blipFill>
        <p:spPr>
          <a:xfrm>
            <a:off x="2257" y="0"/>
            <a:ext cx="9139487" cy="5143500"/>
          </a:xfrm>
          <a:prstGeom prst="rect">
            <a:avLst/>
          </a:prstGeom>
          <a:noFill/>
          <a:ln>
            <a:noFill/>
          </a:ln>
        </p:spPr>
      </p:pic>
      <p:pic>
        <p:nvPicPr>
          <p:cNvPr id="55" name="Google Shape;55;p1"/>
          <p:cNvPicPr preferRelativeResize="0"/>
          <p:nvPr/>
        </p:nvPicPr>
        <p:blipFill rotWithShape="1">
          <a:blip r:embed="rId4">
            <a:alphaModFix/>
          </a:blip>
          <a:srcRect b="0" l="0" r="0" t="0"/>
          <a:stretch/>
        </p:blipFill>
        <p:spPr>
          <a:xfrm>
            <a:off x="0" y="5071500"/>
            <a:ext cx="9144000" cy="72000"/>
          </a:xfrm>
          <a:prstGeom prst="rect">
            <a:avLst/>
          </a:prstGeom>
          <a:noFill/>
          <a:ln>
            <a:noFill/>
          </a:ln>
        </p:spPr>
      </p:pic>
      <p:sp>
        <p:nvSpPr>
          <p:cNvPr id="56" name="Google Shape;56;p1"/>
          <p:cNvSpPr txBox="1"/>
          <p:nvPr/>
        </p:nvSpPr>
        <p:spPr>
          <a:xfrm>
            <a:off x="25" y="4431350"/>
            <a:ext cx="9144000" cy="436800"/>
          </a:xfrm>
          <a:prstGeom prst="rect">
            <a:avLst/>
          </a:prstGeom>
          <a:noFill/>
          <a:ln>
            <a:noFill/>
          </a:ln>
        </p:spPr>
        <p:txBody>
          <a:bodyPr anchorCtr="0" anchor="t" bIns="0" lIns="0" spcFirstLastPara="1" rIns="0" wrap="square" tIns="0">
            <a:noAutofit/>
          </a:bodyPr>
          <a:lstStyle/>
          <a:p>
            <a:pPr indent="0" lvl="0" marL="0" marR="0" rtl="0" algn="ctr">
              <a:lnSpc>
                <a:spcPct val="135000"/>
              </a:lnSpc>
              <a:spcBef>
                <a:spcPts val="1000"/>
              </a:spcBef>
              <a:spcAft>
                <a:spcPts val="0"/>
              </a:spcAft>
              <a:buClr>
                <a:srgbClr val="000000"/>
              </a:buClr>
              <a:buSzPts val="1500"/>
              <a:buFont typeface="Arial"/>
              <a:buNone/>
            </a:pPr>
            <a:r>
              <a:rPr b="0" i="0" lang="en" sz="1500" u="none" cap="none" strike="noStrike">
                <a:solidFill>
                  <a:srgbClr val="6268E2"/>
                </a:solidFill>
                <a:uFill>
                  <a:noFill/>
                </a:uFill>
                <a:latin typeface="Open Sans SemiBold"/>
                <a:ea typeface="Open Sans SemiBold"/>
                <a:cs typeface="Open Sans SemiBold"/>
                <a:sym typeface="Open Sans SemiBold"/>
                <a:hlinkClick r:id="rId5">
                  <a:extLst>
                    <a:ext uri="{A12FA001-AC4F-418D-AE19-62706E023703}">
                      <ahyp:hlinkClr val="tx"/>
                    </a:ext>
                  </a:extLst>
                </a:hlinkClick>
              </a:rPr>
              <a:t>www.jobeasy.</a:t>
            </a:r>
            <a:r>
              <a:rPr b="0" i="0" lang="en" sz="1500" u="none" cap="none" strike="noStrike">
                <a:solidFill>
                  <a:srgbClr val="6268E2"/>
                </a:solidFill>
                <a:latin typeface="Open Sans SemiBold"/>
                <a:ea typeface="Open Sans SemiBold"/>
                <a:cs typeface="Open Sans SemiBold"/>
                <a:sym typeface="Open Sans SemiBold"/>
              </a:rPr>
              <a:t>co</a:t>
            </a:r>
            <a:endParaRPr b="0" i="0" sz="1500" u="none" cap="none" strike="noStrike">
              <a:solidFill>
                <a:srgbClr val="6268E2"/>
              </a:solidFill>
              <a:latin typeface="Open Sans SemiBold"/>
              <a:ea typeface="Open Sans SemiBold"/>
              <a:cs typeface="Open Sans SemiBold"/>
              <a:sym typeface="Open Sans SemiBold"/>
            </a:endParaRPr>
          </a:p>
        </p:txBody>
      </p:sp>
      <p:pic>
        <p:nvPicPr>
          <p:cNvPr id="57" name="Google Shape;57;p1"/>
          <p:cNvPicPr preferRelativeResize="0"/>
          <p:nvPr/>
        </p:nvPicPr>
        <p:blipFill rotWithShape="1">
          <a:blip r:embed="rId6">
            <a:alphaModFix/>
          </a:blip>
          <a:srcRect b="0" l="0" r="0" t="0"/>
          <a:stretch/>
        </p:blipFill>
        <p:spPr>
          <a:xfrm>
            <a:off x="3541371" y="433809"/>
            <a:ext cx="2061310" cy="436798"/>
          </a:xfrm>
          <a:prstGeom prst="rect">
            <a:avLst/>
          </a:prstGeom>
          <a:noFill/>
          <a:ln>
            <a:noFill/>
          </a:ln>
        </p:spPr>
      </p:pic>
      <p:sp>
        <p:nvSpPr>
          <p:cNvPr id="58" name="Google Shape;58;p1"/>
          <p:cNvSpPr txBox="1"/>
          <p:nvPr/>
        </p:nvSpPr>
        <p:spPr>
          <a:xfrm>
            <a:off x="946450" y="1923400"/>
            <a:ext cx="7206000" cy="1000500"/>
          </a:xfrm>
          <a:prstGeom prst="rect">
            <a:avLst/>
          </a:prstGeom>
          <a:noFill/>
          <a:ln>
            <a:noFill/>
          </a:ln>
        </p:spPr>
        <p:txBody>
          <a:bodyPr anchorCtr="0" anchor="t" bIns="91425" lIns="91425" spcFirstLastPara="1" rIns="91425" wrap="square" tIns="91425">
            <a:noAutofit/>
          </a:bodyPr>
          <a:lstStyle/>
          <a:p>
            <a:pPr indent="0" lvl="0" marL="0" marR="0" rtl="0" algn="ctr">
              <a:lnSpc>
                <a:spcPct val="150000"/>
              </a:lnSpc>
              <a:spcBef>
                <a:spcPts val="0"/>
              </a:spcBef>
              <a:spcAft>
                <a:spcPts val="0"/>
              </a:spcAft>
              <a:buClr>
                <a:srgbClr val="000000"/>
              </a:buClr>
              <a:buSzPts val="2500"/>
              <a:buFont typeface="Arial"/>
              <a:buNone/>
            </a:pPr>
            <a:r>
              <a:rPr b="0" i="0" lang="en" sz="2500" u="none" cap="none" strike="noStrike">
                <a:solidFill>
                  <a:srgbClr val="000000"/>
                </a:solidFill>
                <a:highlight>
                  <a:srgbClr val="D2D4FF"/>
                </a:highlight>
                <a:latin typeface="Montserrat SemiBold"/>
                <a:ea typeface="Montserrat SemiBold"/>
                <a:cs typeface="Montserrat SemiBold"/>
                <a:sym typeface="Montserrat SemiBold"/>
              </a:rPr>
              <a:t>The Filesystem Hierarchy Standard (FHS)</a:t>
            </a:r>
            <a:endParaRPr b="0" i="0" sz="2500" u="none" cap="none" strike="noStrike">
              <a:solidFill>
                <a:srgbClr val="000000"/>
              </a:solidFill>
              <a:highlight>
                <a:srgbClr val="D2D4FF"/>
              </a:highlight>
              <a:latin typeface="Montserrat SemiBold"/>
              <a:ea typeface="Montserrat SemiBold"/>
              <a:cs typeface="Montserrat SemiBold"/>
              <a:sym typeface="Montserrat SemiBo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0"/>
          <p:cNvSpPr txBox="1"/>
          <p:nvPr/>
        </p:nvSpPr>
        <p:spPr>
          <a:xfrm>
            <a:off x="360000" y="440400"/>
            <a:ext cx="8365500" cy="304800"/>
          </a:xfrm>
          <a:prstGeom prst="rect">
            <a:avLst/>
          </a:prstGeom>
          <a:noFill/>
          <a:ln>
            <a:noFill/>
          </a:ln>
        </p:spPr>
        <p:txBody>
          <a:bodyPr anchorCtr="0" anchor="t" bIns="0" lIns="0" spcFirstLastPara="1" rIns="0" wrap="square" tIns="0">
            <a:noAutofit/>
          </a:bodyPr>
          <a:lstStyle/>
          <a:p>
            <a:pPr indent="0" lvl="0" marL="0" marR="0" rtl="0" algn="l">
              <a:lnSpc>
                <a:spcPct val="115000"/>
              </a:lnSpc>
              <a:spcBef>
                <a:spcPts val="0"/>
              </a:spcBef>
              <a:spcAft>
                <a:spcPts val="0"/>
              </a:spcAft>
              <a:buClr>
                <a:srgbClr val="000000"/>
              </a:buClr>
              <a:buSzPts val="2000"/>
              <a:buFont typeface="Arial"/>
              <a:buNone/>
            </a:pPr>
            <a:r>
              <a:rPr b="0" i="0" lang="en" sz="2000" u="none" cap="none" strike="noStrike">
                <a:solidFill>
                  <a:srgbClr val="000000"/>
                </a:solidFill>
                <a:latin typeface="Montserrat SemiBold"/>
                <a:ea typeface="Montserrat SemiBold"/>
                <a:cs typeface="Montserrat SemiBold"/>
                <a:sym typeface="Montserrat SemiBold"/>
              </a:rPr>
              <a:t>/lib – Essential Shared Libraries</a:t>
            </a:r>
            <a:endParaRPr b="0" i="0" sz="2000" u="none" cap="none" strike="noStrike">
              <a:solidFill>
                <a:srgbClr val="000000"/>
              </a:solidFill>
              <a:latin typeface="Montserrat SemiBold"/>
              <a:ea typeface="Montserrat SemiBold"/>
              <a:cs typeface="Montserrat SemiBold"/>
              <a:sym typeface="Montserrat SemiBold"/>
            </a:endParaRPr>
          </a:p>
        </p:txBody>
      </p:sp>
      <p:sp>
        <p:nvSpPr>
          <p:cNvPr id="128" name="Google Shape;128;p10"/>
          <p:cNvSpPr txBox="1"/>
          <p:nvPr/>
        </p:nvSpPr>
        <p:spPr>
          <a:xfrm>
            <a:off x="360000" y="1231399"/>
            <a:ext cx="8445300" cy="3495000"/>
          </a:xfrm>
          <a:prstGeom prst="rect">
            <a:avLst/>
          </a:prstGeom>
          <a:noFill/>
          <a:ln>
            <a:noFill/>
          </a:ln>
        </p:spPr>
        <p:txBody>
          <a:bodyPr anchorCtr="0" anchor="t" bIns="0" lIns="0" spcFirstLastPara="1" rIns="0" wrap="square" tIns="0">
            <a:noAutofit/>
          </a:bodyPr>
          <a:lstStyle/>
          <a:p>
            <a:pPr indent="0" lvl="0" marL="0" marR="0" rtl="0" algn="l">
              <a:lnSpc>
                <a:spcPct val="150000"/>
              </a:lnSpc>
              <a:spcBef>
                <a:spcPts val="0"/>
              </a:spcBef>
              <a:spcAft>
                <a:spcPts val="1800"/>
              </a:spcAft>
              <a:buClr>
                <a:srgbClr val="000000"/>
              </a:buClr>
              <a:buSzPts val="1600"/>
              <a:buFont typeface="Arial"/>
              <a:buNone/>
            </a:pPr>
            <a:r>
              <a:rPr b="0" i="0" lang="en" sz="1600" u="none" cap="none" strike="noStrike">
                <a:solidFill>
                  <a:srgbClr val="000000"/>
                </a:solidFill>
                <a:latin typeface="Open Sans"/>
                <a:ea typeface="Open Sans"/>
                <a:cs typeface="Open Sans"/>
                <a:sym typeface="Open Sans"/>
              </a:rPr>
              <a:t>The /lib directory contains libraries needed by the essential binaries in the /bin and /sbin folder. Libraries needed by the binaries in the /usr/bin folder are located in /usr/lib.</a:t>
            </a:r>
            <a:endParaRPr b="0" i="0" sz="1600" u="none" cap="none" strike="noStrike">
              <a:solidFill>
                <a:srgbClr val="6268E2"/>
              </a:solidFill>
              <a:latin typeface="Open Sans"/>
              <a:ea typeface="Open Sans"/>
              <a:cs typeface="Open Sans"/>
              <a:sym typeface="Open Sans"/>
            </a:endParaRPr>
          </a:p>
        </p:txBody>
      </p:sp>
      <p:pic>
        <p:nvPicPr>
          <p:cNvPr id="129" name="Google Shape;129;p10"/>
          <p:cNvPicPr preferRelativeResize="0"/>
          <p:nvPr/>
        </p:nvPicPr>
        <p:blipFill rotWithShape="1">
          <a:blip r:embed="rId3">
            <a:alphaModFix/>
          </a:blip>
          <a:srcRect b="0" l="0" r="0" t="0"/>
          <a:stretch/>
        </p:blipFill>
        <p:spPr>
          <a:xfrm>
            <a:off x="0" y="5076000"/>
            <a:ext cx="9144000" cy="72000"/>
          </a:xfrm>
          <a:prstGeom prst="rect">
            <a:avLst/>
          </a:prstGeom>
          <a:noFill/>
          <a:ln>
            <a:noFill/>
          </a:ln>
        </p:spPr>
      </p:pic>
      <p:sp>
        <p:nvSpPr>
          <p:cNvPr id="130" name="Google Shape;130;p10">
            <a:hlinkClick r:id="rId4"/>
          </p:cNvPr>
          <p:cNvSpPr txBox="1"/>
          <p:nvPr/>
        </p:nvSpPr>
        <p:spPr>
          <a:xfrm>
            <a:off x="274275" y="4760761"/>
            <a:ext cx="1020900" cy="261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800"/>
              <a:buFont typeface="Arial"/>
              <a:buNone/>
            </a:pPr>
            <a:r>
              <a:rPr b="0" i="0" lang="en" sz="800" u="none" cap="none" strike="noStrike">
                <a:solidFill>
                  <a:srgbClr val="6268E2"/>
                </a:solidFill>
                <a:latin typeface="Open Sans SemiBold"/>
                <a:ea typeface="Open Sans SemiBold"/>
                <a:cs typeface="Open Sans SemiBold"/>
                <a:sym typeface="Open Sans SemiBold"/>
              </a:rPr>
              <a:t>www.jobeasy.co</a:t>
            </a:r>
            <a:endParaRPr b="0" i="0" sz="800" u="none" cap="none" strike="noStrike">
              <a:solidFill>
                <a:srgbClr val="6268E2"/>
              </a:solidFill>
              <a:latin typeface="Open Sans"/>
              <a:ea typeface="Open Sans"/>
              <a:cs typeface="Open Sans"/>
              <a:sym typeface="Open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11"/>
          <p:cNvSpPr txBox="1"/>
          <p:nvPr/>
        </p:nvSpPr>
        <p:spPr>
          <a:xfrm>
            <a:off x="360000" y="440400"/>
            <a:ext cx="8365500" cy="304800"/>
          </a:xfrm>
          <a:prstGeom prst="rect">
            <a:avLst/>
          </a:prstGeom>
          <a:noFill/>
          <a:ln>
            <a:noFill/>
          </a:ln>
        </p:spPr>
        <p:txBody>
          <a:bodyPr anchorCtr="0" anchor="t" bIns="0" lIns="0" spcFirstLastPara="1" rIns="0" wrap="square" tIns="0">
            <a:noAutofit/>
          </a:bodyPr>
          <a:lstStyle/>
          <a:p>
            <a:pPr indent="0" lvl="0" marL="0" marR="0" rtl="0" algn="l">
              <a:lnSpc>
                <a:spcPct val="115000"/>
              </a:lnSpc>
              <a:spcBef>
                <a:spcPts val="0"/>
              </a:spcBef>
              <a:spcAft>
                <a:spcPts val="0"/>
              </a:spcAft>
              <a:buClr>
                <a:srgbClr val="000000"/>
              </a:buClr>
              <a:buSzPts val="2000"/>
              <a:buFont typeface="Arial"/>
              <a:buNone/>
            </a:pPr>
            <a:r>
              <a:rPr b="0" i="0" lang="en" sz="2000" u="none" cap="none" strike="noStrike">
                <a:solidFill>
                  <a:srgbClr val="000000"/>
                </a:solidFill>
                <a:latin typeface="Montserrat SemiBold"/>
                <a:ea typeface="Montserrat SemiBold"/>
                <a:cs typeface="Montserrat SemiBold"/>
                <a:sym typeface="Montserrat SemiBold"/>
              </a:rPr>
              <a:t>/lost+found – Recovered Files</a:t>
            </a:r>
            <a:endParaRPr b="0" i="0" sz="2000" u="none" cap="none" strike="noStrike">
              <a:solidFill>
                <a:srgbClr val="000000"/>
              </a:solidFill>
              <a:latin typeface="Montserrat SemiBold"/>
              <a:ea typeface="Montserrat SemiBold"/>
              <a:cs typeface="Montserrat SemiBold"/>
              <a:sym typeface="Montserrat SemiBold"/>
            </a:endParaRPr>
          </a:p>
        </p:txBody>
      </p:sp>
      <p:sp>
        <p:nvSpPr>
          <p:cNvPr id="136" name="Google Shape;136;p11"/>
          <p:cNvSpPr txBox="1"/>
          <p:nvPr/>
        </p:nvSpPr>
        <p:spPr>
          <a:xfrm>
            <a:off x="360000" y="1231399"/>
            <a:ext cx="8445300" cy="3495000"/>
          </a:xfrm>
          <a:prstGeom prst="rect">
            <a:avLst/>
          </a:prstGeom>
          <a:noFill/>
          <a:ln>
            <a:noFill/>
          </a:ln>
        </p:spPr>
        <p:txBody>
          <a:bodyPr anchorCtr="0" anchor="t" bIns="0" lIns="0" spcFirstLastPara="1" rIns="0" wrap="square" tIns="0">
            <a:noAutofit/>
          </a:bodyPr>
          <a:lstStyle/>
          <a:p>
            <a:pPr indent="0" lvl="0" marL="0" marR="0" rtl="0" algn="l">
              <a:lnSpc>
                <a:spcPct val="150000"/>
              </a:lnSpc>
              <a:spcBef>
                <a:spcPts val="0"/>
              </a:spcBef>
              <a:spcAft>
                <a:spcPts val="1800"/>
              </a:spcAft>
              <a:buClr>
                <a:srgbClr val="000000"/>
              </a:buClr>
              <a:buSzPts val="1600"/>
              <a:buFont typeface="Arial"/>
              <a:buNone/>
            </a:pPr>
            <a:r>
              <a:rPr b="0" i="0" lang="en" sz="1600" u="none" cap="none" strike="noStrike">
                <a:solidFill>
                  <a:srgbClr val="000000"/>
                </a:solidFill>
                <a:latin typeface="Open Sans"/>
                <a:ea typeface="Open Sans"/>
                <a:cs typeface="Open Sans"/>
                <a:sym typeface="Open Sans"/>
              </a:rPr>
              <a:t>Each Linux file system has a lost+found directory. If the file system crashes, a file system check will be performed at next boot. Any corrupted files found will be placed in the lost+found directory, so you can attempt to recover as much data as possible.</a:t>
            </a:r>
            <a:endParaRPr b="0" i="0" sz="1600" u="none" cap="none" strike="noStrike">
              <a:solidFill>
                <a:srgbClr val="6268E2"/>
              </a:solidFill>
              <a:latin typeface="Open Sans"/>
              <a:ea typeface="Open Sans"/>
              <a:cs typeface="Open Sans"/>
              <a:sym typeface="Open Sans"/>
            </a:endParaRPr>
          </a:p>
        </p:txBody>
      </p:sp>
      <p:pic>
        <p:nvPicPr>
          <p:cNvPr id="137" name="Google Shape;137;p11"/>
          <p:cNvPicPr preferRelativeResize="0"/>
          <p:nvPr/>
        </p:nvPicPr>
        <p:blipFill rotWithShape="1">
          <a:blip r:embed="rId3">
            <a:alphaModFix/>
          </a:blip>
          <a:srcRect b="0" l="0" r="0" t="0"/>
          <a:stretch/>
        </p:blipFill>
        <p:spPr>
          <a:xfrm>
            <a:off x="0" y="5076000"/>
            <a:ext cx="9144000" cy="72000"/>
          </a:xfrm>
          <a:prstGeom prst="rect">
            <a:avLst/>
          </a:prstGeom>
          <a:noFill/>
          <a:ln>
            <a:noFill/>
          </a:ln>
        </p:spPr>
      </p:pic>
      <p:sp>
        <p:nvSpPr>
          <p:cNvPr id="138" name="Google Shape;138;p11">
            <a:hlinkClick r:id="rId4"/>
          </p:cNvPr>
          <p:cNvSpPr txBox="1"/>
          <p:nvPr/>
        </p:nvSpPr>
        <p:spPr>
          <a:xfrm>
            <a:off x="274275" y="4760761"/>
            <a:ext cx="1020900" cy="261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800"/>
              <a:buFont typeface="Arial"/>
              <a:buNone/>
            </a:pPr>
            <a:r>
              <a:rPr b="0" i="0" lang="en" sz="800" u="none" cap="none" strike="noStrike">
                <a:solidFill>
                  <a:srgbClr val="6268E2"/>
                </a:solidFill>
                <a:latin typeface="Open Sans SemiBold"/>
                <a:ea typeface="Open Sans SemiBold"/>
                <a:cs typeface="Open Sans SemiBold"/>
                <a:sym typeface="Open Sans SemiBold"/>
              </a:rPr>
              <a:t>www.jobeasy.co</a:t>
            </a:r>
            <a:endParaRPr b="0" i="0" sz="800" u="none" cap="none" strike="noStrike">
              <a:solidFill>
                <a:srgbClr val="6268E2"/>
              </a:solidFill>
              <a:latin typeface="Open Sans"/>
              <a:ea typeface="Open Sans"/>
              <a:cs typeface="Open Sans"/>
              <a:sym typeface="Open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12"/>
          <p:cNvSpPr txBox="1"/>
          <p:nvPr/>
        </p:nvSpPr>
        <p:spPr>
          <a:xfrm>
            <a:off x="360000" y="440400"/>
            <a:ext cx="8365500" cy="304800"/>
          </a:xfrm>
          <a:prstGeom prst="rect">
            <a:avLst/>
          </a:prstGeom>
          <a:noFill/>
          <a:ln>
            <a:noFill/>
          </a:ln>
        </p:spPr>
        <p:txBody>
          <a:bodyPr anchorCtr="0" anchor="t" bIns="0" lIns="0" spcFirstLastPara="1" rIns="0" wrap="square" tIns="0">
            <a:noAutofit/>
          </a:bodyPr>
          <a:lstStyle/>
          <a:p>
            <a:pPr indent="0" lvl="0" marL="0" marR="0" rtl="0" algn="l">
              <a:lnSpc>
                <a:spcPct val="115000"/>
              </a:lnSpc>
              <a:spcBef>
                <a:spcPts val="0"/>
              </a:spcBef>
              <a:spcAft>
                <a:spcPts val="0"/>
              </a:spcAft>
              <a:buClr>
                <a:srgbClr val="000000"/>
              </a:buClr>
              <a:buSzPts val="2000"/>
              <a:buFont typeface="Arial"/>
              <a:buNone/>
            </a:pPr>
            <a:r>
              <a:rPr b="0" i="0" lang="en" sz="2000" u="none" cap="none" strike="noStrike">
                <a:solidFill>
                  <a:srgbClr val="000000"/>
                </a:solidFill>
                <a:latin typeface="Montserrat SemiBold"/>
                <a:ea typeface="Montserrat SemiBold"/>
                <a:cs typeface="Montserrat SemiBold"/>
                <a:sym typeface="Montserrat SemiBold"/>
              </a:rPr>
              <a:t>/media – Removable Media</a:t>
            </a:r>
            <a:endParaRPr b="0" i="0" sz="2000" u="none" cap="none" strike="noStrike">
              <a:solidFill>
                <a:srgbClr val="000000"/>
              </a:solidFill>
              <a:latin typeface="Montserrat SemiBold"/>
              <a:ea typeface="Montserrat SemiBold"/>
              <a:cs typeface="Montserrat SemiBold"/>
              <a:sym typeface="Montserrat SemiBold"/>
            </a:endParaRPr>
          </a:p>
        </p:txBody>
      </p:sp>
      <p:sp>
        <p:nvSpPr>
          <p:cNvPr id="144" name="Google Shape;144;p12"/>
          <p:cNvSpPr txBox="1"/>
          <p:nvPr/>
        </p:nvSpPr>
        <p:spPr>
          <a:xfrm>
            <a:off x="360000" y="1231399"/>
            <a:ext cx="8445300" cy="3495000"/>
          </a:xfrm>
          <a:prstGeom prst="rect">
            <a:avLst/>
          </a:prstGeom>
          <a:noFill/>
          <a:ln>
            <a:noFill/>
          </a:ln>
        </p:spPr>
        <p:txBody>
          <a:bodyPr anchorCtr="0" anchor="t" bIns="0" lIns="0" spcFirstLastPara="1" rIns="0" wrap="square" tIns="0">
            <a:noAutofit/>
          </a:bodyPr>
          <a:lstStyle/>
          <a:p>
            <a:pPr indent="0" lvl="0" marL="0" marR="0" rtl="0" algn="l">
              <a:lnSpc>
                <a:spcPct val="150000"/>
              </a:lnSpc>
              <a:spcBef>
                <a:spcPts val="0"/>
              </a:spcBef>
              <a:spcAft>
                <a:spcPts val="1800"/>
              </a:spcAft>
              <a:buClr>
                <a:srgbClr val="000000"/>
              </a:buClr>
              <a:buSzPts val="1600"/>
              <a:buFont typeface="Arial"/>
              <a:buNone/>
            </a:pPr>
            <a:r>
              <a:rPr b="0" i="0" lang="en" sz="1600" u="none" cap="none" strike="noStrike">
                <a:solidFill>
                  <a:srgbClr val="000000"/>
                </a:solidFill>
                <a:latin typeface="Open Sans"/>
                <a:ea typeface="Open Sans"/>
                <a:cs typeface="Open Sans"/>
                <a:sym typeface="Open Sans"/>
              </a:rPr>
              <a:t>The /media directory contains subdirectories where removable media devices inserted into the computer are mounted. For example, when you insert a CD into your Linux system, a directory will automatically be created inside the /media directory. You can access the contents of the CD inside this directory.</a:t>
            </a:r>
            <a:endParaRPr b="0" i="0" sz="1600" u="none" cap="none" strike="noStrike">
              <a:solidFill>
                <a:srgbClr val="6268E2"/>
              </a:solidFill>
              <a:latin typeface="Open Sans"/>
              <a:ea typeface="Open Sans"/>
              <a:cs typeface="Open Sans"/>
              <a:sym typeface="Open Sans"/>
            </a:endParaRPr>
          </a:p>
        </p:txBody>
      </p:sp>
      <p:pic>
        <p:nvPicPr>
          <p:cNvPr id="145" name="Google Shape;145;p12"/>
          <p:cNvPicPr preferRelativeResize="0"/>
          <p:nvPr/>
        </p:nvPicPr>
        <p:blipFill rotWithShape="1">
          <a:blip r:embed="rId3">
            <a:alphaModFix/>
          </a:blip>
          <a:srcRect b="0" l="0" r="0" t="0"/>
          <a:stretch/>
        </p:blipFill>
        <p:spPr>
          <a:xfrm>
            <a:off x="0" y="5076000"/>
            <a:ext cx="9144000" cy="72000"/>
          </a:xfrm>
          <a:prstGeom prst="rect">
            <a:avLst/>
          </a:prstGeom>
          <a:noFill/>
          <a:ln>
            <a:noFill/>
          </a:ln>
        </p:spPr>
      </p:pic>
      <p:sp>
        <p:nvSpPr>
          <p:cNvPr id="146" name="Google Shape;146;p12">
            <a:hlinkClick r:id="rId4"/>
          </p:cNvPr>
          <p:cNvSpPr txBox="1"/>
          <p:nvPr/>
        </p:nvSpPr>
        <p:spPr>
          <a:xfrm>
            <a:off x="274275" y="4760761"/>
            <a:ext cx="1020900" cy="261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800"/>
              <a:buFont typeface="Arial"/>
              <a:buNone/>
            </a:pPr>
            <a:r>
              <a:rPr b="0" i="0" lang="en" sz="800" u="none" cap="none" strike="noStrike">
                <a:solidFill>
                  <a:srgbClr val="6268E2"/>
                </a:solidFill>
                <a:latin typeface="Open Sans SemiBold"/>
                <a:ea typeface="Open Sans SemiBold"/>
                <a:cs typeface="Open Sans SemiBold"/>
                <a:sym typeface="Open Sans SemiBold"/>
              </a:rPr>
              <a:t>www.jobeasy.co</a:t>
            </a:r>
            <a:endParaRPr b="0" i="0" sz="800" u="none" cap="none" strike="noStrike">
              <a:solidFill>
                <a:srgbClr val="6268E2"/>
              </a:solidFill>
              <a:latin typeface="Open Sans"/>
              <a:ea typeface="Open Sans"/>
              <a:cs typeface="Open Sans"/>
              <a:sym typeface="Open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3"/>
          <p:cNvSpPr txBox="1"/>
          <p:nvPr/>
        </p:nvSpPr>
        <p:spPr>
          <a:xfrm>
            <a:off x="360000" y="440400"/>
            <a:ext cx="8365500" cy="304800"/>
          </a:xfrm>
          <a:prstGeom prst="rect">
            <a:avLst/>
          </a:prstGeom>
          <a:noFill/>
          <a:ln>
            <a:noFill/>
          </a:ln>
        </p:spPr>
        <p:txBody>
          <a:bodyPr anchorCtr="0" anchor="t" bIns="0" lIns="0" spcFirstLastPara="1" rIns="0" wrap="square" tIns="0">
            <a:noAutofit/>
          </a:bodyPr>
          <a:lstStyle/>
          <a:p>
            <a:pPr indent="0" lvl="0" marL="0" marR="0" rtl="0" algn="l">
              <a:lnSpc>
                <a:spcPct val="115000"/>
              </a:lnSpc>
              <a:spcBef>
                <a:spcPts val="0"/>
              </a:spcBef>
              <a:spcAft>
                <a:spcPts val="0"/>
              </a:spcAft>
              <a:buClr>
                <a:srgbClr val="000000"/>
              </a:buClr>
              <a:buSzPts val="2000"/>
              <a:buFont typeface="Arial"/>
              <a:buNone/>
            </a:pPr>
            <a:r>
              <a:rPr b="0" i="0" lang="en" sz="2000" u="none" cap="none" strike="noStrike">
                <a:solidFill>
                  <a:srgbClr val="000000"/>
                </a:solidFill>
                <a:latin typeface="Montserrat SemiBold"/>
                <a:ea typeface="Montserrat SemiBold"/>
                <a:cs typeface="Montserrat SemiBold"/>
                <a:sym typeface="Montserrat SemiBold"/>
              </a:rPr>
              <a:t>/mnt – Temporary Mount Points</a:t>
            </a:r>
            <a:endParaRPr b="0" i="0" sz="2000" u="none" cap="none" strike="noStrike">
              <a:solidFill>
                <a:srgbClr val="000000"/>
              </a:solidFill>
              <a:latin typeface="Montserrat SemiBold"/>
              <a:ea typeface="Montserrat SemiBold"/>
              <a:cs typeface="Montserrat SemiBold"/>
              <a:sym typeface="Montserrat SemiBold"/>
            </a:endParaRPr>
          </a:p>
        </p:txBody>
      </p:sp>
      <p:sp>
        <p:nvSpPr>
          <p:cNvPr id="152" name="Google Shape;152;p13"/>
          <p:cNvSpPr txBox="1"/>
          <p:nvPr/>
        </p:nvSpPr>
        <p:spPr>
          <a:xfrm>
            <a:off x="360000" y="1231399"/>
            <a:ext cx="8445300" cy="3495000"/>
          </a:xfrm>
          <a:prstGeom prst="rect">
            <a:avLst/>
          </a:prstGeom>
          <a:noFill/>
          <a:ln>
            <a:noFill/>
          </a:ln>
        </p:spPr>
        <p:txBody>
          <a:bodyPr anchorCtr="0" anchor="t" bIns="0" lIns="0" spcFirstLastPara="1" rIns="0" wrap="square" tIns="0">
            <a:noAutofit/>
          </a:bodyPr>
          <a:lstStyle/>
          <a:p>
            <a:pPr indent="0" lvl="0" marL="0" marR="0" rtl="0" algn="l">
              <a:lnSpc>
                <a:spcPct val="150000"/>
              </a:lnSpc>
              <a:spcBef>
                <a:spcPts val="0"/>
              </a:spcBef>
              <a:spcAft>
                <a:spcPts val="1800"/>
              </a:spcAft>
              <a:buClr>
                <a:srgbClr val="000000"/>
              </a:buClr>
              <a:buSzPts val="1600"/>
              <a:buFont typeface="Arial"/>
              <a:buNone/>
            </a:pPr>
            <a:r>
              <a:rPr b="0" i="0" lang="en" sz="1600" u="none" cap="none" strike="noStrike">
                <a:solidFill>
                  <a:srgbClr val="000000"/>
                </a:solidFill>
                <a:latin typeface="Open Sans"/>
                <a:ea typeface="Open Sans"/>
                <a:cs typeface="Open Sans"/>
                <a:sym typeface="Open Sans"/>
              </a:rPr>
              <a:t>Historically speaking, the /mnt directory is where system administrators mounted temporary file systems while using them. For example, if you’re mounting a Windows partition to perform some file recovery operations, you might mount it at /mnt/windows. However, you can mount other file systems anywhere on the system.</a:t>
            </a:r>
            <a:endParaRPr b="0" i="0" sz="1600" u="none" cap="none" strike="noStrike">
              <a:solidFill>
                <a:srgbClr val="6268E2"/>
              </a:solidFill>
              <a:latin typeface="Open Sans"/>
              <a:ea typeface="Open Sans"/>
              <a:cs typeface="Open Sans"/>
              <a:sym typeface="Open Sans"/>
            </a:endParaRPr>
          </a:p>
        </p:txBody>
      </p:sp>
      <p:pic>
        <p:nvPicPr>
          <p:cNvPr id="153" name="Google Shape;153;p13"/>
          <p:cNvPicPr preferRelativeResize="0"/>
          <p:nvPr/>
        </p:nvPicPr>
        <p:blipFill rotWithShape="1">
          <a:blip r:embed="rId3">
            <a:alphaModFix/>
          </a:blip>
          <a:srcRect b="0" l="0" r="0" t="0"/>
          <a:stretch/>
        </p:blipFill>
        <p:spPr>
          <a:xfrm>
            <a:off x="0" y="5076000"/>
            <a:ext cx="9144000" cy="72000"/>
          </a:xfrm>
          <a:prstGeom prst="rect">
            <a:avLst/>
          </a:prstGeom>
          <a:noFill/>
          <a:ln>
            <a:noFill/>
          </a:ln>
        </p:spPr>
      </p:pic>
      <p:sp>
        <p:nvSpPr>
          <p:cNvPr id="154" name="Google Shape;154;p13">
            <a:hlinkClick r:id="rId4"/>
          </p:cNvPr>
          <p:cNvSpPr txBox="1"/>
          <p:nvPr/>
        </p:nvSpPr>
        <p:spPr>
          <a:xfrm>
            <a:off x="274275" y="4760761"/>
            <a:ext cx="1020900" cy="261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800"/>
              <a:buFont typeface="Arial"/>
              <a:buNone/>
            </a:pPr>
            <a:r>
              <a:rPr b="0" i="0" lang="en" sz="800" u="none" cap="none" strike="noStrike">
                <a:solidFill>
                  <a:srgbClr val="6268E2"/>
                </a:solidFill>
                <a:latin typeface="Open Sans SemiBold"/>
                <a:ea typeface="Open Sans SemiBold"/>
                <a:cs typeface="Open Sans SemiBold"/>
                <a:sym typeface="Open Sans SemiBold"/>
              </a:rPr>
              <a:t>www.jobeasy.co</a:t>
            </a:r>
            <a:endParaRPr b="0" i="0" sz="800" u="none" cap="none" strike="noStrike">
              <a:solidFill>
                <a:srgbClr val="6268E2"/>
              </a:solidFill>
              <a:latin typeface="Open Sans"/>
              <a:ea typeface="Open Sans"/>
              <a:cs typeface="Open Sans"/>
              <a:sym typeface="Open San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4"/>
          <p:cNvSpPr txBox="1"/>
          <p:nvPr/>
        </p:nvSpPr>
        <p:spPr>
          <a:xfrm>
            <a:off x="360000" y="440400"/>
            <a:ext cx="8365500" cy="304800"/>
          </a:xfrm>
          <a:prstGeom prst="rect">
            <a:avLst/>
          </a:prstGeom>
          <a:noFill/>
          <a:ln>
            <a:noFill/>
          </a:ln>
        </p:spPr>
        <p:txBody>
          <a:bodyPr anchorCtr="0" anchor="t" bIns="0" lIns="0" spcFirstLastPara="1" rIns="0" wrap="square" tIns="0">
            <a:noAutofit/>
          </a:bodyPr>
          <a:lstStyle/>
          <a:p>
            <a:pPr indent="0" lvl="0" marL="0" marR="0" rtl="0" algn="l">
              <a:lnSpc>
                <a:spcPct val="115000"/>
              </a:lnSpc>
              <a:spcBef>
                <a:spcPts val="0"/>
              </a:spcBef>
              <a:spcAft>
                <a:spcPts val="0"/>
              </a:spcAft>
              <a:buClr>
                <a:srgbClr val="000000"/>
              </a:buClr>
              <a:buSzPts val="2000"/>
              <a:buFont typeface="Arial"/>
              <a:buNone/>
            </a:pPr>
            <a:r>
              <a:rPr b="0" i="0" lang="en" sz="2000" u="none" cap="none" strike="noStrike">
                <a:solidFill>
                  <a:srgbClr val="000000"/>
                </a:solidFill>
                <a:latin typeface="Montserrat SemiBold"/>
                <a:ea typeface="Montserrat SemiBold"/>
                <a:cs typeface="Montserrat SemiBold"/>
                <a:sym typeface="Montserrat SemiBold"/>
              </a:rPr>
              <a:t>/opt – Optional Packages</a:t>
            </a:r>
            <a:endParaRPr b="0" i="0" sz="2000" u="none" cap="none" strike="noStrike">
              <a:solidFill>
                <a:srgbClr val="000000"/>
              </a:solidFill>
              <a:latin typeface="Montserrat SemiBold"/>
              <a:ea typeface="Montserrat SemiBold"/>
              <a:cs typeface="Montserrat SemiBold"/>
              <a:sym typeface="Montserrat SemiBold"/>
            </a:endParaRPr>
          </a:p>
        </p:txBody>
      </p:sp>
      <p:sp>
        <p:nvSpPr>
          <p:cNvPr id="160" name="Google Shape;160;p14"/>
          <p:cNvSpPr txBox="1"/>
          <p:nvPr/>
        </p:nvSpPr>
        <p:spPr>
          <a:xfrm>
            <a:off x="360000" y="1231400"/>
            <a:ext cx="8665200" cy="3495000"/>
          </a:xfrm>
          <a:prstGeom prst="rect">
            <a:avLst/>
          </a:prstGeom>
          <a:noFill/>
          <a:ln>
            <a:noFill/>
          </a:ln>
        </p:spPr>
        <p:txBody>
          <a:bodyPr anchorCtr="0" anchor="t" bIns="0" lIns="0" spcFirstLastPara="1" rIns="0" wrap="square" tIns="0">
            <a:noAutofit/>
          </a:bodyPr>
          <a:lstStyle/>
          <a:p>
            <a:pPr indent="0" lvl="0" marL="0" marR="0" rtl="0" algn="l">
              <a:lnSpc>
                <a:spcPct val="150000"/>
              </a:lnSpc>
              <a:spcBef>
                <a:spcPts val="0"/>
              </a:spcBef>
              <a:spcAft>
                <a:spcPts val="1800"/>
              </a:spcAft>
              <a:buClr>
                <a:srgbClr val="000000"/>
              </a:buClr>
              <a:buSzPts val="1600"/>
              <a:buFont typeface="Arial"/>
              <a:buNone/>
            </a:pPr>
            <a:r>
              <a:rPr b="0" i="0" lang="en" sz="1600" u="none" cap="none" strike="noStrike">
                <a:solidFill>
                  <a:srgbClr val="000000"/>
                </a:solidFill>
                <a:latin typeface="Open Sans"/>
                <a:ea typeface="Open Sans"/>
                <a:cs typeface="Open Sans"/>
                <a:sym typeface="Open Sans"/>
              </a:rPr>
              <a:t>The /opt directory contains subdirectories for optional software packages. It’s commonly used by proprietary software that doesn’t obey the standard file system hierarchy – for example, a proprietary program might dump its files in /opt/application when you install it.</a:t>
            </a:r>
            <a:endParaRPr b="0" i="0" sz="1600" u="none" cap="none" strike="noStrike">
              <a:solidFill>
                <a:srgbClr val="6268E2"/>
              </a:solidFill>
              <a:latin typeface="Open Sans"/>
              <a:ea typeface="Open Sans"/>
              <a:cs typeface="Open Sans"/>
              <a:sym typeface="Open Sans"/>
            </a:endParaRPr>
          </a:p>
        </p:txBody>
      </p:sp>
      <p:pic>
        <p:nvPicPr>
          <p:cNvPr id="161" name="Google Shape;161;p14"/>
          <p:cNvPicPr preferRelativeResize="0"/>
          <p:nvPr/>
        </p:nvPicPr>
        <p:blipFill rotWithShape="1">
          <a:blip r:embed="rId3">
            <a:alphaModFix/>
          </a:blip>
          <a:srcRect b="0" l="0" r="0" t="0"/>
          <a:stretch/>
        </p:blipFill>
        <p:spPr>
          <a:xfrm>
            <a:off x="0" y="5076000"/>
            <a:ext cx="9144000" cy="72000"/>
          </a:xfrm>
          <a:prstGeom prst="rect">
            <a:avLst/>
          </a:prstGeom>
          <a:noFill/>
          <a:ln>
            <a:noFill/>
          </a:ln>
        </p:spPr>
      </p:pic>
      <p:sp>
        <p:nvSpPr>
          <p:cNvPr id="162" name="Google Shape;162;p14">
            <a:hlinkClick r:id="rId4"/>
          </p:cNvPr>
          <p:cNvSpPr txBox="1"/>
          <p:nvPr/>
        </p:nvSpPr>
        <p:spPr>
          <a:xfrm>
            <a:off x="274275" y="4760761"/>
            <a:ext cx="1020900" cy="261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800"/>
              <a:buFont typeface="Arial"/>
              <a:buNone/>
            </a:pPr>
            <a:r>
              <a:rPr b="0" i="0" lang="en" sz="800" u="none" cap="none" strike="noStrike">
                <a:solidFill>
                  <a:srgbClr val="6268E2"/>
                </a:solidFill>
                <a:latin typeface="Open Sans SemiBold"/>
                <a:ea typeface="Open Sans SemiBold"/>
                <a:cs typeface="Open Sans SemiBold"/>
                <a:sym typeface="Open Sans SemiBold"/>
              </a:rPr>
              <a:t>www.jobeasy.co</a:t>
            </a:r>
            <a:endParaRPr b="0" i="0" sz="800" u="none" cap="none" strike="noStrike">
              <a:solidFill>
                <a:srgbClr val="6268E2"/>
              </a:solidFill>
              <a:latin typeface="Open Sans"/>
              <a:ea typeface="Open Sans"/>
              <a:cs typeface="Open Sans"/>
              <a:sym typeface="Open Sans"/>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5"/>
          <p:cNvSpPr txBox="1"/>
          <p:nvPr/>
        </p:nvSpPr>
        <p:spPr>
          <a:xfrm>
            <a:off x="360000" y="440400"/>
            <a:ext cx="8365500" cy="304800"/>
          </a:xfrm>
          <a:prstGeom prst="rect">
            <a:avLst/>
          </a:prstGeom>
          <a:noFill/>
          <a:ln>
            <a:noFill/>
          </a:ln>
        </p:spPr>
        <p:txBody>
          <a:bodyPr anchorCtr="0" anchor="t" bIns="0" lIns="0" spcFirstLastPara="1" rIns="0" wrap="square" tIns="0">
            <a:noAutofit/>
          </a:bodyPr>
          <a:lstStyle/>
          <a:p>
            <a:pPr indent="0" lvl="0" marL="0" marR="0" rtl="0" algn="l">
              <a:lnSpc>
                <a:spcPct val="115000"/>
              </a:lnSpc>
              <a:spcBef>
                <a:spcPts val="0"/>
              </a:spcBef>
              <a:spcAft>
                <a:spcPts val="0"/>
              </a:spcAft>
              <a:buClr>
                <a:srgbClr val="000000"/>
              </a:buClr>
              <a:buSzPts val="2000"/>
              <a:buFont typeface="Arial"/>
              <a:buNone/>
            </a:pPr>
            <a:r>
              <a:rPr b="0" i="0" lang="en" sz="2000" u="none" cap="none" strike="noStrike">
                <a:solidFill>
                  <a:srgbClr val="000000"/>
                </a:solidFill>
                <a:latin typeface="Montserrat SemiBold"/>
                <a:ea typeface="Montserrat SemiBold"/>
                <a:cs typeface="Montserrat SemiBold"/>
                <a:sym typeface="Montserrat SemiBold"/>
              </a:rPr>
              <a:t>/proc – Kernel &amp; Process Files</a:t>
            </a:r>
            <a:endParaRPr b="0" i="0" sz="2000" u="none" cap="none" strike="noStrike">
              <a:solidFill>
                <a:srgbClr val="000000"/>
              </a:solidFill>
              <a:latin typeface="Montserrat SemiBold"/>
              <a:ea typeface="Montserrat SemiBold"/>
              <a:cs typeface="Montserrat SemiBold"/>
              <a:sym typeface="Montserrat SemiBold"/>
            </a:endParaRPr>
          </a:p>
        </p:txBody>
      </p:sp>
      <p:sp>
        <p:nvSpPr>
          <p:cNvPr id="168" name="Google Shape;168;p15"/>
          <p:cNvSpPr txBox="1"/>
          <p:nvPr/>
        </p:nvSpPr>
        <p:spPr>
          <a:xfrm>
            <a:off x="360000" y="1231400"/>
            <a:ext cx="8665200" cy="3495000"/>
          </a:xfrm>
          <a:prstGeom prst="rect">
            <a:avLst/>
          </a:prstGeom>
          <a:noFill/>
          <a:ln>
            <a:noFill/>
          </a:ln>
        </p:spPr>
        <p:txBody>
          <a:bodyPr anchorCtr="0" anchor="t" bIns="0" lIns="0" spcFirstLastPara="1" rIns="0" wrap="square" tIns="0">
            <a:noAutofit/>
          </a:bodyPr>
          <a:lstStyle/>
          <a:p>
            <a:pPr indent="0" lvl="0" marL="0" marR="0" rtl="0" algn="l">
              <a:lnSpc>
                <a:spcPct val="150000"/>
              </a:lnSpc>
              <a:spcBef>
                <a:spcPts val="0"/>
              </a:spcBef>
              <a:spcAft>
                <a:spcPts val="1800"/>
              </a:spcAft>
              <a:buClr>
                <a:srgbClr val="000000"/>
              </a:buClr>
              <a:buSzPts val="1600"/>
              <a:buFont typeface="Arial"/>
              <a:buNone/>
            </a:pPr>
            <a:r>
              <a:rPr b="0" i="0" lang="en" sz="1600" u="none" cap="none" strike="noStrike">
                <a:solidFill>
                  <a:srgbClr val="000000"/>
                </a:solidFill>
                <a:latin typeface="Open Sans"/>
                <a:ea typeface="Open Sans"/>
                <a:cs typeface="Open Sans"/>
                <a:sym typeface="Open Sans"/>
              </a:rPr>
              <a:t>The /proc directory similar to the /dev directory because it doesn’t contain standard files. It contains special files that represent system and process information.</a:t>
            </a:r>
            <a:endParaRPr b="0" i="0" sz="1600" u="none" cap="none" strike="noStrike">
              <a:solidFill>
                <a:srgbClr val="6268E2"/>
              </a:solidFill>
              <a:latin typeface="Open Sans"/>
              <a:ea typeface="Open Sans"/>
              <a:cs typeface="Open Sans"/>
              <a:sym typeface="Open Sans"/>
            </a:endParaRPr>
          </a:p>
        </p:txBody>
      </p:sp>
      <p:pic>
        <p:nvPicPr>
          <p:cNvPr id="169" name="Google Shape;169;p15"/>
          <p:cNvPicPr preferRelativeResize="0"/>
          <p:nvPr/>
        </p:nvPicPr>
        <p:blipFill rotWithShape="1">
          <a:blip r:embed="rId3">
            <a:alphaModFix/>
          </a:blip>
          <a:srcRect b="0" l="0" r="0" t="0"/>
          <a:stretch/>
        </p:blipFill>
        <p:spPr>
          <a:xfrm>
            <a:off x="0" y="5076000"/>
            <a:ext cx="9144000" cy="72000"/>
          </a:xfrm>
          <a:prstGeom prst="rect">
            <a:avLst/>
          </a:prstGeom>
          <a:noFill/>
          <a:ln>
            <a:noFill/>
          </a:ln>
        </p:spPr>
      </p:pic>
      <p:sp>
        <p:nvSpPr>
          <p:cNvPr id="170" name="Google Shape;170;p15">
            <a:hlinkClick r:id="rId4"/>
          </p:cNvPr>
          <p:cNvSpPr txBox="1"/>
          <p:nvPr/>
        </p:nvSpPr>
        <p:spPr>
          <a:xfrm>
            <a:off x="274275" y="4760761"/>
            <a:ext cx="1020900" cy="261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800"/>
              <a:buFont typeface="Arial"/>
              <a:buNone/>
            </a:pPr>
            <a:r>
              <a:rPr b="0" i="0" lang="en" sz="800" u="none" cap="none" strike="noStrike">
                <a:solidFill>
                  <a:srgbClr val="6268E2"/>
                </a:solidFill>
                <a:latin typeface="Open Sans SemiBold"/>
                <a:ea typeface="Open Sans SemiBold"/>
                <a:cs typeface="Open Sans SemiBold"/>
                <a:sym typeface="Open Sans SemiBold"/>
              </a:rPr>
              <a:t>www.jobeasy.co</a:t>
            </a:r>
            <a:endParaRPr b="0" i="0" sz="800" u="none" cap="none" strike="noStrike">
              <a:solidFill>
                <a:srgbClr val="6268E2"/>
              </a:solidFill>
              <a:latin typeface="Open Sans"/>
              <a:ea typeface="Open Sans"/>
              <a:cs typeface="Open Sans"/>
              <a:sym typeface="Open Sans"/>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16"/>
          <p:cNvSpPr txBox="1"/>
          <p:nvPr/>
        </p:nvSpPr>
        <p:spPr>
          <a:xfrm>
            <a:off x="360000" y="440400"/>
            <a:ext cx="8365500" cy="304800"/>
          </a:xfrm>
          <a:prstGeom prst="rect">
            <a:avLst/>
          </a:prstGeom>
          <a:noFill/>
          <a:ln>
            <a:noFill/>
          </a:ln>
        </p:spPr>
        <p:txBody>
          <a:bodyPr anchorCtr="0" anchor="t" bIns="0" lIns="0" spcFirstLastPara="1" rIns="0" wrap="square" tIns="0">
            <a:noAutofit/>
          </a:bodyPr>
          <a:lstStyle/>
          <a:p>
            <a:pPr indent="0" lvl="0" marL="0" marR="0" rtl="0" algn="l">
              <a:lnSpc>
                <a:spcPct val="115000"/>
              </a:lnSpc>
              <a:spcBef>
                <a:spcPts val="0"/>
              </a:spcBef>
              <a:spcAft>
                <a:spcPts val="0"/>
              </a:spcAft>
              <a:buClr>
                <a:srgbClr val="000000"/>
              </a:buClr>
              <a:buSzPts val="2000"/>
              <a:buFont typeface="Arial"/>
              <a:buNone/>
            </a:pPr>
            <a:r>
              <a:rPr b="0" i="0" lang="en" sz="2000" u="none" cap="none" strike="noStrike">
                <a:solidFill>
                  <a:srgbClr val="000000"/>
                </a:solidFill>
                <a:latin typeface="Montserrat SemiBold"/>
                <a:ea typeface="Montserrat SemiBold"/>
                <a:cs typeface="Montserrat SemiBold"/>
                <a:sym typeface="Montserrat SemiBold"/>
              </a:rPr>
              <a:t>/root – Root Home Directory</a:t>
            </a:r>
            <a:endParaRPr b="0" i="0" sz="2000" u="none" cap="none" strike="noStrike">
              <a:solidFill>
                <a:srgbClr val="000000"/>
              </a:solidFill>
              <a:latin typeface="Montserrat SemiBold"/>
              <a:ea typeface="Montserrat SemiBold"/>
              <a:cs typeface="Montserrat SemiBold"/>
              <a:sym typeface="Montserrat SemiBold"/>
            </a:endParaRPr>
          </a:p>
        </p:txBody>
      </p:sp>
      <p:sp>
        <p:nvSpPr>
          <p:cNvPr id="176" name="Google Shape;176;p16"/>
          <p:cNvSpPr txBox="1"/>
          <p:nvPr/>
        </p:nvSpPr>
        <p:spPr>
          <a:xfrm>
            <a:off x="360000" y="1231400"/>
            <a:ext cx="8665200" cy="3495000"/>
          </a:xfrm>
          <a:prstGeom prst="rect">
            <a:avLst/>
          </a:prstGeom>
          <a:noFill/>
          <a:ln>
            <a:noFill/>
          </a:ln>
        </p:spPr>
        <p:txBody>
          <a:bodyPr anchorCtr="0" anchor="t" bIns="0" lIns="0" spcFirstLastPara="1" rIns="0" wrap="square" tIns="0">
            <a:noAutofit/>
          </a:bodyPr>
          <a:lstStyle/>
          <a:p>
            <a:pPr indent="0" lvl="0" marL="0" marR="0" rtl="0" algn="l">
              <a:lnSpc>
                <a:spcPct val="150000"/>
              </a:lnSpc>
              <a:spcBef>
                <a:spcPts val="0"/>
              </a:spcBef>
              <a:spcAft>
                <a:spcPts val="1800"/>
              </a:spcAft>
              <a:buClr>
                <a:srgbClr val="000000"/>
              </a:buClr>
              <a:buSzPts val="1600"/>
              <a:buFont typeface="Arial"/>
              <a:buNone/>
            </a:pPr>
            <a:r>
              <a:rPr b="0" i="0" lang="en" sz="1600" u="none" cap="none" strike="noStrike">
                <a:solidFill>
                  <a:srgbClr val="000000"/>
                </a:solidFill>
                <a:latin typeface="Open Sans"/>
                <a:ea typeface="Open Sans"/>
                <a:cs typeface="Open Sans"/>
                <a:sym typeface="Open Sans"/>
              </a:rPr>
              <a:t>The /root directory is the home directory of the root user. Instead of being located at /home/root, it’s located at /root. This is distinct from /, which is the system root directory.</a:t>
            </a:r>
            <a:endParaRPr b="0" i="0" sz="1600" u="none" cap="none" strike="noStrike">
              <a:solidFill>
                <a:srgbClr val="6268E2"/>
              </a:solidFill>
              <a:latin typeface="Open Sans"/>
              <a:ea typeface="Open Sans"/>
              <a:cs typeface="Open Sans"/>
              <a:sym typeface="Open Sans"/>
            </a:endParaRPr>
          </a:p>
        </p:txBody>
      </p:sp>
      <p:pic>
        <p:nvPicPr>
          <p:cNvPr id="177" name="Google Shape;177;p16"/>
          <p:cNvPicPr preferRelativeResize="0"/>
          <p:nvPr/>
        </p:nvPicPr>
        <p:blipFill rotWithShape="1">
          <a:blip r:embed="rId3">
            <a:alphaModFix/>
          </a:blip>
          <a:srcRect b="0" l="0" r="0" t="0"/>
          <a:stretch/>
        </p:blipFill>
        <p:spPr>
          <a:xfrm>
            <a:off x="0" y="5076000"/>
            <a:ext cx="9144000" cy="72000"/>
          </a:xfrm>
          <a:prstGeom prst="rect">
            <a:avLst/>
          </a:prstGeom>
          <a:noFill/>
          <a:ln>
            <a:noFill/>
          </a:ln>
        </p:spPr>
      </p:pic>
      <p:sp>
        <p:nvSpPr>
          <p:cNvPr id="178" name="Google Shape;178;p16">
            <a:hlinkClick r:id="rId4"/>
          </p:cNvPr>
          <p:cNvSpPr txBox="1"/>
          <p:nvPr/>
        </p:nvSpPr>
        <p:spPr>
          <a:xfrm>
            <a:off x="274275" y="4760761"/>
            <a:ext cx="1020900" cy="261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800"/>
              <a:buFont typeface="Arial"/>
              <a:buNone/>
            </a:pPr>
            <a:r>
              <a:rPr b="0" i="0" lang="en" sz="800" u="none" cap="none" strike="noStrike">
                <a:solidFill>
                  <a:srgbClr val="6268E2"/>
                </a:solidFill>
                <a:latin typeface="Open Sans SemiBold"/>
                <a:ea typeface="Open Sans SemiBold"/>
                <a:cs typeface="Open Sans SemiBold"/>
                <a:sym typeface="Open Sans SemiBold"/>
              </a:rPr>
              <a:t>www.jobeasy.co</a:t>
            </a:r>
            <a:endParaRPr b="0" i="0" sz="800" u="none" cap="none" strike="noStrike">
              <a:solidFill>
                <a:srgbClr val="6268E2"/>
              </a:solidFill>
              <a:latin typeface="Open Sans"/>
              <a:ea typeface="Open Sans"/>
              <a:cs typeface="Open Sans"/>
              <a:sym typeface="Open Sans"/>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17"/>
          <p:cNvSpPr txBox="1"/>
          <p:nvPr/>
        </p:nvSpPr>
        <p:spPr>
          <a:xfrm>
            <a:off x="360000" y="440400"/>
            <a:ext cx="8365500" cy="304800"/>
          </a:xfrm>
          <a:prstGeom prst="rect">
            <a:avLst/>
          </a:prstGeom>
          <a:noFill/>
          <a:ln>
            <a:noFill/>
          </a:ln>
        </p:spPr>
        <p:txBody>
          <a:bodyPr anchorCtr="0" anchor="t" bIns="0" lIns="0" spcFirstLastPara="1" rIns="0" wrap="square" tIns="0">
            <a:noAutofit/>
          </a:bodyPr>
          <a:lstStyle/>
          <a:p>
            <a:pPr indent="0" lvl="0" marL="0" marR="0" rtl="0" algn="l">
              <a:lnSpc>
                <a:spcPct val="115000"/>
              </a:lnSpc>
              <a:spcBef>
                <a:spcPts val="0"/>
              </a:spcBef>
              <a:spcAft>
                <a:spcPts val="0"/>
              </a:spcAft>
              <a:buClr>
                <a:srgbClr val="000000"/>
              </a:buClr>
              <a:buSzPts val="2000"/>
              <a:buFont typeface="Arial"/>
              <a:buNone/>
            </a:pPr>
            <a:r>
              <a:rPr b="0" i="0" lang="en" sz="2000" u="none" cap="none" strike="noStrike">
                <a:solidFill>
                  <a:srgbClr val="000000"/>
                </a:solidFill>
                <a:latin typeface="Montserrat SemiBold"/>
                <a:ea typeface="Montserrat SemiBold"/>
                <a:cs typeface="Montserrat SemiBold"/>
                <a:sym typeface="Montserrat SemiBold"/>
              </a:rPr>
              <a:t>/run – Application State Files</a:t>
            </a:r>
            <a:endParaRPr b="0" i="0" sz="2000" u="none" cap="none" strike="noStrike">
              <a:solidFill>
                <a:srgbClr val="000000"/>
              </a:solidFill>
              <a:latin typeface="Montserrat SemiBold"/>
              <a:ea typeface="Montserrat SemiBold"/>
              <a:cs typeface="Montserrat SemiBold"/>
              <a:sym typeface="Montserrat SemiBold"/>
            </a:endParaRPr>
          </a:p>
        </p:txBody>
      </p:sp>
      <p:sp>
        <p:nvSpPr>
          <p:cNvPr id="184" name="Google Shape;184;p17"/>
          <p:cNvSpPr txBox="1"/>
          <p:nvPr/>
        </p:nvSpPr>
        <p:spPr>
          <a:xfrm>
            <a:off x="360000" y="1231400"/>
            <a:ext cx="8665200" cy="3495000"/>
          </a:xfrm>
          <a:prstGeom prst="rect">
            <a:avLst/>
          </a:prstGeom>
          <a:noFill/>
          <a:ln>
            <a:noFill/>
          </a:ln>
        </p:spPr>
        <p:txBody>
          <a:bodyPr anchorCtr="0" anchor="t" bIns="0" lIns="0" spcFirstLastPara="1" rIns="0" wrap="square" tIns="0">
            <a:noAutofit/>
          </a:bodyPr>
          <a:lstStyle/>
          <a:p>
            <a:pPr indent="0" lvl="0" marL="0" marR="0" rtl="0" algn="l">
              <a:lnSpc>
                <a:spcPct val="150000"/>
              </a:lnSpc>
              <a:spcBef>
                <a:spcPts val="0"/>
              </a:spcBef>
              <a:spcAft>
                <a:spcPts val="1800"/>
              </a:spcAft>
              <a:buClr>
                <a:srgbClr val="000000"/>
              </a:buClr>
              <a:buSzPts val="1600"/>
              <a:buFont typeface="Arial"/>
              <a:buNone/>
            </a:pPr>
            <a:r>
              <a:rPr b="0" i="0" lang="en" sz="1600" u="none" cap="none" strike="noStrike">
                <a:solidFill>
                  <a:srgbClr val="000000"/>
                </a:solidFill>
                <a:latin typeface="Open Sans"/>
                <a:ea typeface="Open Sans"/>
                <a:cs typeface="Open Sans"/>
                <a:sym typeface="Open Sans"/>
              </a:rPr>
              <a:t>The /run directory is fairly new, and gives applications a standard place to store transient files they require like sockets and process IDs. These files can’t be stored in /tmp because files in /tmp may be deleted.</a:t>
            </a:r>
            <a:endParaRPr b="0" i="0" sz="1600" u="none" cap="none" strike="noStrike">
              <a:solidFill>
                <a:srgbClr val="6268E2"/>
              </a:solidFill>
              <a:latin typeface="Open Sans"/>
              <a:ea typeface="Open Sans"/>
              <a:cs typeface="Open Sans"/>
              <a:sym typeface="Open Sans"/>
            </a:endParaRPr>
          </a:p>
        </p:txBody>
      </p:sp>
      <p:pic>
        <p:nvPicPr>
          <p:cNvPr id="185" name="Google Shape;185;p17"/>
          <p:cNvPicPr preferRelativeResize="0"/>
          <p:nvPr/>
        </p:nvPicPr>
        <p:blipFill rotWithShape="1">
          <a:blip r:embed="rId3">
            <a:alphaModFix/>
          </a:blip>
          <a:srcRect b="0" l="0" r="0" t="0"/>
          <a:stretch/>
        </p:blipFill>
        <p:spPr>
          <a:xfrm>
            <a:off x="0" y="5076000"/>
            <a:ext cx="9144000" cy="72000"/>
          </a:xfrm>
          <a:prstGeom prst="rect">
            <a:avLst/>
          </a:prstGeom>
          <a:noFill/>
          <a:ln>
            <a:noFill/>
          </a:ln>
        </p:spPr>
      </p:pic>
      <p:sp>
        <p:nvSpPr>
          <p:cNvPr id="186" name="Google Shape;186;p17">
            <a:hlinkClick r:id="rId4"/>
          </p:cNvPr>
          <p:cNvSpPr txBox="1"/>
          <p:nvPr/>
        </p:nvSpPr>
        <p:spPr>
          <a:xfrm>
            <a:off x="274275" y="4760761"/>
            <a:ext cx="1020900" cy="261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800"/>
              <a:buFont typeface="Arial"/>
              <a:buNone/>
            </a:pPr>
            <a:r>
              <a:rPr b="0" i="0" lang="en" sz="800" u="none" cap="none" strike="noStrike">
                <a:solidFill>
                  <a:srgbClr val="6268E2"/>
                </a:solidFill>
                <a:latin typeface="Open Sans SemiBold"/>
                <a:ea typeface="Open Sans SemiBold"/>
                <a:cs typeface="Open Sans SemiBold"/>
                <a:sym typeface="Open Sans SemiBold"/>
              </a:rPr>
              <a:t>www.jobeasy.co</a:t>
            </a:r>
            <a:endParaRPr b="0" i="0" sz="800" u="none" cap="none" strike="noStrike">
              <a:solidFill>
                <a:srgbClr val="6268E2"/>
              </a:solidFill>
              <a:latin typeface="Open Sans"/>
              <a:ea typeface="Open Sans"/>
              <a:cs typeface="Open Sans"/>
              <a:sym typeface="Open Sans"/>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18"/>
          <p:cNvSpPr txBox="1"/>
          <p:nvPr/>
        </p:nvSpPr>
        <p:spPr>
          <a:xfrm>
            <a:off x="360000" y="440400"/>
            <a:ext cx="8365500" cy="304800"/>
          </a:xfrm>
          <a:prstGeom prst="rect">
            <a:avLst/>
          </a:prstGeom>
          <a:noFill/>
          <a:ln>
            <a:noFill/>
          </a:ln>
        </p:spPr>
        <p:txBody>
          <a:bodyPr anchorCtr="0" anchor="t" bIns="0" lIns="0" spcFirstLastPara="1" rIns="0" wrap="square" tIns="0">
            <a:noAutofit/>
          </a:bodyPr>
          <a:lstStyle/>
          <a:p>
            <a:pPr indent="0" lvl="0" marL="0" marR="0" rtl="0" algn="l">
              <a:lnSpc>
                <a:spcPct val="115000"/>
              </a:lnSpc>
              <a:spcBef>
                <a:spcPts val="0"/>
              </a:spcBef>
              <a:spcAft>
                <a:spcPts val="0"/>
              </a:spcAft>
              <a:buClr>
                <a:srgbClr val="000000"/>
              </a:buClr>
              <a:buSzPts val="2000"/>
              <a:buFont typeface="Arial"/>
              <a:buNone/>
            </a:pPr>
            <a:r>
              <a:rPr b="0" i="0" lang="en" sz="2000" u="none" cap="none" strike="noStrike">
                <a:solidFill>
                  <a:srgbClr val="000000"/>
                </a:solidFill>
                <a:latin typeface="Montserrat SemiBold"/>
                <a:ea typeface="Montserrat SemiBold"/>
                <a:cs typeface="Montserrat SemiBold"/>
                <a:sym typeface="Montserrat SemiBold"/>
              </a:rPr>
              <a:t>/sbin – System Administration Binaries</a:t>
            </a:r>
            <a:endParaRPr b="0" i="0" sz="2000" u="none" cap="none" strike="noStrike">
              <a:solidFill>
                <a:srgbClr val="000000"/>
              </a:solidFill>
              <a:latin typeface="Montserrat SemiBold"/>
              <a:ea typeface="Montserrat SemiBold"/>
              <a:cs typeface="Montserrat SemiBold"/>
              <a:sym typeface="Montserrat SemiBold"/>
            </a:endParaRPr>
          </a:p>
        </p:txBody>
      </p:sp>
      <p:sp>
        <p:nvSpPr>
          <p:cNvPr id="192" name="Google Shape;192;p18"/>
          <p:cNvSpPr txBox="1"/>
          <p:nvPr/>
        </p:nvSpPr>
        <p:spPr>
          <a:xfrm>
            <a:off x="360000" y="1231400"/>
            <a:ext cx="8665200" cy="3495000"/>
          </a:xfrm>
          <a:prstGeom prst="rect">
            <a:avLst/>
          </a:prstGeom>
          <a:noFill/>
          <a:ln>
            <a:noFill/>
          </a:ln>
        </p:spPr>
        <p:txBody>
          <a:bodyPr anchorCtr="0" anchor="t" bIns="0" lIns="0" spcFirstLastPara="1" rIns="0" wrap="square" tIns="0">
            <a:noAutofit/>
          </a:bodyPr>
          <a:lstStyle/>
          <a:p>
            <a:pPr indent="0" lvl="0" marL="0" marR="0" rtl="0" algn="l">
              <a:lnSpc>
                <a:spcPct val="150000"/>
              </a:lnSpc>
              <a:spcBef>
                <a:spcPts val="0"/>
              </a:spcBef>
              <a:spcAft>
                <a:spcPts val="1800"/>
              </a:spcAft>
              <a:buClr>
                <a:srgbClr val="000000"/>
              </a:buClr>
              <a:buSzPts val="1600"/>
              <a:buFont typeface="Arial"/>
              <a:buNone/>
            </a:pPr>
            <a:r>
              <a:rPr b="0" i="0" lang="en" sz="1600" u="none" cap="none" strike="noStrike">
                <a:solidFill>
                  <a:srgbClr val="000000"/>
                </a:solidFill>
                <a:latin typeface="Open Sans"/>
                <a:ea typeface="Open Sans"/>
                <a:cs typeface="Open Sans"/>
                <a:sym typeface="Open Sans"/>
              </a:rPr>
              <a:t>The /sbin directory is similar to the /bin directory. It contains essential binaries that are generally intended to be run by the root user for system administration.</a:t>
            </a:r>
            <a:endParaRPr b="0" i="0" sz="1600" u="none" cap="none" strike="noStrike">
              <a:solidFill>
                <a:srgbClr val="6268E2"/>
              </a:solidFill>
              <a:latin typeface="Open Sans"/>
              <a:ea typeface="Open Sans"/>
              <a:cs typeface="Open Sans"/>
              <a:sym typeface="Open Sans"/>
            </a:endParaRPr>
          </a:p>
        </p:txBody>
      </p:sp>
      <p:pic>
        <p:nvPicPr>
          <p:cNvPr id="193" name="Google Shape;193;p18"/>
          <p:cNvPicPr preferRelativeResize="0"/>
          <p:nvPr/>
        </p:nvPicPr>
        <p:blipFill rotWithShape="1">
          <a:blip r:embed="rId3">
            <a:alphaModFix/>
          </a:blip>
          <a:srcRect b="0" l="0" r="0" t="0"/>
          <a:stretch/>
        </p:blipFill>
        <p:spPr>
          <a:xfrm>
            <a:off x="0" y="5076000"/>
            <a:ext cx="9144000" cy="72000"/>
          </a:xfrm>
          <a:prstGeom prst="rect">
            <a:avLst/>
          </a:prstGeom>
          <a:noFill/>
          <a:ln>
            <a:noFill/>
          </a:ln>
        </p:spPr>
      </p:pic>
      <p:sp>
        <p:nvSpPr>
          <p:cNvPr id="194" name="Google Shape;194;p18">
            <a:hlinkClick r:id="rId4"/>
          </p:cNvPr>
          <p:cNvSpPr txBox="1"/>
          <p:nvPr/>
        </p:nvSpPr>
        <p:spPr>
          <a:xfrm>
            <a:off x="274275" y="4760761"/>
            <a:ext cx="1020900" cy="261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800"/>
              <a:buFont typeface="Arial"/>
              <a:buNone/>
            </a:pPr>
            <a:r>
              <a:rPr b="0" i="0" lang="en" sz="800" u="none" cap="none" strike="noStrike">
                <a:solidFill>
                  <a:srgbClr val="6268E2"/>
                </a:solidFill>
                <a:latin typeface="Open Sans SemiBold"/>
                <a:ea typeface="Open Sans SemiBold"/>
                <a:cs typeface="Open Sans SemiBold"/>
                <a:sym typeface="Open Sans SemiBold"/>
              </a:rPr>
              <a:t>www.jobeasy.co</a:t>
            </a:r>
            <a:endParaRPr b="0" i="0" sz="800" u="none" cap="none" strike="noStrike">
              <a:solidFill>
                <a:srgbClr val="6268E2"/>
              </a:solidFill>
              <a:latin typeface="Open Sans"/>
              <a:ea typeface="Open Sans"/>
              <a:cs typeface="Open Sans"/>
              <a:sym typeface="Open Sans"/>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19"/>
          <p:cNvSpPr txBox="1"/>
          <p:nvPr/>
        </p:nvSpPr>
        <p:spPr>
          <a:xfrm>
            <a:off x="360000" y="440400"/>
            <a:ext cx="8365500" cy="304800"/>
          </a:xfrm>
          <a:prstGeom prst="rect">
            <a:avLst/>
          </a:prstGeom>
          <a:noFill/>
          <a:ln>
            <a:noFill/>
          </a:ln>
        </p:spPr>
        <p:txBody>
          <a:bodyPr anchorCtr="0" anchor="t" bIns="0" lIns="0" spcFirstLastPara="1" rIns="0" wrap="square" tIns="0">
            <a:noAutofit/>
          </a:bodyPr>
          <a:lstStyle/>
          <a:p>
            <a:pPr indent="0" lvl="0" marL="0" marR="0" rtl="0" algn="l">
              <a:lnSpc>
                <a:spcPct val="115000"/>
              </a:lnSpc>
              <a:spcBef>
                <a:spcPts val="0"/>
              </a:spcBef>
              <a:spcAft>
                <a:spcPts val="0"/>
              </a:spcAft>
              <a:buClr>
                <a:srgbClr val="000000"/>
              </a:buClr>
              <a:buSzPts val="2000"/>
              <a:buFont typeface="Arial"/>
              <a:buNone/>
            </a:pPr>
            <a:r>
              <a:rPr b="0" i="0" lang="en" sz="2000" u="none" cap="none" strike="noStrike">
                <a:solidFill>
                  <a:srgbClr val="000000"/>
                </a:solidFill>
                <a:latin typeface="Montserrat SemiBold"/>
                <a:ea typeface="Montserrat SemiBold"/>
                <a:cs typeface="Montserrat SemiBold"/>
                <a:sym typeface="Montserrat SemiBold"/>
              </a:rPr>
              <a:t>/selinux – SELinux Virtual File System</a:t>
            </a:r>
            <a:endParaRPr b="0" i="0" sz="2000" u="none" cap="none" strike="noStrike">
              <a:solidFill>
                <a:srgbClr val="000000"/>
              </a:solidFill>
              <a:latin typeface="Montserrat SemiBold"/>
              <a:ea typeface="Montserrat SemiBold"/>
              <a:cs typeface="Montserrat SemiBold"/>
              <a:sym typeface="Montserrat SemiBold"/>
            </a:endParaRPr>
          </a:p>
        </p:txBody>
      </p:sp>
      <p:sp>
        <p:nvSpPr>
          <p:cNvPr id="200" name="Google Shape;200;p19"/>
          <p:cNvSpPr txBox="1"/>
          <p:nvPr/>
        </p:nvSpPr>
        <p:spPr>
          <a:xfrm>
            <a:off x="360000" y="1231400"/>
            <a:ext cx="8665200" cy="3495000"/>
          </a:xfrm>
          <a:prstGeom prst="rect">
            <a:avLst/>
          </a:prstGeom>
          <a:noFill/>
          <a:ln>
            <a:noFill/>
          </a:ln>
        </p:spPr>
        <p:txBody>
          <a:bodyPr anchorCtr="0" anchor="t" bIns="0" lIns="0" spcFirstLastPara="1" rIns="0" wrap="square" tIns="0">
            <a:noAutofit/>
          </a:bodyPr>
          <a:lstStyle/>
          <a:p>
            <a:pPr indent="0" lvl="0" marL="0" marR="0" rtl="0" algn="l">
              <a:lnSpc>
                <a:spcPct val="150000"/>
              </a:lnSpc>
              <a:spcBef>
                <a:spcPts val="0"/>
              </a:spcBef>
              <a:spcAft>
                <a:spcPts val="1800"/>
              </a:spcAft>
              <a:buClr>
                <a:srgbClr val="000000"/>
              </a:buClr>
              <a:buSzPts val="1600"/>
              <a:buFont typeface="Arial"/>
              <a:buNone/>
            </a:pPr>
            <a:r>
              <a:rPr b="0" i="0" lang="en" sz="1600" u="none" cap="none" strike="noStrike">
                <a:solidFill>
                  <a:srgbClr val="000000"/>
                </a:solidFill>
                <a:latin typeface="Open Sans"/>
                <a:ea typeface="Open Sans"/>
                <a:cs typeface="Open Sans"/>
                <a:sym typeface="Open Sans"/>
              </a:rPr>
              <a:t>If your Linux distribution uses SELinux for security (Fedora and Red Hat, for example), the /selinux directory contains special files used by SELinux. It’s similar to /proc. Ubuntu doesn’t use SELinux, so the presence of this folder on Ubuntu appears to be a bug.</a:t>
            </a:r>
            <a:endParaRPr b="0" i="0" sz="1600" u="none" cap="none" strike="noStrike">
              <a:solidFill>
                <a:srgbClr val="6268E2"/>
              </a:solidFill>
              <a:latin typeface="Open Sans"/>
              <a:ea typeface="Open Sans"/>
              <a:cs typeface="Open Sans"/>
              <a:sym typeface="Open Sans"/>
            </a:endParaRPr>
          </a:p>
        </p:txBody>
      </p:sp>
      <p:pic>
        <p:nvPicPr>
          <p:cNvPr id="201" name="Google Shape;201;p19"/>
          <p:cNvPicPr preferRelativeResize="0"/>
          <p:nvPr/>
        </p:nvPicPr>
        <p:blipFill rotWithShape="1">
          <a:blip r:embed="rId3">
            <a:alphaModFix/>
          </a:blip>
          <a:srcRect b="0" l="0" r="0" t="0"/>
          <a:stretch/>
        </p:blipFill>
        <p:spPr>
          <a:xfrm>
            <a:off x="0" y="5076000"/>
            <a:ext cx="9144000" cy="72000"/>
          </a:xfrm>
          <a:prstGeom prst="rect">
            <a:avLst/>
          </a:prstGeom>
          <a:noFill/>
          <a:ln>
            <a:noFill/>
          </a:ln>
        </p:spPr>
      </p:pic>
      <p:sp>
        <p:nvSpPr>
          <p:cNvPr id="202" name="Google Shape;202;p19">
            <a:hlinkClick r:id="rId4"/>
          </p:cNvPr>
          <p:cNvSpPr txBox="1"/>
          <p:nvPr/>
        </p:nvSpPr>
        <p:spPr>
          <a:xfrm>
            <a:off x="274275" y="4760761"/>
            <a:ext cx="1020900" cy="261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800"/>
              <a:buFont typeface="Arial"/>
              <a:buNone/>
            </a:pPr>
            <a:r>
              <a:rPr b="0" i="0" lang="en" sz="800" u="none" cap="none" strike="noStrike">
                <a:solidFill>
                  <a:srgbClr val="6268E2"/>
                </a:solidFill>
                <a:latin typeface="Open Sans SemiBold"/>
                <a:ea typeface="Open Sans SemiBold"/>
                <a:cs typeface="Open Sans SemiBold"/>
                <a:sym typeface="Open Sans SemiBold"/>
              </a:rPr>
              <a:t>www.jobeasy.co</a:t>
            </a:r>
            <a:endParaRPr b="0" i="0" sz="800" u="none" cap="none" strike="noStrike">
              <a:solidFill>
                <a:srgbClr val="6268E2"/>
              </a:solidFill>
              <a:latin typeface="Open Sans"/>
              <a:ea typeface="Open Sans"/>
              <a:cs typeface="Open Sans"/>
              <a:sym typeface="Open San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2"/>
          <p:cNvSpPr txBox="1"/>
          <p:nvPr/>
        </p:nvSpPr>
        <p:spPr>
          <a:xfrm>
            <a:off x="360000" y="440400"/>
            <a:ext cx="8365500" cy="304800"/>
          </a:xfrm>
          <a:prstGeom prst="rect">
            <a:avLst/>
          </a:prstGeom>
          <a:noFill/>
          <a:ln>
            <a:noFill/>
          </a:ln>
        </p:spPr>
        <p:txBody>
          <a:bodyPr anchorCtr="0" anchor="t" bIns="0" lIns="0" spcFirstLastPara="1" rIns="0" wrap="square" tIns="0">
            <a:noAutofit/>
          </a:bodyPr>
          <a:lstStyle/>
          <a:p>
            <a:pPr indent="0" lvl="0" marL="0" marR="0" rtl="0" algn="l">
              <a:lnSpc>
                <a:spcPct val="115000"/>
              </a:lnSpc>
              <a:spcBef>
                <a:spcPts val="0"/>
              </a:spcBef>
              <a:spcAft>
                <a:spcPts val="0"/>
              </a:spcAft>
              <a:buClr>
                <a:srgbClr val="000000"/>
              </a:buClr>
              <a:buSzPts val="2000"/>
              <a:buFont typeface="Arial"/>
              <a:buNone/>
            </a:pPr>
            <a:r>
              <a:rPr b="0" i="0" lang="en" sz="2000" u="none" cap="none" strike="noStrike">
                <a:solidFill>
                  <a:srgbClr val="000000"/>
                </a:solidFill>
                <a:latin typeface="Montserrat SemiBold"/>
                <a:ea typeface="Montserrat SemiBold"/>
                <a:cs typeface="Montserrat SemiBold"/>
                <a:sym typeface="Montserrat SemiBold"/>
              </a:rPr>
              <a:t>The Filesystem Hierarchy Standard (FHS)</a:t>
            </a:r>
            <a:endParaRPr b="0" i="0" sz="2000" u="none" cap="none" strike="noStrike">
              <a:solidFill>
                <a:srgbClr val="000000"/>
              </a:solidFill>
              <a:latin typeface="Montserrat SemiBold"/>
              <a:ea typeface="Montserrat SemiBold"/>
              <a:cs typeface="Montserrat SemiBold"/>
              <a:sym typeface="Montserrat SemiBold"/>
            </a:endParaRPr>
          </a:p>
        </p:txBody>
      </p:sp>
      <p:sp>
        <p:nvSpPr>
          <p:cNvPr id="64" name="Google Shape;64;p2"/>
          <p:cNvSpPr txBox="1"/>
          <p:nvPr/>
        </p:nvSpPr>
        <p:spPr>
          <a:xfrm>
            <a:off x="360000" y="1231392"/>
            <a:ext cx="8445300" cy="3860700"/>
          </a:xfrm>
          <a:prstGeom prst="rect">
            <a:avLst/>
          </a:prstGeom>
          <a:noFill/>
          <a:ln>
            <a:noFill/>
          </a:ln>
        </p:spPr>
        <p:txBody>
          <a:bodyPr anchorCtr="0" anchor="t" bIns="0" lIns="0" spcFirstLastPara="1" rIns="0" wrap="square" tIns="0">
            <a:noAutofit/>
          </a:bodyPr>
          <a:lstStyle/>
          <a:p>
            <a:pPr indent="0" lvl="0" marL="0" marR="0" rtl="0" algn="l">
              <a:lnSpc>
                <a:spcPct val="150000"/>
              </a:lnSpc>
              <a:spcBef>
                <a:spcPts val="0"/>
              </a:spcBef>
              <a:spcAft>
                <a:spcPts val="0"/>
              </a:spcAft>
              <a:buClr>
                <a:srgbClr val="000000"/>
              </a:buClr>
              <a:buSzPts val="1600"/>
              <a:buFont typeface="Arial"/>
              <a:buNone/>
            </a:pPr>
            <a:r>
              <a:rPr b="0" i="0" lang="en" sz="1600" u="none" cap="none" strike="noStrike">
                <a:solidFill>
                  <a:srgbClr val="000000"/>
                </a:solidFill>
                <a:latin typeface="Open Sans"/>
                <a:ea typeface="Open Sans"/>
                <a:cs typeface="Open Sans"/>
                <a:sym typeface="Open Sans"/>
              </a:rPr>
              <a:t>Defines the structure of file systems on Linux and other UNIX-like operating systems. However, Linux file systems also contain some directories that aren’t yet defined by the standard.</a:t>
            </a:r>
            <a:endParaRPr b="0" i="0" sz="1600" u="none" cap="none" strike="noStrike">
              <a:solidFill>
                <a:srgbClr val="000000"/>
              </a:solidFill>
              <a:latin typeface="Open Sans"/>
              <a:ea typeface="Open Sans"/>
              <a:cs typeface="Open Sans"/>
              <a:sym typeface="Open Sans"/>
            </a:endParaRPr>
          </a:p>
          <a:p>
            <a:pPr indent="0" lvl="0" marL="0" marR="0" rtl="0" algn="l">
              <a:lnSpc>
                <a:spcPct val="150000"/>
              </a:lnSpc>
              <a:spcBef>
                <a:spcPts val="1800"/>
              </a:spcBef>
              <a:spcAft>
                <a:spcPts val="0"/>
              </a:spcAft>
              <a:buClr>
                <a:srgbClr val="000000"/>
              </a:buClr>
              <a:buSzPts val="1600"/>
              <a:buFont typeface="Arial"/>
              <a:buNone/>
            </a:pPr>
            <a:r>
              <a:rPr b="0" i="0" lang="en" sz="1600" u="sng" cap="none" strike="noStrike">
                <a:solidFill>
                  <a:srgbClr val="6268E2"/>
                </a:solidFill>
                <a:latin typeface="Open Sans"/>
                <a:ea typeface="Open Sans"/>
                <a:cs typeface="Open Sans"/>
                <a:sym typeface="Open Sans"/>
                <a:hlinkClick r:id="rId3">
                  <a:extLst>
                    <a:ext uri="{A12FA001-AC4F-418D-AE19-62706E023703}">
                      <ahyp:hlinkClr val="tx"/>
                    </a:ext>
                  </a:extLst>
                </a:hlinkClick>
              </a:rPr>
              <a:t>https://www.pathname.com/fhs/pub/fhs-2.3.html</a:t>
            </a:r>
            <a:endParaRPr b="0" i="0" sz="1600" u="none" cap="none" strike="noStrike">
              <a:solidFill>
                <a:srgbClr val="6268E2"/>
              </a:solidFill>
              <a:latin typeface="Open Sans"/>
              <a:ea typeface="Open Sans"/>
              <a:cs typeface="Open Sans"/>
              <a:sym typeface="Open Sans"/>
            </a:endParaRPr>
          </a:p>
        </p:txBody>
      </p:sp>
      <p:pic>
        <p:nvPicPr>
          <p:cNvPr id="65" name="Google Shape;65;p2"/>
          <p:cNvPicPr preferRelativeResize="0"/>
          <p:nvPr/>
        </p:nvPicPr>
        <p:blipFill rotWithShape="1">
          <a:blip r:embed="rId4">
            <a:alphaModFix/>
          </a:blip>
          <a:srcRect b="0" l="0" r="0" t="0"/>
          <a:stretch/>
        </p:blipFill>
        <p:spPr>
          <a:xfrm>
            <a:off x="0" y="5076000"/>
            <a:ext cx="9144000" cy="72000"/>
          </a:xfrm>
          <a:prstGeom prst="rect">
            <a:avLst/>
          </a:prstGeom>
          <a:noFill/>
          <a:ln>
            <a:noFill/>
          </a:ln>
        </p:spPr>
      </p:pic>
      <p:sp>
        <p:nvSpPr>
          <p:cNvPr id="66" name="Google Shape;66;p2">
            <a:hlinkClick r:id="rId5"/>
          </p:cNvPr>
          <p:cNvSpPr txBox="1"/>
          <p:nvPr/>
        </p:nvSpPr>
        <p:spPr>
          <a:xfrm>
            <a:off x="274275" y="4760761"/>
            <a:ext cx="1020900" cy="261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800"/>
              <a:buFont typeface="Arial"/>
              <a:buNone/>
            </a:pPr>
            <a:r>
              <a:rPr b="0" i="0" lang="en" sz="800" u="none" cap="none" strike="noStrike">
                <a:solidFill>
                  <a:srgbClr val="6268E2"/>
                </a:solidFill>
                <a:latin typeface="Open Sans SemiBold"/>
                <a:ea typeface="Open Sans SemiBold"/>
                <a:cs typeface="Open Sans SemiBold"/>
                <a:sym typeface="Open Sans SemiBold"/>
              </a:rPr>
              <a:t>www.jobeasy.co</a:t>
            </a:r>
            <a:endParaRPr b="0" i="0" sz="800" u="none" cap="none" strike="noStrike">
              <a:solidFill>
                <a:srgbClr val="6268E2"/>
              </a:solidFill>
              <a:latin typeface="Open Sans"/>
              <a:ea typeface="Open Sans"/>
              <a:cs typeface="Open Sans"/>
              <a:sym typeface="Open Sans"/>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0"/>
          <p:cNvSpPr txBox="1"/>
          <p:nvPr/>
        </p:nvSpPr>
        <p:spPr>
          <a:xfrm>
            <a:off x="360000" y="440400"/>
            <a:ext cx="8365500" cy="304800"/>
          </a:xfrm>
          <a:prstGeom prst="rect">
            <a:avLst/>
          </a:prstGeom>
          <a:noFill/>
          <a:ln>
            <a:noFill/>
          </a:ln>
        </p:spPr>
        <p:txBody>
          <a:bodyPr anchorCtr="0" anchor="t" bIns="0" lIns="0" spcFirstLastPara="1" rIns="0" wrap="square" tIns="0">
            <a:noAutofit/>
          </a:bodyPr>
          <a:lstStyle/>
          <a:p>
            <a:pPr indent="0" lvl="0" marL="0" marR="0" rtl="0" algn="l">
              <a:lnSpc>
                <a:spcPct val="115000"/>
              </a:lnSpc>
              <a:spcBef>
                <a:spcPts val="0"/>
              </a:spcBef>
              <a:spcAft>
                <a:spcPts val="0"/>
              </a:spcAft>
              <a:buClr>
                <a:srgbClr val="000000"/>
              </a:buClr>
              <a:buSzPts val="2000"/>
              <a:buFont typeface="Arial"/>
              <a:buNone/>
            </a:pPr>
            <a:r>
              <a:rPr b="0" i="0" lang="en" sz="2000" u="none" cap="none" strike="noStrike">
                <a:solidFill>
                  <a:srgbClr val="000000"/>
                </a:solidFill>
                <a:latin typeface="Montserrat SemiBold"/>
                <a:ea typeface="Montserrat SemiBold"/>
                <a:cs typeface="Montserrat SemiBold"/>
                <a:sym typeface="Montserrat SemiBold"/>
              </a:rPr>
              <a:t>/srv – Service Data</a:t>
            </a:r>
            <a:endParaRPr b="0" i="0" sz="2000" u="none" cap="none" strike="noStrike">
              <a:solidFill>
                <a:srgbClr val="000000"/>
              </a:solidFill>
              <a:latin typeface="Montserrat SemiBold"/>
              <a:ea typeface="Montserrat SemiBold"/>
              <a:cs typeface="Montserrat SemiBold"/>
              <a:sym typeface="Montserrat SemiBold"/>
            </a:endParaRPr>
          </a:p>
        </p:txBody>
      </p:sp>
      <p:sp>
        <p:nvSpPr>
          <p:cNvPr id="208" name="Google Shape;208;p20"/>
          <p:cNvSpPr txBox="1"/>
          <p:nvPr/>
        </p:nvSpPr>
        <p:spPr>
          <a:xfrm>
            <a:off x="360000" y="1231400"/>
            <a:ext cx="8665200" cy="3495000"/>
          </a:xfrm>
          <a:prstGeom prst="rect">
            <a:avLst/>
          </a:prstGeom>
          <a:noFill/>
          <a:ln>
            <a:noFill/>
          </a:ln>
        </p:spPr>
        <p:txBody>
          <a:bodyPr anchorCtr="0" anchor="t" bIns="0" lIns="0" spcFirstLastPara="1" rIns="0" wrap="square" tIns="0">
            <a:noAutofit/>
          </a:bodyPr>
          <a:lstStyle/>
          <a:p>
            <a:pPr indent="0" lvl="0" marL="0" marR="0" rtl="0" algn="l">
              <a:lnSpc>
                <a:spcPct val="150000"/>
              </a:lnSpc>
              <a:spcBef>
                <a:spcPts val="0"/>
              </a:spcBef>
              <a:spcAft>
                <a:spcPts val="1800"/>
              </a:spcAft>
              <a:buClr>
                <a:srgbClr val="000000"/>
              </a:buClr>
              <a:buSzPts val="1600"/>
              <a:buFont typeface="Arial"/>
              <a:buNone/>
            </a:pPr>
            <a:r>
              <a:rPr b="0" i="0" lang="en" sz="1600" u="none" cap="none" strike="noStrike">
                <a:solidFill>
                  <a:srgbClr val="000000"/>
                </a:solidFill>
                <a:latin typeface="Open Sans"/>
                <a:ea typeface="Open Sans"/>
                <a:cs typeface="Open Sans"/>
                <a:sym typeface="Open Sans"/>
              </a:rPr>
              <a:t>The /srv directory contains “data for services provided by the system.” If you were using the Apache HTTP server to serve a website, you’d likely store your website’s files in a directory inside the /srv directory.</a:t>
            </a:r>
            <a:endParaRPr b="0" i="0" sz="1600" u="none" cap="none" strike="noStrike">
              <a:solidFill>
                <a:srgbClr val="6268E2"/>
              </a:solidFill>
              <a:latin typeface="Open Sans"/>
              <a:ea typeface="Open Sans"/>
              <a:cs typeface="Open Sans"/>
              <a:sym typeface="Open Sans"/>
            </a:endParaRPr>
          </a:p>
        </p:txBody>
      </p:sp>
      <p:pic>
        <p:nvPicPr>
          <p:cNvPr id="209" name="Google Shape;209;p20"/>
          <p:cNvPicPr preferRelativeResize="0"/>
          <p:nvPr/>
        </p:nvPicPr>
        <p:blipFill rotWithShape="1">
          <a:blip r:embed="rId3">
            <a:alphaModFix/>
          </a:blip>
          <a:srcRect b="0" l="0" r="0" t="0"/>
          <a:stretch/>
        </p:blipFill>
        <p:spPr>
          <a:xfrm>
            <a:off x="0" y="5076000"/>
            <a:ext cx="9144000" cy="72000"/>
          </a:xfrm>
          <a:prstGeom prst="rect">
            <a:avLst/>
          </a:prstGeom>
          <a:noFill/>
          <a:ln>
            <a:noFill/>
          </a:ln>
        </p:spPr>
      </p:pic>
      <p:sp>
        <p:nvSpPr>
          <p:cNvPr id="210" name="Google Shape;210;p20">
            <a:hlinkClick r:id="rId4"/>
          </p:cNvPr>
          <p:cNvSpPr txBox="1"/>
          <p:nvPr/>
        </p:nvSpPr>
        <p:spPr>
          <a:xfrm>
            <a:off x="274275" y="4760761"/>
            <a:ext cx="1020900" cy="261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800"/>
              <a:buFont typeface="Arial"/>
              <a:buNone/>
            </a:pPr>
            <a:r>
              <a:rPr b="0" i="0" lang="en" sz="800" u="none" cap="none" strike="noStrike">
                <a:solidFill>
                  <a:srgbClr val="6268E2"/>
                </a:solidFill>
                <a:latin typeface="Open Sans SemiBold"/>
                <a:ea typeface="Open Sans SemiBold"/>
                <a:cs typeface="Open Sans SemiBold"/>
                <a:sym typeface="Open Sans SemiBold"/>
              </a:rPr>
              <a:t>www.jobeasy.co</a:t>
            </a:r>
            <a:endParaRPr b="0" i="0" sz="800" u="none" cap="none" strike="noStrike">
              <a:solidFill>
                <a:srgbClr val="6268E2"/>
              </a:solidFill>
              <a:latin typeface="Open Sans"/>
              <a:ea typeface="Open Sans"/>
              <a:cs typeface="Open Sans"/>
              <a:sym typeface="Open Sans"/>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21"/>
          <p:cNvSpPr txBox="1"/>
          <p:nvPr/>
        </p:nvSpPr>
        <p:spPr>
          <a:xfrm>
            <a:off x="360000" y="440400"/>
            <a:ext cx="8365500" cy="304800"/>
          </a:xfrm>
          <a:prstGeom prst="rect">
            <a:avLst/>
          </a:prstGeom>
          <a:noFill/>
          <a:ln>
            <a:noFill/>
          </a:ln>
        </p:spPr>
        <p:txBody>
          <a:bodyPr anchorCtr="0" anchor="t" bIns="0" lIns="0" spcFirstLastPara="1" rIns="0" wrap="square" tIns="0">
            <a:noAutofit/>
          </a:bodyPr>
          <a:lstStyle/>
          <a:p>
            <a:pPr indent="0" lvl="0" marL="0" marR="0" rtl="0" algn="l">
              <a:lnSpc>
                <a:spcPct val="115000"/>
              </a:lnSpc>
              <a:spcBef>
                <a:spcPts val="0"/>
              </a:spcBef>
              <a:spcAft>
                <a:spcPts val="0"/>
              </a:spcAft>
              <a:buClr>
                <a:srgbClr val="000000"/>
              </a:buClr>
              <a:buSzPts val="2000"/>
              <a:buFont typeface="Arial"/>
              <a:buNone/>
            </a:pPr>
            <a:r>
              <a:rPr b="0" i="0" lang="en" sz="2000" u="none" cap="none" strike="noStrike">
                <a:solidFill>
                  <a:srgbClr val="000000"/>
                </a:solidFill>
                <a:latin typeface="Montserrat SemiBold"/>
                <a:ea typeface="Montserrat SemiBold"/>
                <a:cs typeface="Montserrat SemiBold"/>
                <a:sym typeface="Montserrat SemiBold"/>
              </a:rPr>
              <a:t>/tmp – Temporary Files</a:t>
            </a:r>
            <a:endParaRPr b="0" i="0" sz="2000" u="none" cap="none" strike="noStrike">
              <a:solidFill>
                <a:srgbClr val="000000"/>
              </a:solidFill>
              <a:latin typeface="Montserrat SemiBold"/>
              <a:ea typeface="Montserrat SemiBold"/>
              <a:cs typeface="Montserrat SemiBold"/>
              <a:sym typeface="Montserrat SemiBold"/>
            </a:endParaRPr>
          </a:p>
        </p:txBody>
      </p:sp>
      <p:sp>
        <p:nvSpPr>
          <p:cNvPr id="216" name="Google Shape;216;p21"/>
          <p:cNvSpPr txBox="1"/>
          <p:nvPr/>
        </p:nvSpPr>
        <p:spPr>
          <a:xfrm>
            <a:off x="360000" y="1231400"/>
            <a:ext cx="8665200" cy="3495000"/>
          </a:xfrm>
          <a:prstGeom prst="rect">
            <a:avLst/>
          </a:prstGeom>
          <a:noFill/>
          <a:ln>
            <a:noFill/>
          </a:ln>
        </p:spPr>
        <p:txBody>
          <a:bodyPr anchorCtr="0" anchor="t" bIns="0" lIns="0" spcFirstLastPara="1" rIns="0" wrap="square" tIns="0">
            <a:noAutofit/>
          </a:bodyPr>
          <a:lstStyle/>
          <a:p>
            <a:pPr indent="0" lvl="0" marL="0" marR="0" rtl="0" algn="l">
              <a:lnSpc>
                <a:spcPct val="150000"/>
              </a:lnSpc>
              <a:spcBef>
                <a:spcPts val="0"/>
              </a:spcBef>
              <a:spcAft>
                <a:spcPts val="1800"/>
              </a:spcAft>
              <a:buClr>
                <a:srgbClr val="000000"/>
              </a:buClr>
              <a:buSzPts val="1600"/>
              <a:buFont typeface="Arial"/>
              <a:buNone/>
            </a:pPr>
            <a:r>
              <a:rPr b="0" i="0" lang="en" sz="1600" u="none" cap="none" strike="noStrike">
                <a:solidFill>
                  <a:srgbClr val="000000"/>
                </a:solidFill>
                <a:latin typeface="Open Sans"/>
                <a:ea typeface="Open Sans"/>
                <a:cs typeface="Open Sans"/>
                <a:sym typeface="Open Sans"/>
              </a:rPr>
              <a:t>Applications store temporary files in the /tmp directory. These files are generally deleted whenever your system is restarted and may be deleted at any time by utilities such as tmpwatch.</a:t>
            </a:r>
            <a:endParaRPr b="0" i="0" sz="1600" u="none" cap="none" strike="noStrike">
              <a:solidFill>
                <a:srgbClr val="6268E2"/>
              </a:solidFill>
              <a:latin typeface="Open Sans"/>
              <a:ea typeface="Open Sans"/>
              <a:cs typeface="Open Sans"/>
              <a:sym typeface="Open Sans"/>
            </a:endParaRPr>
          </a:p>
        </p:txBody>
      </p:sp>
      <p:pic>
        <p:nvPicPr>
          <p:cNvPr id="217" name="Google Shape;217;p21"/>
          <p:cNvPicPr preferRelativeResize="0"/>
          <p:nvPr/>
        </p:nvPicPr>
        <p:blipFill rotWithShape="1">
          <a:blip r:embed="rId3">
            <a:alphaModFix/>
          </a:blip>
          <a:srcRect b="0" l="0" r="0" t="0"/>
          <a:stretch/>
        </p:blipFill>
        <p:spPr>
          <a:xfrm>
            <a:off x="0" y="5076000"/>
            <a:ext cx="9144000" cy="72000"/>
          </a:xfrm>
          <a:prstGeom prst="rect">
            <a:avLst/>
          </a:prstGeom>
          <a:noFill/>
          <a:ln>
            <a:noFill/>
          </a:ln>
        </p:spPr>
      </p:pic>
      <p:sp>
        <p:nvSpPr>
          <p:cNvPr id="218" name="Google Shape;218;p21">
            <a:hlinkClick r:id="rId4"/>
          </p:cNvPr>
          <p:cNvSpPr txBox="1"/>
          <p:nvPr/>
        </p:nvSpPr>
        <p:spPr>
          <a:xfrm>
            <a:off x="274275" y="4760761"/>
            <a:ext cx="1020900" cy="261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800"/>
              <a:buFont typeface="Arial"/>
              <a:buNone/>
            </a:pPr>
            <a:r>
              <a:rPr b="0" i="0" lang="en" sz="800" u="none" cap="none" strike="noStrike">
                <a:solidFill>
                  <a:srgbClr val="6268E2"/>
                </a:solidFill>
                <a:latin typeface="Open Sans SemiBold"/>
                <a:ea typeface="Open Sans SemiBold"/>
                <a:cs typeface="Open Sans SemiBold"/>
                <a:sym typeface="Open Sans SemiBold"/>
              </a:rPr>
              <a:t>www.jobeasy.co</a:t>
            </a:r>
            <a:endParaRPr b="0" i="0" sz="800" u="none" cap="none" strike="noStrike">
              <a:solidFill>
                <a:srgbClr val="6268E2"/>
              </a:solidFill>
              <a:latin typeface="Open Sans"/>
              <a:ea typeface="Open Sans"/>
              <a:cs typeface="Open Sans"/>
              <a:sym typeface="Open Sans"/>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22"/>
          <p:cNvSpPr txBox="1"/>
          <p:nvPr/>
        </p:nvSpPr>
        <p:spPr>
          <a:xfrm>
            <a:off x="360000" y="440400"/>
            <a:ext cx="8365500" cy="304800"/>
          </a:xfrm>
          <a:prstGeom prst="rect">
            <a:avLst/>
          </a:prstGeom>
          <a:noFill/>
          <a:ln>
            <a:noFill/>
          </a:ln>
        </p:spPr>
        <p:txBody>
          <a:bodyPr anchorCtr="0" anchor="t" bIns="0" lIns="0" spcFirstLastPara="1" rIns="0" wrap="square" tIns="0">
            <a:noAutofit/>
          </a:bodyPr>
          <a:lstStyle/>
          <a:p>
            <a:pPr indent="0" lvl="0" marL="0" marR="0" rtl="0" algn="l">
              <a:lnSpc>
                <a:spcPct val="115000"/>
              </a:lnSpc>
              <a:spcBef>
                <a:spcPts val="0"/>
              </a:spcBef>
              <a:spcAft>
                <a:spcPts val="0"/>
              </a:spcAft>
              <a:buClr>
                <a:srgbClr val="000000"/>
              </a:buClr>
              <a:buSzPts val="2000"/>
              <a:buFont typeface="Arial"/>
              <a:buNone/>
            </a:pPr>
            <a:r>
              <a:rPr b="0" i="0" lang="en" sz="2000" u="none" cap="none" strike="noStrike">
                <a:solidFill>
                  <a:srgbClr val="000000"/>
                </a:solidFill>
                <a:latin typeface="Montserrat SemiBold"/>
                <a:ea typeface="Montserrat SemiBold"/>
                <a:cs typeface="Montserrat SemiBold"/>
                <a:sym typeface="Montserrat SemiBold"/>
              </a:rPr>
              <a:t>/usr – User Binaries &amp; Read-Only Data</a:t>
            </a:r>
            <a:endParaRPr b="0" i="0" sz="2000" u="none" cap="none" strike="noStrike">
              <a:solidFill>
                <a:srgbClr val="000000"/>
              </a:solidFill>
              <a:latin typeface="Montserrat SemiBold"/>
              <a:ea typeface="Montserrat SemiBold"/>
              <a:cs typeface="Montserrat SemiBold"/>
              <a:sym typeface="Montserrat SemiBold"/>
            </a:endParaRPr>
          </a:p>
        </p:txBody>
      </p:sp>
      <p:sp>
        <p:nvSpPr>
          <p:cNvPr id="224" name="Google Shape;224;p22"/>
          <p:cNvSpPr txBox="1"/>
          <p:nvPr/>
        </p:nvSpPr>
        <p:spPr>
          <a:xfrm>
            <a:off x="360000" y="1231400"/>
            <a:ext cx="8365500" cy="3495000"/>
          </a:xfrm>
          <a:prstGeom prst="rect">
            <a:avLst/>
          </a:prstGeom>
          <a:noFill/>
          <a:ln>
            <a:noFill/>
          </a:ln>
        </p:spPr>
        <p:txBody>
          <a:bodyPr anchorCtr="0" anchor="t" bIns="0" lIns="0" spcFirstLastPara="1" rIns="0" wrap="square" tIns="0">
            <a:noAutofit/>
          </a:bodyPr>
          <a:lstStyle/>
          <a:p>
            <a:pPr indent="0" lvl="0" marL="0" marR="0" rtl="0" algn="l">
              <a:lnSpc>
                <a:spcPct val="150000"/>
              </a:lnSpc>
              <a:spcBef>
                <a:spcPts val="0"/>
              </a:spcBef>
              <a:spcAft>
                <a:spcPts val="0"/>
              </a:spcAft>
              <a:buClr>
                <a:schemeClr val="dk1"/>
              </a:buClr>
              <a:buSzPts val="1100"/>
              <a:buFont typeface="Arial"/>
              <a:buNone/>
            </a:pPr>
            <a:r>
              <a:rPr b="0" i="0" lang="en" sz="1500" u="none" cap="none" strike="noStrike">
                <a:solidFill>
                  <a:srgbClr val="000000"/>
                </a:solidFill>
                <a:latin typeface="Open Sans"/>
                <a:ea typeface="Open Sans"/>
                <a:cs typeface="Open Sans"/>
                <a:sym typeface="Open Sans"/>
              </a:rPr>
              <a:t>The /usr directory contains applications and files used by users, as opposed to applications and files used by the system. For example, non-essential applications are located inside the /usr/bin directory instead of the /bin directory and non-essential system administration binaries are located in the /usr/sbin directory instead of the /sbin directory. Libraries for each are located inside the /usr/lib directory. The /usr directory also contains other directories – for example, architecture-independent files like graphics are located in /usr/share.</a:t>
            </a:r>
            <a:endParaRPr b="0" i="0" sz="1500" u="none" cap="none" strike="noStrike">
              <a:solidFill>
                <a:srgbClr val="000000"/>
              </a:solidFill>
              <a:latin typeface="Open Sans"/>
              <a:ea typeface="Open Sans"/>
              <a:cs typeface="Open Sans"/>
              <a:sym typeface="Open Sans"/>
            </a:endParaRPr>
          </a:p>
          <a:p>
            <a:pPr indent="0" lvl="0" marL="0" marR="0" rtl="0" algn="l">
              <a:lnSpc>
                <a:spcPct val="150000"/>
              </a:lnSpc>
              <a:spcBef>
                <a:spcPts val="1800"/>
              </a:spcBef>
              <a:spcAft>
                <a:spcPts val="1800"/>
              </a:spcAft>
              <a:buClr>
                <a:srgbClr val="000000"/>
              </a:buClr>
              <a:buSzPts val="1500"/>
              <a:buFont typeface="Arial"/>
              <a:buNone/>
            </a:pPr>
            <a:r>
              <a:rPr b="0" i="0" lang="en" sz="1500" u="none" cap="none" strike="noStrike">
                <a:solidFill>
                  <a:srgbClr val="000000"/>
                </a:solidFill>
                <a:latin typeface="Open Sans"/>
                <a:ea typeface="Open Sans"/>
                <a:cs typeface="Open Sans"/>
                <a:sym typeface="Open Sans"/>
              </a:rPr>
              <a:t>The /usr/local directory is where locally compiled applications install to by default – this prevents them from mucking up the rest of the system.</a:t>
            </a:r>
            <a:endParaRPr b="0" i="0" sz="1500" u="none" cap="none" strike="noStrike">
              <a:solidFill>
                <a:srgbClr val="000000"/>
              </a:solidFill>
              <a:latin typeface="Open Sans"/>
              <a:ea typeface="Open Sans"/>
              <a:cs typeface="Open Sans"/>
              <a:sym typeface="Open Sans"/>
            </a:endParaRPr>
          </a:p>
        </p:txBody>
      </p:sp>
      <p:pic>
        <p:nvPicPr>
          <p:cNvPr id="225" name="Google Shape;225;p22"/>
          <p:cNvPicPr preferRelativeResize="0"/>
          <p:nvPr/>
        </p:nvPicPr>
        <p:blipFill rotWithShape="1">
          <a:blip r:embed="rId3">
            <a:alphaModFix/>
          </a:blip>
          <a:srcRect b="0" l="0" r="0" t="0"/>
          <a:stretch/>
        </p:blipFill>
        <p:spPr>
          <a:xfrm>
            <a:off x="0" y="5076000"/>
            <a:ext cx="9144000" cy="72000"/>
          </a:xfrm>
          <a:prstGeom prst="rect">
            <a:avLst/>
          </a:prstGeom>
          <a:noFill/>
          <a:ln>
            <a:noFill/>
          </a:ln>
        </p:spPr>
      </p:pic>
      <p:sp>
        <p:nvSpPr>
          <p:cNvPr id="226" name="Google Shape;226;p22">
            <a:hlinkClick r:id="rId4"/>
          </p:cNvPr>
          <p:cNvSpPr txBox="1"/>
          <p:nvPr/>
        </p:nvSpPr>
        <p:spPr>
          <a:xfrm>
            <a:off x="274275" y="4760761"/>
            <a:ext cx="1020900" cy="261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800"/>
              <a:buFont typeface="Arial"/>
              <a:buNone/>
            </a:pPr>
            <a:r>
              <a:rPr b="0" i="0" lang="en" sz="800" u="none" cap="none" strike="noStrike">
                <a:solidFill>
                  <a:srgbClr val="6268E2"/>
                </a:solidFill>
                <a:latin typeface="Open Sans SemiBold"/>
                <a:ea typeface="Open Sans SemiBold"/>
                <a:cs typeface="Open Sans SemiBold"/>
                <a:sym typeface="Open Sans SemiBold"/>
              </a:rPr>
              <a:t>www.jobeasy.co</a:t>
            </a:r>
            <a:endParaRPr b="0" i="0" sz="800" u="none" cap="none" strike="noStrike">
              <a:solidFill>
                <a:srgbClr val="6268E2"/>
              </a:solidFill>
              <a:latin typeface="Open Sans"/>
              <a:ea typeface="Open Sans"/>
              <a:cs typeface="Open Sans"/>
              <a:sym typeface="Open Sans"/>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23"/>
          <p:cNvSpPr txBox="1"/>
          <p:nvPr/>
        </p:nvSpPr>
        <p:spPr>
          <a:xfrm>
            <a:off x="360000" y="440400"/>
            <a:ext cx="8365500" cy="304800"/>
          </a:xfrm>
          <a:prstGeom prst="rect">
            <a:avLst/>
          </a:prstGeom>
          <a:noFill/>
          <a:ln>
            <a:noFill/>
          </a:ln>
        </p:spPr>
        <p:txBody>
          <a:bodyPr anchorCtr="0" anchor="t" bIns="0" lIns="0" spcFirstLastPara="1" rIns="0" wrap="square" tIns="0">
            <a:noAutofit/>
          </a:bodyPr>
          <a:lstStyle/>
          <a:p>
            <a:pPr indent="0" lvl="0" marL="0" marR="0" rtl="0" algn="l">
              <a:lnSpc>
                <a:spcPct val="115000"/>
              </a:lnSpc>
              <a:spcBef>
                <a:spcPts val="0"/>
              </a:spcBef>
              <a:spcAft>
                <a:spcPts val="0"/>
              </a:spcAft>
              <a:buClr>
                <a:srgbClr val="000000"/>
              </a:buClr>
              <a:buSzPts val="2000"/>
              <a:buFont typeface="Arial"/>
              <a:buNone/>
            </a:pPr>
            <a:r>
              <a:rPr b="0" i="0" lang="en" sz="2000" u="none" cap="none" strike="noStrike">
                <a:solidFill>
                  <a:srgbClr val="000000"/>
                </a:solidFill>
                <a:latin typeface="Montserrat SemiBold"/>
                <a:ea typeface="Montserrat SemiBold"/>
                <a:cs typeface="Montserrat SemiBold"/>
                <a:sym typeface="Montserrat SemiBold"/>
              </a:rPr>
              <a:t>/var – Variable Data Files</a:t>
            </a:r>
            <a:endParaRPr b="0" i="0" sz="2000" u="none" cap="none" strike="noStrike">
              <a:solidFill>
                <a:srgbClr val="000000"/>
              </a:solidFill>
              <a:latin typeface="Montserrat SemiBold"/>
              <a:ea typeface="Montserrat SemiBold"/>
              <a:cs typeface="Montserrat SemiBold"/>
              <a:sym typeface="Montserrat SemiBold"/>
            </a:endParaRPr>
          </a:p>
        </p:txBody>
      </p:sp>
      <p:sp>
        <p:nvSpPr>
          <p:cNvPr id="232" name="Google Shape;232;p23"/>
          <p:cNvSpPr txBox="1"/>
          <p:nvPr/>
        </p:nvSpPr>
        <p:spPr>
          <a:xfrm>
            <a:off x="360000" y="1231400"/>
            <a:ext cx="8665200" cy="3495000"/>
          </a:xfrm>
          <a:prstGeom prst="rect">
            <a:avLst/>
          </a:prstGeom>
          <a:noFill/>
          <a:ln>
            <a:noFill/>
          </a:ln>
        </p:spPr>
        <p:txBody>
          <a:bodyPr anchorCtr="0" anchor="t" bIns="0" lIns="0" spcFirstLastPara="1" rIns="0" wrap="square" tIns="0">
            <a:noAutofit/>
          </a:bodyPr>
          <a:lstStyle/>
          <a:p>
            <a:pPr indent="0" lvl="0" marL="0" marR="0" rtl="0" algn="l">
              <a:lnSpc>
                <a:spcPct val="150000"/>
              </a:lnSpc>
              <a:spcBef>
                <a:spcPts val="0"/>
              </a:spcBef>
              <a:spcAft>
                <a:spcPts val="1800"/>
              </a:spcAft>
              <a:buClr>
                <a:srgbClr val="000000"/>
              </a:buClr>
              <a:buSzPts val="1600"/>
              <a:buFont typeface="Arial"/>
              <a:buNone/>
            </a:pPr>
            <a:r>
              <a:rPr b="0" i="0" lang="en" sz="1600" u="none" cap="none" strike="noStrike">
                <a:solidFill>
                  <a:srgbClr val="000000"/>
                </a:solidFill>
                <a:latin typeface="Open Sans"/>
                <a:ea typeface="Open Sans"/>
                <a:cs typeface="Open Sans"/>
                <a:sym typeface="Open Sans"/>
              </a:rPr>
              <a:t>The /var directory is the writable counterpart to the /usr directory, which must be read-only in normal operation. Log files and everything else that would normally be written to /usr during normal operation are written to the /var directory. For example, you’ll find log files in /var/log.</a:t>
            </a:r>
            <a:endParaRPr b="0" i="0" sz="1600" u="none" cap="none" strike="noStrike">
              <a:solidFill>
                <a:srgbClr val="6268E2"/>
              </a:solidFill>
              <a:latin typeface="Open Sans"/>
              <a:ea typeface="Open Sans"/>
              <a:cs typeface="Open Sans"/>
              <a:sym typeface="Open Sans"/>
            </a:endParaRPr>
          </a:p>
        </p:txBody>
      </p:sp>
      <p:pic>
        <p:nvPicPr>
          <p:cNvPr id="233" name="Google Shape;233;p23"/>
          <p:cNvPicPr preferRelativeResize="0"/>
          <p:nvPr/>
        </p:nvPicPr>
        <p:blipFill rotWithShape="1">
          <a:blip r:embed="rId3">
            <a:alphaModFix/>
          </a:blip>
          <a:srcRect b="0" l="0" r="0" t="0"/>
          <a:stretch/>
        </p:blipFill>
        <p:spPr>
          <a:xfrm>
            <a:off x="0" y="5076000"/>
            <a:ext cx="9144000" cy="72000"/>
          </a:xfrm>
          <a:prstGeom prst="rect">
            <a:avLst/>
          </a:prstGeom>
          <a:noFill/>
          <a:ln>
            <a:noFill/>
          </a:ln>
        </p:spPr>
      </p:pic>
      <p:sp>
        <p:nvSpPr>
          <p:cNvPr id="234" name="Google Shape;234;p23">
            <a:hlinkClick r:id="rId4"/>
          </p:cNvPr>
          <p:cNvSpPr txBox="1"/>
          <p:nvPr/>
        </p:nvSpPr>
        <p:spPr>
          <a:xfrm>
            <a:off x="274275" y="4760761"/>
            <a:ext cx="1020900" cy="261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800"/>
              <a:buFont typeface="Arial"/>
              <a:buNone/>
            </a:pPr>
            <a:r>
              <a:rPr b="0" i="0" lang="en" sz="800" u="none" cap="none" strike="noStrike">
                <a:solidFill>
                  <a:srgbClr val="6268E2"/>
                </a:solidFill>
                <a:latin typeface="Open Sans SemiBold"/>
                <a:ea typeface="Open Sans SemiBold"/>
                <a:cs typeface="Open Sans SemiBold"/>
                <a:sym typeface="Open Sans SemiBold"/>
              </a:rPr>
              <a:t>www.jobeasy.co</a:t>
            </a:r>
            <a:endParaRPr b="0" i="0" sz="800" u="none" cap="none" strike="noStrike">
              <a:solidFill>
                <a:srgbClr val="6268E2"/>
              </a:solidFill>
              <a:latin typeface="Open Sans"/>
              <a:ea typeface="Open Sans"/>
              <a:cs typeface="Open Sans"/>
              <a:sym typeface="Open Sans"/>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24"/>
          <p:cNvSpPr txBox="1"/>
          <p:nvPr/>
        </p:nvSpPr>
        <p:spPr>
          <a:xfrm>
            <a:off x="207600" y="595200"/>
            <a:ext cx="3357600" cy="3860700"/>
          </a:xfrm>
          <a:prstGeom prst="rect">
            <a:avLst/>
          </a:prstGeom>
          <a:noFill/>
          <a:ln>
            <a:noFill/>
          </a:ln>
        </p:spPr>
        <p:txBody>
          <a:bodyPr anchorCtr="0" anchor="t" bIns="0" lIns="0" spcFirstLastPara="1" rIns="0" wrap="square" tIns="0">
            <a:noAutofit/>
          </a:bodyPr>
          <a:lstStyle/>
          <a:p>
            <a:pPr indent="0" lvl="0" marL="0" marR="0" rtl="0" algn="l">
              <a:lnSpc>
                <a:spcPct val="115000"/>
              </a:lnSpc>
              <a:spcBef>
                <a:spcPts val="0"/>
              </a:spcBef>
              <a:spcAft>
                <a:spcPts val="0"/>
              </a:spcAft>
              <a:buClr>
                <a:schemeClr val="dk1"/>
              </a:buClr>
              <a:buSzPts val="1100"/>
              <a:buFont typeface="Arial"/>
              <a:buNone/>
            </a:pPr>
            <a:r>
              <a:rPr b="1" i="0" lang="en" sz="800" u="none" cap="none" strike="noStrike">
                <a:solidFill>
                  <a:srgbClr val="000000"/>
                </a:solidFill>
                <a:latin typeface="Open Sans"/>
                <a:ea typeface="Open Sans"/>
                <a:cs typeface="Open Sans"/>
                <a:sym typeface="Open Sans"/>
              </a:rPr>
              <a:t>/boot/vmlinuz: </a:t>
            </a:r>
            <a:r>
              <a:rPr b="0" i="0" lang="en" sz="800" u="none" cap="none" strike="noStrike">
                <a:solidFill>
                  <a:srgbClr val="000000"/>
                </a:solidFill>
                <a:latin typeface="Open Sans"/>
                <a:ea typeface="Open Sans"/>
                <a:cs typeface="Open Sans"/>
                <a:sym typeface="Open Sans"/>
              </a:rPr>
              <a:t>The Linux Kernel file.</a:t>
            </a:r>
            <a:endParaRPr b="0" i="0" sz="800" u="none" cap="none" strike="noStrike">
              <a:solidFill>
                <a:srgbClr val="000000"/>
              </a:solidFill>
              <a:latin typeface="Open Sans"/>
              <a:ea typeface="Open Sans"/>
              <a:cs typeface="Open Sans"/>
              <a:sym typeface="Open Sans"/>
            </a:endParaRPr>
          </a:p>
          <a:p>
            <a:pPr indent="0" lvl="0" marL="0" marR="0" rtl="0" algn="l">
              <a:lnSpc>
                <a:spcPct val="115000"/>
              </a:lnSpc>
              <a:spcBef>
                <a:spcPts val="0"/>
              </a:spcBef>
              <a:spcAft>
                <a:spcPts val="0"/>
              </a:spcAft>
              <a:buClr>
                <a:schemeClr val="dk1"/>
              </a:buClr>
              <a:buSzPts val="1100"/>
              <a:buFont typeface="Arial"/>
              <a:buNone/>
            </a:pPr>
            <a:r>
              <a:rPr b="1" i="0" lang="en" sz="800" u="none" cap="none" strike="noStrike">
                <a:solidFill>
                  <a:srgbClr val="000000"/>
                </a:solidFill>
                <a:latin typeface="Open Sans"/>
                <a:ea typeface="Open Sans"/>
                <a:cs typeface="Open Sans"/>
                <a:sym typeface="Open Sans"/>
              </a:rPr>
              <a:t>/dev/hda:</a:t>
            </a:r>
            <a:r>
              <a:rPr b="0" i="0" lang="en" sz="800" u="none" cap="none" strike="noStrike">
                <a:solidFill>
                  <a:srgbClr val="000000"/>
                </a:solidFill>
                <a:latin typeface="Open Sans"/>
                <a:ea typeface="Open Sans"/>
                <a:cs typeface="Open Sans"/>
                <a:sym typeface="Open Sans"/>
              </a:rPr>
              <a:t> Device file for the first IDE HDD (Hard Disk Drive)</a:t>
            </a:r>
            <a:endParaRPr b="0" i="0" sz="800" u="none" cap="none" strike="noStrike">
              <a:solidFill>
                <a:srgbClr val="000000"/>
              </a:solidFill>
              <a:latin typeface="Open Sans"/>
              <a:ea typeface="Open Sans"/>
              <a:cs typeface="Open Sans"/>
              <a:sym typeface="Open Sans"/>
            </a:endParaRPr>
          </a:p>
          <a:p>
            <a:pPr indent="0" lvl="0" marL="0" marR="0" rtl="0" algn="l">
              <a:lnSpc>
                <a:spcPct val="115000"/>
              </a:lnSpc>
              <a:spcBef>
                <a:spcPts val="0"/>
              </a:spcBef>
              <a:spcAft>
                <a:spcPts val="0"/>
              </a:spcAft>
              <a:buClr>
                <a:schemeClr val="dk1"/>
              </a:buClr>
              <a:buSzPts val="1100"/>
              <a:buFont typeface="Arial"/>
              <a:buNone/>
            </a:pPr>
            <a:r>
              <a:rPr b="1" i="0" lang="en" sz="800" u="none" cap="none" strike="noStrike">
                <a:solidFill>
                  <a:srgbClr val="000000"/>
                </a:solidFill>
                <a:latin typeface="Open Sans"/>
                <a:ea typeface="Open Sans"/>
                <a:cs typeface="Open Sans"/>
                <a:sym typeface="Open Sans"/>
              </a:rPr>
              <a:t>/dev/null:</a:t>
            </a:r>
            <a:r>
              <a:rPr b="0" i="0" lang="en" sz="800" u="none" cap="none" strike="noStrike">
                <a:solidFill>
                  <a:srgbClr val="000000"/>
                </a:solidFill>
                <a:latin typeface="Open Sans"/>
                <a:ea typeface="Open Sans"/>
                <a:cs typeface="Open Sans"/>
                <a:sym typeface="Open Sans"/>
              </a:rPr>
              <a:t> A pseudo device, that don’t exist.</a:t>
            </a:r>
            <a:endParaRPr b="0" i="0" sz="800" u="none" cap="none" strike="noStrike">
              <a:solidFill>
                <a:srgbClr val="000000"/>
              </a:solidFill>
              <a:latin typeface="Open Sans"/>
              <a:ea typeface="Open Sans"/>
              <a:cs typeface="Open Sans"/>
              <a:sym typeface="Open Sans"/>
            </a:endParaRPr>
          </a:p>
          <a:p>
            <a:pPr indent="0" lvl="0" marL="0" marR="0" rtl="0" algn="l">
              <a:lnSpc>
                <a:spcPct val="115000"/>
              </a:lnSpc>
              <a:spcBef>
                <a:spcPts val="0"/>
              </a:spcBef>
              <a:spcAft>
                <a:spcPts val="0"/>
              </a:spcAft>
              <a:buClr>
                <a:schemeClr val="dk1"/>
              </a:buClr>
              <a:buSzPts val="1100"/>
              <a:buFont typeface="Arial"/>
              <a:buNone/>
            </a:pPr>
            <a:r>
              <a:rPr b="1" i="0" lang="en" sz="800" u="none" cap="none" strike="noStrike">
                <a:solidFill>
                  <a:srgbClr val="000000"/>
                </a:solidFill>
                <a:latin typeface="Open Sans"/>
                <a:ea typeface="Open Sans"/>
                <a:cs typeface="Open Sans"/>
                <a:sym typeface="Open Sans"/>
              </a:rPr>
              <a:t>/etc/bashrc:</a:t>
            </a:r>
            <a:r>
              <a:rPr b="0" i="0" lang="en" sz="800" u="none" cap="none" strike="noStrike">
                <a:solidFill>
                  <a:srgbClr val="000000"/>
                </a:solidFill>
                <a:latin typeface="Open Sans"/>
                <a:ea typeface="Open Sans"/>
                <a:cs typeface="Open Sans"/>
                <a:sym typeface="Open Sans"/>
              </a:rPr>
              <a:t> Contains system defaults and aliases used by bash shell.</a:t>
            </a:r>
            <a:endParaRPr b="0" i="0" sz="800" u="none" cap="none" strike="noStrike">
              <a:solidFill>
                <a:srgbClr val="000000"/>
              </a:solidFill>
              <a:latin typeface="Open Sans"/>
              <a:ea typeface="Open Sans"/>
              <a:cs typeface="Open Sans"/>
              <a:sym typeface="Open Sans"/>
            </a:endParaRPr>
          </a:p>
          <a:p>
            <a:pPr indent="0" lvl="0" marL="0" marR="0" rtl="0" algn="l">
              <a:lnSpc>
                <a:spcPct val="115000"/>
              </a:lnSpc>
              <a:spcBef>
                <a:spcPts val="0"/>
              </a:spcBef>
              <a:spcAft>
                <a:spcPts val="0"/>
              </a:spcAft>
              <a:buClr>
                <a:schemeClr val="dk1"/>
              </a:buClr>
              <a:buSzPts val="1100"/>
              <a:buFont typeface="Arial"/>
              <a:buNone/>
            </a:pPr>
            <a:r>
              <a:rPr b="1" i="0" lang="en" sz="800" u="none" cap="none" strike="noStrike">
                <a:solidFill>
                  <a:srgbClr val="000000"/>
                </a:solidFill>
                <a:latin typeface="Open Sans"/>
                <a:ea typeface="Open Sans"/>
                <a:cs typeface="Open Sans"/>
                <a:sym typeface="Open Sans"/>
              </a:rPr>
              <a:t>/etc/crontab: </a:t>
            </a:r>
            <a:r>
              <a:rPr b="0" i="0" lang="en" sz="800" u="none" cap="none" strike="noStrike">
                <a:solidFill>
                  <a:srgbClr val="000000"/>
                </a:solidFill>
                <a:latin typeface="Open Sans"/>
                <a:ea typeface="Open Sans"/>
                <a:cs typeface="Open Sans"/>
                <a:sym typeface="Open Sans"/>
              </a:rPr>
              <a:t>A shell script to run specified commands on a predefined time Interval.</a:t>
            </a:r>
            <a:endParaRPr b="0" i="0" sz="800" u="none" cap="none" strike="noStrike">
              <a:solidFill>
                <a:srgbClr val="000000"/>
              </a:solidFill>
              <a:latin typeface="Open Sans"/>
              <a:ea typeface="Open Sans"/>
              <a:cs typeface="Open Sans"/>
              <a:sym typeface="Open Sans"/>
            </a:endParaRPr>
          </a:p>
          <a:p>
            <a:pPr indent="0" lvl="0" marL="0" marR="0" rtl="0" algn="l">
              <a:lnSpc>
                <a:spcPct val="115000"/>
              </a:lnSpc>
              <a:spcBef>
                <a:spcPts val="0"/>
              </a:spcBef>
              <a:spcAft>
                <a:spcPts val="0"/>
              </a:spcAft>
              <a:buClr>
                <a:schemeClr val="dk1"/>
              </a:buClr>
              <a:buSzPts val="1100"/>
              <a:buFont typeface="Arial"/>
              <a:buNone/>
            </a:pPr>
            <a:r>
              <a:rPr b="1" i="0" lang="en" sz="800" u="none" cap="none" strike="noStrike">
                <a:solidFill>
                  <a:srgbClr val="000000"/>
                </a:solidFill>
                <a:latin typeface="Open Sans"/>
                <a:ea typeface="Open Sans"/>
                <a:cs typeface="Open Sans"/>
                <a:sym typeface="Open Sans"/>
              </a:rPr>
              <a:t>/etc/fstab:</a:t>
            </a:r>
            <a:r>
              <a:rPr b="0" i="0" lang="en" sz="800" u="none" cap="none" strike="noStrike">
                <a:solidFill>
                  <a:srgbClr val="000000"/>
                </a:solidFill>
                <a:latin typeface="Open Sans"/>
                <a:ea typeface="Open Sans"/>
                <a:cs typeface="Open Sans"/>
                <a:sym typeface="Open Sans"/>
              </a:rPr>
              <a:t> Information of Disk Drive and their mount point.</a:t>
            </a:r>
            <a:endParaRPr b="0" i="0" sz="800" u="none" cap="none" strike="noStrike">
              <a:solidFill>
                <a:srgbClr val="000000"/>
              </a:solidFill>
              <a:latin typeface="Open Sans"/>
              <a:ea typeface="Open Sans"/>
              <a:cs typeface="Open Sans"/>
              <a:sym typeface="Open Sans"/>
            </a:endParaRPr>
          </a:p>
          <a:p>
            <a:pPr indent="0" lvl="0" marL="0" marR="0" rtl="0" algn="l">
              <a:lnSpc>
                <a:spcPct val="115000"/>
              </a:lnSpc>
              <a:spcBef>
                <a:spcPts val="0"/>
              </a:spcBef>
              <a:spcAft>
                <a:spcPts val="0"/>
              </a:spcAft>
              <a:buClr>
                <a:schemeClr val="dk1"/>
              </a:buClr>
              <a:buSzPts val="1100"/>
              <a:buFont typeface="Arial"/>
              <a:buNone/>
            </a:pPr>
            <a:r>
              <a:rPr b="1" i="0" lang="en" sz="800" u="none" cap="none" strike="noStrike">
                <a:solidFill>
                  <a:srgbClr val="000000"/>
                </a:solidFill>
                <a:latin typeface="Open Sans"/>
                <a:ea typeface="Open Sans"/>
                <a:cs typeface="Open Sans"/>
                <a:sym typeface="Open Sans"/>
              </a:rPr>
              <a:t>/etc/group:</a:t>
            </a:r>
            <a:r>
              <a:rPr b="0" i="0" lang="en" sz="800" u="none" cap="none" strike="noStrike">
                <a:solidFill>
                  <a:srgbClr val="000000"/>
                </a:solidFill>
                <a:latin typeface="Open Sans"/>
                <a:ea typeface="Open Sans"/>
                <a:cs typeface="Open Sans"/>
                <a:sym typeface="Open Sans"/>
              </a:rPr>
              <a:t> Information of Security Group.</a:t>
            </a:r>
            <a:endParaRPr b="0" i="0" sz="800" u="none" cap="none" strike="noStrike">
              <a:solidFill>
                <a:srgbClr val="000000"/>
              </a:solidFill>
              <a:latin typeface="Open Sans"/>
              <a:ea typeface="Open Sans"/>
              <a:cs typeface="Open Sans"/>
              <a:sym typeface="Open Sans"/>
            </a:endParaRPr>
          </a:p>
          <a:p>
            <a:pPr indent="0" lvl="0" marL="0" marR="0" rtl="0" algn="l">
              <a:lnSpc>
                <a:spcPct val="115000"/>
              </a:lnSpc>
              <a:spcBef>
                <a:spcPts val="0"/>
              </a:spcBef>
              <a:spcAft>
                <a:spcPts val="0"/>
              </a:spcAft>
              <a:buClr>
                <a:schemeClr val="dk1"/>
              </a:buClr>
              <a:buSzPts val="1100"/>
              <a:buFont typeface="Arial"/>
              <a:buNone/>
            </a:pPr>
            <a:r>
              <a:rPr b="1" i="0" lang="en" sz="800" u="none" cap="none" strike="noStrike">
                <a:solidFill>
                  <a:srgbClr val="000000"/>
                </a:solidFill>
                <a:latin typeface="Open Sans"/>
                <a:ea typeface="Open Sans"/>
                <a:cs typeface="Open Sans"/>
                <a:sym typeface="Open Sans"/>
              </a:rPr>
              <a:t>/etc/hosts:</a:t>
            </a:r>
            <a:r>
              <a:rPr b="0" i="0" lang="en" sz="800" u="none" cap="none" strike="noStrike">
                <a:solidFill>
                  <a:srgbClr val="000000"/>
                </a:solidFill>
                <a:latin typeface="Open Sans"/>
                <a:ea typeface="Open Sans"/>
                <a:cs typeface="Open Sans"/>
                <a:sym typeface="Open Sans"/>
              </a:rPr>
              <a:t> Information of Ip addresses and corresponding host names.</a:t>
            </a:r>
            <a:endParaRPr b="0" i="0" sz="800" u="none" cap="none" strike="noStrike">
              <a:solidFill>
                <a:srgbClr val="000000"/>
              </a:solidFill>
              <a:latin typeface="Open Sans"/>
              <a:ea typeface="Open Sans"/>
              <a:cs typeface="Open Sans"/>
              <a:sym typeface="Open Sans"/>
            </a:endParaRPr>
          </a:p>
          <a:p>
            <a:pPr indent="0" lvl="0" marL="0" marR="0" rtl="0" algn="l">
              <a:lnSpc>
                <a:spcPct val="115000"/>
              </a:lnSpc>
              <a:spcBef>
                <a:spcPts val="0"/>
              </a:spcBef>
              <a:spcAft>
                <a:spcPts val="0"/>
              </a:spcAft>
              <a:buClr>
                <a:schemeClr val="dk1"/>
              </a:buClr>
              <a:buSzPts val="1100"/>
              <a:buFont typeface="Arial"/>
              <a:buNone/>
            </a:pPr>
            <a:r>
              <a:rPr b="1" i="0" lang="en" sz="800" u="none" cap="none" strike="noStrike">
                <a:solidFill>
                  <a:srgbClr val="000000"/>
                </a:solidFill>
                <a:latin typeface="Open Sans"/>
                <a:ea typeface="Open Sans"/>
                <a:cs typeface="Open Sans"/>
                <a:sym typeface="Open Sans"/>
              </a:rPr>
              <a:t>/etc/passwd:</a:t>
            </a:r>
            <a:r>
              <a:rPr b="0" i="0" lang="en" sz="800" u="none" cap="none" strike="noStrike">
                <a:solidFill>
                  <a:srgbClr val="000000"/>
                </a:solidFill>
                <a:latin typeface="Open Sans"/>
                <a:ea typeface="Open Sans"/>
                <a:cs typeface="Open Sans"/>
                <a:sym typeface="Open Sans"/>
              </a:rPr>
              <a:t> Contains password of system users in a shadow file, a security implementation.</a:t>
            </a:r>
            <a:endParaRPr b="0" i="0" sz="800" u="none" cap="none" strike="noStrike">
              <a:solidFill>
                <a:srgbClr val="000000"/>
              </a:solidFill>
              <a:latin typeface="Open Sans"/>
              <a:ea typeface="Open Sans"/>
              <a:cs typeface="Open Sans"/>
              <a:sym typeface="Open Sans"/>
            </a:endParaRPr>
          </a:p>
          <a:p>
            <a:pPr indent="0" lvl="0" marL="0" marR="0" rtl="0" algn="l">
              <a:lnSpc>
                <a:spcPct val="115000"/>
              </a:lnSpc>
              <a:spcBef>
                <a:spcPts val="0"/>
              </a:spcBef>
              <a:spcAft>
                <a:spcPts val="0"/>
              </a:spcAft>
              <a:buClr>
                <a:schemeClr val="dk1"/>
              </a:buClr>
              <a:buSzPts val="1100"/>
              <a:buFont typeface="Arial"/>
              <a:buNone/>
            </a:pPr>
            <a:r>
              <a:rPr b="1" i="0" lang="en" sz="800" u="none" cap="none" strike="noStrike">
                <a:solidFill>
                  <a:srgbClr val="000000"/>
                </a:solidFill>
                <a:latin typeface="Open Sans"/>
                <a:ea typeface="Open Sans"/>
                <a:cs typeface="Open Sans"/>
                <a:sym typeface="Open Sans"/>
              </a:rPr>
              <a:t>/etc/profile:</a:t>
            </a:r>
            <a:r>
              <a:rPr b="0" i="0" lang="en" sz="800" u="none" cap="none" strike="noStrike">
                <a:solidFill>
                  <a:srgbClr val="000000"/>
                </a:solidFill>
                <a:latin typeface="Open Sans"/>
                <a:ea typeface="Open Sans"/>
                <a:cs typeface="Open Sans"/>
                <a:sym typeface="Open Sans"/>
              </a:rPr>
              <a:t> Bash shell defaults</a:t>
            </a:r>
            <a:endParaRPr b="0" i="0" sz="800" u="none" cap="none" strike="noStrike">
              <a:solidFill>
                <a:srgbClr val="000000"/>
              </a:solidFill>
              <a:latin typeface="Open Sans"/>
              <a:ea typeface="Open Sans"/>
              <a:cs typeface="Open Sans"/>
              <a:sym typeface="Open Sans"/>
            </a:endParaRPr>
          </a:p>
          <a:p>
            <a:pPr indent="0" lvl="0" marL="0" marR="0" rtl="0" algn="l">
              <a:lnSpc>
                <a:spcPct val="115000"/>
              </a:lnSpc>
              <a:spcBef>
                <a:spcPts val="0"/>
              </a:spcBef>
              <a:spcAft>
                <a:spcPts val="0"/>
              </a:spcAft>
              <a:buClr>
                <a:schemeClr val="dk1"/>
              </a:buClr>
              <a:buSzPts val="1100"/>
              <a:buFont typeface="Arial"/>
              <a:buNone/>
            </a:pPr>
            <a:r>
              <a:rPr b="1" i="0" lang="en" sz="800" u="none" cap="none" strike="noStrike">
                <a:solidFill>
                  <a:srgbClr val="000000"/>
                </a:solidFill>
                <a:latin typeface="Open Sans"/>
                <a:ea typeface="Open Sans"/>
                <a:cs typeface="Open Sans"/>
                <a:sym typeface="Open Sans"/>
              </a:rPr>
              <a:t>/etc/profile.d:</a:t>
            </a:r>
            <a:r>
              <a:rPr b="0" i="0" lang="en" sz="800" u="none" cap="none" strike="noStrike">
                <a:solidFill>
                  <a:srgbClr val="000000"/>
                </a:solidFill>
                <a:latin typeface="Open Sans"/>
                <a:ea typeface="Open Sans"/>
                <a:cs typeface="Open Sans"/>
                <a:sym typeface="Open Sans"/>
              </a:rPr>
              <a:t> Application script, executed after login.</a:t>
            </a:r>
            <a:endParaRPr b="0" i="0" sz="800" u="none" cap="none" strike="noStrike">
              <a:solidFill>
                <a:srgbClr val="000000"/>
              </a:solidFill>
              <a:latin typeface="Open Sans"/>
              <a:ea typeface="Open Sans"/>
              <a:cs typeface="Open Sans"/>
              <a:sym typeface="Open Sans"/>
            </a:endParaRPr>
          </a:p>
          <a:p>
            <a:pPr indent="0" lvl="0" marL="0" marR="0" rtl="0" algn="l">
              <a:lnSpc>
                <a:spcPct val="115000"/>
              </a:lnSpc>
              <a:spcBef>
                <a:spcPts val="0"/>
              </a:spcBef>
              <a:spcAft>
                <a:spcPts val="0"/>
              </a:spcAft>
              <a:buClr>
                <a:schemeClr val="dk1"/>
              </a:buClr>
              <a:buSzPts val="1100"/>
              <a:buFont typeface="Arial"/>
              <a:buNone/>
            </a:pPr>
            <a:r>
              <a:rPr b="1" i="0" lang="en" sz="800" u="none" cap="none" strike="noStrike">
                <a:solidFill>
                  <a:srgbClr val="000000"/>
                </a:solidFill>
                <a:latin typeface="Open Sans"/>
                <a:ea typeface="Open Sans"/>
                <a:cs typeface="Open Sans"/>
                <a:sym typeface="Open Sans"/>
              </a:rPr>
              <a:t>/etc/resolv.conf: </a:t>
            </a:r>
            <a:r>
              <a:rPr b="0" i="0" lang="en" sz="800" u="none" cap="none" strike="noStrike">
                <a:solidFill>
                  <a:srgbClr val="000000"/>
                </a:solidFill>
                <a:latin typeface="Open Sans"/>
                <a:ea typeface="Open Sans"/>
                <a:cs typeface="Open Sans"/>
                <a:sym typeface="Open Sans"/>
              </a:rPr>
              <a:t>Domain Name Servers (DNS) being used by System.</a:t>
            </a:r>
            <a:endParaRPr b="0" i="0" sz="800" u="none" cap="none" strike="noStrike">
              <a:solidFill>
                <a:srgbClr val="000000"/>
              </a:solidFill>
              <a:latin typeface="Open Sans"/>
              <a:ea typeface="Open Sans"/>
              <a:cs typeface="Open Sans"/>
              <a:sym typeface="Open Sans"/>
            </a:endParaRPr>
          </a:p>
          <a:p>
            <a:pPr indent="0" lvl="0" marL="0" marR="0" rtl="0" algn="l">
              <a:lnSpc>
                <a:spcPct val="115000"/>
              </a:lnSpc>
              <a:spcBef>
                <a:spcPts val="0"/>
              </a:spcBef>
              <a:spcAft>
                <a:spcPts val="0"/>
              </a:spcAft>
              <a:buClr>
                <a:schemeClr val="dk1"/>
              </a:buClr>
              <a:buSzPts val="1100"/>
              <a:buFont typeface="Arial"/>
              <a:buNone/>
            </a:pPr>
            <a:r>
              <a:rPr b="1" i="0" lang="en" sz="800" u="none" cap="none" strike="noStrike">
                <a:solidFill>
                  <a:srgbClr val="000000"/>
                </a:solidFill>
                <a:latin typeface="Open Sans"/>
                <a:ea typeface="Open Sans"/>
                <a:cs typeface="Open Sans"/>
                <a:sym typeface="Open Sans"/>
              </a:rPr>
              <a:t>/usr/bin:</a:t>
            </a:r>
            <a:r>
              <a:rPr b="0" i="0" lang="en" sz="800" u="none" cap="none" strike="noStrike">
                <a:solidFill>
                  <a:srgbClr val="000000"/>
                </a:solidFill>
                <a:latin typeface="Open Sans"/>
                <a:ea typeface="Open Sans"/>
                <a:cs typeface="Open Sans"/>
                <a:sym typeface="Open Sans"/>
              </a:rPr>
              <a:t> Normal user executable commands.</a:t>
            </a:r>
            <a:endParaRPr b="0" i="0" sz="800" u="none" cap="none" strike="noStrike">
              <a:solidFill>
                <a:srgbClr val="000000"/>
              </a:solidFill>
              <a:latin typeface="Open Sans"/>
              <a:ea typeface="Open Sans"/>
              <a:cs typeface="Open Sans"/>
              <a:sym typeface="Open Sans"/>
            </a:endParaRPr>
          </a:p>
          <a:p>
            <a:pPr indent="0" lvl="0" marL="0" marR="0" rtl="0" algn="l">
              <a:lnSpc>
                <a:spcPct val="115000"/>
              </a:lnSpc>
              <a:spcBef>
                <a:spcPts val="0"/>
              </a:spcBef>
              <a:spcAft>
                <a:spcPts val="0"/>
              </a:spcAft>
              <a:buClr>
                <a:schemeClr val="dk1"/>
              </a:buClr>
              <a:buSzPts val="1100"/>
              <a:buFont typeface="Arial"/>
              <a:buNone/>
            </a:pPr>
            <a:r>
              <a:rPr b="1" i="0" lang="en" sz="800" u="none" cap="none" strike="noStrike">
                <a:solidFill>
                  <a:srgbClr val="000000"/>
                </a:solidFill>
                <a:latin typeface="Open Sans"/>
                <a:ea typeface="Open Sans"/>
                <a:cs typeface="Open Sans"/>
                <a:sym typeface="Open Sans"/>
              </a:rPr>
              <a:t>/usr/share:</a:t>
            </a:r>
            <a:r>
              <a:rPr b="0" i="0" lang="en" sz="800" u="none" cap="none" strike="noStrike">
                <a:solidFill>
                  <a:srgbClr val="000000"/>
                </a:solidFill>
                <a:latin typeface="Open Sans"/>
                <a:ea typeface="Open Sans"/>
                <a:cs typeface="Open Sans"/>
                <a:sym typeface="Open Sans"/>
              </a:rPr>
              <a:t> Shared directories of man files, info files, etc.</a:t>
            </a:r>
            <a:endParaRPr b="0" i="0" sz="800" u="none" cap="none" strike="noStrike">
              <a:solidFill>
                <a:srgbClr val="000000"/>
              </a:solidFill>
              <a:latin typeface="Open Sans"/>
              <a:ea typeface="Open Sans"/>
              <a:cs typeface="Open Sans"/>
              <a:sym typeface="Open Sans"/>
            </a:endParaRPr>
          </a:p>
          <a:p>
            <a:pPr indent="0" lvl="0" marL="0" marR="0" rtl="0" algn="l">
              <a:lnSpc>
                <a:spcPct val="115000"/>
              </a:lnSpc>
              <a:spcBef>
                <a:spcPts val="0"/>
              </a:spcBef>
              <a:spcAft>
                <a:spcPts val="0"/>
              </a:spcAft>
              <a:buClr>
                <a:schemeClr val="dk1"/>
              </a:buClr>
              <a:buSzPts val="1100"/>
              <a:buFont typeface="Arial"/>
              <a:buNone/>
            </a:pPr>
            <a:r>
              <a:rPr b="1" i="0" lang="en" sz="800" u="none" cap="none" strike="noStrike">
                <a:solidFill>
                  <a:srgbClr val="000000"/>
                </a:solidFill>
                <a:latin typeface="Open Sans"/>
                <a:ea typeface="Open Sans"/>
                <a:cs typeface="Open Sans"/>
                <a:sym typeface="Open Sans"/>
              </a:rPr>
              <a:t>/usr/lib:</a:t>
            </a:r>
            <a:r>
              <a:rPr b="0" i="0" lang="en" sz="800" u="none" cap="none" strike="noStrike">
                <a:solidFill>
                  <a:srgbClr val="000000"/>
                </a:solidFill>
                <a:latin typeface="Open Sans"/>
                <a:ea typeface="Open Sans"/>
                <a:cs typeface="Open Sans"/>
                <a:sym typeface="Open Sans"/>
              </a:rPr>
              <a:t> Library files which are required during program compilation.</a:t>
            </a:r>
            <a:endParaRPr b="0" i="0" sz="800" u="none" cap="none" strike="noStrike">
              <a:solidFill>
                <a:srgbClr val="000000"/>
              </a:solidFill>
              <a:latin typeface="Open Sans"/>
              <a:ea typeface="Open Sans"/>
              <a:cs typeface="Open Sans"/>
              <a:sym typeface="Open Sans"/>
            </a:endParaRPr>
          </a:p>
          <a:p>
            <a:pPr indent="0" lvl="0" marL="0" marR="0" rtl="0" algn="l">
              <a:lnSpc>
                <a:spcPct val="115000"/>
              </a:lnSpc>
              <a:spcBef>
                <a:spcPts val="0"/>
              </a:spcBef>
              <a:spcAft>
                <a:spcPts val="0"/>
              </a:spcAft>
              <a:buClr>
                <a:schemeClr val="dk1"/>
              </a:buClr>
              <a:buSzPts val="1100"/>
              <a:buFont typeface="Arial"/>
              <a:buNone/>
            </a:pPr>
            <a:r>
              <a:rPr b="1" i="0" lang="en" sz="800" u="none" cap="none" strike="noStrike">
                <a:solidFill>
                  <a:srgbClr val="000000"/>
                </a:solidFill>
                <a:latin typeface="Open Sans"/>
                <a:ea typeface="Open Sans"/>
                <a:cs typeface="Open Sans"/>
                <a:sym typeface="Open Sans"/>
              </a:rPr>
              <a:t>/usr/sbin: </a:t>
            </a:r>
            <a:r>
              <a:rPr b="0" i="0" lang="en" sz="800" u="none" cap="none" strike="noStrike">
                <a:solidFill>
                  <a:srgbClr val="000000"/>
                </a:solidFill>
                <a:latin typeface="Open Sans"/>
                <a:ea typeface="Open Sans"/>
                <a:cs typeface="Open Sans"/>
                <a:sym typeface="Open Sans"/>
              </a:rPr>
              <a:t>Commands for Super User, for System Administration.</a:t>
            </a:r>
            <a:endParaRPr b="0" i="0" sz="800" u="none" cap="none" strike="noStrike">
              <a:solidFill>
                <a:srgbClr val="000000"/>
              </a:solidFill>
              <a:latin typeface="Open Sans"/>
              <a:ea typeface="Open Sans"/>
              <a:cs typeface="Open Sans"/>
              <a:sym typeface="Open Sans"/>
            </a:endParaRPr>
          </a:p>
          <a:p>
            <a:pPr indent="0" lvl="0" marL="0" marR="0" rtl="0" algn="l">
              <a:lnSpc>
                <a:spcPct val="115000"/>
              </a:lnSpc>
              <a:spcBef>
                <a:spcPts val="0"/>
              </a:spcBef>
              <a:spcAft>
                <a:spcPts val="0"/>
              </a:spcAft>
              <a:buClr>
                <a:schemeClr val="dk1"/>
              </a:buClr>
              <a:buSzPts val="1100"/>
              <a:buFont typeface="Arial"/>
              <a:buNone/>
            </a:pPr>
            <a:r>
              <a:rPr b="1" i="0" lang="en" sz="800" u="none" cap="none" strike="noStrike">
                <a:solidFill>
                  <a:srgbClr val="000000"/>
                </a:solidFill>
                <a:latin typeface="Open Sans"/>
                <a:ea typeface="Open Sans"/>
                <a:cs typeface="Open Sans"/>
                <a:sym typeface="Open Sans"/>
              </a:rPr>
              <a:t>/proc/cpuinfo:</a:t>
            </a:r>
            <a:r>
              <a:rPr b="0" i="0" lang="en" sz="800" u="none" cap="none" strike="noStrike">
                <a:solidFill>
                  <a:srgbClr val="000000"/>
                </a:solidFill>
                <a:latin typeface="Open Sans"/>
                <a:ea typeface="Open Sans"/>
                <a:cs typeface="Open Sans"/>
                <a:sym typeface="Open Sans"/>
              </a:rPr>
              <a:t> CPU Information</a:t>
            </a:r>
            <a:endParaRPr b="0" i="0" sz="800" u="none" cap="none" strike="noStrike">
              <a:solidFill>
                <a:srgbClr val="000000"/>
              </a:solidFill>
              <a:latin typeface="Open Sans"/>
              <a:ea typeface="Open Sans"/>
              <a:cs typeface="Open Sans"/>
              <a:sym typeface="Open Sans"/>
            </a:endParaRPr>
          </a:p>
          <a:p>
            <a:pPr indent="0" lvl="0" marL="0" marR="0" rtl="0" algn="l">
              <a:lnSpc>
                <a:spcPct val="115000"/>
              </a:lnSpc>
              <a:spcBef>
                <a:spcPts val="0"/>
              </a:spcBef>
              <a:spcAft>
                <a:spcPts val="0"/>
              </a:spcAft>
              <a:buClr>
                <a:schemeClr val="dk1"/>
              </a:buClr>
              <a:buSzPts val="1100"/>
              <a:buFont typeface="Arial"/>
              <a:buNone/>
            </a:pPr>
            <a:r>
              <a:rPr b="1" i="0" lang="en" sz="800" u="none" cap="none" strike="noStrike">
                <a:solidFill>
                  <a:srgbClr val="000000"/>
                </a:solidFill>
                <a:latin typeface="Open Sans"/>
                <a:ea typeface="Open Sans"/>
                <a:cs typeface="Open Sans"/>
                <a:sym typeface="Open Sans"/>
              </a:rPr>
              <a:t>/proc/filesystems:</a:t>
            </a:r>
            <a:r>
              <a:rPr b="0" i="0" lang="en" sz="800" u="none" cap="none" strike="noStrike">
                <a:solidFill>
                  <a:srgbClr val="000000"/>
                </a:solidFill>
                <a:latin typeface="Open Sans"/>
                <a:ea typeface="Open Sans"/>
                <a:cs typeface="Open Sans"/>
                <a:sym typeface="Open Sans"/>
              </a:rPr>
              <a:t> File-system Information being used currently.</a:t>
            </a:r>
            <a:endParaRPr b="0" i="0" sz="800" u="none" cap="none" strike="noStrike">
              <a:solidFill>
                <a:srgbClr val="000000"/>
              </a:solidFill>
              <a:latin typeface="Open Sans"/>
              <a:ea typeface="Open Sans"/>
              <a:cs typeface="Open Sans"/>
              <a:sym typeface="Open Sans"/>
            </a:endParaRPr>
          </a:p>
          <a:p>
            <a:pPr indent="0" lvl="0" marL="0" marR="0" rtl="0" algn="l">
              <a:lnSpc>
                <a:spcPct val="115000"/>
              </a:lnSpc>
              <a:spcBef>
                <a:spcPts val="0"/>
              </a:spcBef>
              <a:spcAft>
                <a:spcPts val="0"/>
              </a:spcAft>
              <a:buClr>
                <a:schemeClr val="dk1"/>
              </a:buClr>
              <a:buSzPts val="1100"/>
              <a:buFont typeface="Arial"/>
              <a:buNone/>
            </a:pPr>
            <a:r>
              <a:rPr b="1" i="0" lang="en" sz="800" u="none" cap="none" strike="noStrike">
                <a:solidFill>
                  <a:srgbClr val="000000"/>
                </a:solidFill>
                <a:latin typeface="Open Sans"/>
                <a:ea typeface="Open Sans"/>
                <a:cs typeface="Open Sans"/>
                <a:sym typeface="Open Sans"/>
              </a:rPr>
              <a:t>/proc/meminfo:</a:t>
            </a:r>
            <a:r>
              <a:rPr b="0" i="0" lang="en" sz="800" u="none" cap="none" strike="noStrike">
                <a:solidFill>
                  <a:srgbClr val="000000"/>
                </a:solidFill>
                <a:latin typeface="Open Sans"/>
                <a:ea typeface="Open Sans"/>
                <a:cs typeface="Open Sans"/>
                <a:sym typeface="Open Sans"/>
              </a:rPr>
              <a:t> Memory Usages Information.</a:t>
            </a:r>
            <a:endParaRPr b="0" i="0" sz="800" u="none" cap="none" strike="noStrike">
              <a:solidFill>
                <a:srgbClr val="000000"/>
              </a:solidFill>
              <a:latin typeface="Open Sans"/>
              <a:ea typeface="Open Sans"/>
              <a:cs typeface="Open Sans"/>
              <a:sym typeface="Open Sans"/>
            </a:endParaRPr>
          </a:p>
          <a:p>
            <a:pPr indent="0" lvl="0" marL="0" marR="0" rtl="0" algn="l">
              <a:lnSpc>
                <a:spcPct val="115000"/>
              </a:lnSpc>
              <a:spcBef>
                <a:spcPts val="0"/>
              </a:spcBef>
              <a:spcAft>
                <a:spcPts val="0"/>
              </a:spcAft>
              <a:buClr>
                <a:schemeClr val="dk1"/>
              </a:buClr>
              <a:buSzPts val="1100"/>
              <a:buFont typeface="Arial"/>
              <a:buNone/>
            </a:pPr>
            <a:r>
              <a:rPr b="1" i="0" lang="en" sz="800" u="none" cap="none" strike="noStrike">
                <a:solidFill>
                  <a:srgbClr val="000000"/>
                </a:solidFill>
                <a:latin typeface="Open Sans"/>
                <a:ea typeface="Open Sans"/>
                <a:cs typeface="Open Sans"/>
                <a:sym typeface="Open Sans"/>
              </a:rPr>
              <a:t>/proc/mount:</a:t>
            </a:r>
            <a:r>
              <a:rPr b="0" i="0" lang="en" sz="800" u="none" cap="none" strike="noStrike">
                <a:solidFill>
                  <a:srgbClr val="000000"/>
                </a:solidFill>
                <a:latin typeface="Open Sans"/>
                <a:ea typeface="Open Sans"/>
                <a:cs typeface="Open Sans"/>
                <a:sym typeface="Open Sans"/>
              </a:rPr>
              <a:t> Mounted File-system Information.</a:t>
            </a:r>
            <a:endParaRPr b="0" i="0" sz="800" u="none" cap="none" strike="noStrike">
              <a:solidFill>
                <a:srgbClr val="000000"/>
              </a:solidFill>
              <a:latin typeface="Open Sans"/>
              <a:ea typeface="Open Sans"/>
              <a:cs typeface="Open Sans"/>
              <a:sym typeface="Open Sans"/>
            </a:endParaRPr>
          </a:p>
          <a:p>
            <a:pPr indent="0" lvl="0" marL="0" marR="0" rtl="0" algn="l">
              <a:lnSpc>
                <a:spcPct val="115000"/>
              </a:lnSpc>
              <a:spcBef>
                <a:spcPts val="0"/>
              </a:spcBef>
              <a:spcAft>
                <a:spcPts val="0"/>
              </a:spcAft>
              <a:buClr>
                <a:schemeClr val="dk1"/>
              </a:buClr>
              <a:buSzPts val="1100"/>
              <a:buFont typeface="Arial"/>
              <a:buNone/>
            </a:pPr>
            <a:r>
              <a:rPr b="1" i="0" lang="en" sz="800" u="none" cap="none" strike="noStrike">
                <a:solidFill>
                  <a:srgbClr val="000000"/>
                </a:solidFill>
                <a:latin typeface="Open Sans"/>
                <a:ea typeface="Open Sans"/>
                <a:cs typeface="Open Sans"/>
                <a:sym typeface="Open Sans"/>
              </a:rPr>
              <a:t>/proc/stat:</a:t>
            </a:r>
            <a:r>
              <a:rPr b="0" i="0" lang="en" sz="800" u="none" cap="none" strike="noStrike">
                <a:solidFill>
                  <a:srgbClr val="000000"/>
                </a:solidFill>
                <a:latin typeface="Open Sans"/>
                <a:ea typeface="Open Sans"/>
                <a:cs typeface="Open Sans"/>
                <a:sym typeface="Open Sans"/>
              </a:rPr>
              <a:t> Detailed Statistics of the current System.</a:t>
            </a:r>
            <a:endParaRPr b="0" i="0" sz="800" u="none" cap="none" strike="noStrike">
              <a:solidFill>
                <a:srgbClr val="000000"/>
              </a:solidFill>
              <a:latin typeface="Open Sans"/>
              <a:ea typeface="Open Sans"/>
              <a:cs typeface="Open Sans"/>
              <a:sym typeface="Open Sans"/>
            </a:endParaRPr>
          </a:p>
          <a:p>
            <a:pPr indent="0" lvl="0" marL="0" marR="0" rtl="0" algn="l">
              <a:lnSpc>
                <a:spcPct val="115000"/>
              </a:lnSpc>
              <a:spcBef>
                <a:spcPts val="0"/>
              </a:spcBef>
              <a:spcAft>
                <a:spcPts val="0"/>
              </a:spcAft>
              <a:buClr>
                <a:schemeClr val="dk1"/>
              </a:buClr>
              <a:buSzPts val="1100"/>
              <a:buFont typeface="Arial"/>
              <a:buNone/>
            </a:pPr>
            <a:r>
              <a:rPr b="1" i="0" lang="en" sz="800" u="none" cap="none" strike="noStrike">
                <a:solidFill>
                  <a:srgbClr val="000000"/>
                </a:solidFill>
                <a:latin typeface="Open Sans"/>
                <a:ea typeface="Open Sans"/>
                <a:cs typeface="Open Sans"/>
                <a:sym typeface="Open Sans"/>
              </a:rPr>
              <a:t>/var/log/lastlog:</a:t>
            </a:r>
            <a:r>
              <a:rPr b="0" i="0" lang="en" sz="800" u="none" cap="none" strike="noStrike">
                <a:solidFill>
                  <a:srgbClr val="000000"/>
                </a:solidFill>
                <a:latin typeface="Open Sans"/>
                <a:ea typeface="Open Sans"/>
                <a:cs typeface="Open Sans"/>
                <a:sym typeface="Open Sans"/>
              </a:rPr>
              <a:t> log of last boot process.</a:t>
            </a:r>
            <a:endParaRPr b="0" i="0" sz="800" u="none" cap="none" strike="noStrike">
              <a:solidFill>
                <a:srgbClr val="000000"/>
              </a:solidFill>
              <a:latin typeface="Open Sans"/>
              <a:ea typeface="Open Sans"/>
              <a:cs typeface="Open Sans"/>
              <a:sym typeface="Open Sans"/>
            </a:endParaRPr>
          </a:p>
          <a:p>
            <a:pPr indent="0" lvl="0" marL="0" marR="0" rtl="0" algn="l">
              <a:lnSpc>
                <a:spcPct val="115000"/>
              </a:lnSpc>
              <a:spcBef>
                <a:spcPts val="0"/>
              </a:spcBef>
              <a:spcAft>
                <a:spcPts val="0"/>
              </a:spcAft>
              <a:buClr>
                <a:schemeClr val="dk1"/>
              </a:buClr>
              <a:buSzPts val="1100"/>
              <a:buFont typeface="Arial"/>
              <a:buNone/>
            </a:pPr>
            <a:r>
              <a:rPr b="1" i="0" lang="en" sz="800" u="none" cap="none" strike="noStrike">
                <a:solidFill>
                  <a:srgbClr val="000000"/>
                </a:solidFill>
                <a:latin typeface="Open Sans"/>
                <a:ea typeface="Open Sans"/>
                <a:cs typeface="Open Sans"/>
                <a:sym typeface="Open Sans"/>
              </a:rPr>
              <a:t>/var/log/messages:</a:t>
            </a:r>
            <a:r>
              <a:rPr b="0" i="0" lang="en" sz="800" u="none" cap="none" strike="noStrike">
                <a:solidFill>
                  <a:srgbClr val="000000"/>
                </a:solidFill>
                <a:latin typeface="Open Sans"/>
                <a:ea typeface="Open Sans"/>
                <a:cs typeface="Open Sans"/>
                <a:sym typeface="Open Sans"/>
              </a:rPr>
              <a:t> log of messages produced by syslog daemon at boot.</a:t>
            </a:r>
            <a:endParaRPr b="0" i="0" sz="800" u="none" cap="none" strike="noStrike">
              <a:solidFill>
                <a:srgbClr val="000000"/>
              </a:solidFill>
              <a:latin typeface="Open Sans"/>
              <a:ea typeface="Open Sans"/>
              <a:cs typeface="Open Sans"/>
              <a:sym typeface="Open Sans"/>
            </a:endParaRPr>
          </a:p>
          <a:p>
            <a:pPr indent="0" lvl="0" marL="0" marR="0" rtl="0" algn="l">
              <a:lnSpc>
                <a:spcPct val="115000"/>
              </a:lnSpc>
              <a:spcBef>
                <a:spcPts val="0"/>
              </a:spcBef>
              <a:spcAft>
                <a:spcPts val="0"/>
              </a:spcAft>
              <a:buClr>
                <a:schemeClr val="dk1"/>
              </a:buClr>
              <a:buSzPts val="1100"/>
              <a:buFont typeface="Arial"/>
              <a:buNone/>
            </a:pPr>
            <a:r>
              <a:t/>
            </a:r>
            <a:endParaRPr b="0" i="0" sz="800" u="none" cap="none" strike="noStrike">
              <a:solidFill>
                <a:srgbClr val="000000"/>
              </a:solidFill>
              <a:latin typeface="Open Sans"/>
              <a:ea typeface="Open Sans"/>
              <a:cs typeface="Open Sans"/>
              <a:sym typeface="Open Sans"/>
            </a:endParaRPr>
          </a:p>
          <a:p>
            <a:pPr indent="0" lvl="0" marL="0" marR="0" rtl="0" algn="l">
              <a:lnSpc>
                <a:spcPct val="115000"/>
              </a:lnSpc>
              <a:spcBef>
                <a:spcPts val="0"/>
              </a:spcBef>
              <a:spcAft>
                <a:spcPts val="0"/>
              </a:spcAft>
              <a:buClr>
                <a:srgbClr val="000000"/>
              </a:buClr>
              <a:buSzPts val="800"/>
              <a:buFont typeface="Arial"/>
              <a:buNone/>
            </a:pPr>
            <a:r>
              <a:t/>
            </a:r>
            <a:endParaRPr b="0" i="0" sz="800" u="none" cap="none" strike="noStrike">
              <a:solidFill>
                <a:srgbClr val="000000"/>
              </a:solidFill>
              <a:latin typeface="Open Sans"/>
              <a:ea typeface="Open Sans"/>
              <a:cs typeface="Open Sans"/>
              <a:sym typeface="Open Sans"/>
            </a:endParaRPr>
          </a:p>
        </p:txBody>
      </p:sp>
      <p:pic>
        <p:nvPicPr>
          <p:cNvPr id="240" name="Google Shape;240;p24"/>
          <p:cNvPicPr preferRelativeResize="0"/>
          <p:nvPr/>
        </p:nvPicPr>
        <p:blipFill rotWithShape="1">
          <a:blip r:embed="rId3">
            <a:alphaModFix/>
          </a:blip>
          <a:srcRect b="0" l="0" r="0" t="0"/>
          <a:stretch/>
        </p:blipFill>
        <p:spPr>
          <a:xfrm>
            <a:off x="0" y="5076000"/>
            <a:ext cx="9144000" cy="72000"/>
          </a:xfrm>
          <a:prstGeom prst="rect">
            <a:avLst/>
          </a:prstGeom>
          <a:noFill/>
          <a:ln>
            <a:noFill/>
          </a:ln>
        </p:spPr>
      </p:pic>
      <p:sp>
        <p:nvSpPr>
          <p:cNvPr id="241" name="Google Shape;241;p24">
            <a:hlinkClick r:id="rId4"/>
          </p:cNvPr>
          <p:cNvSpPr txBox="1"/>
          <p:nvPr/>
        </p:nvSpPr>
        <p:spPr>
          <a:xfrm>
            <a:off x="274275" y="4760761"/>
            <a:ext cx="1020900" cy="261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800"/>
              <a:buFont typeface="Arial"/>
              <a:buNone/>
            </a:pPr>
            <a:r>
              <a:rPr b="0" i="0" lang="en" sz="800" u="none" cap="none" strike="noStrike">
                <a:solidFill>
                  <a:srgbClr val="6268E2"/>
                </a:solidFill>
                <a:latin typeface="Open Sans SemiBold"/>
                <a:ea typeface="Open Sans SemiBold"/>
                <a:cs typeface="Open Sans SemiBold"/>
                <a:sym typeface="Open Sans SemiBold"/>
              </a:rPr>
              <a:t>www.jobeasy.co</a:t>
            </a:r>
            <a:endParaRPr b="0" i="0" sz="800" u="none" cap="none" strike="noStrike">
              <a:solidFill>
                <a:srgbClr val="6268E2"/>
              </a:solidFill>
              <a:latin typeface="Open Sans"/>
              <a:ea typeface="Open Sans"/>
              <a:cs typeface="Open Sans"/>
              <a:sym typeface="Open Sans"/>
            </a:endParaRPr>
          </a:p>
        </p:txBody>
      </p:sp>
      <p:pic>
        <p:nvPicPr>
          <p:cNvPr id="242" name="Google Shape;242;p24"/>
          <p:cNvPicPr preferRelativeResize="0"/>
          <p:nvPr/>
        </p:nvPicPr>
        <p:blipFill rotWithShape="1">
          <a:blip r:embed="rId5">
            <a:alphaModFix/>
          </a:blip>
          <a:srcRect b="0" l="0" r="0" t="0"/>
          <a:stretch/>
        </p:blipFill>
        <p:spPr>
          <a:xfrm>
            <a:off x="3680850" y="457200"/>
            <a:ext cx="5463075" cy="4272924"/>
          </a:xfrm>
          <a:prstGeom prst="rect">
            <a:avLst/>
          </a:prstGeom>
          <a:noFill/>
          <a:ln>
            <a:noFill/>
          </a:ln>
        </p:spPr>
      </p:pic>
      <p:sp>
        <p:nvSpPr>
          <p:cNvPr id="243" name="Google Shape;243;p24"/>
          <p:cNvSpPr txBox="1"/>
          <p:nvPr/>
        </p:nvSpPr>
        <p:spPr>
          <a:xfrm>
            <a:off x="207600" y="288000"/>
            <a:ext cx="8365500" cy="304800"/>
          </a:xfrm>
          <a:prstGeom prst="rect">
            <a:avLst/>
          </a:prstGeom>
          <a:noFill/>
          <a:ln>
            <a:noFill/>
          </a:ln>
        </p:spPr>
        <p:txBody>
          <a:bodyPr anchorCtr="0" anchor="t" bIns="0" lIns="0" spcFirstLastPara="1" rIns="0" wrap="square" tIns="0">
            <a:noAutofit/>
          </a:bodyPr>
          <a:lstStyle/>
          <a:p>
            <a:pPr indent="0" lvl="0" marL="0" marR="0" rtl="0" algn="l">
              <a:lnSpc>
                <a:spcPct val="115000"/>
              </a:lnSpc>
              <a:spcBef>
                <a:spcPts val="0"/>
              </a:spcBef>
              <a:spcAft>
                <a:spcPts val="0"/>
              </a:spcAft>
              <a:buClr>
                <a:srgbClr val="000000"/>
              </a:buClr>
              <a:buSzPts val="1500"/>
              <a:buFont typeface="Arial"/>
              <a:buNone/>
            </a:pPr>
            <a:r>
              <a:rPr b="0" i="0" lang="en" sz="1500" u="none" cap="none" strike="noStrike">
                <a:solidFill>
                  <a:srgbClr val="000000"/>
                </a:solidFill>
                <a:latin typeface="Montserrat SemiBold"/>
                <a:ea typeface="Montserrat SemiBold"/>
                <a:cs typeface="Montserrat SemiBold"/>
                <a:sym typeface="Montserrat SemiBold"/>
              </a:rPr>
              <a:t>Good to know files and Directories:</a:t>
            </a:r>
            <a:endParaRPr b="0" i="0" sz="1500" u="none" cap="none" strike="noStrike">
              <a:solidFill>
                <a:srgbClr val="000000"/>
              </a:solidFill>
              <a:latin typeface="Montserrat SemiBold"/>
              <a:ea typeface="Montserrat SemiBold"/>
              <a:cs typeface="Montserrat SemiBold"/>
              <a:sym typeface="Montserrat SemiBo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pic>
        <p:nvPicPr>
          <p:cNvPr id="248" name="Google Shape;248;p25"/>
          <p:cNvPicPr preferRelativeResize="0"/>
          <p:nvPr/>
        </p:nvPicPr>
        <p:blipFill rotWithShape="1">
          <a:blip r:embed="rId3">
            <a:alphaModFix/>
          </a:blip>
          <a:srcRect b="28" l="0" r="0" t="19"/>
          <a:stretch/>
        </p:blipFill>
        <p:spPr>
          <a:xfrm>
            <a:off x="0" y="0"/>
            <a:ext cx="9144000" cy="5143502"/>
          </a:xfrm>
          <a:prstGeom prst="rect">
            <a:avLst/>
          </a:prstGeom>
          <a:noFill/>
          <a:ln>
            <a:noFill/>
          </a:ln>
        </p:spPr>
      </p:pic>
      <p:sp>
        <p:nvSpPr>
          <p:cNvPr id="249" name="Google Shape;249;p25"/>
          <p:cNvSpPr txBox="1"/>
          <p:nvPr/>
        </p:nvSpPr>
        <p:spPr>
          <a:xfrm>
            <a:off x="2378325" y="2702400"/>
            <a:ext cx="4479600" cy="717600"/>
          </a:xfrm>
          <a:prstGeom prst="rect">
            <a:avLst/>
          </a:prstGeom>
          <a:noFill/>
          <a:ln>
            <a:noFill/>
          </a:ln>
        </p:spPr>
        <p:txBody>
          <a:bodyPr anchorCtr="0" anchor="t" bIns="0" lIns="0" spcFirstLastPara="1" rIns="0" wrap="square" tIns="0">
            <a:noAutofit/>
          </a:bodyPr>
          <a:lstStyle/>
          <a:p>
            <a:pPr indent="0" lvl="0" marL="0" marR="0" rtl="0" algn="ctr">
              <a:lnSpc>
                <a:spcPct val="115000"/>
              </a:lnSpc>
              <a:spcBef>
                <a:spcPts val="0"/>
              </a:spcBef>
              <a:spcAft>
                <a:spcPts val="0"/>
              </a:spcAft>
              <a:buClr>
                <a:srgbClr val="000000"/>
              </a:buClr>
              <a:buSzPts val="1100"/>
              <a:buFont typeface="Arial"/>
              <a:buNone/>
            </a:pPr>
            <a:r>
              <a:rPr b="0" i="0" lang="en" sz="1400" u="none" cap="none" strike="noStrike">
                <a:solidFill>
                  <a:srgbClr val="000000"/>
                </a:solidFill>
                <a:latin typeface="Arial"/>
                <a:ea typeface="Arial"/>
                <a:cs typeface="Arial"/>
                <a:sym typeface="Arial"/>
              </a:rPr>
              <a:t>    </a:t>
            </a:r>
            <a:r>
              <a:rPr b="0" i="0" lang="en" sz="1500" u="sng" cap="none" strike="noStrike">
                <a:solidFill>
                  <a:srgbClr val="FFFFFF"/>
                </a:solidFill>
                <a:latin typeface="Open Sans"/>
                <a:ea typeface="Open Sans"/>
                <a:cs typeface="Open Sans"/>
                <a:sym typeface="Open Sans"/>
                <a:hlinkClick r:id="rId4">
                  <a:extLst>
                    <a:ext uri="{A12FA001-AC4F-418D-AE19-62706E023703}">
                      <ahyp:hlinkClr val="tx"/>
                    </a:ext>
                  </a:extLst>
                </a:hlinkClick>
              </a:rPr>
              <a:t>www.jobeasy.co</a:t>
            </a:r>
            <a:r>
              <a:rPr b="0" i="0" lang="en" sz="1500" u="none" cap="none" strike="noStrike">
                <a:solidFill>
                  <a:srgbClr val="FFFFFF"/>
                </a:solidFill>
                <a:latin typeface="Open Sans"/>
                <a:ea typeface="Open Sans"/>
                <a:cs typeface="Open Sans"/>
                <a:sym typeface="Open Sans"/>
              </a:rPr>
              <a:t>                support@jobeasy.co</a:t>
            </a:r>
            <a:endParaRPr b="0" i="0" sz="1500" u="none" cap="none" strike="noStrike">
              <a:solidFill>
                <a:srgbClr val="FFFFFF"/>
              </a:solidFill>
              <a:latin typeface="Open Sans"/>
              <a:ea typeface="Open Sans"/>
              <a:cs typeface="Open Sans"/>
              <a:sym typeface="Open Sans"/>
            </a:endParaRPr>
          </a:p>
          <a:p>
            <a:pPr indent="0" lvl="0" marL="0" marR="0" rtl="0" algn="l">
              <a:lnSpc>
                <a:spcPct val="115000"/>
              </a:lnSpc>
              <a:spcBef>
                <a:spcPts val="0"/>
              </a:spcBef>
              <a:spcAft>
                <a:spcPts val="0"/>
              </a:spcAft>
              <a:buClr>
                <a:srgbClr val="000000"/>
              </a:buClr>
              <a:buSzPts val="1100"/>
              <a:buFont typeface="Arial"/>
              <a:buNone/>
            </a:pPr>
            <a:r>
              <a:t/>
            </a:r>
            <a:endParaRPr b="0" i="0" sz="1500" u="none" cap="none" strike="noStrike">
              <a:solidFill>
                <a:srgbClr val="FFFFFF"/>
              </a:solidFill>
              <a:latin typeface="Open Sans"/>
              <a:ea typeface="Open Sans"/>
              <a:cs typeface="Open Sans"/>
              <a:sym typeface="Open Sans"/>
            </a:endParaRPr>
          </a:p>
          <a:p>
            <a:pPr indent="0" lvl="0" marL="0" marR="0" rtl="0" algn="ctr">
              <a:lnSpc>
                <a:spcPct val="115000"/>
              </a:lnSpc>
              <a:spcBef>
                <a:spcPts val="0"/>
              </a:spcBef>
              <a:spcAft>
                <a:spcPts val="0"/>
              </a:spcAft>
              <a:buClr>
                <a:srgbClr val="000000"/>
              </a:buClr>
              <a:buSzPts val="1100"/>
              <a:buFont typeface="Arial"/>
              <a:buNone/>
            </a:pPr>
            <a:r>
              <a:rPr b="0" i="0" lang="en" sz="1500" u="none" cap="none" strike="noStrike">
                <a:solidFill>
                  <a:srgbClr val="FFFFFF"/>
                </a:solidFill>
                <a:latin typeface="Open Sans"/>
                <a:ea typeface="Open Sans"/>
                <a:cs typeface="Open Sans"/>
                <a:sym typeface="Open Sans"/>
              </a:rPr>
              <a:t>(415) 319-9099</a:t>
            </a:r>
            <a:endParaRPr b="0" i="0" sz="1500" u="none" cap="none" strike="noStrike">
              <a:solidFill>
                <a:srgbClr val="FFFFFF"/>
              </a:solidFill>
              <a:latin typeface="Open Sans"/>
              <a:ea typeface="Open Sans"/>
              <a:cs typeface="Open Sans"/>
              <a:sym typeface="Open Sans"/>
            </a:endParaRPr>
          </a:p>
          <a:p>
            <a:pPr indent="0" lvl="0" marL="0" marR="0" rtl="0" algn="ctr">
              <a:lnSpc>
                <a:spcPct val="115000"/>
              </a:lnSpc>
              <a:spcBef>
                <a:spcPts val="0"/>
              </a:spcBef>
              <a:spcAft>
                <a:spcPts val="0"/>
              </a:spcAft>
              <a:buClr>
                <a:srgbClr val="000000"/>
              </a:buClr>
              <a:buSzPts val="1100"/>
              <a:buFont typeface="Arial"/>
              <a:buNone/>
            </a:pPr>
            <a:r>
              <a:rPr b="0" i="0" lang="en" sz="1500" u="none" cap="none" strike="noStrike">
                <a:solidFill>
                  <a:srgbClr val="FFFFFF"/>
                </a:solidFill>
                <a:latin typeface="Open Sans"/>
                <a:ea typeface="Open Sans"/>
                <a:cs typeface="Open Sans"/>
                <a:sym typeface="Open Sans"/>
              </a:rPr>
              <a:t>See you later</a:t>
            </a:r>
            <a:endParaRPr b="0" i="0" sz="1500" u="none" cap="none" strike="noStrike">
              <a:solidFill>
                <a:srgbClr val="FFFFFF"/>
              </a:solidFill>
              <a:latin typeface="Open Sans"/>
              <a:ea typeface="Open Sans"/>
              <a:cs typeface="Open Sans"/>
              <a:sym typeface="Open Sans"/>
            </a:endParaRPr>
          </a:p>
        </p:txBody>
      </p:sp>
      <p:sp>
        <p:nvSpPr>
          <p:cNvPr id="250" name="Google Shape;250;p25"/>
          <p:cNvSpPr txBox="1"/>
          <p:nvPr/>
        </p:nvSpPr>
        <p:spPr>
          <a:xfrm>
            <a:off x="360000" y="1812000"/>
            <a:ext cx="8365500" cy="560400"/>
          </a:xfrm>
          <a:prstGeom prst="rect">
            <a:avLst/>
          </a:prstGeom>
          <a:noFill/>
          <a:ln>
            <a:noFill/>
          </a:ln>
        </p:spPr>
        <p:txBody>
          <a:bodyPr anchorCtr="0" anchor="t" bIns="0" lIns="0" spcFirstLastPara="1" rIns="0" wrap="square" tIns="0">
            <a:noAutofit/>
          </a:bodyPr>
          <a:lstStyle/>
          <a:p>
            <a:pPr indent="0" lvl="0" marL="0" marR="0" rtl="0" algn="ctr">
              <a:lnSpc>
                <a:spcPct val="115000"/>
              </a:lnSpc>
              <a:spcBef>
                <a:spcPts val="0"/>
              </a:spcBef>
              <a:spcAft>
                <a:spcPts val="0"/>
              </a:spcAft>
              <a:buClr>
                <a:srgbClr val="000000"/>
              </a:buClr>
              <a:buSzPts val="3600"/>
              <a:buFont typeface="Arial"/>
              <a:buNone/>
            </a:pPr>
            <a:r>
              <a:rPr b="0" i="0" lang="en" sz="3600" u="none" cap="none" strike="noStrike">
                <a:solidFill>
                  <a:srgbClr val="FFFFFF"/>
                </a:solidFill>
                <a:latin typeface="Montserrat SemiBold"/>
                <a:ea typeface="Montserrat SemiBold"/>
                <a:cs typeface="Montserrat SemiBold"/>
                <a:sym typeface="Montserrat SemiBold"/>
              </a:rPr>
              <a:t>Take your career to the next level!</a:t>
            </a:r>
            <a:endParaRPr b="0" i="0" sz="3600" u="none" cap="none" strike="noStrike">
              <a:solidFill>
                <a:srgbClr val="FFFFFF"/>
              </a:solidFill>
              <a:highlight>
                <a:srgbClr val="D2D4FF"/>
              </a:highlight>
              <a:latin typeface="Montserrat SemiBold"/>
              <a:ea typeface="Montserrat SemiBold"/>
              <a:cs typeface="Montserrat SemiBold"/>
              <a:sym typeface="Montserrat SemiBold"/>
            </a:endParaRPr>
          </a:p>
        </p:txBody>
      </p:sp>
      <p:pic>
        <p:nvPicPr>
          <p:cNvPr id="251" name="Google Shape;251;p25"/>
          <p:cNvPicPr preferRelativeResize="0"/>
          <p:nvPr/>
        </p:nvPicPr>
        <p:blipFill rotWithShape="1">
          <a:blip r:embed="rId5">
            <a:alphaModFix/>
          </a:blip>
          <a:srcRect b="0" l="0" r="0" t="0"/>
          <a:stretch/>
        </p:blipFill>
        <p:spPr>
          <a:xfrm>
            <a:off x="4670347" y="2731542"/>
            <a:ext cx="209997" cy="214050"/>
          </a:xfrm>
          <a:prstGeom prst="rect">
            <a:avLst/>
          </a:prstGeom>
          <a:noFill/>
          <a:ln>
            <a:noFill/>
          </a:ln>
        </p:spPr>
      </p:pic>
      <p:pic>
        <p:nvPicPr>
          <p:cNvPr id="252" name="Google Shape;252;p25"/>
          <p:cNvPicPr preferRelativeResize="0"/>
          <p:nvPr/>
        </p:nvPicPr>
        <p:blipFill rotWithShape="1">
          <a:blip r:embed="rId6">
            <a:alphaModFix/>
          </a:blip>
          <a:srcRect b="0" l="0" r="0" t="0"/>
          <a:stretch/>
        </p:blipFill>
        <p:spPr>
          <a:xfrm>
            <a:off x="2417033" y="2725321"/>
            <a:ext cx="234850" cy="2348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3"/>
          <p:cNvSpPr txBox="1"/>
          <p:nvPr/>
        </p:nvSpPr>
        <p:spPr>
          <a:xfrm>
            <a:off x="360000" y="440400"/>
            <a:ext cx="8365500" cy="304800"/>
          </a:xfrm>
          <a:prstGeom prst="rect">
            <a:avLst/>
          </a:prstGeom>
          <a:noFill/>
          <a:ln>
            <a:noFill/>
          </a:ln>
        </p:spPr>
        <p:txBody>
          <a:bodyPr anchorCtr="0" anchor="t" bIns="0" lIns="0" spcFirstLastPara="1" rIns="0" wrap="square" tIns="0">
            <a:noAutofit/>
          </a:bodyPr>
          <a:lstStyle/>
          <a:p>
            <a:pPr indent="0" lvl="0" marL="0" marR="0" rtl="0" algn="l">
              <a:lnSpc>
                <a:spcPct val="115000"/>
              </a:lnSpc>
              <a:spcBef>
                <a:spcPts val="0"/>
              </a:spcBef>
              <a:spcAft>
                <a:spcPts val="0"/>
              </a:spcAft>
              <a:buClr>
                <a:srgbClr val="000000"/>
              </a:buClr>
              <a:buSzPts val="2000"/>
              <a:buFont typeface="Arial"/>
              <a:buNone/>
            </a:pPr>
            <a:r>
              <a:rPr b="0" i="0" lang="en" sz="2000" u="none" cap="none" strike="noStrike">
                <a:solidFill>
                  <a:srgbClr val="000000"/>
                </a:solidFill>
                <a:latin typeface="Montserrat SemiBold"/>
                <a:ea typeface="Montserrat SemiBold"/>
                <a:cs typeface="Montserrat SemiBold"/>
                <a:sym typeface="Montserrat SemiBold"/>
              </a:rPr>
              <a:t>/ – The Root Directory</a:t>
            </a:r>
            <a:endParaRPr b="0" i="0" sz="2000" u="none" cap="none" strike="noStrike">
              <a:solidFill>
                <a:srgbClr val="000000"/>
              </a:solidFill>
              <a:latin typeface="Montserrat SemiBold"/>
              <a:ea typeface="Montserrat SemiBold"/>
              <a:cs typeface="Montserrat SemiBold"/>
              <a:sym typeface="Montserrat SemiBold"/>
            </a:endParaRPr>
          </a:p>
        </p:txBody>
      </p:sp>
      <p:sp>
        <p:nvSpPr>
          <p:cNvPr id="72" name="Google Shape;72;p3"/>
          <p:cNvSpPr txBox="1"/>
          <p:nvPr/>
        </p:nvSpPr>
        <p:spPr>
          <a:xfrm>
            <a:off x="360000" y="1231400"/>
            <a:ext cx="8336700" cy="3860700"/>
          </a:xfrm>
          <a:prstGeom prst="rect">
            <a:avLst/>
          </a:prstGeom>
          <a:noFill/>
          <a:ln>
            <a:noFill/>
          </a:ln>
        </p:spPr>
        <p:txBody>
          <a:bodyPr anchorCtr="0" anchor="t" bIns="0" lIns="0" spcFirstLastPara="1" rIns="0" wrap="square" tIns="0">
            <a:noAutofit/>
          </a:bodyPr>
          <a:lstStyle/>
          <a:p>
            <a:pPr indent="0" lvl="0" marL="0" marR="0" rtl="0" algn="l">
              <a:lnSpc>
                <a:spcPct val="150000"/>
              </a:lnSpc>
              <a:spcBef>
                <a:spcPts val="0"/>
              </a:spcBef>
              <a:spcAft>
                <a:spcPts val="0"/>
              </a:spcAft>
              <a:buClr>
                <a:srgbClr val="000000"/>
              </a:buClr>
              <a:buSzPts val="1400"/>
              <a:buFont typeface="Arial"/>
              <a:buNone/>
            </a:pPr>
            <a:r>
              <a:rPr b="0" i="0" lang="en" sz="1400" u="none" cap="none" strike="noStrike">
                <a:solidFill>
                  <a:srgbClr val="000000"/>
                </a:solidFill>
                <a:latin typeface="Open Sans"/>
                <a:ea typeface="Open Sans"/>
                <a:cs typeface="Open Sans"/>
                <a:sym typeface="Open Sans"/>
              </a:rPr>
              <a:t>Everything on your Linux system is located under the / directory, known as the root directory. You can think of the / directory as being similar to the C:\ directory on Windows – but this isn’t strictly true, as Linux doesn’t have drive letters. While another partition would be located at D:\ on Windows, this other partition would appear in another folder under / on Linux.</a:t>
            </a:r>
            <a:endParaRPr b="0" i="0" sz="1400" u="none" cap="none" strike="noStrike">
              <a:solidFill>
                <a:srgbClr val="000000"/>
              </a:solidFill>
              <a:latin typeface="Open Sans"/>
              <a:ea typeface="Open Sans"/>
              <a:cs typeface="Open Sans"/>
              <a:sym typeface="Open Sans"/>
            </a:endParaRPr>
          </a:p>
          <a:p>
            <a:pPr indent="0" lvl="0" marL="0" marR="0" rtl="0" algn="l">
              <a:lnSpc>
                <a:spcPct val="150000"/>
              </a:lnSpc>
              <a:spcBef>
                <a:spcPts val="0"/>
              </a:spcBef>
              <a:spcAft>
                <a:spcPts val="0"/>
              </a:spcAft>
              <a:buClr>
                <a:schemeClr val="dk1"/>
              </a:buClr>
              <a:buSzPts val="1100"/>
              <a:buFont typeface="Arial"/>
              <a:buNone/>
            </a:pPr>
            <a:r>
              <a:t/>
            </a:r>
            <a:endParaRPr b="0" i="0" sz="1400" u="none" cap="none" strike="noStrike">
              <a:solidFill>
                <a:srgbClr val="000000"/>
              </a:solidFill>
              <a:latin typeface="Open Sans"/>
              <a:ea typeface="Open Sans"/>
              <a:cs typeface="Open Sans"/>
              <a:sym typeface="Open Sans"/>
            </a:endParaRPr>
          </a:p>
          <a:p>
            <a:pPr indent="0" lvl="0" marL="0" marR="0" rtl="0" algn="l">
              <a:lnSpc>
                <a:spcPct val="150000"/>
              </a:lnSpc>
              <a:spcBef>
                <a:spcPts val="0"/>
              </a:spcBef>
              <a:spcAft>
                <a:spcPts val="0"/>
              </a:spcAft>
              <a:buClr>
                <a:schemeClr val="dk1"/>
              </a:buClr>
              <a:buSzPts val="1100"/>
              <a:buFont typeface="Arial"/>
              <a:buNone/>
            </a:pPr>
            <a:r>
              <a:rPr b="0" i="0" lang="en" sz="1400" u="none" cap="none" strike="noStrike">
                <a:solidFill>
                  <a:srgbClr val="000000"/>
                </a:solidFill>
                <a:latin typeface="Open Sans"/>
                <a:ea typeface="Open Sans"/>
                <a:cs typeface="Open Sans"/>
                <a:sym typeface="Open Sans"/>
              </a:rPr>
              <a:t>Root directory is the beginning point for the file system hierarchy. Every single file and directory starts from the root directory. As the name suggests, only the root user has write privilege under this directory. But it’s important to note that “/” is not related to “/root” in anyway. All the below listed directories reside in the Root Directory.</a:t>
            </a:r>
            <a:endParaRPr b="0" i="0" sz="1400" u="none" cap="none" strike="noStrike">
              <a:solidFill>
                <a:srgbClr val="000000"/>
              </a:solidFill>
              <a:latin typeface="Open Sans"/>
              <a:ea typeface="Open Sans"/>
              <a:cs typeface="Open Sans"/>
              <a:sym typeface="Open Sans"/>
            </a:endParaRPr>
          </a:p>
          <a:p>
            <a:pPr indent="0" lvl="0" marL="0" marR="0" rtl="0" algn="l">
              <a:lnSpc>
                <a:spcPct val="150000"/>
              </a:lnSpc>
              <a:spcBef>
                <a:spcPts val="0"/>
              </a:spcBef>
              <a:spcAft>
                <a:spcPts val="0"/>
              </a:spcAft>
              <a:buClr>
                <a:schemeClr val="dk1"/>
              </a:buClr>
              <a:buSzPts val="1100"/>
              <a:buFont typeface="Arial"/>
              <a:buNone/>
            </a:pPr>
            <a:r>
              <a:t/>
            </a:r>
            <a:endParaRPr b="0" i="0" sz="1400" u="none" cap="none" strike="noStrike">
              <a:solidFill>
                <a:srgbClr val="000000"/>
              </a:solidFill>
              <a:latin typeface="Open Sans"/>
              <a:ea typeface="Open Sans"/>
              <a:cs typeface="Open Sans"/>
              <a:sym typeface="Open Sans"/>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000000"/>
              </a:solidFill>
              <a:latin typeface="Open Sans"/>
              <a:ea typeface="Open Sans"/>
              <a:cs typeface="Open Sans"/>
              <a:sym typeface="Open Sans"/>
            </a:endParaRPr>
          </a:p>
        </p:txBody>
      </p:sp>
      <p:pic>
        <p:nvPicPr>
          <p:cNvPr id="73" name="Google Shape;73;p3"/>
          <p:cNvPicPr preferRelativeResize="0"/>
          <p:nvPr/>
        </p:nvPicPr>
        <p:blipFill rotWithShape="1">
          <a:blip r:embed="rId3">
            <a:alphaModFix/>
          </a:blip>
          <a:srcRect b="0" l="0" r="0" t="0"/>
          <a:stretch/>
        </p:blipFill>
        <p:spPr>
          <a:xfrm>
            <a:off x="0" y="5076000"/>
            <a:ext cx="9144000" cy="72000"/>
          </a:xfrm>
          <a:prstGeom prst="rect">
            <a:avLst/>
          </a:prstGeom>
          <a:noFill/>
          <a:ln>
            <a:noFill/>
          </a:ln>
        </p:spPr>
      </p:pic>
      <p:sp>
        <p:nvSpPr>
          <p:cNvPr id="74" name="Google Shape;74;p3">
            <a:hlinkClick r:id="rId4"/>
          </p:cNvPr>
          <p:cNvSpPr txBox="1"/>
          <p:nvPr/>
        </p:nvSpPr>
        <p:spPr>
          <a:xfrm>
            <a:off x="274275" y="4760761"/>
            <a:ext cx="1020900" cy="261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800"/>
              <a:buFont typeface="Arial"/>
              <a:buNone/>
            </a:pPr>
            <a:r>
              <a:rPr b="0" i="0" lang="en" sz="800" u="none" cap="none" strike="noStrike">
                <a:solidFill>
                  <a:srgbClr val="6268E2"/>
                </a:solidFill>
                <a:latin typeface="Open Sans SemiBold"/>
                <a:ea typeface="Open Sans SemiBold"/>
                <a:cs typeface="Open Sans SemiBold"/>
                <a:sym typeface="Open Sans SemiBold"/>
              </a:rPr>
              <a:t>www.jobeasy.co</a:t>
            </a:r>
            <a:endParaRPr b="0" i="0" sz="800" u="none" cap="none" strike="noStrike">
              <a:solidFill>
                <a:srgbClr val="6268E2"/>
              </a:solidFill>
              <a:latin typeface="Open Sans"/>
              <a:ea typeface="Open Sans"/>
              <a:cs typeface="Open Sans"/>
              <a:sym typeface="Open Sa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4"/>
          <p:cNvSpPr txBox="1"/>
          <p:nvPr/>
        </p:nvSpPr>
        <p:spPr>
          <a:xfrm>
            <a:off x="360000" y="440400"/>
            <a:ext cx="8365500" cy="304800"/>
          </a:xfrm>
          <a:prstGeom prst="rect">
            <a:avLst/>
          </a:prstGeom>
          <a:noFill/>
          <a:ln>
            <a:noFill/>
          </a:ln>
        </p:spPr>
        <p:txBody>
          <a:bodyPr anchorCtr="0" anchor="t" bIns="0" lIns="0" spcFirstLastPara="1" rIns="0" wrap="square" tIns="0">
            <a:noAutofit/>
          </a:bodyPr>
          <a:lstStyle/>
          <a:p>
            <a:pPr indent="0" lvl="0" marL="0" marR="0" rtl="0" algn="l">
              <a:lnSpc>
                <a:spcPct val="115000"/>
              </a:lnSpc>
              <a:spcBef>
                <a:spcPts val="0"/>
              </a:spcBef>
              <a:spcAft>
                <a:spcPts val="0"/>
              </a:spcAft>
              <a:buClr>
                <a:srgbClr val="000000"/>
              </a:buClr>
              <a:buSzPts val="2000"/>
              <a:buFont typeface="Arial"/>
              <a:buNone/>
            </a:pPr>
            <a:r>
              <a:rPr b="0" i="0" lang="en" sz="2000" u="none" cap="none" strike="noStrike">
                <a:solidFill>
                  <a:srgbClr val="000000"/>
                </a:solidFill>
                <a:latin typeface="Montserrat SemiBold"/>
                <a:ea typeface="Montserrat SemiBold"/>
                <a:cs typeface="Montserrat SemiBold"/>
                <a:sym typeface="Montserrat SemiBold"/>
              </a:rPr>
              <a:t>/bin – Essential User Binaries</a:t>
            </a:r>
            <a:endParaRPr b="0" i="0" sz="2000" u="none" cap="none" strike="noStrike">
              <a:solidFill>
                <a:srgbClr val="000000"/>
              </a:solidFill>
              <a:latin typeface="Montserrat SemiBold"/>
              <a:ea typeface="Montserrat SemiBold"/>
              <a:cs typeface="Montserrat SemiBold"/>
              <a:sym typeface="Montserrat SemiBold"/>
            </a:endParaRPr>
          </a:p>
        </p:txBody>
      </p:sp>
      <p:sp>
        <p:nvSpPr>
          <p:cNvPr id="80" name="Google Shape;80;p4"/>
          <p:cNvSpPr txBox="1"/>
          <p:nvPr/>
        </p:nvSpPr>
        <p:spPr>
          <a:xfrm>
            <a:off x="360000" y="1231400"/>
            <a:ext cx="8336700" cy="3860700"/>
          </a:xfrm>
          <a:prstGeom prst="rect">
            <a:avLst/>
          </a:prstGeom>
          <a:noFill/>
          <a:ln>
            <a:noFill/>
          </a:ln>
        </p:spPr>
        <p:txBody>
          <a:bodyPr anchorCtr="0" anchor="t" bIns="0" lIns="0" spcFirstLastPara="1" rIns="0" wrap="square" tIns="0">
            <a:noAutofit/>
          </a:bodyPr>
          <a:lstStyle/>
          <a:p>
            <a:pPr indent="0" lvl="0" marL="0" marR="0" rtl="0" algn="l">
              <a:lnSpc>
                <a:spcPct val="150000"/>
              </a:lnSpc>
              <a:spcBef>
                <a:spcPts val="0"/>
              </a:spcBef>
              <a:spcAft>
                <a:spcPts val="0"/>
              </a:spcAft>
              <a:buClr>
                <a:srgbClr val="000000"/>
              </a:buClr>
              <a:buSzPts val="1400"/>
              <a:buFont typeface="Arial"/>
              <a:buNone/>
            </a:pPr>
            <a:r>
              <a:rPr b="0" i="0" lang="en" sz="1400" u="none" cap="none" strike="noStrike">
                <a:solidFill>
                  <a:srgbClr val="000000"/>
                </a:solidFill>
                <a:latin typeface="Open Sans"/>
                <a:ea typeface="Open Sans"/>
                <a:cs typeface="Open Sans"/>
                <a:sym typeface="Open Sans"/>
              </a:rPr>
              <a:t>The /bin directory contains the essential user binaries (programs) that must be present when the system is mounted in single-user mode. Applications such as Firefox are stored in /usr/bin, while important system programs and utilities such as the bash shell are located in /bin. The /usr directory may be stored on another partition – placing these files in the /bin directory ensures the system will have these important utilities even if no other file systems are mounted. The /sbin directory is similar – it contains essential system administration binaries.</a:t>
            </a:r>
            <a:endParaRPr b="0" i="0" sz="1400" u="none" cap="none" strike="noStrike">
              <a:solidFill>
                <a:srgbClr val="000000"/>
              </a:solidFill>
              <a:latin typeface="Open Sans"/>
              <a:ea typeface="Open Sans"/>
              <a:cs typeface="Open Sans"/>
              <a:sym typeface="Open Sans"/>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000000"/>
              </a:solidFill>
              <a:latin typeface="Open Sans"/>
              <a:ea typeface="Open Sans"/>
              <a:cs typeface="Open Sans"/>
              <a:sym typeface="Open Sans"/>
            </a:endParaRPr>
          </a:p>
          <a:p>
            <a:pPr indent="0" lvl="0" marL="0" marR="0" rtl="0" algn="l">
              <a:lnSpc>
                <a:spcPct val="150000"/>
              </a:lnSpc>
              <a:spcBef>
                <a:spcPts val="0"/>
              </a:spcBef>
              <a:spcAft>
                <a:spcPts val="0"/>
              </a:spcAft>
              <a:buClr>
                <a:srgbClr val="000000"/>
              </a:buClr>
              <a:buSzPts val="1400"/>
              <a:buFont typeface="Arial"/>
              <a:buNone/>
            </a:pPr>
            <a:r>
              <a:rPr b="0" i="0" lang="en" sz="1400" u="none" cap="none" strike="noStrike">
                <a:solidFill>
                  <a:srgbClr val="000000"/>
                </a:solidFill>
                <a:latin typeface="Open Sans"/>
                <a:ea typeface="Open Sans"/>
                <a:cs typeface="Open Sans"/>
                <a:sym typeface="Open Sans"/>
              </a:rPr>
              <a:t>The “bin” directory is home to all the executable programs. In Linux, the executables are termed as “Binaries”. All commands used by the users of the computer are located here.</a:t>
            </a:r>
            <a:endParaRPr b="0" i="0" sz="1400" u="none" cap="none" strike="noStrike">
              <a:solidFill>
                <a:srgbClr val="000000"/>
              </a:solidFill>
              <a:latin typeface="Open Sans"/>
              <a:ea typeface="Open Sans"/>
              <a:cs typeface="Open Sans"/>
              <a:sym typeface="Open Sans"/>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000000"/>
              </a:solidFill>
              <a:latin typeface="Open Sans"/>
              <a:ea typeface="Open Sans"/>
              <a:cs typeface="Open Sans"/>
              <a:sym typeface="Open Sans"/>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000000"/>
              </a:solidFill>
              <a:latin typeface="Open Sans"/>
              <a:ea typeface="Open Sans"/>
              <a:cs typeface="Open Sans"/>
              <a:sym typeface="Open Sans"/>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000000"/>
              </a:solidFill>
              <a:latin typeface="Open Sans"/>
              <a:ea typeface="Open Sans"/>
              <a:cs typeface="Open Sans"/>
              <a:sym typeface="Open Sans"/>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000000"/>
              </a:solidFill>
              <a:latin typeface="Open Sans"/>
              <a:ea typeface="Open Sans"/>
              <a:cs typeface="Open Sans"/>
              <a:sym typeface="Open Sans"/>
            </a:endParaRPr>
          </a:p>
        </p:txBody>
      </p:sp>
      <p:pic>
        <p:nvPicPr>
          <p:cNvPr id="81" name="Google Shape;81;p4"/>
          <p:cNvPicPr preferRelativeResize="0"/>
          <p:nvPr/>
        </p:nvPicPr>
        <p:blipFill rotWithShape="1">
          <a:blip r:embed="rId3">
            <a:alphaModFix/>
          </a:blip>
          <a:srcRect b="0" l="0" r="0" t="0"/>
          <a:stretch/>
        </p:blipFill>
        <p:spPr>
          <a:xfrm>
            <a:off x="0" y="5076000"/>
            <a:ext cx="9144000" cy="72000"/>
          </a:xfrm>
          <a:prstGeom prst="rect">
            <a:avLst/>
          </a:prstGeom>
          <a:noFill/>
          <a:ln>
            <a:noFill/>
          </a:ln>
        </p:spPr>
      </p:pic>
      <p:sp>
        <p:nvSpPr>
          <p:cNvPr id="82" name="Google Shape;82;p4">
            <a:hlinkClick r:id="rId4"/>
          </p:cNvPr>
          <p:cNvSpPr txBox="1"/>
          <p:nvPr/>
        </p:nvSpPr>
        <p:spPr>
          <a:xfrm>
            <a:off x="274275" y="4760761"/>
            <a:ext cx="1020900" cy="261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800"/>
              <a:buFont typeface="Arial"/>
              <a:buNone/>
            </a:pPr>
            <a:r>
              <a:rPr b="0" i="0" lang="en" sz="800" u="none" cap="none" strike="noStrike">
                <a:solidFill>
                  <a:srgbClr val="6268E2"/>
                </a:solidFill>
                <a:latin typeface="Open Sans SemiBold"/>
                <a:ea typeface="Open Sans SemiBold"/>
                <a:cs typeface="Open Sans SemiBold"/>
                <a:sym typeface="Open Sans SemiBold"/>
              </a:rPr>
              <a:t>www.jobeasy.co</a:t>
            </a:r>
            <a:endParaRPr b="0" i="0" sz="800" u="none" cap="none" strike="noStrike">
              <a:solidFill>
                <a:srgbClr val="6268E2"/>
              </a:solidFill>
              <a:latin typeface="Open Sans"/>
              <a:ea typeface="Open Sans"/>
              <a:cs typeface="Open Sans"/>
              <a:sym typeface="Open San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5"/>
          <p:cNvSpPr txBox="1"/>
          <p:nvPr/>
        </p:nvSpPr>
        <p:spPr>
          <a:xfrm>
            <a:off x="360000" y="440400"/>
            <a:ext cx="8365500" cy="304800"/>
          </a:xfrm>
          <a:prstGeom prst="rect">
            <a:avLst/>
          </a:prstGeom>
          <a:noFill/>
          <a:ln>
            <a:noFill/>
          </a:ln>
        </p:spPr>
        <p:txBody>
          <a:bodyPr anchorCtr="0" anchor="t" bIns="0" lIns="0" spcFirstLastPara="1" rIns="0" wrap="square" tIns="0">
            <a:noAutofit/>
          </a:bodyPr>
          <a:lstStyle/>
          <a:p>
            <a:pPr indent="0" lvl="0" marL="0" marR="0" rtl="0" algn="l">
              <a:lnSpc>
                <a:spcPct val="115000"/>
              </a:lnSpc>
              <a:spcBef>
                <a:spcPts val="0"/>
              </a:spcBef>
              <a:spcAft>
                <a:spcPts val="0"/>
              </a:spcAft>
              <a:buClr>
                <a:srgbClr val="000000"/>
              </a:buClr>
              <a:buSzPts val="2000"/>
              <a:buFont typeface="Arial"/>
              <a:buNone/>
            </a:pPr>
            <a:r>
              <a:rPr b="0" i="0" lang="en" sz="2000" u="none" cap="none" strike="noStrike">
                <a:solidFill>
                  <a:srgbClr val="000000"/>
                </a:solidFill>
                <a:latin typeface="Montserrat SemiBold"/>
                <a:ea typeface="Montserrat SemiBold"/>
                <a:cs typeface="Montserrat SemiBold"/>
                <a:sym typeface="Montserrat SemiBold"/>
              </a:rPr>
              <a:t>/boot – Static Boot Files</a:t>
            </a:r>
            <a:endParaRPr b="0" i="0" sz="2000" u="none" cap="none" strike="noStrike">
              <a:solidFill>
                <a:srgbClr val="000000"/>
              </a:solidFill>
              <a:latin typeface="Montserrat SemiBold"/>
              <a:ea typeface="Montserrat SemiBold"/>
              <a:cs typeface="Montserrat SemiBold"/>
              <a:sym typeface="Montserrat SemiBold"/>
            </a:endParaRPr>
          </a:p>
        </p:txBody>
      </p:sp>
      <p:sp>
        <p:nvSpPr>
          <p:cNvPr id="88" name="Google Shape;88;p5"/>
          <p:cNvSpPr txBox="1"/>
          <p:nvPr/>
        </p:nvSpPr>
        <p:spPr>
          <a:xfrm>
            <a:off x="360000" y="1231399"/>
            <a:ext cx="8445300" cy="3495000"/>
          </a:xfrm>
          <a:prstGeom prst="rect">
            <a:avLst/>
          </a:prstGeom>
          <a:noFill/>
          <a:ln>
            <a:noFill/>
          </a:ln>
        </p:spPr>
        <p:txBody>
          <a:bodyPr anchorCtr="0" anchor="t" bIns="0" lIns="0" spcFirstLastPara="1" rIns="0" wrap="square" tIns="0">
            <a:noAutofit/>
          </a:bodyPr>
          <a:lstStyle/>
          <a:p>
            <a:pPr indent="0" lvl="0" marL="0" marR="0" rtl="0" algn="l">
              <a:lnSpc>
                <a:spcPct val="150000"/>
              </a:lnSpc>
              <a:spcBef>
                <a:spcPts val="0"/>
              </a:spcBef>
              <a:spcAft>
                <a:spcPts val="1800"/>
              </a:spcAft>
              <a:buClr>
                <a:srgbClr val="000000"/>
              </a:buClr>
              <a:buSzPts val="1600"/>
              <a:buFont typeface="Arial"/>
              <a:buNone/>
            </a:pPr>
            <a:r>
              <a:rPr b="0" i="0" lang="en" sz="1600" u="none" cap="none" strike="noStrike">
                <a:solidFill>
                  <a:srgbClr val="000000"/>
                </a:solidFill>
                <a:latin typeface="Open Sans"/>
                <a:ea typeface="Open Sans"/>
                <a:cs typeface="Open Sans"/>
                <a:sym typeface="Open Sans"/>
              </a:rPr>
              <a:t>The /boot directory contains the files needed to boot the system – for example, the GRUB boot loader’s files and your Linux kernels are stored here. The boot loader’s configuration files aren’t located here, though – they’re in /etc with the other configuration files.</a:t>
            </a:r>
            <a:endParaRPr b="0" i="0" sz="1600" u="none" cap="none" strike="noStrike">
              <a:solidFill>
                <a:srgbClr val="6268E2"/>
              </a:solidFill>
              <a:latin typeface="Open Sans"/>
              <a:ea typeface="Open Sans"/>
              <a:cs typeface="Open Sans"/>
              <a:sym typeface="Open Sans"/>
            </a:endParaRPr>
          </a:p>
        </p:txBody>
      </p:sp>
      <p:pic>
        <p:nvPicPr>
          <p:cNvPr id="89" name="Google Shape;89;p5"/>
          <p:cNvPicPr preferRelativeResize="0"/>
          <p:nvPr/>
        </p:nvPicPr>
        <p:blipFill rotWithShape="1">
          <a:blip r:embed="rId3">
            <a:alphaModFix/>
          </a:blip>
          <a:srcRect b="0" l="0" r="0" t="0"/>
          <a:stretch/>
        </p:blipFill>
        <p:spPr>
          <a:xfrm>
            <a:off x="0" y="5076000"/>
            <a:ext cx="9144000" cy="72000"/>
          </a:xfrm>
          <a:prstGeom prst="rect">
            <a:avLst/>
          </a:prstGeom>
          <a:noFill/>
          <a:ln>
            <a:noFill/>
          </a:ln>
        </p:spPr>
      </p:pic>
      <p:sp>
        <p:nvSpPr>
          <p:cNvPr id="90" name="Google Shape;90;p5">
            <a:hlinkClick r:id="rId4"/>
          </p:cNvPr>
          <p:cNvSpPr txBox="1"/>
          <p:nvPr/>
        </p:nvSpPr>
        <p:spPr>
          <a:xfrm>
            <a:off x="274275" y="4760761"/>
            <a:ext cx="1020900" cy="261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800"/>
              <a:buFont typeface="Arial"/>
              <a:buNone/>
            </a:pPr>
            <a:r>
              <a:rPr b="0" i="0" lang="en" sz="800" u="none" cap="none" strike="noStrike">
                <a:solidFill>
                  <a:srgbClr val="6268E2"/>
                </a:solidFill>
                <a:latin typeface="Open Sans SemiBold"/>
                <a:ea typeface="Open Sans SemiBold"/>
                <a:cs typeface="Open Sans SemiBold"/>
                <a:sym typeface="Open Sans SemiBold"/>
              </a:rPr>
              <a:t>www.jobeasy.co</a:t>
            </a:r>
            <a:endParaRPr b="0" i="0" sz="800" u="none" cap="none" strike="noStrike">
              <a:solidFill>
                <a:srgbClr val="6268E2"/>
              </a:solidFill>
              <a:latin typeface="Open Sans"/>
              <a:ea typeface="Open Sans"/>
              <a:cs typeface="Open Sans"/>
              <a:sym typeface="Open San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6"/>
          <p:cNvSpPr txBox="1"/>
          <p:nvPr/>
        </p:nvSpPr>
        <p:spPr>
          <a:xfrm>
            <a:off x="360000" y="440400"/>
            <a:ext cx="8365500" cy="304800"/>
          </a:xfrm>
          <a:prstGeom prst="rect">
            <a:avLst/>
          </a:prstGeom>
          <a:noFill/>
          <a:ln>
            <a:noFill/>
          </a:ln>
        </p:spPr>
        <p:txBody>
          <a:bodyPr anchorCtr="0" anchor="t" bIns="0" lIns="0" spcFirstLastPara="1" rIns="0" wrap="square" tIns="0">
            <a:noAutofit/>
          </a:bodyPr>
          <a:lstStyle/>
          <a:p>
            <a:pPr indent="0" lvl="0" marL="0" marR="0" rtl="0" algn="l">
              <a:lnSpc>
                <a:spcPct val="115000"/>
              </a:lnSpc>
              <a:spcBef>
                <a:spcPts val="0"/>
              </a:spcBef>
              <a:spcAft>
                <a:spcPts val="0"/>
              </a:spcAft>
              <a:buClr>
                <a:srgbClr val="000000"/>
              </a:buClr>
              <a:buSzPts val="2000"/>
              <a:buFont typeface="Arial"/>
              <a:buNone/>
            </a:pPr>
            <a:r>
              <a:rPr b="0" i="0" lang="en" sz="2000" u="none" cap="none" strike="noStrike">
                <a:solidFill>
                  <a:srgbClr val="000000"/>
                </a:solidFill>
                <a:latin typeface="Montserrat SemiBold"/>
                <a:ea typeface="Montserrat SemiBold"/>
                <a:cs typeface="Montserrat SemiBold"/>
                <a:sym typeface="Montserrat SemiBold"/>
              </a:rPr>
              <a:t>/cdrom – Historical Mount Point for CD-ROMs</a:t>
            </a:r>
            <a:endParaRPr b="0" i="0" sz="2000" u="none" cap="none" strike="noStrike">
              <a:solidFill>
                <a:srgbClr val="000000"/>
              </a:solidFill>
              <a:latin typeface="Montserrat SemiBold"/>
              <a:ea typeface="Montserrat SemiBold"/>
              <a:cs typeface="Montserrat SemiBold"/>
              <a:sym typeface="Montserrat SemiBold"/>
            </a:endParaRPr>
          </a:p>
        </p:txBody>
      </p:sp>
      <p:sp>
        <p:nvSpPr>
          <p:cNvPr id="96" name="Google Shape;96;p6"/>
          <p:cNvSpPr txBox="1"/>
          <p:nvPr/>
        </p:nvSpPr>
        <p:spPr>
          <a:xfrm>
            <a:off x="360000" y="1231399"/>
            <a:ext cx="8445300" cy="3495000"/>
          </a:xfrm>
          <a:prstGeom prst="rect">
            <a:avLst/>
          </a:prstGeom>
          <a:noFill/>
          <a:ln>
            <a:noFill/>
          </a:ln>
        </p:spPr>
        <p:txBody>
          <a:bodyPr anchorCtr="0" anchor="t" bIns="0" lIns="0" spcFirstLastPara="1" rIns="0" wrap="square" tIns="0">
            <a:noAutofit/>
          </a:bodyPr>
          <a:lstStyle/>
          <a:p>
            <a:pPr indent="0" lvl="0" marL="0" marR="0" rtl="0" algn="l">
              <a:lnSpc>
                <a:spcPct val="150000"/>
              </a:lnSpc>
              <a:spcBef>
                <a:spcPts val="0"/>
              </a:spcBef>
              <a:spcAft>
                <a:spcPts val="1800"/>
              </a:spcAft>
              <a:buClr>
                <a:srgbClr val="000000"/>
              </a:buClr>
              <a:buSzPts val="1600"/>
              <a:buFont typeface="Arial"/>
              <a:buNone/>
            </a:pPr>
            <a:r>
              <a:rPr b="0" i="0" lang="en" sz="1600" u="none" cap="none" strike="noStrike">
                <a:solidFill>
                  <a:srgbClr val="000000"/>
                </a:solidFill>
                <a:latin typeface="Open Sans"/>
                <a:ea typeface="Open Sans"/>
                <a:cs typeface="Open Sans"/>
                <a:sym typeface="Open Sans"/>
              </a:rPr>
              <a:t>The /cdrom directory isn’t part of the FHS standard, but you’ll still find it on Ubuntu and other operating systems. It’s a temporary location for CD-ROMs inserted in the system. However, the standard location for temporary media is inside the /media directory.</a:t>
            </a:r>
            <a:endParaRPr b="0" i="0" sz="1600" u="none" cap="none" strike="noStrike">
              <a:solidFill>
                <a:srgbClr val="6268E2"/>
              </a:solidFill>
              <a:latin typeface="Open Sans"/>
              <a:ea typeface="Open Sans"/>
              <a:cs typeface="Open Sans"/>
              <a:sym typeface="Open Sans"/>
            </a:endParaRPr>
          </a:p>
        </p:txBody>
      </p:sp>
      <p:pic>
        <p:nvPicPr>
          <p:cNvPr id="97" name="Google Shape;97;p6"/>
          <p:cNvPicPr preferRelativeResize="0"/>
          <p:nvPr/>
        </p:nvPicPr>
        <p:blipFill rotWithShape="1">
          <a:blip r:embed="rId3">
            <a:alphaModFix/>
          </a:blip>
          <a:srcRect b="0" l="0" r="0" t="0"/>
          <a:stretch/>
        </p:blipFill>
        <p:spPr>
          <a:xfrm>
            <a:off x="0" y="5076000"/>
            <a:ext cx="9144000" cy="72000"/>
          </a:xfrm>
          <a:prstGeom prst="rect">
            <a:avLst/>
          </a:prstGeom>
          <a:noFill/>
          <a:ln>
            <a:noFill/>
          </a:ln>
        </p:spPr>
      </p:pic>
      <p:sp>
        <p:nvSpPr>
          <p:cNvPr id="98" name="Google Shape;98;p6">
            <a:hlinkClick r:id="rId4"/>
          </p:cNvPr>
          <p:cNvSpPr txBox="1"/>
          <p:nvPr/>
        </p:nvSpPr>
        <p:spPr>
          <a:xfrm>
            <a:off x="274275" y="4760761"/>
            <a:ext cx="1020900" cy="261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800"/>
              <a:buFont typeface="Arial"/>
              <a:buNone/>
            </a:pPr>
            <a:r>
              <a:rPr b="0" i="0" lang="en" sz="800" u="none" cap="none" strike="noStrike">
                <a:solidFill>
                  <a:srgbClr val="6268E2"/>
                </a:solidFill>
                <a:latin typeface="Open Sans SemiBold"/>
                <a:ea typeface="Open Sans SemiBold"/>
                <a:cs typeface="Open Sans SemiBold"/>
                <a:sym typeface="Open Sans SemiBold"/>
              </a:rPr>
              <a:t>www.jobeasy.co</a:t>
            </a:r>
            <a:endParaRPr b="0" i="0" sz="800" u="none" cap="none" strike="noStrike">
              <a:solidFill>
                <a:srgbClr val="6268E2"/>
              </a:solidFill>
              <a:latin typeface="Open Sans"/>
              <a:ea typeface="Open Sans"/>
              <a:cs typeface="Open Sans"/>
              <a:sym typeface="Open San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7"/>
          <p:cNvSpPr txBox="1"/>
          <p:nvPr/>
        </p:nvSpPr>
        <p:spPr>
          <a:xfrm>
            <a:off x="360000" y="440400"/>
            <a:ext cx="8365500" cy="304800"/>
          </a:xfrm>
          <a:prstGeom prst="rect">
            <a:avLst/>
          </a:prstGeom>
          <a:noFill/>
          <a:ln>
            <a:noFill/>
          </a:ln>
        </p:spPr>
        <p:txBody>
          <a:bodyPr anchorCtr="0" anchor="t" bIns="0" lIns="0" spcFirstLastPara="1" rIns="0" wrap="square" tIns="0">
            <a:noAutofit/>
          </a:bodyPr>
          <a:lstStyle/>
          <a:p>
            <a:pPr indent="0" lvl="0" marL="0" marR="0" rtl="0" algn="l">
              <a:lnSpc>
                <a:spcPct val="115000"/>
              </a:lnSpc>
              <a:spcBef>
                <a:spcPts val="0"/>
              </a:spcBef>
              <a:spcAft>
                <a:spcPts val="0"/>
              </a:spcAft>
              <a:buClr>
                <a:srgbClr val="000000"/>
              </a:buClr>
              <a:buSzPts val="2000"/>
              <a:buFont typeface="Arial"/>
              <a:buNone/>
            </a:pPr>
            <a:r>
              <a:rPr b="0" i="0" lang="en" sz="2000" u="none" cap="none" strike="noStrike">
                <a:solidFill>
                  <a:srgbClr val="000000"/>
                </a:solidFill>
                <a:latin typeface="Montserrat SemiBold"/>
                <a:ea typeface="Montserrat SemiBold"/>
                <a:cs typeface="Montserrat SemiBold"/>
                <a:sym typeface="Montserrat SemiBold"/>
              </a:rPr>
              <a:t>/dev – Device Files</a:t>
            </a:r>
            <a:endParaRPr b="0" i="0" sz="2000" u="none" cap="none" strike="noStrike">
              <a:solidFill>
                <a:srgbClr val="000000"/>
              </a:solidFill>
              <a:latin typeface="Montserrat SemiBold"/>
              <a:ea typeface="Montserrat SemiBold"/>
              <a:cs typeface="Montserrat SemiBold"/>
              <a:sym typeface="Montserrat SemiBold"/>
            </a:endParaRPr>
          </a:p>
        </p:txBody>
      </p:sp>
      <p:sp>
        <p:nvSpPr>
          <p:cNvPr id="104" name="Google Shape;104;p7"/>
          <p:cNvSpPr txBox="1"/>
          <p:nvPr/>
        </p:nvSpPr>
        <p:spPr>
          <a:xfrm>
            <a:off x="360000" y="1231399"/>
            <a:ext cx="8445300" cy="3495000"/>
          </a:xfrm>
          <a:prstGeom prst="rect">
            <a:avLst/>
          </a:prstGeom>
          <a:noFill/>
          <a:ln>
            <a:noFill/>
          </a:ln>
        </p:spPr>
        <p:txBody>
          <a:bodyPr anchorCtr="0" anchor="t" bIns="0" lIns="0" spcFirstLastPara="1" rIns="0" wrap="square" tIns="0">
            <a:noAutofit/>
          </a:bodyPr>
          <a:lstStyle/>
          <a:p>
            <a:pPr indent="0" lvl="0" marL="0" marR="0" rtl="0" algn="l">
              <a:lnSpc>
                <a:spcPct val="150000"/>
              </a:lnSpc>
              <a:spcBef>
                <a:spcPts val="0"/>
              </a:spcBef>
              <a:spcAft>
                <a:spcPts val="0"/>
              </a:spcAft>
              <a:buClr>
                <a:schemeClr val="dk1"/>
              </a:buClr>
              <a:buSzPts val="1100"/>
              <a:buFont typeface="Arial"/>
              <a:buNone/>
            </a:pPr>
            <a:r>
              <a:rPr b="0" i="0" lang="en" sz="1600" u="none" cap="none" strike="noStrike">
                <a:solidFill>
                  <a:srgbClr val="000000"/>
                </a:solidFill>
                <a:latin typeface="Open Sans"/>
                <a:ea typeface="Open Sans"/>
                <a:cs typeface="Open Sans"/>
                <a:sym typeface="Open Sans"/>
              </a:rPr>
              <a:t>Linux exposes devices as files, and the /dev directory contains a number of special files that represent devices. These are not actual files as we know them, but they appear as files – for example, /dev/sda represents the first SATA drive in the system. If you wanted to partition it, you could start a partition editor and tell it to edit /dev/sda.</a:t>
            </a:r>
            <a:endParaRPr b="0" i="0" sz="1600" u="none" cap="none" strike="noStrike">
              <a:solidFill>
                <a:srgbClr val="000000"/>
              </a:solidFill>
              <a:latin typeface="Open Sans"/>
              <a:ea typeface="Open Sans"/>
              <a:cs typeface="Open Sans"/>
              <a:sym typeface="Open Sans"/>
            </a:endParaRPr>
          </a:p>
          <a:p>
            <a:pPr indent="0" lvl="0" marL="0" marR="0" rtl="0" algn="l">
              <a:lnSpc>
                <a:spcPct val="150000"/>
              </a:lnSpc>
              <a:spcBef>
                <a:spcPts val="1800"/>
              </a:spcBef>
              <a:spcAft>
                <a:spcPts val="1800"/>
              </a:spcAft>
              <a:buClr>
                <a:srgbClr val="000000"/>
              </a:buClr>
              <a:buSzPts val="1600"/>
              <a:buFont typeface="Arial"/>
              <a:buNone/>
            </a:pPr>
            <a:r>
              <a:rPr b="0" i="0" lang="en" sz="1600" u="none" cap="none" strike="noStrike">
                <a:solidFill>
                  <a:srgbClr val="000000"/>
                </a:solidFill>
                <a:latin typeface="Open Sans"/>
                <a:ea typeface="Open Sans"/>
                <a:cs typeface="Open Sans"/>
                <a:sym typeface="Open Sans"/>
              </a:rPr>
              <a:t>This directory also contains pseudo-devices, which are virtual devices that don’t actually correspond to hardware. For example, /dev/random produces random numbers. /dev/null is a special device that produces no output and automatically discards all input – when you pipe the output of a command to /dev/null, you discard it.</a:t>
            </a:r>
            <a:endParaRPr b="0" i="0" sz="1600" u="none" cap="none" strike="noStrike">
              <a:solidFill>
                <a:srgbClr val="000000"/>
              </a:solidFill>
              <a:latin typeface="Open Sans"/>
              <a:ea typeface="Open Sans"/>
              <a:cs typeface="Open Sans"/>
              <a:sym typeface="Open Sans"/>
            </a:endParaRPr>
          </a:p>
        </p:txBody>
      </p:sp>
      <p:pic>
        <p:nvPicPr>
          <p:cNvPr id="105" name="Google Shape;105;p7"/>
          <p:cNvPicPr preferRelativeResize="0"/>
          <p:nvPr/>
        </p:nvPicPr>
        <p:blipFill rotWithShape="1">
          <a:blip r:embed="rId3">
            <a:alphaModFix/>
          </a:blip>
          <a:srcRect b="0" l="0" r="0" t="0"/>
          <a:stretch/>
        </p:blipFill>
        <p:spPr>
          <a:xfrm>
            <a:off x="0" y="5076000"/>
            <a:ext cx="9144000" cy="72000"/>
          </a:xfrm>
          <a:prstGeom prst="rect">
            <a:avLst/>
          </a:prstGeom>
          <a:noFill/>
          <a:ln>
            <a:noFill/>
          </a:ln>
        </p:spPr>
      </p:pic>
      <p:sp>
        <p:nvSpPr>
          <p:cNvPr id="106" name="Google Shape;106;p7">
            <a:hlinkClick r:id="rId4"/>
          </p:cNvPr>
          <p:cNvSpPr txBox="1"/>
          <p:nvPr/>
        </p:nvSpPr>
        <p:spPr>
          <a:xfrm>
            <a:off x="274275" y="4760761"/>
            <a:ext cx="1020900" cy="261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800"/>
              <a:buFont typeface="Arial"/>
              <a:buNone/>
            </a:pPr>
            <a:r>
              <a:rPr b="0" i="0" lang="en" sz="800" u="none" cap="none" strike="noStrike">
                <a:solidFill>
                  <a:srgbClr val="6268E2"/>
                </a:solidFill>
                <a:latin typeface="Open Sans SemiBold"/>
                <a:ea typeface="Open Sans SemiBold"/>
                <a:cs typeface="Open Sans SemiBold"/>
                <a:sym typeface="Open Sans SemiBold"/>
              </a:rPr>
              <a:t>www.jobeasy.co</a:t>
            </a:r>
            <a:endParaRPr b="0" i="0" sz="800" u="none" cap="none" strike="noStrike">
              <a:solidFill>
                <a:srgbClr val="6268E2"/>
              </a:solidFill>
              <a:latin typeface="Open Sans"/>
              <a:ea typeface="Open Sans"/>
              <a:cs typeface="Open Sans"/>
              <a:sym typeface="Open San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8"/>
          <p:cNvSpPr txBox="1"/>
          <p:nvPr/>
        </p:nvSpPr>
        <p:spPr>
          <a:xfrm>
            <a:off x="360000" y="440400"/>
            <a:ext cx="8365500" cy="304800"/>
          </a:xfrm>
          <a:prstGeom prst="rect">
            <a:avLst/>
          </a:prstGeom>
          <a:noFill/>
          <a:ln>
            <a:noFill/>
          </a:ln>
        </p:spPr>
        <p:txBody>
          <a:bodyPr anchorCtr="0" anchor="t" bIns="0" lIns="0" spcFirstLastPara="1" rIns="0" wrap="square" tIns="0">
            <a:noAutofit/>
          </a:bodyPr>
          <a:lstStyle/>
          <a:p>
            <a:pPr indent="0" lvl="0" marL="0" marR="0" rtl="0" algn="l">
              <a:lnSpc>
                <a:spcPct val="115000"/>
              </a:lnSpc>
              <a:spcBef>
                <a:spcPts val="0"/>
              </a:spcBef>
              <a:spcAft>
                <a:spcPts val="0"/>
              </a:spcAft>
              <a:buClr>
                <a:srgbClr val="000000"/>
              </a:buClr>
              <a:buSzPts val="2000"/>
              <a:buFont typeface="Arial"/>
              <a:buNone/>
            </a:pPr>
            <a:r>
              <a:rPr b="0" i="0" lang="en" sz="2000" u="none" cap="none" strike="noStrike">
                <a:solidFill>
                  <a:srgbClr val="000000"/>
                </a:solidFill>
                <a:latin typeface="Montserrat SemiBold"/>
                <a:ea typeface="Montserrat SemiBold"/>
                <a:cs typeface="Montserrat SemiBold"/>
                <a:sym typeface="Montserrat SemiBold"/>
              </a:rPr>
              <a:t>/etc – Configuration Files</a:t>
            </a:r>
            <a:endParaRPr b="0" i="0" sz="2000" u="none" cap="none" strike="noStrike">
              <a:solidFill>
                <a:srgbClr val="000000"/>
              </a:solidFill>
              <a:latin typeface="Montserrat SemiBold"/>
              <a:ea typeface="Montserrat SemiBold"/>
              <a:cs typeface="Montserrat SemiBold"/>
              <a:sym typeface="Montserrat SemiBold"/>
            </a:endParaRPr>
          </a:p>
        </p:txBody>
      </p:sp>
      <p:sp>
        <p:nvSpPr>
          <p:cNvPr id="112" name="Google Shape;112;p8"/>
          <p:cNvSpPr txBox="1"/>
          <p:nvPr/>
        </p:nvSpPr>
        <p:spPr>
          <a:xfrm>
            <a:off x="360000" y="1231399"/>
            <a:ext cx="8445300" cy="3495000"/>
          </a:xfrm>
          <a:prstGeom prst="rect">
            <a:avLst/>
          </a:prstGeom>
          <a:noFill/>
          <a:ln>
            <a:noFill/>
          </a:ln>
        </p:spPr>
        <p:txBody>
          <a:bodyPr anchorCtr="0" anchor="t" bIns="0" lIns="0" spcFirstLastPara="1" rIns="0" wrap="square" tIns="0">
            <a:noAutofit/>
          </a:bodyPr>
          <a:lstStyle/>
          <a:p>
            <a:pPr indent="0" lvl="0" marL="0" marR="0" rtl="0" algn="l">
              <a:lnSpc>
                <a:spcPct val="150000"/>
              </a:lnSpc>
              <a:spcBef>
                <a:spcPts val="0"/>
              </a:spcBef>
              <a:spcAft>
                <a:spcPts val="1800"/>
              </a:spcAft>
              <a:buClr>
                <a:srgbClr val="000000"/>
              </a:buClr>
              <a:buSzPts val="1600"/>
              <a:buFont typeface="Arial"/>
              <a:buNone/>
            </a:pPr>
            <a:r>
              <a:rPr b="0" i="0" lang="en" sz="1600" u="none" cap="none" strike="noStrike">
                <a:solidFill>
                  <a:srgbClr val="000000"/>
                </a:solidFill>
                <a:latin typeface="Open Sans"/>
                <a:ea typeface="Open Sans"/>
                <a:cs typeface="Open Sans"/>
                <a:sym typeface="Open Sans"/>
              </a:rPr>
              <a:t>The /etc directory contains configuration files, which can generally be edited by hand in a text editor. Note that the /etc/ directory contains system-wide configuration files – user-specific configuration files are located in each user’s home directory.</a:t>
            </a:r>
            <a:endParaRPr b="0" i="0" sz="1600" u="none" cap="none" strike="noStrike">
              <a:solidFill>
                <a:srgbClr val="6268E2"/>
              </a:solidFill>
              <a:latin typeface="Open Sans"/>
              <a:ea typeface="Open Sans"/>
              <a:cs typeface="Open Sans"/>
              <a:sym typeface="Open Sans"/>
            </a:endParaRPr>
          </a:p>
        </p:txBody>
      </p:sp>
      <p:pic>
        <p:nvPicPr>
          <p:cNvPr id="113" name="Google Shape;113;p8"/>
          <p:cNvPicPr preferRelativeResize="0"/>
          <p:nvPr/>
        </p:nvPicPr>
        <p:blipFill rotWithShape="1">
          <a:blip r:embed="rId3">
            <a:alphaModFix/>
          </a:blip>
          <a:srcRect b="0" l="0" r="0" t="0"/>
          <a:stretch/>
        </p:blipFill>
        <p:spPr>
          <a:xfrm>
            <a:off x="0" y="5076000"/>
            <a:ext cx="9144000" cy="72000"/>
          </a:xfrm>
          <a:prstGeom prst="rect">
            <a:avLst/>
          </a:prstGeom>
          <a:noFill/>
          <a:ln>
            <a:noFill/>
          </a:ln>
        </p:spPr>
      </p:pic>
      <p:sp>
        <p:nvSpPr>
          <p:cNvPr id="114" name="Google Shape;114;p8">
            <a:hlinkClick r:id="rId4"/>
          </p:cNvPr>
          <p:cNvSpPr txBox="1"/>
          <p:nvPr/>
        </p:nvSpPr>
        <p:spPr>
          <a:xfrm>
            <a:off x="274275" y="4760761"/>
            <a:ext cx="1020900" cy="261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800"/>
              <a:buFont typeface="Arial"/>
              <a:buNone/>
            </a:pPr>
            <a:r>
              <a:rPr b="0" i="0" lang="en" sz="800" u="none" cap="none" strike="noStrike">
                <a:solidFill>
                  <a:srgbClr val="6268E2"/>
                </a:solidFill>
                <a:latin typeface="Open Sans SemiBold"/>
                <a:ea typeface="Open Sans SemiBold"/>
                <a:cs typeface="Open Sans SemiBold"/>
                <a:sym typeface="Open Sans SemiBold"/>
              </a:rPr>
              <a:t>www.jobeasy.co</a:t>
            </a:r>
            <a:endParaRPr b="0" i="0" sz="800" u="none" cap="none" strike="noStrike">
              <a:solidFill>
                <a:srgbClr val="6268E2"/>
              </a:solidFill>
              <a:latin typeface="Open Sans"/>
              <a:ea typeface="Open Sans"/>
              <a:cs typeface="Open Sans"/>
              <a:sym typeface="Open San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9"/>
          <p:cNvSpPr txBox="1"/>
          <p:nvPr/>
        </p:nvSpPr>
        <p:spPr>
          <a:xfrm>
            <a:off x="360000" y="440400"/>
            <a:ext cx="8365500" cy="304800"/>
          </a:xfrm>
          <a:prstGeom prst="rect">
            <a:avLst/>
          </a:prstGeom>
          <a:noFill/>
          <a:ln>
            <a:noFill/>
          </a:ln>
        </p:spPr>
        <p:txBody>
          <a:bodyPr anchorCtr="0" anchor="t" bIns="0" lIns="0" spcFirstLastPara="1" rIns="0" wrap="square" tIns="0">
            <a:noAutofit/>
          </a:bodyPr>
          <a:lstStyle/>
          <a:p>
            <a:pPr indent="0" lvl="0" marL="0" marR="0" rtl="0" algn="l">
              <a:lnSpc>
                <a:spcPct val="115000"/>
              </a:lnSpc>
              <a:spcBef>
                <a:spcPts val="0"/>
              </a:spcBef>
              <a:spcAft>
                <a:spcPts val="0"/>
              </a:spcAft>
              <a:buClr>
                <a:srgbClr val="000000"/>
              </a:buClr>
              <a:buSzPts val="2000"/>
              <a:buFont typeface="Arial"/>
              <a:buNone/>
            </a:pPr>
            <a:r>
              <a:rPr b="0" i="0" lang="en" sz="2000" u="none" cap="none" strike="noStrike">
                <a:solidFill>
                  <a:srgbClr val="000000"/>
                </a:solidFill>
                <a:latin typeface="Montserrat SemiBold"/>
                <a:ea typeface="Montserrat SemiBold"/>
                <a:cs typeface="Montserrat SemiBold"/>
                <a:sym typeface="Montserrat SemiBold"/>
              </a:rPr>
              <a:t>/home – Home Folders</a:t>
            </a:r>
            <a:endParaRPr b="0" i="0" sz="2000" u="none" cap="none" strike="noStrike">
              <a:solidFill>
                <a:srgbClr val="000000"/>
              </a:solidFill>
              <a:latin typeface="Montserrat SemiBold"/>
              <a:ea typeface="Montserrat SemiBold"/>
              <a:cs typeface="Montserrat SemiBold"/>
              <a:sym typeface="Montserrat SemiBold"/>
            </a:endParaRPr>
          </a:p>
        </p:txBody>
      </p:sp>
      <p:sp>
        <p:nvSpPr>
          <p:cNvPr id="120" name="Google Shape;120;p9"/>
          <p:cNvSpPr txBox="1"/>
          <p:nvPr/>
        </p:nvSpPr>
        <p:spPr>
          <a:xfrm>
            <a:off x="360000" y="1231399"/>
            <a:ext cx="8445300" cy="3495000"/>
          </a:xfrm>
          <a:prstGeom prst="rect">
            <a:avLst/>
          </a:prstGeom>
          <a:noFill/>
          <a:ln>
            <a:noFill/>
          </a:ln>
        </p:spPr>
        <p:txBody>
          <a:bodyPr anchorCtr="0" anchor="t" bIns="0" lIns="0" spcFirstLastPara="1" rIns="0" wrap="square" tIns="0">
            <a:noAutofit/>
          </a:bodyPr>
          <a:lstStyle/>
          <a:p>
            <a:pPr indent="0" lvl="0" marL="0" marR="0" rtl="0" algn="l">
              <a:lnSpc>
                <a:spcPct val="150000"/>
              </a:lnSpc>
              <a:spcBef>
                <a:spcPts val="0"/>
              </a:spcBef>
              <a:spcAft>
                <a:spcPts val="1800"/>
              </a:spcAft>
              <a:buClr>
                <a:srgbClr val="000000"/>
              </a:buClr>
              <a:buSzPts val="1600"/>
              <a:buFont typeface="Arial"/>
              <a:buNone/>
            </a:pPr>
            <a:r>
              <a:rPr b="0" i="0" lang="en" sz="1600" u="none" cap="none" strike="noStrike">
                <a:solidFill>
                  <a:srgbClr val="000000"/>
                </a:solidFill>
                <a:latin typeface="Open Sans"/>
                <a:ea typeface="Open Sans"/>
                <a:cs typeface="Open Sans"/>
                <a:sym typeface="Open Sans"/>
              </a:rPr>
              <a:t>The /home directory contains a home folder for each user. For example, if your user name is bob, you have a home folder located at /home/bob. This home folder contains the user’s data files and user-specific configuration files. Each user only has write access to their own home folder and must obtain elevated permissions (become the root user) to modify other files on the system.</a:t>
            </a:r>
            <a:endParaRPr b="0" i="0" sz="1600" u="none" cap="none" strike="noStrike">
              <a:solidFill>
                <a:srgbClr val="6268E2"/>
              </a:solidFill>
              <a:latin typeface="Open Sans"/>
              <a:ea typeface="Open Sans"/>
              <a:cs typeface="Open Sans"/>
              <a:sym typeface="Open Sans"/>
            </a:endParaRPr>
          </a:p>
        </p:txBody>
      </p:sp>
      <p:pic>
        <p:nvPicPr>
          <p:cNvPr id="121" name="Google Shape;121;p9"/>
          <p:cNvPicPr preferRelativeResize="0"/>
          <p:nvPr/>
        </p:nvPicPr>
        <p:blipFill rotWithShape="1">
          <a:blip r:embed="rId3">
            <a:alphaModFix/>
          </a:blip>
          <a:srcRect b="0" l="0" r="0" t="0"/>
          <a:stretch/>
        </p:blipFill>
        <p:spPr>
          <a:xfrm>
            <a:off x="0" y="5076000"/>
            <a:ext cx="9144000" cy="72000"/>
          </a:xfrm>
          <a:prstGeom prst="rect">
            <a:avLst/>
          </a:prstGeom>
          <a:noFill/>
          <a:ln>
            <a:noFill/>
          </a:ln>
        </p:spPr>
      </p:pic>
      <p:sp>
        <p:nvSpPr>
          <p:cNvPr id="122" name="Google Shape;122;p9">
            <a:hlinkClick r:id="rId4"/>
          </p:cNvPr>
          <p:cNvSpPr txBox="1"/>
          <p:nvPr/>
        </p:nvSpPr>
        <p:spPr>
          <a:xfrm>
            <a:off x="274275" y="4760761"/>
            <a:ext cx="1020900" cy="261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800"/>
              <a:buFont typeface="Arial"/>
              <a:buNone/>
            </a:pPr>
            <a:r>
              <a:rPr b="0" i="0" lang="en" sz="800" u="none" cap="none" strike="noStrike">
                <a:solidFill>
                  <a:srgbClr val="6268E2"/>
                </a:solidFill>
                <a:latin typeface="Open Sans SemiBold"/>
                <a:ea typeface="Open Sans SemiBold"/>
                <a:cs typeface="Open Sans SemiBold"/>
                <a:sym typeface="Open Sans SemiBold"/>
              </a:rPr>
              <a:t>www.jobeasy.co</a:t>
            </a:r>
            <a:endParaRPr b="0" i="0" sz="800" u="none" cap="none" strike="noStrike">
              <a:solidFill>
                <a:srgbClr val="6268E2"/>
              </a:solidFill>
              <a:latin typeface="Open Sans"/>
              <a:ea typeface="Open Sans"/>
              <a:cs typeface="Open Sans"/>
              <a:sym typeface="Open Sans"/>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