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7" r:id="rId4"/>
    <p:sldId id="258" r:id="rId5"/>
    <p:sldId id="259" r:id="rId6"/>
    <p:sldId id="262"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180966-8BD4-4037-BF39-4904577959E9}">
          <p14:sldIdLst>
            <p14:sldId id="256"/>
            <p14:sldId id="257"/>
            <p14:sldId id="267"/>
            <p14:sldId id="258"/>
            <p14:sldId id="259"/>
            <p14:sldId id="262"/>
            <p14:sldId id="266"/>
          </p14:sldIdLst>
        </p14:section>
        <p14:section name="Untitled Section" id="{DC36FC6B-9136-47C0-9A3A-BF63832007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8" d="100"/>
          <a:sy n="58" d="100"/>
        </p:scale>
        <p:origin x="72" y="6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446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6594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169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92401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978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smtClean="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007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smtClean="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6390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3081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smtClean="0"/>
              <a:t>7/18/2019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5058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331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019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921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3125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smtClean="0"/>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51016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174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5167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smtClean="0"/>
              <a:t>7/18/2019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4599322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849619"/>
            <a:ext cx="8144134" cy="1373070"/>
          </a:xfrm>
        </p:spPr>
        <p:txBody>
          <a:bodyPr/>
          <a:lstStyle/>
          <a:p>
            <a:r>
              <a:rPr lang="en-US" b="1" dirty="0"/>
              <a:t>DATABASE MANAGEMENT                        SYSTEM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0047" y="2643119"/>
            <a:ext cx="1695479" cy="14894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899" y="4322286"/>
            <a:ext cx="5804975" cy="253571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Subtitle 2">
            <a:extLst>
              <a:ext uri="{FF2B5EF4-FFF2-40B4-BE49-F238E27FC236}">
                <a16:creationId xmlns:a16="http://schemas.microsoft.com/office/drawing/2014/main" id="{4D86DDDC-EFAF-41D3-9B5C-C95F0107488D}"/>
              </a:ext>
            </a:extLst>
          </p:cNvPr>
          <p:cNvSpPr>
            <a:spLocks noGrp="1"/>
          </p:cNvSpPr>
          <p:nvPr>
            <p:ph type="subTitle" idx="1"/>
          </p:nvPr>
        </p:nvSpPr>
        <p:spPr>
          <a:xfrm>
            <a:off x="680322" y="4394039"/>
            <a:ext cx="8144134" cy="1117687"/>
          </a:xfrm>
        </p:spPr>
        <p:txBody>
          <a:bodyPr/>
          <a:lstStyle/>
          <a:p>
            <a:endParaRPr lang="en-US"/>
          </a:p>
        </p:txBody>
      </p:sp>
      <p:sp>
        <p:nvSpPr>
          <p:cNvPr id="9" name="Rectangle 8">
            <a:extLst>
              <a:ext uri="{FF2B5EF4-FFF2-40B4-BE49-F238E27FC236}">
                <a16:creationId xmlns:a16="http://schemas.microsoft.com/office/drawing/2014/main" id="{4BCDC171-CB2E-429E-88E1-9A36367F23BE}"/>
              </a:ext>
            </a:extLst>
          </p:cNvPr>
          <p:cNvSpPr/>
          <p:nvPr/>
        </p:nvSpPr>
        <p:spPr>
          <a:xfrm>
            <a:off x="0" y="0"/>
            <a:ext cx="12192000" cy="6872067"/>
          </a:xfrm>
          <a:prstGeom prst="rect">
            <a:avLst/>
          </a:prstGeom>
          <a:gradFill flip="none" rotWithShape="1">
            <a:gsLst>
              <a:gs pos="0">
                <a:srgbClr val="00B050"/>
              </a:gs>
              <a:gs pos="100000">
                <a:srgbClr val="00B0F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23">
            <a:extLst>
              <a:ext uri="{FF2B5EF4-FFF2-40B4-BE49-F238E27FC236}">
                <a16:creationId xmlns:a16="http://schemas.microsoft.com/office/drawing/2014/main" id="{2179E7D3-AFA5-4E00-A86E-A7D61FB7F126}"/>
              </a:ext>
            </a:extLst>
          </p:cNvPr>
          <p:cNvSpPr/>
          <p:nvPr/>
        </p:nvSpPr>
        <p:spPr>
          <a:xfrm>
            <a:off x="0" y="0"/>
            <a:ext cx="12192000" cy="6858000"/>
          </a:xfrm>
          <a:custGeom>
            <a:avLst/>
            <a:gdLst>
              <a:gd name="connsiteX0" fmla="*/ 0 w 12192000"/>
              <a:gd name="connsiteY0" fmla="*/ 0 h 3729789"/>
              <a:gd name="connsiteX1" fmla="*/ 12192000 w 12192000"/>
              <a:gd name="connsiteY1" fmla="*/ 0 h 3729789"/>
              <a:gd name="connsiteX2" fmla="*/ 12192000 w 12192000"/>
              <a:gd name="connsiteY2" fmla="*/ 3729789 h 3729789"/>
              <a:gd name="connsiteX3" fmla="*/ 0 w 12192000"/>
              <a:gd name="connsiteY3" fmla="*/ 3729789 h 3729789"/>
              <a:gd name="connsiteX4" fmla="*/ 0 w 12192000"/>
              <a:gd name="connsiteY4" fmla="*/ 0 h 3729789"/>
              <a:gd name="connsiteX0" fmla="*/ 0 w 12192000"/>
              <a:gd name="connsiteY0" fmla="*/ 3192379 h 3729789"/>
              <a:gd name="connsiteX1" fmla="*/ 12192000 w 12192000"/>
              <a:gd name="connsiteY1" fmla="*/ 0 h 3729789"/>
              <a:gd name="connsiteX2" fmla="*/ 12192000 w 12192000"/>
              <a:gd name="connsiteY2" fmla="*/ 3729789 h 3729789"/>
              <a:gd name="connsiteX3" fmla="*/ 0 w 12192000"/>
              <a:gd name="connsiteY3" fmla="*/ 3729789 h 3729789"/>
              <a:gd name="connsiteX4" fmla="*/ 0 w 12192000"/>
              <a:gd name="connsiteY4" fmla="*/ 3192379 h 3729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729789">
                <a:moveTo>
                  <a:pt x="0" y="3192379"/>
                </a:moveTo>
                <a:lnTo>
                  <a:pt x="12192000" y="0"/>
                </a:lnTo>
                <a:lnTo>
                  <a:pt x="12192000" y="3729789"/>
                </a:lnTo>
                <a:lnTo>
                  <a:pt x="0" y="3729789"/>
                </a:lnTo>
                <a:lnTo>
                  <a:pt x="0" y="3192379"/>
                </a:lnTo>
                <a:close/>
              </a:path>
            </a:pathLst>
          </a:custGeom>
          <a:solidFill>
            <a:srgbClr val="1996A3">
              <a:alpha val="8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23">
            <a:extLst>
              <a:ext uri="{FF2B5EF4-FFF2-40B4-BE49-F238E27FC236}">
                <a16:creationId xmlns:a16="http://schemas.microsoft.com/office/drawing/2014/main" id="{4C156E4B-CD5A-466A-989B-A6F04A2F8171}"/>
              </a:ext>
            </a:extLst>
          </p:cNvPr>
          <p:cNvSpPr/>
          <p:nvPr/>
        </p:nvSpPr>
        <p:spPr>
          <a:xfrm>
            <a:off x="-219964" y="3658772"/>
            <a:ext cx="12192000" cy="3249157"/>
          </a:xfrm>
          <a:custGeom>
            <a:avLst/>
            <a:gdLst>
              <a:gd name="connsiteX0" fmla="*/ 0 w 12192000"/>
              <a:gd name="connsiteY0" fmla="*/ 0 h 3729789"/>
              <a:gd name="connsiteX1" fmla="*/ 12192000 w 12192000"/>
              <a:gd name="connsiteY1" fmla="*/ 0 h 3729789"/>
              <a:gd name="connsiteX2" fmla="*/ 12192000 w 12192000"/>
              <a:gd name="connsiteY2" fmla="*/ 3729789 h 3729789"/>
              <a:gd name="connsiteX3" fmla="*/ 0 w 12192000"/>
              <a:gd name="connsiteY3" fmla="*/ 3729789 h 3729789"/>
              <a:gd name="connsiteX4" fmla="*/ 0 w 12192000"/>
              <a:gd name="connsiteY4" fmla="*/ 0 h 3729789"/>
              <a:gd name="connsiteX0" fmla="*/ 0 w 12192000"/>
              <a:gd name="connsiteY0" fmla="*/ 3192379 h 3729789"/>
              <a:gd name="connsiteX1" fmla="*/ 12192000 w 12192000"/>
              <a:gd name="connsiteY1" fmla="*/ 0 h 3729789"/>
              <a:gd name="connsiteX2" fmla="*/ 12192000 w 12192000"/>
              <a:gd name="connsiteY2" fmla="*/ 3729789 h 3729789"/>
              <a:gd name="connsiteX3" fmla="*/ 0 w 12192000"/>
              <a:gd name="connsiteY3" fmla="*/ 3729789 h 3729789"/>
              <a:gd name="connsiteX4" fmla="*/ 0 w 12192000"/>
              <a:gd name="connsiteY4" fmla="*/ 3192379 h 3729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729789">
                <a:moveTo>
                  <a:pt x="0" y="3192379"/>
                </a:moveTo>
                <a:lnTo>
                  <a:pt x="12192000" y="0"/>
                </a:lnTo>
                <a:lnTo>
                  <a:pt x="12192000" y="3729789"/>
                </a:lnTo>
                <a:lnTo>
                  <a:pt x="0" y="3729789"/>
                </a:lnTo>
                <a:lnTo>
                  <a:pt x="0" y="3192379"/>
                </a:lnTo>
                <a:close/>
              </a:path>
            </a:pathLst>
          </a:custGeom>
          <a:solidFill>
            <a:srgbClr val="00B05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31B9DCD1-264E-49B7-A15D-EC534D89DB5D}"/>
              </a:ext>
            </a:extLst>
          </p:cNvPr>
          <p:cNvSpPr/>
          <p:nvPr/>
        </p:nvSpPr>
        <p:spPr>
          <a:xfrm flipV="1">
            <a:off x="-12896" y="1234"/>
            <a:ext cx="6477864" cy="6856766"/>
          </a:xfrm>
          <a:prstGeom prst="triangle">
            <a:avLst>
              <a:gd name="adj" fmla="val 0"/>
            </a:avLst>
          </a:prstGeom>
          <a:solidFill>
            <a:srgbClr val="00B0F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D621A8FC-F177-47C8-8BED-FEA486381E47}"/>
              </a:ext>
            </a:extLst>
          </p:cNvPr>
          <p:cNvGrpSpPr/>
          <p:nvPr/>
        </p:nvGrpSpPr>
        <p:grpSpPr>
          <a:xfrm>
            <a:off x="9143999" y="4488893"/>
            <a:ext cx="2588455" cy="2138288"/>
            <a:chOff x="9143999" y="2868637"/>
            <a:chExt cx="2588455" cy="2138288"/>
          </a:xfrm>
        </p:grpSpPr>
        <p:sp>
          <p:nvSpPr>
            <p:cNvPr id="14" name="Rectangle 13">
              <a:extLst>
                <a:ext uri="{FF2B5EF4-FFF2-40B4-BE49-F238E27FC236}">
                  <a16:creationId xmlns:a16="http://schemas.microsoft.com/office/drawing/2014/main" id="{0B491212-C216-458E-8C69-ACEFE6EAB1E6}"/>
                </a:ext>
              </a:extLst>
            </p:cNvPr>
            <p:cNvSpPr/>
            <p:nvPr/>
          </p:nvSpPr>
          <p:spPr>
            <a:xfrm>
              <a:off x="9143999" y="3263705"/>
              <a:ext cx="2588455" cy="1185202"/>
            </a:xfrm>
            <a:prstGeom prst="rect">
              <a:avLst/>
            </a:prstGeom>
            <a:noFill/>
            <a:ln>
              <a:solidFill>
                <a:srgbClr val="73C8E3">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308370AE-C2CC-40F0-AE5A-D3EA8BD0BD9B}"/>
                </a:ext>
              </a:extLst>
            </p:cNvPr>
            <p:cNvSpPr/>
            <p:nvPr/>
          </p:nvSpPr>
          <p:spPr>
            <a:xfrm>
              <a:off x="10475741" y="2868637"/>
              <a:ext cx="1057421" cy="790135"/>
            </a:xfrm>
            <a:prstGeom prst="rect">
              <a:avLst/>
            </a:prstGeom>
            <a:noFill/>
            <a:ln>
              <a:solidFill>
                <a:srgbClr val="73C8E3">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5766F747-1951-4A04-803A-F21DB03BB50F}"/>
                </a:ext>
              </a:extLst>
            </p:cNvPr>
            <p:cNvSpPr/>
            <p:nvPr/>
          </p:nvSpPr>
          <p:spPr>
            <a:xfrm>
              <a:off x="9486314" y="3658772"/>
              <a:ext cx="989428" cy="1348153"/>
            </a:xfrm>
            <a:prstGeom prst="rect">
              <a:avLst/>
            </a:prstGeom>
            <a:noFill/>
            <a:ln>
              <a:solidFill>
                <a:srgbClr val="73C8E3">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3889EA66-E35C-4D40-A4A5-A41D00DC8B2E}"/>
              </a:ext>
            </a:extLst>
          </p:cNvPr>
          <p:cNvGrpSpPr/>
          <p:nvPr/>
        </p:nvGrpSpPr>
        <p:grpSpPr>
          <a:xfrm>
            <a:off x="2913083" y="4374623"/>
            <a:ext cx="2080113" cy="1626465"/>
            <a:chOff x="9143999" y="2868637"/>
            <a:chExt cx="2588455" cy="2138288"/>
          </a:xfrm>
        </p:grpSpPr>
        <p:sp>
          <p:nvSpPr>
            <p:cNvPr id="18" name="Rectangle 17">
              <a:extLst>
                <a:ext uri="{FF2B5EF4-FFF2-40B4-BE49-F238E27FC236}">
                  <a16:creationId xmlns:a16="http://schemas.microsoft.com/office/drawing/2014/main" id="{6B716B69-F2F8-4112-8281-219BE1D65CEB}"/>
                </a:ext>
              </a:extLst>
            </p:cNvPr>
            <p:cNvSpPr/>
            <p:nvPr/>
          </p:nvSpPr>
          <p:spPr>
            <a:xfrm>
              <a:off x="9143999" y="3263705"/>
              <a:ext cx="2588455" cy="1185202"/>
            </a:xfrm>
            <a:prstGeom prst="rect">
              <a:avLst/>
            </a:prstGeom>
            <a:noFill/>
            <a:ln>
              <a:solidFill>
                <a:srgbClr val="73C8E3">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6B678834-15C7-43C1-9E64-6E570AFCBD45}"/>
                </a:ext>
              </a:extLst>
            </p:cNvPr>
            <p:cNvSpPr/>
            <p:nvPr/>
          </p:nvSpPr>
          <p:spPr>
            <a:xfrm>
              <a:off x="10475741" y="2868637"/>
              <a:ext cx="1057421" cy="790135"/>
            </a:xfrm>
            <a:prstGeom prst="rect">
              <a:avLst/>
            </a:prstGeom>
            <a:noFill/>
            <a:ln>
              <a:solidFill>
                <a:srgbClr val="73C8E3">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046494CD-863B-4BAF-9FEA-019ABD8EA313}"/>
                </a:ext>
              </a:extLst>
            </p:cNvPr>
            <p:cNvSpPr/>
            <p:nvPr/>
          </p:nvSpPr>
          <p:spPr>
            <a:xfrm>
              <a:off x="9486314" y="3658772"/>
              <a:ext cx="989428" cy="1348153"/>
            </a:xfrm>
            <a:prstGeom prst="rect">
              <a:avLst/>
            </a:prstGeom>
            <a:noFill/>
            <a:ln>
              <a:solidFill>
                <a:srgbClr val="73C8E3">
                  <a:alpha val="6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 name="Group 20">
            <a:extLst>
              <a:ext uri="{FF2B5EF4-FFF2-40B4-BE49-F238E27FC236}">
                <a16:creationId xmlns:a16="http://schemas.microsoft.com/office/drawing/2014/main" id="{50B87C80-6A6D-4CE1-A32A-914352294078}"/>
              </a:ext>
            </a:extLst>
          </p:cNvPr>
          <p:cNvGrpSpPr/>
          <p:nvPr/>
        </p:nvGrpSpPr>
        <p:grpSpPr>
          <a:xfrm>
            <a:off x="1292492" y="588499"/>
            <a:ext cx="4228676" cy="3070273"/>
            <a:chOff x="9143999" y="2868637"/>
            <a:chExt cx="2588455" cy="2138288"/>
          </a:xfrm>
        </p:grpSpPr>
        <p:sp>
          <p:nvSpPr>
            <p:cNvPr id="22" name="Rectangle 21">
              <a:extLst>
                <a:ext uri="{FF2B5EF4-FFF2-40B4-BE49-F238E27FC236}">
                  <a16:creationId xmlns:a16="http://schemas.microsoft.com/office/drawing/2014/main" id="{6B8DBB19-310F-4226-BAE4-603E7901776D}"/>
                </a:ext>
              </a:extLst>
            </p:cNvPr>
            <p:cNvSpPr/>
            <p:nvPr/>
          </p:nvSpPr>
          <p:spPr>
            <a:xfrm>
              <a:off x="9143999" y="3263705"/>
              <a:ext cx="2588455" cy="1185202"/>
            </a:xfrm>
            <a:prstGeom prst="rect">
              <a:avLst/>
            </a:prstGeom>
            <a:noFill/>
            <a:ln>
              <a:solidFill>
                <a:srgbClr val="73C8E3">
                  <a:alpha val="2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DF0E907C-B209-43BD-ADD1-F804F714A231}"/>
                </a:ext>
              </a:extLst>
            </p:cNvPr>
            <p:cNvSpPr/>
            <p:nvPr/>
          </p:nvSpPr>
          <p:spPr>
            <a:xfrm>
              <a:off x="10475741" y="2868637"/>
              <a:ext cx="1057421" cy="790135"/>
            </a:xfrm>
            <a:prstGeom prst="rect">
              <a:avLst/>
            </a:prstGeom>
            <a:noFill/>
            <a:ln>
              <a:solidFill>
                <a:srgbClr val="73C8E3">
                  <a:alpha val="2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2217508C-1B8A-4F49-B169-E04CB586063E}"/>
                </a:ext>
              </a:extLst>
            </p:cNvPr>
            <p:cNvSpPr/>
            <p:nvPr/>
          </p:nvSpPr>
          <p:spPr>
            <a:xfrm>
              <a:off x="9486314" y="3658772"/>
              <a:ext cx="989428" cy="1348153"/>
            </a:xfrm>
            <a:prstGeom prst="rect">
              <a:avLst/>
            </a:prstGeom>
            <a:noFill/>
            <a:ln>
              <a:solidFill>
                <a:srgbClr val="73C8E3">
                  <a:alpha val="2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5" name="Rectangle 20">
            <a:extLst>
              <a:ext uri="{FF2B5EF4-FFF2-40B4-BE49-F238E27FC236}">
                <a16:creationId xmlns:a16="http://schemas.microsoft.com/office/drawing/2014/main" id="{57F2108A-6B09-4181-8A26-EE7D47F1D130}"/>
              </a:ext>
            </a:extLst>
          </p:cNvPr>
          <p:cNvSpPr/>
          <p:nvPr/>
        </p:nvSpPr>
        <p:spPr>
          <a:xfrm>
            <a:off x="6229930" y="788836"/>
            <a:ext cx="5964334" cy="4787802"/>
          </a:xfrm>
          <a:custGeom>
            <a:avLst/>
            <a:gdLst>
              <a:gd name="connsiteX0" fmla="*/ 0 w 5537767"/>
              <a:gd name="connsiteY0" fmla="*/ 0 h 3207434"/>
              <a:gd name="connsiteX1" fmla="*/ 5537767 w 5537767"/>
              <a:gd name="connsiteY1" fmla="*/ 0 h 3207434"/>
              <a:gd name="connsiteX2" fmla="*/ 5537767 w 5537767"/>
              <a:gd name="connsiteY2" fmla="*/ 3207434 h 3207434"/>
              <a:gd name="connsiteX3" fmla="*/ 0 w 5537767"/>
              <a:gd name="connsiteY3" fmla="*/ 3207434 h 3207434"/>
              <a:gd name="connsiteX4" fmla="*/ 0 w 5537767"/>
              <a:gd name="connsiteY4" fmla="*/ 0 h 3207434"/>
              <a:gd name="connsiteX0" fmla="*/ 281353 w 5537767"/>
              <a:gd name="connsiteY0" fmla="*/ 0 h 3221502"/>
              <a:gd name="connsiteX1" fmla="*/ 5537767 w 5537767"/>
              <a:gd name="connsiteY1" fmla="*/ 14068 h 3221502"/>
              <a:gd name="connsiteX2" fmla="*/ 5537767 w 5537767"/>
              <a:gd name="connsiteY2" fmla="*/ 3221502 h 3221502"/>
              <a:gd name="connsiteX3" fmla="*/ 0 w 5537767"/>
              <a:gd name="connsiteY3" fmla="*/ 3221502 h 3221502"/>
              <a:gd name="connsiteX4" fmla="*/ 281353 w 5537767"/>
              <a:gd name="connsiteY4" fmla="*/ 0 h 3221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767" h="3221502">
                <a:moveTo>
                  <a:pt x="281353" y="0"/>
                </a:moveTo>
                <a:lnTo>
                  <a:pt x="5537767" y="14068"/>
                </a:lnTo>
                <a:lnTo>
                  <a:pt x="5537767" y="3221502"/>
                </a:lnTo>
                <a:lnTo>
                  <a:pt x="0" y="3221502"/>
                </a:lnTo>
                <a:lnTo>
                  <a:pt x="281353" y="0"/>
                </a:lnTo>
                <a:close/>
              </a:path>
            </a:pathLst>
          </a:custGeom>
          <a:solidFill>
            <a:schemeClr val="bg1">
              <a:lumMod val="95000"/>
              <a:alpha val="75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1">
            <a:extLst>
              <a:ext uri="{FF2B5EF4-FFF2-40B4-BE49-F238E27FC236}">
                <a16:creationId xmlns:a16="http://schemas.microsoft.com/office/drawing/2014/main" id="{98EEB933-4BC2-4298-9093-722F7A8BF42E}"/>
              </a:ext>
            </a:extLst>
          </p:cNvPr>
          <p:cNvSpPr/>
          <p:nvPr/>
        </p:nvSpPr>
        <p:spPr>
          <a:xfrm>
            <a:off x="0" y="659724"/>
            <a:ext cx="5912626" cy="5058965"/>
          </a:xfrm>
          <a:custGeom>
            <a:avLst/>
            <a:gdLst>
              <a:gd name="connsiteX0" fmla="*/ 0 w 5521168"/>
              <a:gd name="connsiteY0" fmla="*/ 0 h 3214469"/>
              <a:gd name="connsiteX1" fmla="*/ 5521168 w 5521168"/>
              <a:gd name="connsiteY1" fmla="*/ 0 h 3214469"/>
              <a:gd name="connsiteX2" fmla="*/ 5521168 w 5521168"/>
              <a:gd name="connsiteY2" fmla="*/ 3214469 h 3214469"/>
              <a:gd name="connsiteX3" fmla="*/ 0 w 5521168"/>
              <a:gd name="connsiteY3" fmla="*/ 3214469 h 3214469"/>
              <a:gd name="connsiteX4" fmla="*/ 0 w 5521168"/>
              <a:gd name="connsiteY4" fmla="*/ 0 h 3214469"/>
              <a:gd name="connsiteX0" fmla="*/ 0 w 5844725"/>
              <a:gd name="connsiteY0" fmla="*/ 28136 h 3242605"/>
              <a:gd name="connsiteX1" fmla="*/ 5844725 w 5844725"/>
              <a:gd name="connsiteY1" fmla="*/ 0 h 3242605"/>
              <a:gd name="connsiteX2" fmla="*/ 5521168 w 5844725"/>
              <a:gd name="connsiteY2" fmla="*/ 3242605 h 3242605"/>
              <a:gd name="connsiteX3" fmla="*/ 0 w 5844725"/>
              <a:gd name="connsiteY3" fmla="*/ 3242605 h 3242605"/>
              <a:gd name="connsiteX4" fmla="*/ 0 w 5844725"/>
              <a:gd name="connsiteY4" fmla="*/ 28136 h 324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4725" h="3242605">
                <a:moveTo>
                  <a:pt x="0" y="28136"/>
                </a:moveTo>
                <a:lnTo>
                  <a:pt x="5844725" y="0"/>
                </a:lnTo>
                <a:lnTo>
                  <a:pt x="5521168" y="3242605"/>
                </a:lnTo>
                <a:lnTo>
                  <a:pt x="0" y="3242605"/>
                </a:lnTo>
                <a:lnTo>
                  <a:pt x="0" y="28136"/>
                </a:lnTo>
                <a:close/>
              </a:path>
            </a:pathLst>
          </a:custGeom>
          <a:solidFill>
            <a:schemeClr val="tx1">
              <a:lumMod val="95000"/>
              <a:lumOff val="5000"/>
              <a:alpha val="75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sp>
        <p:nvSpPr>
          <p:cNvPr id="27" name="Rectangle 22">
            <a:extLst>
              <a:ext uri="{FF2B5EF4-FFF2-40B4-BE49-F238E27FC236}">
                <a16:creationId xmlns:a16="http://schemas.microsoft.com/office/drawing/2014/main" id="{D0D3275A-FCB1-4539-A7D5-27965DE285FD}"/>
              </a:ext>
            </a:extLst>
          </p:cNvPr>
          <p:cNvSpPr/>
          <p:nvPr/>
        </p:nvSpPr>
        <p:spPr>
          <a:xfrm>
            <a:off x="5422724" y="-7723"/>
            <a:ext cx="1714839" cy="6879790"/>
          </a:xfrm>
          <a:custGeom>
            <a:avLst/>
            <a:gdLst>
              <a:gd name="connsiteX0" fmla="*/ 0 w 351694"/>
              <a:gd name="connsiteY0" fmla="*/ 0 h 6858000"/>
              <a:gd name="connsiteX1" fmla="*/ 351694 w 351694"/>
              <a:gd name="connsiteY1" fmla="*/ 0 h 6858000"/>
              <a:gd name="connsiteX2" fmla="*/ 351694 w 351694"/>
              <a:gd name="connsiteY2" fmla="*/ 6858000 h 6858000"/>
              <a:gd name="connsiteX3" fmla="*/ 0 w 351694"/>
              <a:gd name="connsiteY3" fmla="*/ 6858000 h 6858000"/>
              <a:gd name="connsiteX4" fmla="*/ 0 w 351694"/>
              <a:gd name="connsiteY4" fmla="*/ 0 h 6858000"/>
              <a:gd name="connsiteX0" fmla="*/ 0 w 970673"/>
              <a:gd name="connsiteY0" fmla="*/ 0 h 6858000"/>
              <a:gd name="connsiteX1" fmla="*/ 970673 w 970673"/>
              <a:gd name="connsiteY1" fmla="*/ 28136 h 6858000"/>
              <a:gd name="connsiteX2" fmla="*/ 351694 w 970673"/>
              <a:gd name="connsiteY2" fmla="*/ 6858000 h 6858000"/>
              <a:gd name="connsiteX3" fmla="*/ 0 w 970673"/>
              <a:gd name="connsiteY3" fmla="*/ 6858000 h 6858000"/>
              <a:gd name="connsiteX4" fmla="*/ 0 w 970673"/>
              <a:gd name="connsiteY4" fmla="*/ 0 h 6858000"/>
              <a:gd name="connsiteX0" fmla="*/ 604911 w 970673"/>
              <a:gd name="connsiteY0" fmla="*/ 0 h 6843932"/>
              <a:gd name="connsiteX1" fmla="*/ 970673 w 970673"/>
              <a:gd name="connsiteY1" fmla="*/ 14068 h 6843932"/>
              <a:gd name="connsiteX2" fmla="*/ 351694 w 970673"/>
              <a:gd name="connsiteY2" fmla="*/ 6843932 h 6843932"/>
              <a:gd name="connsiteX3" fmla="*/ 0 w 970673"/>
              <a:gd name="connsiteY3" fmla="*/ 6843932 h 6843932"/>
              <a:gd name="connsiteX4" fmla="*/ 604911 w 970673"/>
              <a:gd name="connsiteY4" fmla="*/ 0 h 6843932"/>
              <a:gd name="connsiteX0" fmla="*/ 604911 w 976649"/>
              <a:gd name="connsiteY0" fmla="*/ 3861 h 6847793"/>
              <a:gd name="connsiteX1" fmla="*/ 976649 w 976649"/>
              <a:gd name="connsiteY1" fmla="*/ 0 h 6847793"/>
              <a:gd name="connsiteX2" fmla="*/ 351694 w 976649"/>
              <a:gd name="connsiteY2" fmla="*/ 6847793 h 6847793"/>
              <a:gd name="connsiteX3" fmla="*/ 0 w 976649"/>
              <a:gd name="connsiteY3" fmla="*/ 6847793 h 6847793"/>
              <a:gd name="connsiteX4" fmla="*/ 604911 w 976649"/>
              <a:gd name="connsiteY4" fmla="*/ 3861 h 6847793"/>
              <a:gd name="connsiteX0" fmla="*/ 610888 w 976649"/>
              <a:gd name="connsiteY0" fmla="*/ 0 h 6861861"/>
              <a:gd name="connsiteX1" fmla="*/ 976649 w 976649"/>
              <a:gd name="connsiteY1" fmla="*/ 14068 h 6861861"/>
              <a:gd name="connsiteX2" fmla="*/ 351694 w 976649"/>
              <a:gd name="connsiteY2" fmla="*/ 6861861 h 6861861"/>
              <a:gd name="connsiteX3" fmla="*/ 0 w 976649"/>
              <a:gd name="connsiteY3" fmla="*/ 6861861 h 6861861"/>
              <a:gd name="connsiteX4" fmla="*/ 610888 w 976649"/>
              <a:gd name="connsiteY4" fmla="*/ 0 h 6861861"/>
              <a:gd name="connsiteX0" fmla="*/ 610888 w 976649"/>
              <a:gd name="connsiteY0" fmla="*/ 3861 h 6865722"/>
              <a:gd name="connsiteX1" fmla="*/ 976649 w 976649"/>
              <a:gd name="connsiteY1" fmla="*/ 0 h 6865722"/>
              <a:gd name="connsiteX2" fmla="*/ 351694 w 976649"/>
              <a:gd name="connsiteY2" fmla="*/ 6865722 h 6865722"/>
              <a:gd name="connsiteX3" fmla="*/ 0 w 976649"/>
              <a:gd name="connsiteY3" fmla="*/ 6865722 h 6865722"/>
              <a:gd name="connsiteX4" fmla="*/ 610888 w 976649"/>
              <a:gd name="connsiteY4" fmla="*/ 3861 h 68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649" h="6865722">
                <a:moveTo>
                  <a:pt x="610888" y="3861"/>
                </a:moveTo>
                <a:lnTo>
                  <a:pt x="976649" y="0"/>
                </a:lnTo>
                <a:lnTo>
                  <a:pt x="351694" y="6865722"/>
                </a:lnTo>
                <a:lnTo>
                  <a:pt x="0" y="6865722"/>
                </a:lnTo>
                <a:lnTo>
                  <a:pt x="610888" y="3861"/>
                </a:lnTo>
                <a:close/>
              </a:path>
            </a:pathLst>
          </a:custGeom>
          <a:pattFill prst="dkHorz">
            <a:fgClr>
              <a:schemeClr val="bg1">
                <a:lumMod val="75000"/>
              </a:schemeClr>
            </a:fgClr>
            <a:bgClr>
              <a:schemeClr val="bg1"/>
            </a:bgClr>
          </a:pattFill>
          <a:ln>
            <a:solidFill>
              <a:srgbClr val="1996A3"/>
            </a:soli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ircle: Hollow 27">
            <a:extLst>
              <a:ext uri="{FF2B5EF4-FFF2-40B4-BE49-F238E27FC236}">
                <a16:creationId xmlns:a16="http://schemas.microsoft.com/office/drawing/2014/main" id="{097DAA22-689C-460C-83E4-22E4850D30EC}"/>
              </a:ext>
            </a:extLst>
          </p:cNvPr>
          <p:cNvSpPr/>
          <p:nvPr/>
        </p:nvSpPr>
        <p:spPr>
          <a:xfrm>
            <a:off x="21893" y="1932068"/>
            <a:ext cx="3713938" cy="3462060"/>
          </a:xfrm>
          <a:prstGeom prst="donut">
            <a:avLst>
              <a:gd name="adj" fmla="val 6411"/>
            </a:avLst>
          </a:prstGeom>
          <a:solidFill>
            <a:srgbClr val="2CBA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TextBox 28">
            <a:extLst>
              <a:ext uri="{FF2B5EF4-FFF2-40B4-BE49-F238E27FC236}">
                <a16:creationId xmlns:a16="http://schemas.microsoft.com/office/drawing/2014/main" id="{E7A61FDA-B41E-4525-8D7F-CEF07E4A3495}"/>
              </a:ext>
            </a:extLst>
          </p:cNvPr>
          <p:cNvSpPr txBox="1"/>
          <p:nvPr/>
        </p:nvSpPr>
        <p:spPr>
          <a:xfrm>
            <a:off x="133050" y="2719641"/>
            <a:ext cx="3544407" cy="1938992"/>
          </a:xfrm>
          <a:prstGeom prst="rect">
            <a:avLst/>
          </a:prstGeom>
          <a:noFill/>
        </p:spPr>
        <p:txBody>
          <a:bodyPr wrap="square" rtlCol="0">
            <a:spAutoFit/>
          </a:bodyPr>
          <a:lstStyle/>
          <a:p>
            <a:pPr algn="ctr"/>
            <a:r>
              <a:rPr lang="en-IN" sz="4000" b="1" dirty="0">
                <a:solidFill>
                  <a:schemeClr val="bg1">
                    <a:alpha val="87000"/>
                  </a:schemeClr>
                </a:solidFill>
                <a:latin typeface="Roboto Black" panose="02000000000000000000" pitchFamily="2" charset="0"/>
                <a:ea typeface="Roboto Black" panose="02000000000000000000" pitchFamily="2" charset="0"/>
                <a:cs typeface="Roboto Black" panose="02000000000000000000" pitchFamily="2" charset="0"/>
              </a:rPr>
              <a:t>Database Management Systems</a:t>
            </a:r>
            <a:endParaRPr lang="en-IN" sz="4000" b="1" dirty="0">
              <a:solidFill>
                <a:schemeClr val="bg1">
                  <a:alpha val="87000"/>
                </a:schemeClr>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0" name="Circle: Hollow 29">
            <a:extLst>
              <a:ext uri="{FF2B5EF4-FFF2-40B4-BE49-F238E27FC236}">
                <a16:creationId xmlns:a16="http://schemas.microsoft.com/office/drawing/2014/main" id="{0D962331-D75D-42A1-BD4B-5901E0F757F0}"/>
              </a:ext>
            </a:extLst>
          </p:cNvPr>
          <p:cNvSpPr/>
          <p:nvPr/>
        </p:nvSpPr>
        <p:spPr>
          <a:xfrm>
            <a:off x="9102629" y="1932068"/>
            <a:ext cx="2598821" cy="2598821"/>
          </a:xfrm>
          <a:prstGeom prst="donut">
            <a:avLst>
              <a:gd name="adj" fmla="val 6411"/>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TextBox 30">
            <a:extLst>
              <a:ext uri="{FF2B5EF4-FFF2-40B4-BE49-F238E27FC236}">
                <a16:creationId xmlns:a16="http://schemas.microsoft.com/office/drawing/2014/main" id="{A80B0039-69E6-4D4D-ABB0-E64B0292BBEA}"/>
              </a:ext>
            </a:extLst>
          </p:cNvPr>
          <p:cNvSpPr txBox="1"/>
          <p:nvPr/>
        </p:nvSpPr>
        <p:spPr>
          <a:xfrm>
            <a:off x="9400034" y="2565540"/>
            <a:ext cx="2058557" cy="477054"/>
          </a:xfrm>
          <a:prstGeom prst="rect">
            <a:avLst/>
          </a:prstGeom>
          <a:noFill/>
        </p:spPr>
        <p:txBody>
          <a:bodyPr wrap="square" rtlCol="0">
            <a:spAutoFit/>
          </a:bodyPr>
          <a:lstStyle/>
          <a:p>
            <a:pPr algn="ctr"/>
            <a:endParaRPr lang="en-IN" sz="2500" dirty="0">
              <a:solidFill>
                <a:schemeClr val="tx1">
                  <a:lumMod val="85000"/>
                  <a:lumOff val="15000"/>
                  <a:alpha val="87000"/>
                </a:schemeClr>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2" name="TextBox 31">
            <a:extLst>
              <a:ext uri="{FF2B5EF4-FFF2-40B4-BE49-F238E27FC236}">
                <a16:creationId xmlns:a16="http://schemas.microsoft.com/office/drawing/2014/main" id="{7D6F00C7-4216-44C3-8971-85B759BA58DA}"/>
              </a:ext>
            </a:extLst>
          </p:cNvPr>
          <p:cNvSpPr txBox="1"/>
          <p:nvPr/>
        </p:nvSpPr>
        <p:spPr>
          <a:xfrm>
            <a:off x="6926643" y="2826401"/>
            <a:ext cx="2430166" cy="461665"/>
          </a:xfrm>
          <a:prstGeom prst="rect">
            <a:avLst/>
          </a:prstGeom>
          <a:noFill/>
        </p:spPr>
        <p:txBody>
          <a:bodyPr wrap="square" rtlCol="0">
            <a:spAutoFit/>
          </a:bodyPr>
          <a:lstStyle/>
          <a:p>
            <a:endParaRPr lang="en-IN" sz="2400" dirty="0">
              <a:solidFill>
                <a:schemeClr val="tx1">
                  <a:lumMod val="85000"/>
                  <a:lumOff val="15000"/>
                </a:schemeClr>
              </a:solidFill>
              <a:latin typeface="Roboto Light" panose="02000000000000000000" pitchFamily="2" charset="0"/>
              <a:ea typeface="Roboto Light" panose="02000000000000000000" pitchFamily="2" charset="0"/>
              <a:cs typeface="Roboto Light" panose="02000000000000000000" pitchFamily="2" charset="0"/>
            </a:endParaRPr>
          </a:p>
        </p:txBody>
      </p:sp>
      <p:sp>
        <p:nvSpPr>
          <p:cNvPr id="33" name="TextBox 32">
            <a:extLst>
              <a:ext uri="{FF2B5EF4-FFF2-40B4-BE49-F238E27FC236}">
                <a16:creationId xmlns:a16="http://schemas.microsoft.com/office/drawing/2014/main" id="{64F8A20D-BD9E-459A-B956-A77735166805}"/>
              </a:ext>
            </a:extLst>
          </p:cNvPr>
          <p:cNvSpPr txBox="1"/>
          <p:nvPr/>
        </p:nvSpPr>
        <p:spPr>
          <a:xfrm>
            <a:off x="7406453" y="5669104"/>
            <a:ext cx="4326001" cy="646331"/>
          </a:xfrm>
          <a:prstGeom prst="rect">
            <a:avLst/>
          </a:prstGeom>
          <a:noFill/>
        </p:spPr>
        <p:txBody>
          <a:bodyPr wrap="square" rtlCol="0">
            <a:spAutoFit/>
          </a:bodyPr>
          <a:lstStyle/>
          <a:p>
            <a:r>
              <a:rPr lang="en-US" b="1" dirty="0"/>
              <a:t>Presented by : </a:t>
            </a:r>
            <a:r>
              <a:rPr lang="en-US" b="1" dirty="0" err="1"/>
              <a:t>Amber,Siva</a:t>
            </a:r>
            <a:endParaRPr lang="en-US" b="1" dirty="0"/>
          </a:p>
          <a:p>
            <a:r>
              <a:rPr lang="en-US" b="1" dirty="0"/>
              <a:t>     </a:t>
            </a:r>
          </a:p>
        </p:txBody>
      </p:sp>
      <p:pic>
        <p:nvPicPr>
          <p:cNvPr id="35" name="Picture 34">
            <a:extLst>
              <a:ext uri="{FF2B5EF4-FFF2-40B4-BE49-F238E27FC236}">
                <a16:creationId xmlns:a16="http://schemas.microsoft.com/office/drawing/2014/main" id="{9343B876-506E-49B5-B336-D31163F93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0483" y="2445130"/>
            <a:ext cx="1774688" cy="155899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780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upRight)">
                                      <p:cBhvr>
                                        <p:cTn id="7" dur="500"/>
                                        <p:tgtEl>
                                          <p:spTgt spid="9"/>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2" presetClass="entr" presetSubtype="4"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1000" fill="hold"/>
                                        <p:tgtEl>
                                          <p:spTgt spid="11"/>
                                        </p:tgtEl>
                                        <p:attrNameLst>
                                          <p:attrName>ppt_x</p:attrName>
                                        </p:attrNameLst>
                                      </p:cBhvr>
                                      <p:tavLst>
                                        <p:tav tm="0">
                                          <p:val>
                                            <p:strVal val="#ppt_x"/>
                                          </p:val>
                                        </p:tav>
                                        <p:tav tm="100000">
                                          <p:val>
                                            <p:strVal val="#ppt_x"/>
                                          </p:val>
                                        </p:tav>
                                      </p:tavLst>
                                    </p:anim>
                                    <p:anim calcmode="lin" valueType="num">
                                      <p:cBhvr additive="base">
                                        <p:cTn id="17" dur="1000" fill="hold"/>
                                        <p:tgtEl>
                                          <p:spTgt spid="11"/>
                                        </p:tgtEl>
                                        <p:attrNameLst>
                                          <p:attrName>ppt_y</p:attrName>
                                        </p:attrNameLst>
                                      </p:cBhvr>
                                      <p:tavLst>
                                        <p:tav tm="0">
                                          <p:val>
                                            <p:strVal val="1+#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1000" fill="hold"/>
                                        <p:tgtEl>
                                          <p:spTgt spid="12"/>
                                        </p:tgtEl>
                                        <p:attrNameLst>
                                          <p:attrName>ppt_x</p:attrName>
                                        </p:attrNameLst>
                                      </p:cBhvr>
                                      <p:tavLst>
                                        <p:tav tm="0">
                                          <p:val>
                                            <p:strVal val="#ppt_x"/>
                                          </p:val>
                                        </p:tav>
                                        <p:tav tm="100000">
                                          <p:val>
                                            <p:strVal val="#ppt_x"/>
                                          </p:val>
                                        </p:tav>
                                      </p:tavLst>
                                    </p:anim>
                                    <p:anim calcmode="lin" valueType="num">
                                      <p:cBhvr additive="base">
                                        <p:cTn id="21" dur="1000" fill="hold"/>
                                        <p:tgtEl>
                                          <p:spTgt spid="12"/>
                                        </p:tgtEl>
                                        <p:attrNameLst>
                                          <p:attrName>ppt_y</p:attrName>
                                        </p:attrNameLst>
                                      </p:cBhvr>
                                      <p:tavLst>
                                        <p:tav tm="0">
                                          <p:val>
                                            <p:strVal val="0-#ppt_h/2"/>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1000"/>
                                        <p:tgtEl>
                                          <p:spTgt spid="21"/>
                                        </p:tgtEl>
                                      </p:cBhvr>
                                    </p:animEffect>
                                    <p:anim calcmode="lin" valueType="num">
                                      <p:cBhvr>
                                        <p:cTn id="35" dur="1000" fill="hold"/>
                                        <p:tgtEl>
                                          <p:spTgt spid="21"/>
                                        </p:tgtEl>
                                        <p:attrNameLst>
                                          <p:attrName>ppt_x</p:attrName>
                                        </p:attrNameLst>
                                      </p:cBhvr>
                                      <p:tavLst>
                                        <p:tav tm="0">
                                          <p:val>
                                            <p:strVal val="#ppt_x"/>
                                          </p:val>
                                        </p:tav>
                                        <p:tav tm="100000">
                                          <p:val>
                                            <p:strVal val="#ppt_x"/>
                                          </p:val>
                                        </p:tav>
                                      </p:tavLst>
                                    </p:anim>
                                    <p:anim calcmode="lin" valueType="num">
                                      <p:cBhvr>
                                        <p:cTn id="36" dur="1000" fill="hold"/>
                                        <p:tgtEl>
                                          <p:spTgt spid="21"/>
                                        </p:tgtEl>
                                        <p:attrNameLst>
                                          <p:attrName>ppt_y</p:attrName>
                                        </p:attrNameLst>
                                      </p:cBhvr>
                                      <p:tavLst>
                                        <p:tav tm="0">
                                          <p:val>
                                            <p:strVal val="#ppt_y+.1"/>
                                          </p:val>
                                        </p:tav>
                                        <p:tav tm="100000">
                                          <p:val>
                                            <p:strVal val="#ppt_y"/>
                                          </p:val>
                                        </p:tav>
                                      </p:tavLst>
                                    </p:anim>
                                  </p:childTnLst>
                                </p:cTn>
                              </p:par>
                            </p:childTnLst>
                          </p:cTn>
                        </p:par>
                        <p:par>
                          <p:cTn id="37" fill="hold">
                            <p:stCondLst>
                              <p:cond delay="2250"/>
                            </p:stCondLst>
                            <p:childTnLst>
                              <p:par>
                                <p:cTn id="38" presetID="17" presetClass="entr" presetSubtype="1"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750" fill="hold"/>
                                        <p:tgtEl>
                                          <p:spTgt spid="27"/>
                                        </p:tgtEl>
                                        <p:attrNameLst>
                                          <p:attrName>ppt_x</p:attrName>
                                        </p:attrNameLst>
                                      </p:cBhvr>
                                      <p:tavLst>
                                        <p:tav tm="0">
                                          <p:val>
                                            <p:strVal val="#ppt_x"/>
                                          </p:val>
                                        </p:tav>
                                        <p:tav tm="100000">
                                          <p:val>
                                            <p:strVal val="#ppt_x"/>
                                          </p:val>
                                        </p:tav>
                                      </p:tavLst>
                                    </p:anim>
                                    <p:anim calcmode="lin" valueType="num">
                                      <p:cBhvr>
                                        <p:cTn id="41" dur="750" fill="hold"/>
                                        <p:tgtEl>
                                          <p:spTgt spid="27"/>
                                        </p:tgtEl>
                                        <p:attrNameLst>
                                          <p:attrName>ppt_y</p:attrName>
                                        </p:attrNameLst>
                                      </p:cBhvr>
                                      <p:tavLst>
                                        <p:tav tm="0">
                                          <p:val>
                                            <p:strVal val="#ppt_y-#ppt_h/2"/>
                                          </p:val>
                                        </p:tav>
                                        <p:tav tm="100000">
                                          <p:val>
                                            <p:strVal val="#ppt_y"/>
                                          </p:val>
                                        </p:tav>
                                      </p:tavLst>
                                    </p:anim>
                                    <p:anim calcmode="lin" valueType="num">
                                      <p:cBhvr>
                                        <p:cTn id="42" dur="750" fill="hold"/>
                                        <p:tgtEl>
                                          <p:spTgt spid="27"/>
                                        </p:tgtEl>
                                        <p:attrNameLst>
                                          <p:attrName>ppt_w</p:attrName>
                                        </p:attrNameLst>
                                      </p:cBhvr>
                                      <p:tavLst>
                                        <p:tav tm="0">
                                          <p:val>
                                            <p:strVal val="#ppt_w"/>
                                          </p:val>
                                        </p:tav>
                                        <p:tav tm="100000">
                                          <p:val>
                                            <p:strVal val="#ppt_w"/>
                                          </p:val>
                                        </p:tav>
                                      </p:tavLst>
                                    </p:anim>
                                    <p:anim calcmode="lin" valueType="num">
                                      <p:cBhvr>
                                        <p:cTn id="43" dur="750" fill="hold"/>
                                        <p:tgtEl>
                                          <p:spTgt spid="27"/>
                                        </p:tgtEl>
                                        <p:attrNameLst>
                                          <p:attrName>ppt_h</p:attrName>
                                        </p:attrNameLst>
                                      </p:cBhvr>
                                      <p:tavLst>
                                        <p:tav tm="0">
                                          <p:val>
                                            <p:fltVal val="0"/>
                                          </p:val>
                                        </p:tav>
                                        <p:tav tm="100000">
                                          <p:val>
                                            <p:strVal val="#ppt_h"/>
                                          </p:val>
                                        </p:tav>
                                      </p:tavLst>
                                    </p:anim>
                                  </p:childTnLst>
                                </p:cTn>
                              </p:par>
                            </p:childTnLst>
                          </p:cTn>
                        </p:par>
                        <p:par>
                          <p:cTn id="44" fill="hold">
                            <p:stCondLst>
                              <p:cond delay="3000"/>
                            </p:stCondLst>
                            <p:childTnLst>
                              <p:par>
                                <p:cTn id="45" presetID="18" presetClass="entr" presetSubtype="9"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trips(upLeft)">
                                      <p:cBhvr>
                                        <p:cTn id="47" dur="500"/>
                                        <p:tgtEl>
                                          <p:spTgt spid="25"/>
                                        </p:tgtEl>
                                      </p:cBhvr>
                                    </p:animEffect>
                                  </p:childTnLst>
                                </p:cTn>
                              </p:par>
                              <p:par>
                                <p:cTn id="48" presetID="18" presetClass="entr" presetSubtype="6"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strips(downRight)">
                                      <p:cBhvr>
                                        <p:cTn id="50" dur="500"/>
                                        <p:tgtEl>
                                          <p:spTgt spid="26"/>
                                        </p:tgtEl>
                                      </p:cBhvr>
                                    </p:animEffect>
                                  </p:childTnLst>
                                </p:cTn>
                              </p:par>
                            </p:childTnLst>
                          </p:cTn>
                        </p:par>
                        <p:par>
                          <p:cTn id="51" fill="hold">
                            <p:stCondLst>
                              <p:cond delay="3500"/>
                            </p:stCondLst>
                            <p:childTnLst>
                              <p:par>
                                <p:cTn id="52" presetID="49" presetClass="entr" presetSubtype="0" decel="100000"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p:cTn id="54" dur="500" fill="hold"/>
                                        <p:tgtEl>
                                          <p:spTgt spid="28"/>
                                        </p:tgtEl>
                                        <p:attrNameLst>
                                          <p:attrName>ppt_w</p:attrName>
                                        </p:attrNameLst>
                                      </p:cBhvr>
                                      <p:tavLst>
                                        <p:tav tm="0">
                                          <p:val>
                                            <p:fltVal val="0"/>
                                          </p:val>
                                        </p:tav>
                                        <p:tav tm="100000">
                                          <p:val>
                                            <p:strVal val="#ppt_w"/>
                                          </p:val>
                                        </p:tav>
                                      </p:tavLst>
                                    </p:anim>
                                    <p:anim calcmode="lin" valueType="num">
                                      <p:cBhvr>
                                        <p:cTn id="55" dur="500" fill="hold"/>
                                        <p:tgtEl>
                                          <p:spTgt spid="28"/>
                                        </p:tgtEl>
                                        <p:attrNameLst>
                                          <p:attrName>ppt_h</p:attrName>
                                        </p:attrNameLst>
                                      </p:cBhvr>
                                      <p:tavLst>
                                        <p:tav tm="0">
                                          <p:val>
                                            <p:fltVal val="0"/>
                                          </p:val>
                                        </p:tav>
                                        <p:tav tm="100000">
                                          <p:val>
                                            <p:strVal val="#ppt_h"/>
                                          </p:val>
                                        </p:tav>
                                      </p:tavLst>
                                    </p:anim>
                                    <p:anim calcmode="lin" valueType="num">
                                      <p:cBhvr>
                                        <p:cTn id="56" dur="500" fill="hold"/>
                                        <p:tgtEl>
                                          <p:spTgt spid="28"/>
                                        </p:tgtEl>
                                        <p:attrNameLst>
                                          <p:attrName>style.rotation</p:attrName>
                                        </p:attrNameLst>
                                      </p:cBhvr>
                                      <p:tavLst>
                                        <p:tav tm="0">
                                          <p:val>
                                            <p:fltVal val="360"/>
                                          </p:val>
                                        </p:tav>
                                        <p:tav tm="100000">
                                          <p:val>
                                            <p:fltVal val="0"/>
                                          </p:val>
                                        </p:tav>
                                      </p:tavLst>
                                    </p:anim>
                                    <p:animEffect transition="in" filter="fade">
                                      <p:cBhvr>
                                        <p:cTn id="57" dur="500"/>
                                        <p:tgtEl>
                                          <p:spTgt spid="28"/>
                                        </p:tgtEl>
                                      </p:cBhvr>
                                    </p:animEffect>
                                  </p:childTnLst>
                                </p:cTn>
                              </p:par>
                            </p:childTnLst>
                          </p:cTn>
                        </p:par>
                        <p:par>
                          <p:cTn id="58" fill="hold">
                            <p:stCondLst>
                              <p:cond delay="4000"/>
                            </p:stCondLst>
                            <p:childTnLst>
                              <p:par>
                                <p:cTn id="59" presetID="14" presetClass="entr" presetSubtype="10" fill="hold" grpId="0"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randombar(horizontal)">
                                      <p:cBhvr>
                                        <p:cTn id="61" dur="500"/>
                                        <p:tgtEl>
                                          <p:spTgt spid="29"/>
                                        </p:tgtEl>
                                      </p:cBhvr>
                                    </p:animEffect>
                                  </p:childTnLst>
                                </p:cTn>
                              </p:par>
                            </p:childTnLst>
                          </p:cTn>
                        </p:par>
                        <p:par>
                          <p:cTn id="62" fill="hold">
                            <p:stCondLst>
                              <p:cond delay="4500"/>
                            </p:stCondLst>
                            <p:childTnLst>
                              <p:par>
                                <p:cTn id="63" presetID="53" presetClass="entr" presetSubtype="16" fill="hold" grpId="0" nodeType="afterEffect" nodePh="1">
                                  <p:stCondLst>
                                    <p:cond delay="0"/>
                                  </p:stCondLst>
                                  <p:endCondLst>
                                    <p:cond evt="begin" delay="0">
                                      <p:tn val="63"/>
                                    </p:cond>
                                  </p:endCondLst>
                                  <p:childTnLst>
                                    <p:set>
                                      <p:cBhvr>
                                        <p:cTn id="64" dur="1" fill="hold">
                                          <p:stCondLst>
                                            <p:cond delay="0"/>
                                          </p:stCondLst>
                                        </p:cTn>
                                        <p:tgtEl>
                                          <p:spTgt spid="32"/>
                                        </p:tgtEl>
                                        <p:attrNameLst>
                                          <p:attrName>style.visibility</p:attrName>
                                        </p:attrNameLst>
                                      </p:cBhvr>
                                      <p:to>
                                        <p:strVal val="visible"/>
                                      </p:to>
                                    </p:set>
                                    <p:anim calcmode="lin" valueType="num">
                                      <p:cBhvr>
                                        <p:cTn id="65" dur="500" fill="hold"/>
                                        <p:tgtEl>
                                          <p:spTgt spid="32"/>
                                        </p:tgtEl>
                                        <p:attrNameLst>
                                          <p:attrName>ppt_w</p:attrName>
                                        </p:attrNameLst>
                                      </p:cBhvr>
                                      <p:tavLst>
                                        <p:tav tm="0">
                                          <p:val>
                                            <p:fltVal val="0"/>
                                          </p:val>
                                        </p:tav>
                                        <p:tav tm="100000">
                                          <p:val>
                                            <p:strVal val="#ppt_w"/>
                                          </p:val>
                                        </p:tav>
                                      </p:tavLst>
                                    </p:anim>
                                    <p:anim calcmode="lin" valueType="num">
                                      <p:cBhvr>
                                        <p:cTn id="66" dur="500" fill="hold"/>
                                        <p:tgtEl>
                                          <p:spTgt spid="32"/>
                                        </p:tgtEl>
                                        <p:attrNameLst>
                                          <p:attrName>ppt_h</p:attrName>
                                        </p:attrNameLst>
                                      </p:cBhvr>
                                      <p:tavLst>
                                        <p:tav tm="0">
                                          <p:val>
                                            <p:fltVal val="0"/>
                                          </p:val>
                                        </p:tav>
                                        <p:tav tm="100000">
                                          <p:val>
                                            <p:strVal val="#ppt_h"/>
                                          </p:val>
                                        </p:tav>
                                      </p:tavLst>
                                    </p:anim>
                                    <p:animEffect transition="in" filter="fade">
                                      <p:cBhvr>
                                        <p:cTn id="67" dur="500"/>
                                        <p:tgtEl>
                                          <p:spTgt spid="32"/>
                                        </p:tgtEl>
                                      </p:cBhvr>
                                    </p:animEffect>
                                  </p:childTnLst>
                                </p:cTn>
                              </p:par>
                            </p:childTnLst>
                          </p:cTn>
                        </p:par>
                        <p:par>
                          <p:cTn id="68" fill="hold">
                            <p:stCondLst>
                              <p:cond delay="5000"/>
                            </p:stCondLst>
                            <p:childTnLst>
                              <p:par>
                                <p:cTn id="69" presetID="49" presetClass="entr" presetSubtype="0" decel="100000" fill="hold" grpId="0" nodeType="afterEffect">
                                  <p:stCondLst>
                                    <p:cond delay="0"/>
                                  </p:stCondLst>
                                  <p:childTnLst>
                                    <p:set>
                                      <p:cBhvr>
                                        <p:cTn id="70" dur="1" fill="hold">
                                          <p:stCondLst>
                                            <p:cond delay="0"/>
                                          </p:stCondLst>
                                        </p:cTn>
                                        <p:tgtEl>
                                          <p:spTgt spid="30"/>
                                        </p:tgtEl>
                                        <p:attrNameLst>
                                          <p:attrName>style.visibility</p:attrName>
                                        </p:attrNameLst>
                                      </p:cBhvr>
                                      <p:to>
                                        <p:strVal val="visible"/>
                                      </p:to>
                                    </p:set>
                                    <p:anim calcmode="lin" valueType="num">
                                      <p:cBhvr>
                                        <p:cTn id="71" dur="500" fill="hold"/>
                                        <p:tgtEl>
                                          <p:spTgt spid="30"/>
                                        </p:tgtEl>
                                        <p:attrNameLst>
                                          <p:attrName>ppt_w</p:attrName>
                                        </p:attrNameLst>
                                      </p:cBhvr>
                                      <p:tavLst>
                                        <p:tav tm="0">
                                          <p:val>
                                            <p:fltVal val="0"/>
                                          </p:val>
                                        </p:tav>
                                        <p:tav tm="100000">
                                          <p:val>
                                            <p:strVal val="#ppt_w"/>
                                          </p:val>
                                        </p:tav>
                                      </p:tavLst>
                                    </p:anim>
                                    <p:anim calcmode="lin" valueType="num">
                                      <p:cBhvr>
                                        <p:cTn id="72" dur="500" fill="hold"/>
                                        <p:tgtEl>
                                          <p:spTgt spid="30"/>
                                        </p:tgtEl>
                                        <p:attrNameLst>
                                          <p:attrName>ppt_h</p:attrName>
                                        </p:attrNameLst>
                                      </p:cBhvr>
                                      <p:tavLst>
                                        <p:tav tm="0">
                                          <p:val>
                                            <p:fltVal val="0"/>
                                          </p:val>
                                        </p:tav>
                                        <p:tav tm="100000">
                                          <p:val>
                                            <p:strVal val="#ppt_h"/>
                                          </p:val>
                                        </p:tav>
                                      </p:tavLst>
                                    </p:anim>
                                    <p:anim calcmode="lin" valueType="num">
                                      <p:cBhvr>
                                        <p:cTn id="73" dur="500" fill="hold"/>
                                        <p:tgtEl>
                                          <p:spTgt spid="30"/>
                                        </p:tgtEl>
                                        <p:attrNameLst>
                                          <p:attrName>style.rotation</p:attrName>
                                        </p:attrNameLst>
                                      </p:cBhvr>
                                      <p:tavLst>
                                        <p:tav tm="0">
                                          <p:val>
                                            <p:fltVal val="360"/>
                                          </p:val>
                                        </p:tav>
                                        <p:tav tm="100000">
                                          <p:val>
                                            <p:fltVal val="0"/>
                                          </p:val>
                                        </p:tav>
                                      </p:tavLst>
                                    </p:anim>
                                    <p:animEffect transition="in" filter="fade">
                                      <p:cBhvr>
                                        <p:cTn id="74" dur="500"/>
                                        <p:tgtEl>
                                          <p:spTgt spid="30"/>
                                        </p:tgtEl>
                                      </p:cBhvr>
                                    </p:animEffect>
                                  </p:childTnLst>
                                </p:cTn>
                              </p:par>
                            </p:childTnLst>
                          </p:cTn>
                        </p:par>
                        <p:par>
                          <p:cTn id="75" fill="hold">
                            <p:stCondLst>
                              <p:cond delay="5500"/>
                            </p:stCondLst>
                            <p:childTnLst>
                              <p:par>
                                <p:cTn id="76" presetID="45" presetClass="entr" presetSubtype="0" fill="hold"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fade">
                                      <p:cBhvr>
                                        <p:cTn id="78" dur="2000"/>
                                        <p:tgtEl>
                                          <p:spTgt spid="35"/>
                                        </p:tgtEl>
                                      </p:cBhvr>
                                    </p:animEffect>
                                    <p:anim calcmode="lin" valueType="num">
                                      <p:cBhvr>
                                        <p:cTn id="79" dur="2000" fill="hold"/>
                                        <p:tgtEl>
                                          <p:spTgt spid="35"/>
                                        </p:tgtEl>
                                        <p:attrNameLst>
                                          <p:attrName>ppt_w</p:attrName>
                                        </p:attrNameLst>
                                      </p:cBhvr>
                                      <p:tavLst>
                                        <p:tav tm="0" fmla="#ppt_w*sin(2.5*pi*$)">
                                          <p:val>
                                            <p:fltVal val="0"/>
                                          </p:val>
                                        </p:tav>
                                        <p:tav tm="100000">
                                          <p:val>
                                            <p:fltVal val="1"/>
                                          </p:val>
                                        </p:tav>
                                      </p:tavLst>
                                    </p:anim>
                                    <p:anim calcmode="lin" valueType="num">
                                      <p:cBhvr>
                                        <p:cTn id="80" dur="2000" fill="hold"/>
                                        <p:tgtEl>
                                          <p:spTgt spid="35"/>
                                        </p:tgtEl>
                                        <p:attrNameLst>
                                          <p:attrName>ppt_h</p:attrName>
                                        </p:attrNameLst>
                                      </p:cBhvr>
                                      <p:tavLst>
                                        <p:tav tm="0">
                                          <p:val>
                                            <p:strVal val="#ppt_h"/>
                                          </p:val>
                                        </p:tav>
                                        <p:tav tm="100000">
                                          <p:val>
                                            <p:strVal val="#ppt_h"/>
                                          </p:val>
                                        </p:tav>
                                      </p:tavLst>
                                    </p:anim>
                                  </p:childTnLst>
                                </p:cTn>
                              </p:par>
                              <p:par>
                                <p:cTn id="81" presetID="14" presetClass="entr" presetSubtype="10" fill="hold" grpId="0" nodeType="withEffect" nodePh="1">
                                  <p:stCondLst>
                                    <p:cond delay="0"/>
                                  </p:stCondLst>
                                  <p:endCondLst>
                                    <p:cond evt="begin" delay="0">
                                      <p:tn val="81"/>
                                    </p:cond>
                                  </p:endCondLst>
                                  <p:childTnLst>
                                    <p:set>
                                      <p:cBhvr>
                                        <p:cTn id="82" dur="1" fill="hold">
                                          <p:stCondLst>
                                            <p:cond delay="0"/>
                                          </p:stCondLst>
                                        </p:cTn>
                                        <p:tgtEl>
                                          <p:spTgt spid="31"/>
                                        </p:tgtEl>
                                        <p:attrNameLst>
                                          <p:attrName>style.visibility</p:attrName>
                                        </p:attrNameLst>
                                      </p:cBhvr>
                                      <p:to>
                                        <p:strVal val="visible"/>
                                      </p:to>
                                    </p:set>
                                    <p:animEffect transition="in" filter="randombar(horizontal)">
                                      <p:cBhvr>
                                        <p:cTn id="83" dur="500"/>
                                        <p:tgtEl>
                                          <p:spTgt spid="3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fade">
                                      <p:cBhvr>
                                        <p:cTn id="8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25" grpId="0" animBg="1"/>
      <p:bldP spid="26" grpId="0" animBg="1"/>
      <p:bldP spid="27" grpId="0" animBg="1"/>
      <p:bldP spid="28" grpId="0" animBg="1"/>
      <p:bldP spid="29" grpId="0"/>
      <p:bldP spid="30" grpId="0" animBg="1"/>
      <p:bldP spid="31" grpId="0"/>
      <p:bldP spid="32"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it ?</a:t>
            </a:r>
          </a:p>
        </p:txBody>
      </p:sp>
      <p:sp>
        <p:nvSpPr>
          <p:cNvPr id="3" name="Content Placeholder 2"/>
          <p:cNvSpPr>
            <a:spLocks noGrp="1"/>
          </p:cNvSpPr>
          <p:nvPr>
            <p:ph idx="1"/>
          </p:nvPr>
        </p:nvSpPr>
        <p:spPr/>
        <p:txBody>
          <a:bodyPr>
            <a:normAutofit/>
          </a:bodyPr>
          <a:lstStyle/>
          <a:p>
            <a:r>
              <a:rPr lang="en-US" sz="2800" dirty="0"/>
              <a:t>A database management system (DBMS) is system software for creating and managing </a:t>
            </a:r>
            <a:r>
              <a:rPr lang="en-US" sz="2800" u="sng" dirty="0"/>
              <a:t>databases</a:t>
            </a:r>
            <a:r>
              <a:rPr lang="en-US" sz="2800" dirty="0"/>
              <a:t>. The DBMS provides users and programmers with a systematic way to create, retrieve, update and manage data.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283" y="3954530"/>
            <a:ext cx="4836129" cy="2757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8E7BEDAC-F1A0-4A73-B8E1-795E5F65F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3674" y="599789"/>
            <a:ext cx="1548326" cy="13601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4286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21F6-E6CB-42B4-A101-9EC3771A4923}"/>
              </a:ext>
            </a:extLst>
          </p:cNvPr>
          <p:cNvSpPr>
            <a:spLocks noGrp="1"/>
          </p:cNvSpPr>
          <p:nvPr>
            <p:ph type="title"/>
          </p:nvPr>
        </p:nvSpPr>
        <p:spPr/>
        <p:txBody>
          <a:bodyPr/>
          <a:lstStyle/>
          <a:p>
            <a:r>
              <a:rPr lang="en-US" dirty="0"/>
              <a:t>Facts about Database</a:t>
            </a:r>
          </a:p>
        </p:txBody>
      </p:sp>
      <p:sp>
        <p:nvSpPr>
          <p:cNvPr id="3" name="Content Placeholder 2">
            <a:extLst>
              <a:ext uri="{FF2B5EF4-FFF2-40B4-BE49-F238E27FC236}">
                <a16:creationId xmlns:a16="http://schemas.microsoft.com/office/drawing/2014/main" id="{2E3D6F8A-CFF4-448B-8ADA-28B4537F760A}"/>
              </a:ext>
            </a:extLst>
          </p:cNvPr>
          <p:cNvSpPr>
            <a:spLocks noGrp="1"/>
          </p:cNvSpPr>
          <p:nvPr>
            <p:ph idx="1"/>
          </p:nvPr>
        </p:nvSpPr>
        <p:spPr>
          <a:xfrm>
            <a:off x="680321" y="2240316"/>
            <a:ext cx="9276479" cy="4521127"/>
          </a:xfrm>
        </p:spPr>
        <p:txBody>
          <a:bodyPr>
            <a:normAutofit/>
          </a:bodyPr>
          <a:lstStyle/>
          <a:p>
            <a:r>
              <a:rPr lang="en-US" dirty="0">
                <a:effectLst/>
              </a:rPr>
              <a:t>Oracle -1980. This was the first most popular relational DBMS which gradually edged out earlier mainframe products such as IMS.</a:t>
            </a:r>
          </a:p>
          <a:p>
            <a:r>
              <a:rPr lang="en-US" dirty="0">
                <a:effectLst/>
              </a:rPr>
              <a:t>DBMS - personal computers. In fact, now you can find DBMS on almost every custom business application.</a:t>
            </a:r>
          </a:p>
          <a:p>
            <a:r>
              <a:rPr lang="en-US" dirty="0">
                <a:effectLst/>
              </a:rPr>
              <a:t>Databases help programmers focus on algorithms and features by completing all the data storage and search work. Had there been no databases, the time taken to develop applications would be at least 10 times greater.</a:t>
            </a:r>
          </a:p>
          <a:p>
            <a:r>
              <a:rPr lang="en-US" dirty="0">
                <a:effectLst/>
              </a:rPr>
              <a:t>The total amount of data in the world was 4.4 zettabytes in 2013. That is set to rise steeply to 44 zettabytes by 2020. </a:t>
            </a:r>
            <a:endParaRPr lang="en-US" dirty="0"/>
          </a:p>
        </p:txBody>
      </p:sp>
      <p:pic>
        <p:nvPicPr>
          <p:cNvPr id="4" name="Picture 3">
            <a:extLst>
              <a:ext uri="{FF2B5EF4-FFF2-40B4-BE49-F238E27FC236}">
                <a16:creationId xmlns:a16="http://schemas.microsoft.com/office/drawing/2014/main" id="{7810FA8F-45CF-4AED-A96F-4A46F7644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3674" y="599789"/>
            <a:ext cx="1548326" cy="13601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D47EA535-42D1-441D-8277-E743CF5D3189}"/>
              </a:ext>
            </a:extLst>
          </p:cNvPr>
          <p:cNvPicPr>
            <a:picLocks noChangeAspect="1"/>
          </p:cNvPicPr>
          <p:nvPr/>
        </p:nvPicPr>
        <p:blipFill>
          <a:blip r:embed="rId3"/>
          <a:stretch>
            <a:fillRect/>
          </a:stretch>
        </p:blipFill>
        <p:spPr>
          <a:xfrm>
            <a:off x="9753600" y="3281680"/>
            <a:ext cx="2438400" cy="2438400"/>
          </a:xfrm>
          <a:prstGeom prst="rect">
            <a:avLst/>
          </a:prstGeom>
        </p:spPr>
      </p:pic>
    </p:spTree>
    <p:extLst>
      <p:ext uri="{BB962C8B-B14F-4D97-AF65-F5344CB8AC3E}">
        <p14:creationId xmlns:p14="http://schemas.microsoft.com/office/powerpoint/2010/main" val="130234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Database?</a:t>
            </a:r>
          </a:p>
        </p:txBody>
      </p:sp>
      <p:sp>
        <p:nvSpPr>
          <p:cNvPr id="3" name="Content Placeholder 2"/>
          <p:cNvSpPr>
            <a:spLocks noGrp="1"/>
          </p:cNvSpPr>
          <p:nvPr>
            <p:ph idx="1"/>
          </p:nvPr>
        </p:nvSpPr>
        <p:spPr>
          <a:xfrm>
            <a:off x="345470" y="2137893"/>
            <a:ext cx="9613861" cy="3567018"/>
          </a:xfrm>
        </p:spPr>
        <p:txBody>
          <a:bodyPr>
            <a:noAutofit/>
          </a:bodyPr>
          <a:lstStyle/>
          <a:p>
            <a:pPr>
              <a:lnSpc>
                <a:spcPct val="150000"/>
              </a:lnSpc>
            </a:pPr>
            <a:r>
              <a:rPr lang="en-US" sz="1900" dirty="0"/>
              <a:t>The various reasons for which we require databases are:</a:t>
            </a:r>
          </a:p>
          <a:p>
            <a:pPr>
              <a:lnSpc>
                <a:spcPct val="150000"/>
              </a:lnSpc>
            </a:pPr>
            <a:r>
              <a:rPr lang="en-US" sz="1900" b="1" u="sng" dirty="0"/>
              <a:t>To manage large chunks of data</a:t>
            </a:r>
            <a:r>
              <a:rPr lang="en-US" sz="1900" dirty="0"/>
              <a:t>: if your size of data increases into thousands of records, it will simply create a problem of speed.</a:t>
            </a:r>
          </a:p>
          <a:p>
            <a:pPr>
              <a:lnSpc>
                <a:spcPct val="150000"/>
              </a:lnSpc>
            </a:pPr>
            <a:r>
              <a:rPr lang="en-US" sz="1900" b="1" u="sng" dirty="0"/>
              <a:t>Accuracy</a:t>
            </a:r>
            <a:r>
              <a:rPr lang="en-US" sz="1900" dirty="0"/>
              <a:t>: When doing data entry files in a spreadsheet, it becomes difficult to manage the accuracy as there are no validations present in it.</a:t>
            </a:r>
          </a:p>
          <a:p>
            <a:pPr>
              <a:lnSpc>
                <a:spcPct val="150000"/>
              </a:lnSpc>
            </a:pPr>
            <a:r>
              <a:rPr lang="en-US" sz="1900" u="sng" dirty="0"/>
              <a:t>Ease of updating data</a:t>
            </a:r>
            <a:r>
              <a:rPr lang="en-US" sz="1900" dirty="0"/>
              <a:t>: With the database, you can flexibly update the data according to your convenience. Moreover, multiple people can also edit data at same time.</a:t>
            </a:r>
          </a:p>
          <a:p>
            <a:pPr>
              <a:lnSpc>
                <a:spcPct val="150000"/>
              </a:lnSpc>
            </a:pPr>
            <a:endParaRPr lang="en-US" sz="1800" dirty="0"/>
          </a:p>
        </p:txBody>
      </p:sp>
      <p:pic>
        <p:nvPicPr>
          <p:cNvPr id="8" name="Picture 7">
            <a:extLst>
              <a:ext uri="{FF2B5EF4-FFF2-40B4-BE49-F238E27FC236}">
                <a16:creationId xmlns:a16="http://schemas.microsoft.com/office/drawing/2014/main" id="{F7DF8F55-A4C6-48F9-8FD8-60186B76A7C2}"/>
              </a:ext>
            </a:extLst>
          </p:cNvPr>
          <p:cNvPicPr>
            <a:picLocks noChangeAspect="1"/>
          </p:cNvPicPr>
          <p:nvPr/>
        </p:nvPicPr>
        <p:blipFill>
          <a:blip r:embed="rId2"/>
          <a:stretch>
            <a:fillRect/>
          </a:stretch>
        </p:blipFill>
        <p:spPr>
          <a:xfrm>
            <a:off x="9560245" y="3174408"/>
            <a:ext cx="2499675" cy="2499675"/>
          </a:xfrm>
          <a:prstGeom prst="rect">
            <a:avLst/>
          </a:prstGeom>
        </p:spPr>
      </p:pic>
      <p:pic>
        <p:nvPicPr>
          <p:cNvPr id="11" name="Picture 10">
            <a:extLst>
              <a:ext uri="{FF2B5EF4-FFF2-40B4-BE49-F238E27FC236}">
                <a16:creationId xmlns:a16="http://schemas.microsoft.com/office/drawing/2014/main" id="{EB91C7F9-8CA4-4C80-B97B-CCB2EDF66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6667" y="548989"/>
            <a:ext cx="1607626" cy="14122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9452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000"/>
                                        <p:tgtEl>
                                          <p:spTgt spid="8"/>
                                        </p:tgtEl>
                                      </p:cBhvr>
                                    </p:animEffect>
                                    <p:anim calcmode="lin" valueType="num">
                                      <p:cBhvr>
                                        <p:cTn id="24" dur="2000" fill="hold"/>
                                        <p:tgtEl>
                                          <p:spTgt spid="8"/>
                                        </p:tgtEl>
                                        <p:attrNameLst>
                                          <p:attrName>ppt_w</p:attrName>
                                        </p:attrNameLst>
                                      </p:cBhvr>
                                      <p:tavLst>
                                        <p:tav tm="0" fmla="#ppt_w*sin(2.5*pi*$)">
                                          <p:val>
                                            <p:fltVal val="0"/>
                                          </p:val>
                                        </p:tav>
                                        <p:tav tm="100000">
                                          <p:val>
                                            <p:fltVal val="1"/>
                                          </p:val>
                                        </p:tav>
                                      </p:tavLst>
                                    </p:anim>
                                    <p:anim calcmode="lin" valueType="num">
                                      <p:cBhvr>
                                        <p:cTn id="25"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pPr>
            <a:r>
              <a:rPr lang="en-US" u="sng" dirty="0"/>
              <a:t>Security of data</a:t>
            </a:r>
            <a:r>
              <a:rPr lang="en-US" dirty="0"/>
              <a:t>: There is no denying the fact that your data is less secure in spreadsheets. Anyone can easily get access to file and can make changes to it. With databases you have security groups and privileges you set to restrict access.</a:t>
            </a:r>
          </a:p>
          <a:p>
            <a:pPr>
              <a:lnSpc>
                <a:spcPct val="100000"/>
              </a:lnSpc>
            </a:pPr>
            <a:r>
              <a:rPr lang="en-US" u="sng" dirty="0"/>
              <a:t>Data integrity</a:t>
            </a:r>
            <a:r>
              <a:rPr lang="en-US" dirty="0"/>
              <a:t>: Data integrity also becomes a question when storing data in spreadsheets. In databases, you can be assured of accuracy and consistency of data due to the built in integrity checks and access controls.</a:t>
            </a:r>
          </a:p>
          <a:p>
            <a:endParaRPr lang="en-US" dirty="0"/>
          </a:p>
        </p:txBody>
      </p:sp>
      <p:sp>
        <p:nvSpPr>
          <p:cNvPr id="4" name="Title 1"/>
          <p:cNvSpPr txBox="1">
            <a:spLocks/>
          </p:cNvSpPr>
          <p:nvPr/>
        </p:nvSpPr>
        <p:spPr>
          <a:xfrm>
            <a:off x="832721" y="789718"/>
            <a:ext cx="9613861"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Why we need Database?</a:t>
            </a:r>
          </a:p>
        </p:txBody>
      </p:sp>
      <p:pic>
        <p:nvPicPr>
          <p:cNvPr id="5" name="Picture 4">
            <a:extLst>
              <a:ext uri="{FF2B5EF4-FFF2-40B4-BE49-F238E27FC236}">
                <a16:creationId xmlns:a16="http://schemas.microsoft.com/office/drawing/2014/main" id="{8EE0AE1D-F24F-426C-9BC5-F7005C037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667" y="548989"/>
            <a:ext cx="1607626" cy="14122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54F92869-5ABE-43F4-A8A3-122EB67AB347}"/>
              </a:ext>
            </a:extLst>
          </p:cNvPr>
          <p:cNvPicPr>
            <a:picLocks noChangeAspect="1"/>
          </p:cNvPicPr>
          <p:nvPr/>
        </p:nvPicPr>
        <p:blipFill>
          <a:blip r:embed="rId3"/>
          <a:stretch>
            <a:fillRect/>
          </a:stretch>
        </p:blipFill>
        <p:spPr>
          <a:xfrm>
            <a:off x="9818773" y="2614118"/>
            <a:ext cx="2373227" cy="2373227"/>
          </a:xfrm>
          <a:prstGeom prst="rect">
            <a:avLst/>
          </a:prstGeom>
        </p:spPr>
      </p:pic>
    </p:spTree>
    <p:extLst>
      <p:ext uri="{BB962C8B-B14F-4D97-AF65-F5344CB8AC3E}">
        <p14:creationId xmlns:p14="http://schemas.microsoft.com/office/powerpoint/2010/main" val="40772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anim calcmode="lin" valueType="num">
                                      <p:cBhvr>
                                        <p:cTn id="18" dur="2000" fill="hold"/>
                                        <p:tgtEl>
                                          <p:spTgt spid="6"/>
                                        </p:tgtEl>
                                        <p:attrNameLst>
                                          <p:attrName>ppt_w</p:attrName>
                                        </p:attrNameLst>
                                      </p:cBhvr>
                                      <p:tavLst>
                                        <p:tav tm="0" fmla="#ppt_w*sin(2.5*pi*$)">
                                          <p:val>
                                            <p:fltVal val="0"/>
                                          </p:val>
                                        </p:tav>
                                        <p:tav tm="100000">
                                          <p:val>
                                            <p:fltVal val="1"/>
                                          </p:val>
                                        </p:tav>
                                      </p:tavLst>
                                    </p:anim>
                                    <p:anim calcmode="lin" valueType="num">
                                      <p:cBhvr>
                                        <p:cTn id="1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625" y="779861"/>
            <a:ext cx="9613861" cy="1080938"/>
          </a:xfrm>
        </p:spPr>
        <p:txBody>
          <a:bodyPr/>
          <a:lstStyle/>
          <a:p>
            <a:r>
              <a:rPr lang="en-US" b="1" dirty="0"/>
              <a:t>History of Databases</a:t>
            </a:r>
          </a:p>
        </p:txBody>
      </p:sp>
      <p:pic>
        <p:nvPicPr>
          <p:cNvPr id="11" name="Content Placeholder 10">
            <a:extLst>
              <a:ext uri="{FF2B5EF4-FFF2-40B4-BE49-F238E27FC236}">
                <a16:creationId xmlns:a16="http://schemas.microsoft.com/office/drawing/2014/main" id="{592476D0-37C7-4B07-B2CF-342A9AC02BDC}"/>
              </a:ext>
            </a:extLst>
          </p:cNvPr>
          <p:cNvPicPr>
            <a:picLocks noGrp="1" noChangeAspect="1"/>
          </p:cNvPicPr>
          <p:nvPr>
            <p:ph idx="1"/>
          </p:nvPr>
        </p:nvPicPr>
        <p:blipFill>
          <a:blip r:embed="rId2"/>
          <a:stretch>
            <a:fillRect/>
          </a:stretch>
        </p:blipFill>
        <p:spPr>
          <a:xfrm>
            <a:off x="927625" y="2116559"/>
            <a:ext cx="7839425" cy="45119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2" name="Picture 11">
            <a:extLst>
              <a:ext uri="{FF2B5EF4-FFF2-40B4-BE49-F238E27FC236}">
                <a16:creationId xmlns:a16="http://schemas.microsoft.com/office/drawing/2014/main" id="{0729728F-5D59-4C1A-B106-9AAEF16B5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6667" y="548989"/>
            <a:ext cx="1607626" cy="14122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0749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Models </a:t>
            </a:r>
          </a:p>
        </p:txBody>
      </p:sp>
      <p:sp>
        <p:nvSpPr>
          <p:cNvPr id="3" name="Content Placeholder 2"/>
          <p:cNvSpPr>
            <a:spLocks noGrp="1"/>
          </p:cNvSpPr>
          <p:nvPr>
            <p:ph idx="1"/>
          </p:nvPr>
        </p:nvSpPr>
        <p:spPr>
          <a:xfrm>
            <a:off x="680321" y="2130810"/>
            <a:ext cx="11349119" cy="4521127"/>
          </a:xfrm>
        </p:spPr>
        <p:txBody>
          <a:bodyPr>
            <a:normAutofit fontScale="85000" lnSpcReduction="20000"/>
          </a:bodyPr>
          <a:lstStyle/>
          <a:p>
            <a:r>
              <a:rPr lang="en-US" dirty="0"/>
              <a:t>Popular database models and their management systems include:</a:t>
            </a:r>
          </a:p>
          <a:p>
            <a:pPr marL="0" indent="0">
              <a:buNone/>
            </a:pPr>
            <a:endParaRPr lang="en-US" dirty="0"/>
          </a:p>
          <a:p>
            <a:pPr>
              <a:lnSpc>
                <a:spcPct val="100000"/>
              </a:lnSpc>
            </a:pPr>
            <a:r>
              <a:rPr lang="en-US" b="1" u="sng" dirty="0"/>
              <a:t>Relational database management system (RDBMS) </a:t>
            </a:r>
            <a:r>
              <a:rPr lang="en-US" dirty="0"/>
              <a:t> - RDBMS can  be quite expensive.</a:t>
            </a:r>
          </a:p>
          <a:p>
            <a:pPr>
              <a:lnSpc>
                <a:spcPct val="100000"/>
              </a:lnSpc>
            </a:pPr>
            <a:r>
              <a:rPr lang="en-US" b="1" u="sng" dirty="0"/>
              <a:t>NO SQL</a:t>
            </a:r>
            <a:r>
              <a:rPr lang="en-US" b="1" dirty="0"/>
              <a:t> </a:t>
            </a:r>
            <a:r>
              <a:rPr lang="en-US" dirty="0"/>
              <a:t>- well-suited for loosely defined data structures that may evolve over time. </a:t>
            </a:r>
          </a:p>
          <a:p>
            <a:pPr>
              <a:lnSpc>
                <a:spcPct val="100000"/>
              </a:lnSpc>
            </a:pPr>
            <a:r>
              <a:rPr lang="en-US" b="1" u="sng" dirty="0"/>
              <a:t>In-memory database management system (IMDBMS)</a:t>
            </a:r>
            <a:r>
              <a:rPr lang="en-US" b="1" dirty="0"/>
              <a:t> </a:t>
            </a:r>
            <a:r>
              <a:rPr lang="en-US" dirty="0"/>
              <a:t>–</a:t>
            </a:r>
          </a:p>
          <a:p>
            <a:pPr marL="0" indent="0">
              <a:lnSpc>
                <a:spcPct val="100000"/>
              </a:lnSpc>
              <a:buNone/>
            </a:pPr>
            <a:r>
              <a:rPr lang="en-US" dirty="0"/>
              <a:t>   provides faster response times and better performance.</a:t>
            </a:r>
          </a:p>
          <a:p>
            <a:pPr>
              <a:lnSpc>
                <a:spcPct val="100000"/>
              </a:lnSpc>
            </a:pPr>
            <a:r>
              <a:rPr lang="en-US" b="1" u="sng" dirty="0"/>
              <a:t>Columnar database management system (CDBMS) </a:t>
            </a:r>
            <a:r>
              <a:rPr lang="en-US" dirty="0"/>
              <a:t>–</a:t>
            </a:r>
          </a:p>
          <a:p>
            <a:pPr marL="0" indent="0">
              <a:lnSpc>
                <a:spcPct val="100000"/>
              </a:lnSpc>
              <a:buNone/>
            </a:pPr>
            <a:r>
              <a:rPr lang="en-US" dirty="0"/>
              <a:t>   well-suited for warehouse that have a large number</a:t>
            </a:r>
          </a:p>
          <a:p>
            <a:pPr marL="0" indent="0">
              <a:lnSpc>
                <a:spcPct val="100000"/>
              </a:lnSpc>
              <a:buNone/>
            </a:pPr>
            <a:r>
              <a:rPr lang="en-US" dirty="0"/>
              <a:t>   of similar data items.</a:t>
            </a:r>
          </a:p>
          <a:p>
            <a:pPr>
              <a:lnSpc>
                <a:spcPct val="100000"/>
              </a:lnSpc>
            </a:pPr>
            <a:r>
              <a:rPr lang="en-US" b="1" u="sng" dirty="0"/>
              <a:t>Cloud-based data management system</a:t>
            </a:r>
            <a:r>
              <a:rPr lang="en-US" b="1" dirty="0"/>
              <a:t> </a:t>
            </a:r>
            <a:r>
              <a:rPr lang="en-US" dirty="0"/>
              <a:t>–</a:t>
            </a:r>
          </a:p>
          <a:p>
            <a:pPr marL="0" indent="0">
              <a:lnSpc>
                <a:spcPct val="100000"/>
              </a:lnSpc>
              <a:buNone/>
            </a:pPr>
            <a:r>
              <a:rPr lang="en-US" dirty="0"/>
              <a:t>   the cloud service provider is responsible for providing </a:t>
            </a:r>
          </a:p>
          <a:p>
            <a:pPr marL="0" indent="0">
              <a:lnSpc>
                <a:spcPct val="100000"/>
              </a:lnSpc>
              <a:buNone/>
            </a:pPr>
            <a:r>
              <a:rPr lang="en-US" dirty="0"/>
              <a:t>   and maintaining the DBMS.</a:t>
            </a:r>
          </a:p>
          <a:p>
            <a:endParaRPr lang="en-US" dirty="0"/>
          </a:p>
        </p:txBody>
      </p:sp>
      <p:pic>
        <p:nvPicPr>
          <p:cNvPr id="4" name="Picture 3">
            <a:extLst>
              <a:ext uri="{FF2B5EF4-FFF2-40B4-BE49-F238E27FC236}">
                <a16:creationId xmlns:a16="http://schemas.microsoft.com/office/drawing/2014/main" id="{5A3AAC90-C0C5-4264-B7F9-C70F9580D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667" y="548989"/>
            <a:ext cx="1607626" cy="14122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6400C3DF-996F-4FAF-95CD-5FE281E3819B}"/>
              </a:ext>
            </a:extLst>
          </p:cNvPr>
          <p:cNvPicPr>
            <a:picLocks noChangeAspect="1"/>
          </p:cNvPicPr>
          <p:nvPr/>
        </p:nvPicPr>
        <p:blipFill>
          <a:blip r:embed="rId3"/>
          <a:stretch>
            <a:fillRect/>
          </a:stretch>
        </p:blipFill>
        <p:spPr>
          <a:xfrm>
            <a:off x="7521437" y="3860799"/>
            <a:ext cx="4508004" cy="2791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667608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Berlin</Template>
  <TotalTime>198</TotalTime>
  <Words>329</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Roboto Black</vt:lpstr>
      <vt:lpstr>Roboto Light</vt:lpstr>
      <vt:lpstr>Trebuchet MS</vt:lpstr>
      <vt:lpstr>Berlin</vt:lpstr>
      <vt:lpstr>DATABASE MANAGEMENT                        SYSTEM</vt:lpstr>
      <vt:lpstr>What is it ?</vt:lpstr>
      <vt:lpstr>Facts about Database</vt:lpstr>
      <vt:lpstr>Why we need Database?</vt:lpstr>
      <vt:lpstr>PowerPoint Presentation</vt:lpstr>
      <vt:lpstr>History of Databases</vt:lpstr>
      <vt:lpstr>Database Models </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Prakash, Amber</dc:creator>
  <cp:lastModifiedBy>Raone10</cp:lastModifiedBy>
  <cp:revision>61</cp:revision>
  <dcterms:created xsi:type="dcterms:W3CDTF">2019-07-18T10:35:33Z</dcterms:created>
  <dcterms:modified xsi:type="dcterms:W3CDTF">2019-07-18T17:57:12Z</dcterms:modified>
</cp:coreProperties>
</file>