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58808"/>
  </p:normalViewPr>
  <p:slideViewPr>
    <p:cSldViewPr snapToGrid="0">
      <p:cViewPr varScale="1">
        <p:scale>
          <a:sx n="72" d="100"/>
          <a:sy n="72" d="100"/>
        </p:scale>
        <p:origin x="212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0-01T16:55:11.511" idx="1">
    <p:pos x="6000" y="0"/>
    <p:text>-Microsoft Office User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800" dirty="0" smtClean="0">
                <a:solidFill>
                  <a:schemeClr val="accent1"/>
                </a:solidFill>
              </a:rPr>
              <a:t>总结起来使用</a:t>
            </a:r>
            <a:r>
              <a:rPr lang="en-US" altLang="zh-CN" sz="1800" dirty="0" smtClean="0">
                <a:solidFill>
                  <a:schemeClr val="accent1"/>
                </a:solidFill>
              </a:rPr>
              <a:t>word2vec+textrank</a:t>
            </a:r>
            <a:r>
              <a:rPr lang="zh-CN" altLang="en-US" sz="1800" dirty="0" smtClean="0">
                <a:solidFill>
                  <a:schemeClr val="accent1"/>
                </a:solidFill>
              </a:rPr>
              <a:t>方法的基本流程是：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（</a:t>
            </a:r>
            <a:r>
              <a:rPr lang="en-US" altLang="zh-CN" sz="1800" dirty="0" smtClean="0">
                <a:solidFill>
                  <a:schemeClr val="accent1"/>
                </a:solidFill>
              </a:rPr>
              <a:t>1</a:t>
            </a:r>
            <a:r>
              <a:rPr lang="zh-CN" altLang="en-US" sz="1800" dirty="0" smtClean="0">
                <a:solidFill>
                  <a:schemeClr val="accent1"/>
                </a:solidFill>
              </a:rPr>
              <a:t>）将</a:t>
            </a:r>
            <a:r>
              <a:rPr lang="en-US" altLang="zh-CN" sz="1800" dirty="0" smtClean="0">
                <a:solidFill>
                  <a:schemeClr val="accent1"/>
                </a:solidFill>
              </a:rPr>
              <a:t>article</a:t>
            </a:r>
            <a:r>
              <a:rPr lang="zh-CN" altLang="en-US" sz="1800" dirty="0" smtClean="0">
                <a:solidFill>
                  <a:schemeClr val="accent1"/>
                </a:solidFill>
              </a:rPr>
              <a:t>分句，装成一个链表。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（</a:t>
            </a:r>
            <a:r>
              <a:rPr lang="en-US" altLang="zh-CN" sz="1800" dirty="0" smtClean="0">
                <a:solidFill>
                  <a:schemeClr val="accent1"/>
                </a:solidFill>
              </a:rPr>
              <a:t>2</a:t>
            </a:r>
            <a:r>
              <a:rPr lang="zh-CN" altLang="en-US" sz="1800" dirty="0" smtClean="0">
                <a:solidFill>
                  <a:schemeClr val="accent1"/>
                </a:solidFill>
              </a:rPr>
              <a:t>）再将上述的链表中的每一句（</a:t>
            </a:r>
            <a:r>
              <a:rPr lang="en-US" altLang="zh-CN" sz="1800" dirty="0" smtClean="0">
                <a:solidFill>
                  <a:schemeClr val="accent1"/>
                </a:solidFill>
              </a:rPr>
              <a:t>sentence</a:t>
            </a:r>
            <a:r>
              <a:rPr lang="zh-CN" altLang="en-US" sz="1800" dirty="0" smtClean="0">
                <a:solidFill>
                  <a:schemeClr val="accent1"/>
                </a:solidFill>
              </a:rPr>
              <a:t>）分词，这里推荐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jieba</a:t>
            </a:r>
            <a:r>
              <a:rPr lang="zh-CN" altLang="en-US" sz="1800" dirty="0" smtClean="0">
                <a:solidFill>
                  <a:schemeClr val="accent1"/>
                </a:solidFill>
              </a:rPr>
              <a:t>分词，当然最好去掉标点符号，以及一些停用词。得到一个二维的</a:t>
            </a:r>
            <a:r>
              <a:rPr lang="en-US" altLang="zh-CN" sz="1800" dirty="0" smtClean="0">
                <a:solidFill>
                  <a:schemeClr val="accent1"/>
                </a:solidFill>
              </a:rPr>
              <a:t>list</a:t>
            </a:r>
            <a:r>
              <a:rPr lang="zh-CN" altLang="en-US" sz="1800" dirty="0" smtClean="0">
                <a:solidFill>
                  <a:schemeClr val="accent1"/>
                </a:solidFill>
              </a:rPr>
              <a:t>。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（</a:t>
            </a:r>
            <a:r>
              <a:rPr lang="en-US" altLang="zh-CN" sz="1800" dirty="0" smtClean="0">
                <a:solidFill>
                  <a:schemeClr val="accent1"/>
                </a:solidFill>
              </a:rPr>
              <a:t>3</a:t>
            </a:r>
            <a:r>
              <a:rPr lang="zh-CN" altLang="en-US" sz="1800" dirty="0" smtClean="0">
                <a:solidFill>
                  <a:schemeClr val="accent1"/>
                </a:solidFill>
              </a:rPr>
              <a:t>）然后将每一个句子中的单词，分别于其它句子进行两两相似性计算。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（</a:t>
            </a:r>
            <a:r>
              <a:rPr lang="en-US" altLang="zh-CN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zh-CN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）然后计算每一句的相对于另一句的分数，具体方式在上述的</a:t>
            </a:r>
            <a:r>
              <a:rPr lang="en-US" altLang="zh-CN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pagerank</a:t>
            </a:r>
            <a:r>
              <a:rPr lang="zh-CN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的算法中。</a:t>
            </a:r>
          </a:p>
          <a:p>
            <a:r>
              <a:rPr lang="zh-CN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（</a:t>
            </a:r>
            <a:r>
              <a:rPr lang="en-US" altLang="zh-CN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zh-CN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）迭代计算每一句的分数，重复迭代，直到分数的差值在</a:t>
            </a:r>
            <a:r>
              <a:rPr lang="en-US" altLang="zh-CN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0.0001</a:t>
            </a:r>
            <a:r>
              <a:rPr lang="zh-CN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下。</a:t>
            </a:r>
          </a:p>
          <a:p>
            <a:r>
              <a:rPr lang="zh-CN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（</a:t>
            </a:r>
            <a:r>
              <a:rPr lang="en-US" altLang="zh-CN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zh-CN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）排序上述得到的句子，取分数最高的</a:t>
            </a:r>
            <a:r>
              <a:rPr lang="en-US" altLang="zh-CN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topN</a:t>
            </a:r>
            <a:r>
              <a:rPr lang="zh-CN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。便是想要得到的句子</a:t>
            </a:r>
            <a:endParaRPr lang="en-US" altLang="zh-CN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Pre-process the text: remove stop words and stem the remaining words.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Create a graph where vertices are sentences.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Connect every sentence to every other sentence by an edge. The weight of the edge is how similar the two sentences are. 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Run the PageRank algorithm on the graph.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Pick the vertices(sentences) with the highest PageRank score</a:t>
            </a:r>
          </a:p>
          <a:p>
            <a:endParaRPr lang="zh-CN" alt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http://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www.sohu.com</a:t>
            </a:r>
            <a:r>
              <a:rPr lang="en-US" altLang="zh-CN" sz="1800" dirty="0" smtClean="0">
                <a:solidFill>
                  <a:schemeClr val="accent1"/>
                </a:solidFill>
              </a:rPr>
              <a:t>/a/197255751_609569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dirty="0" smtClean="0">
              <a:solidFill>
                <a:schemeClr val="accent1"/>
              </a:solidFill>
            </a:endParaRPr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sz="32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345D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sz="32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4DEDB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48BB7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345D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pSp>
        <p:nvGrpSpPr>
          <p:cNvPr id="88" name="Google Shape;88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yueling/601Project" TargetMode="External"/><Relationship Id="rId4" Type="http://schemas.openxmlformats.org/officeDocument/2006/relationships/hyperlink" Target="https://trello.com/b/3dmbWQol/automatic-paper-summary" TargetMode="External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2187448" y="2118023"/>
            <a:ext cx="10004552" cy="132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600"/>
              <a:buFont typeface="Georgia"/>
              <a:buNone/>
            </a:pPr>
            <a:r>
              <a:rPr lang="en-US" sz="6600" b="1" i="0" u="none" strike="noStrike" cap="non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Automatic Paper Summary</a:t>
            </a:r>
            <a:endParaRPr sz="6600" b="1" i="0" u="none" strike="noStrike" cap="non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876300" y="1485900"/>
            <a:ext cx="7233920" cy="77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8099125" y="5204257"/>
            <a:ext cx="3810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00B0F0"/>
                </a:solidFill>
                <a:latin typeface="+mn-lt"/>
                <a:ea typeface="Trebuchet MS"/>
                <a:cs typeface="Trebuchet MS"/>
                <a:sym typeface="Trebuchet MS"/>
              </a:rPr>
              <a:t>Yueling</a:t>
            </a:r>
            <a:r>
              <a:rPr lang="en-US" sz="2400" b="0" i="0" u="none" strike="noStrike" cap="none" dirty="0">
                <a:solidFill>
                  <a:srgbClr val="00B0F0"/>
                </a:solidFill>
                <a:latin typeface="+mn-lt"/>
                <a:ea typeface="Trebuchet MS"/>
                <a:cs typeface="Trebuchet MS"/>
                <a:sym typeface="Trebuchet MS"/>
              </a:rPr>
              <a:t> Jiang</a:t>
            </a:r>
            <a:endParaRPr sz="2400" dirty="0">
              <a:solidFill>
                <a:srgbClr val="00B0F0"/>
              </a:solidFill>
              <a:latin typeface="+mn-lt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B0F0"/>
                </a:solidFill>
                <a:latin typeface="+mn-lt"/>
                <a:ea typeface="Trebuchet MS"/>
                <a:cs typeface="Trebuchet MS"/>
                <a:sym typeface="Trebuchet MS"/>
              </a:rPr>
              <a:t>Yuying</a:t>
            </a:r>
            <a:r>
              <a:rPr lang="en-US" sz="2400" dirty="0">
                <a:solidFill>
                  <a:srgbClr val="00B0F0"/>
                </a:solidFill>
                <a:latin typeface="+mn-lt"/>
                <a:ea typeface="Trebuchet MS"/>
                <a:cs typeface="Trebuchet MS"/>
                <a:sym typeface="Trebuchet MS"/>
              </a:rPr>
              <a:t>  Wang</a:t>
            </a:r>
            <a:endParaRPr dirty="0">
              <a:solidFill>
                <a:srgbClr val="00B0F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B0F0"/>
                </a:solidFill>
                <a:latin typeface="+mn-lt"/>
                <a:ea typeface="Trebuchet MS"/>
                <a:cs typeface="Trebuchet MS"/>
                <a:sym typeface="Trebuchet MS"/>
              </a:rPr>
              <a:t>Yuxuan</a:t>
            </a:r>
            <a:r>
              <a:rPr lang="en-US" sz="2400" dirty="0">
                <a:solidFill>
                  <a:srgbClr val="00B0F0"/>
                </a:solidFill>
                <a:latin typeface="+mn-lt"/>
                <a:ea typeface="Trebuchet MS"/>
                <a:cs typeface="Trebuchet MS"/>
                <a:sym typeface="Trebuchet MS"/>
              </a:rPr>
              <a:t>  </a:t>
            </a:r>
            <a:r>
              <a:rPr lang="en-US" sz="2400" dirty="0" smtClean="0">
                <a:solidFill>
                  <a:srgbClr val="00B0F0"/>
                </a:solidFill>
                <a:latin typeface="+mn-lt"/>
                <a:ea typeface="Trebuchet MS"/>
                <a:cs typeface="Trebuchet MS"/>
                <a:sym typeface="Trebuchet MS"/>
              </a:rPr>
              <a:t>Liu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B0F0"/>
                </a:solidFill>
                <a:latin typeface="+mn-lt"/>
              </a:rPr>
              <a:t>Tianyi</a:t>
            </a:r>
            <a:r>
              <a:rPr lang="zh-CN" altLang="en-US" sz="2400" dirty="0" smtClean="0">
                <a:solidFill>
                  <a:srgbClr val="00B0F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+mn-lt"/>
              </a:rPr>
              <a:t>Sun</a:t>
            </a:r>
            <a:endParaRPr sz="2400" dirty="0">
              <a:solidFill>
                <a:srgbClr val="00B0F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876300" y="4470400"/>
            <a:ext cx="848783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Github: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https://github.com/jyueling/601Project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Trello: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https://trello.com/b/3dmbWQol/automatic-paper-summary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1255364" y="1100380"/>
            <a:ext cx="43085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  <a:endParaRPr sz="54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1023353" y="1073568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br>
              <a:rPr lang="en-US" sz="5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sz="54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4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919988" y="2093976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latin typeface="+mn-lt"/>
              </a:rPr>
              <a:t>System Architecture</a:t>
            </a:r>
          </a:p>
          <a:p>
            <a:r>
              <a:rPr lang="en-US" sz="3200" dirty="0">
                <a:latin typeface="+mn-lt"/>
              </a:rPr>
              <a:t>Technology Selection</a:t>
            </a:r>
          </a:p>
          <a:p>
            <a:r>
              <a:rPr lang="en-US" sz="3200" dirty="0">
                <a:latin typeface="+mn-lt"/>
              </a:rPr>
              <a:t>Functional Demonstration of your major user story</a:t>
            </a:r>
          </a:p>
          <a:p>
            <a:pPr marL="182880" marR="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Char char="▪"/>
            </a:pPr>
            <a:endParaRPr sz="32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System Architecture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8786" y="2147734"/>
            <a:ext cx="9388427" cy="4362631"/>
            <a:chOff x="470116" y="439930"/>
            <a:chExt cx="11755787" cy="6007374"/>
          </a:xfrm>
        </p:grpSpPr>
        <p:sp>
          <p:nvSpPr>
            <p:cNvPr id="5" name="Rounded Rectangle 4"/>
            <p:cNvSpPr/>
            <p:nvPr/>
          </p:nvSpPr>
          <p:spPr>
            <a:xfrm>
              <a:off x="743919" y="588937"/>
              <a:ext cx="2267295" cy="1743562"/>
            </a:xfrm>
            <a:prstGeom prst="roundRect">
              <a:avLst/>
            </a:prstGeom>
            <a:solidFill>
              <a:srgbClr val="94B6D2">
                <a:alpha val="6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Training Text</a:t>
              </a:r>
              <a:r>
                <a:rPr kumimoji="1" lang="en-US" altLang="zh-CN" sz="2400" b="0" i="0" u="none" strike="noStrike" kern="0" cap="none" spc="0" normalizeH="0" baseline="0" noProof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, </a:t>
              </a:r>
              <a:r>
                <a:rPr kumimoji="1" lang="en-US" altLang="zh-CN" sz="2400" b="0" i="0" u="none" strike="noStrike" kern="0" cap="none" spc="0" normalizeH="0" baseline="0" noProof="0" smtClean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Documents</a:t>
              </a:r>
              <a:endParaRPr kumimoji="1" lang="zh-CN" altLang="en-US" sz="2400" b="0" i="0" u="none" strike="noStrike" kern="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3064" y="1084882"/>
              <a:ext cx="263472" cy="1844299"/>
            </a:xfrm>
            <a:prstGeom prst="rect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6536" y="803330"/>
              <a:ext cx="263472" cy="1844299"/>
            </a:xfrm>
            <a:prstGeom prst="rect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10008" y="521778"/>
              <a:ext cx="263472" cy="1844299"/>
            </a:xfrm>
            <a:prstGeom prst="rect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5690" y="439930"/>
              <a:ext cx="25262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rebuchet MS" panose="020B0603020202020204"/>
                  <a:ea typeface="华文新魏" charset="-122"/>
                </a:rPr>
                <a:t>Feature Vectors</a:t>
              </a:r>
              <a:endParaRPr kumimoji="1" lang="zh-CN" altLang="en-US" sz="240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charset="-122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238068" y="2174929"/>
              <a:ext cx="2751892" cy="1461141"/>
            </a:xfrm>
            <a:prstGeom prst="ellipse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Machine Learning Algorithm</a:t>
              </a:r>
              <a:endParaRPr kumimoji="1" lang="zh-CN" altLang="en-US" sz="2400" b="0" i="0" u="none" strike="noStrike" kern="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4915" y="3022176"/>
              <a:ext cx="2278250" cy="650929"/>
            </a:xfrm>
            <a:prstGeom prst="rect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116" y="3502625"/>
              <a:ext cx="2278250" cy="650929"/>
            </a:xfrm>
            <a:prstGeom prst="rect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515" y="3262400"/>
              <a:ext cx="2278250" cy="650929"/>
            </a:xfrm>
            <a:prstGeom prst="rect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Labels</a:t>
              </a: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3432" y="4603007"/>
              <a:ext cx="2312499" cy="1844297"/>
            </a:xfrm>
            <a:prstGeom prst="roundRect">
              <a:avLst/>
            </a:prstGeom>
            <a:solidFill>
              <a:srgbClr val="94B6D2">
                <a:alpha val="6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New 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Text</a:t>
              </a:r>
              <a:r>
                <a:rPr kumimoji="1" lang="en-US" altLang="zh-CN" sz="2400" b="0" i="0" u="none" strike="noStrike" kern="0" cap="none" spc="0" normalizeH="0" baseline="0" noProof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, </a:t>
              </a:r>
              <a:r>
                <a:rPr kumimoji="1" lang="en-US" altLang="zh-CN" sz="2400" b="0" i="0" u="none" strike="noStrike" kern="0" cap="none" spc="0" normalizeH="0" baseline="0" noProof="0" smtClean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Documents</a:t>
              </a:r>
              <a:endParaRPr kumimoji="1" lang="zh-CN" altLang="en-US" sz="2400" b="0" i="0" u="none" strike="noStrike" kern="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2070" y="4603004"/>
              <a:ext cx="263472" cy="1844299"/>
            </a:xfrm>
            <a:prstGeom prst="rect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5541" y="4364282"/>
              <a:ext cx="22937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rebuchet MS" panose="020B0603020202020204"/>
                  <a:ea typeface="华文新魏" charset="-122"/>
                </a:rPr>
                <a:t>Feature Vector</a:t>
              </a:r>
              <a:endParaRPr kumimoji="1" lang="zh-CN" altLang="en-US" sz="240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charset="-122"/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5758345" y="4806417"/>
              <a:ext cx="3425120" cy="1411267"/>
            </a:xfrm>
            <a:prstGeom prst="diamond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Predictive</a:t>
              </a:r>
              <a:r>
                <a:rPr kumimoji="1" lang="zh-CN" altLang="en-US" sz="2000" b="0" i="0" u="none" strike="noStrike" kern="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 </a:t>
              </a:r>
              <a:r>
                <a:rPr kumimoji="1" lang="en-US" altLang="zh-CN" sz="2000" b="0" i="0" u="none" strike="noStrike" kern="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Model</a:t>
              </a:r>
              <a:endParaRPr kumimoji="1" lang="zh-CN" altLang="en-US" sz="2000" b="0" i="0" u="none" strike="noStrike" kern="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47653" y="5064023"/>
              <a:ext cx="2278250" cy="650929"/>
            </a:xfrm>
            <a:prstGeom prst="rect">
              <a:avLst/>
            </a:prstGeom>
            <a:solidFill>
              <a:srgbClr val="94B6D2">
                <a:alpha val="6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Expected</a:t>
              </a:r>
              <a:r>
                <a:rPr kumimoji="1" lang="zh-CN" altLang="en-US" sz="2000" b="0" i="0" u="none" strike="noStrike" kern="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 </a:t>
              </a:r>
              <a:r>
                <a:rPr kumimoji="1" lang="en-US" altLang="zh-CN" sz="2000" b="0" i="0" u="none" strike="noStrike" kern="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华文新魏" charset="-122"/>
                  <a:cs typeface=""/>
                </a:rPr>
                <a:t>Label</a:t>
              </a:r>
              <a:endParaRPr kumimoji="1" lang="zh-CN" altLang="en-US" sz="2000" b="0" i="0" u="none" strike="noStrike" kern="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3053165" y="1541353"/>
              <a:ext cx="743920" cy="350550"/>
            </a:xfrm>
            <a:prstGeom prst="rightArrow">
              <a:avLst/>
            </a:prstGeom>
            <a:solidFill>
              <a:srgbClr val="968C8C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026044" y="5349878"/>
              <a:ext cx="743920" cy="350550"/>
            </a:xfrm>
            <a:prstGeom prst="rightArrow">
              <a:avLst/>
            </a:prstGeom>
            <a:solidFill>
              <a:srgbClr val="968C8C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525507" y="5349877"/>
              <a:ext cx="1301855" cy="324347"/>
            </a:xfrm>
            <a:prstGeom prst="rightArrow">
              <a:avLst/>
            </a:prstGeom>
            <a:solidFill>
              <a:srgbClr val="968C8C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9212258" y="5325774"/>
              <a:ext cx="577308" cy="322505"/>
            </a:xfrm>
            <a:prstGeom prst="rightArrow">
              <a:avLst/>
            </a:prstGeom>
            <a:solidFill>
              <a:srgbClr val="968C8C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254646" y="3282333"/>
              <a:ext cx="2678623" cy="326565"/>
            </a:xfrm>
            <a:prstGeom prst="rightArrow">
              <a:avLst/>
            </a:prstGeom>
            <a:solidFill>
              <a:srgbClr val="968C8C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945132">
              <a:off x="5081189" y="1754075"/>
              <a:ext cx="1354315" cy="342850"/>
            </a:xfrm>
            <a:prstGeom prst="rightArrow">
              <a:avLst/>
            </a:prstGeom>
            <a:solidFill>
              <a:srgbClr val="968C8C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7144969" y="4243786"/>
              <a:ext cx="743920" cy="350550"/>
            </a:xfrm>
            <a:prstGeom prst="rightArrow">
              <a:avLst/>
            </a:prstGeom>
            <a:solidFill>
              <a:srgbClr val="968C8C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charset="-122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767730" y="1584683"/>
            <a:ext cx="85133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Text</a:t>
            </a:r>
            <a:endParaRPr lang="en-US" sz="2400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9074897" y="2219714"/>
            <a:ext cx="188923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91810" y="3407712"/>
            <a:ext cx="127740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+mj-lt"/>
              </a:rPr>
              <a:t>Vectors</a:t>
            </a:r>
            <a:endParaRPr lang="en-US" sz="2400" dirty="0">
              <a:latin typeface="+mj-lt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9098938" y="4159691"/>
            <a:ext cx="188923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21909" y="2545517"/>
            <a:ext cx="130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Word2vec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9277483" y="4365777"/>
            <a:ext cx="129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+mj-lt"/>
              </a:rPr>
              <a:t>TextRank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Technology Selection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05318" y="2929934"/>
            <a:ext cx="268941" cy="27924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149876"/>
            <a:ext cx="2474259" cy="194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70C0"/>
                </a:solidFill>
              </a:rPr>
              <a:t>Auto</a:t>
            </a:r>
            <a:r>
              <a:rPr lang="zh-CN" altLang="en-US" sz="4000" dirty="0" smtClean="0">
                <a:solidFill>
                  <a:srgbClr val="0070C0"/>
                </a:solidFill>
              </a:rPr>
              <a:t> </a:t>
            </a:r>
            <a:r>
              <a:rPr lang="en-US" altLang="zh-CN" sz="4000" dirty="0" smtClean="0">
                <a:solidFill>
                  <a:srgbClr val="0070C0"/>
                </a:solidFill>
              </a:rPr>
              <a:t>Paper</a:t>
            </a:r>
          </a:p>
          <a:p>
            <a:r>
              <a:rPr lang="en-US" altLang="zh-CN" sz="4000" dirty="0" smtClean="0">
                <a:solidFill>
                  <a:srgbClr val="0070C0"/>
                </a:solidFill>
              </a:rPr>
              <a:t>Summary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051613" y="2541461"/>
            <a:ext cx="493058" cy="1814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411" y="3056003"/>
            <a:ext cx="234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E</a:t>
            </a:r>
            <a:r>
              <a:rPr lang="en-US" sz="3600" dirty="0" smtClean="0">
                <a:solidFill>
                  <a:srgbClr val="0070C0"/>
                </a:solidFill>
              </a:rPr>
              <a:t>xtractive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9411" y="5009860"/>
            <a:ext cx="260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en-US" sz="3600" smtClean="0">
                <a:solidFill>
                  <a:srgbClr val="0070C0"/>
                </a:solidFill>
              </a:rPr>
              <a:t>bstractive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5669" y="2503545"/>
            <a:ext cx="49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Word2vec</a:t>
            </a:r>
            <a:r>
              <a:rPr lang="zh-CN" altLang="en-US" sz="3600" dirty="0" smtClean="0">
                <a:solidFill>
                  <a:srgbClr val="0070C0"/>
                </a:solidFill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</a:rPr>
              <a:t>+</a:t>
            </a:r>
            <a:r>
              <a:rPr lang="zh-CN" altLang="en-US" sz="3600" dirty="0" smtClean="0">
                <a:solidFill>
                  <a:srgbClr val="0070C0"/>
                </a:solidFill>
              </a:rPr>
              <a:t> </a:t>
            </a:r>
            <a:r>
              <a:rPr lang="en-US" altLang="zh-CN" sz="3600" dirty="0" err="1" smtClean="0">
                <a:solidFill>
                  <a:srgbClr val="0070C0"/>
                </a:solidFill>
              </a:rPr>
              <a:t>TextRank</a:t>
            </a:r>
            <a:endParaRPr lang="en-US" altLang="zh-CN" sz="3600" dirty="0" smtClean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5669" y="3679812"/>
            <a:ext cx="520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Word2vec</a:t>
            </a:r>
            <a:r>
              <a:rPr lang="zh-CN" altLang="en-US" sz="3600" dirty="0" smtClean="0">
                <a:solidFill>
                  <a:srgbClr val="0070C0"/>
                </a:solidFill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</a:rPr>
              <a:t>+</a:t>
            </a:r>
            <a:r>
              <a:rPr lang="zh-CN" alt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TextTeaser</a:t>
            </a:r>
            <a:endParaRPr lang="en-US" altLang="zh-CN" sz="3600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6956" y="5009859"/>
            <a:ext cx="5582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LSTM </a:t>
            </a:r>
            <a:r>
              <a:rPr lang="en-US" sz="3600" dirty="0" smtClean="0">
                <a:solidFill>
                  <a:srgbClr val="0070C0"/>
                </a:solidFill>
              </a:rPr>
              <a:t>RNN</a:t>
            </a:r>
            <a:r>
              <a:rPr lang="zh-CN" altLang="en-US" sz="3600" dirty="0" smtClean="0">
                <a:solidFill>
                  <a:srgbClr val="0070C0"/>
                </a:solidFill>
              </a:rPr>
              <a:t> </a:t>
            </a:r>
            <a:r>
              <a:rPr lang="en-US" altLang="zh-CN" sz="3600" dirty="0" smtClean="0">
                <a:solidFill>
                  <a:srgbClr val="0070C0"/>
                </a:solidFill>
              </a:rPr>
              <a:t>+</a:t>
            </a:r>
            <a:r>
              <a:rPr lang="zh-CN" altLang="en-US" sz="3600" dirty="0" smtClean="0">
                <a:solidFill>
                  <a:srgbClr val="0070C0"/>
                </a:solidFill>
              </a:rPr>
              <a:t> </a:t>
            </a:r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en-US" sz="3600" dirty="0" smtClean="0">
                <a:solidFill>
                  <a:srgbClr val="0070C0"/>
                </a:solidFill>
              </a:rPr>
              <a:t>ttention </a:t>
            </a:r>
            <a:r>
              <a:rPr lang="en-US" altLang="zh-CN" sz="3600" dirty="0">
                <a:solidFill>
                  <a:srgbClr val="0070C0"/>
                </a:solidFill>
              </a:rPr>
              <a:t>M</a:t>
            </a:r>
            <a:r>
              <a:rPr lang="en-US" sz="3600" dirty="0" smtClean="0">
                <a:solidFill>
                  <a:srgbClr val="0070C0"/>
                </a:solidFill>
              </a:rPr>
              <a:t>echanism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 altLang="zh-CN" sz="48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Accomplishment</a:t>
            </a:r>
            <a:r>
              <a:rPr lang="en-US" sz="48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069848" y="2049187"/>
            <a:ext cx="10094195" cy="435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ts val="2601"/>
              <a:buFont typeface="Noto Sans Symbols"/>
              <a:buChar char="▪"/>
            </a:pPr>
            <a:r>
              <a:rPr lang="en-US" altLang="zh-CN" sz="3060" b="1" i="0" u="none" strike="noStrike" cap="none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TextRank</a:t>
            </a:r>
            <a:endParaRPr sz="306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557" y="2864980"/>
            <a:ext cx="2531996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Tokenize the text into </a:t>
            </a:r>
            <a:r>
              <a:rPr lang="en-US" sz="2400" dirty="0" smtClean="0"/>
              <a:t>sentences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7174" y="2864981"/>
            <a:ext cx="3525606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Tokenize </a:t>
            </a:r>
            <a:r>
              <a:rPr lang="en-US" sz="2400" dirty="0"/>
              <a:t>each sentence into a collection of </a:t>
            </a:r>
            <a:r>
              <a:rPr lang="en-US" sz="2400" dirty="0" smtClean="0"/>
              <a:t>words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01814" y="4839696"/>
            <a:ext cx="3520966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Convert </a:t>
            </a:r>
            <a:r>
              <a:rPr lang="en-US" sz="2400" dirty="0"/>
              <a:t>the sentences into </a:t>
            </a:r>
            <a:r>
              <a:rPr lang="en-US" sz="2400" dirty="0" smtClean="0"/>
              <a:t>graphs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98651" y="4839697"/>
            <a:ext cx="2991807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Score </a:t>
            </a:r>
            <a:r>
              <a:rPr lang="en-US" sz="2400" dirty="0"/>
              <a:t>the sentences via</a:t>
            </a:r>
            <a:r>
              <a:rPr lang="en-US" sz="2400"/>
              <a:t> </a:t>
            </a:r>
            <a:r>
              <a:rPr lang="en-US" altLang="zh-CN" sz="2400" smtClean="0"/>
              <a:t>P</a:t>
            </a:r>
            <a:r>
              <a:rPr lang="en-US" sz="2400" smtClean="0"/>
              <a:t>age</a:t>
            </a:r>
            <a:r>
              <a:rPr lang="en-US" altLang="zh-CN" sz="2400" smtClean="0"/>
              <a:t>R</a:t>
            </a:r>
            <a:r>
              <a:rPr lang="en-US" sz="2400" smtClean="0"/>
              <a:t>ank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155911" y="3237696"/>
            <a:ext cx="1620421" cy="141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4348976" y="5163015"/>
            <a:ext cx="1427356" cy="975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627431" y="3740581"/>
            <a:ext cx="133815" cy="1054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961361" y="128171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 sz="48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altLang="zh-CN" sz="48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emo</a:t>
            </a:r>
            <a:r>
              <a:rPr lang="en-US" sz="4800" b="1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1" y="1283794"/>
            <a:ext cx="5410200" cy="519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33" y="1737515"/>
            <a:ext cx="5789706" cy="3801241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5908655" y="4466701"/>
            <a:ext cx="6136200" cy="1219396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8539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4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695191" y="1822239"/>
            <a:ext cx="11305811" cy="420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indent="-182880">
              <a:lnSpc>
                <a:spcPct val="150000"/>
              </a:lnSpc>
              <a:spcBef>
                <a:spcPts val="0"/>
              </a:spcBef>
              <a:buSzPts val="204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I’m a ECE student of BU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 want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to upload my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paper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paper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keywords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/>
              <a:t>paragrap</a:t>
            </a:r>
            <a:r>
              <a:rPr lang="en-US" altLang="zh-CN" sz="2400" dirty="0" smtClean="0"/>
              <a:t>h</a:t>
            </a:r>
            <a:endParaRPr lang="en-US" altLang="zh-CN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I’m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product manager of a tech company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 receive a product introduction, however I don’t understand some concept of it. So I want to know the core idea of my product and find some keywords which are convenient for me to search more.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Functional Demonstration </a:t>
            </a:r>
            <a:r>
              <a:rPr lang="en-US" dirty="0"/>
              <a:t/>
            </a:r>
            <a:br>
              <a:rPr lang="en-US" dirty="0"/>
            </a:br>
            <a:endParaRPr lang="en-US" b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798917" y="95166"/>
            <a:ext cx="10058400" cy="11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sz="4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10" y="1118187"/>
            <a:ext cx="9030593" cy="5483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396</Words>
  <Application>Microsoft Macintosh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Noto Sans Symbols</vt:lpstr>
      <vt:lpstr>Georgia</vt:lpstr>
      <vt:lpstr>Rokkitt ExtraBold</vt:lpstr>
      <vt:lpstr>Trebuchet MS</vt:lpstr>
      <vt:lpstr>Arial</vt:lpstr>
      <vt:lpstr>Wood Type</vt:lpstr>
      <vt:lpstr>Automatic Paper Summary</vt:lpstr>
      <vt:lpstr>Content</vt:lpstr>
      <vt:lpstr>System Architecture</vt:lpstr>
      <vt:lpstr>Technology Selection</vt:lpstr>
      <vt:lpstr>Accomplishment </vt:lpstr>
      <vt:lpstr>Demo </vt:lpstr>
      <vt:lpstr>User Stories</vt:lpstr>
      <vt:lpstr>Functional Demonstration  </vt:lpstr>
      <vt:lpstr>Trello</vt:lpstr>
      <vt:lpstr>PowerPoint Presentation</vt:lpstr>
      <vt:lpstr>Thank you! 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Paper Summary</dc:title>
  <cp:lastModifiedBy>Microsoft Office User</cp:lastModifiedBy>
  <cp:revision>11</cp:revision>
  <dcterms:modified xsi:type="dcterms:W3CDTF">2018-10-15T03:27:55Z</dcterms:modified>
</cp:coreProperties>
</file>