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9" roundtripDataSignature="AMtx7mhDlO5ecJdtHIPmW88Q3IjSGQlP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e1679e2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e1679e2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e1679e2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e1679e2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50d584a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3050d584a3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hromedriver.chromium.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spreadsheets/d/1DqYZ4tY8A0LCzxIgjqfAHOd094Gdm5cC/edit?gid=884017230#gid=8840172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hromedriver.chromium.org/" TargetMode="External"/><Relationship Id="rId4" Type="http://schemas.openxmlformats.org/officeDocument/2006/relationships/hyperlink" Target="https://stackoverflow.com/questions/60362018/macos-catalinav-10-15-3-error-chromedriver-cannot-be-opened-because-the-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spreadsheets/d/1DqYZ4tY8A0LCzxIgjqfAHOd094Gdm5cC/edit?gid=884017230#gid=88401723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Automated scraping of all Campus Labs Site - manual</a:t>
            </a:r>
            <a:endParaRPr/>
          </a:p>
        </p:txBody>
      </p:sp>
      <p:sp>
        <p:nvSpPr>
          <p:cNvPr id="55" name="Google Shape;55;p1"/>
          <p:cNvSpPr txBox="1"/>
          <p:nvPr/>
        </p:nvSpPr>
        <p:spPr>
          <a:xfrm>
            <a:off x="2684325" y="3273125"/>
            <a:ext cx="4753800" cy="4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Code is in Robert’s github:  rtolmach-ctp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523"/>
              <a:buFont typeface="Arial"/>
              <a:buNone/>
            </a:pPr>
            <a:r>
              <a:rPr lang="en" sz="1870">
                <a:solidFill>
                  <a:schemeClr val="dk1"/>
                </a:solidFill>
              </a:rPr>
              <a:t>Objective: This presentation aims to guide you through the process of setting up the Campus Labs web scraping project on your personal desktops. By the end of this presentation, you will have a fully operational environment, be able to run the Python code, and interpret the scraped data for your specific list of links.</a:t>
            </a:r>
            <a:endParaRPr sz="1870">
              <a:solidFill>
                <a:schemeClr val="dk1"/>
              </a:solidFill>
            </a:endParaRPr>
          </a:p>
          <a:p>
            <a:pPr indent="0" lvl="0" marL="0" rtl="0" algn="l">
              <a:lnSpc>
                <a:spcPct val="95000"/>
              </a:lnSpc>
              <a:spcBef>
                <a:spcPts val="1200"/>
              </a:spcBef>
              <a:spcAft>
                <a:spcPts val="1200"/>
              </a:spcAft>
              <a:buSzPts val="1800"/>
              <a:buNone/>
            </a:pPr>
            <a:r>
              <a:rPr lang="en" sz="1870">
                <a:solidFill>
                  <a:schemeClr val="dk1"/>
                </a:solidFill>
              </a:rPr>
              <a:t>Goal: Help everyone set up the project on their personal desktops for web scraping.</a:t>
            </a:r>
            <a:endParaRPr sz="187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Prerequisites</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lang="en" sz="1420"/>
              <a:t>Before we begin, make sure you have the following knowledge and tools:</a:t>
            </a:r>
            <a:endParaRPr sz="1420"/>
          </a:p>
          <a:p>
            <a:pPr indent="0" lvl="0" marL="0" rtl="0" algn="l">
              <a:lnSpc>
                <a:spcPct val="100000"/>
              </a:lnSpc>
              <a:spcBef>
                <a:spcPts val="0"/>
              </a:spcBef>
              <a:spcAft>
                <a:spcPts val="0"/>
              </a:spcAft>
              <a:buSzPts val="440"/>
              <a:buNone/>
            </a:pPr>
            <a:r>
              <a:rPr b="1" lang="en" sz="1420"/>
              <a:t>Basic Python Proficiency</a:t>
            </a:r>
            <a:endParaRPr b="1" sz="1420"/>
          </a:p>
          <a:p>
            <a:pPr indent="-318770" lvl="0" marL="457200" rtl="0" algn="l">
              <a:lnSpc>
                <a:spcPct val="100000"/>
              </a:lnSpc>
              <a:spcBef>
                <a:spcPts val="0"/>
              </a:spcBef>
              <a:spcAft>
                <a:spcPts val="0"/>
              </a:spcAft>
              <a:buSzPts val="1420"/>
              <a:buChar char="-"/>
            </a:pPr>
            <a:r>
              <a:rPr lang="en" sz="1420"/>
              <a:t>Familiarity with Python programming language.</a:t>
            </a:r>
            <a:endParaRPr sz="1420"/>
          </a:p>
          <a:p>
            <a:pPr indent="-318770" lvl="0" marL="457200" rtl="0" algn="l">
              <a:lnSpc>
                <a:spcPct val="100000"/>
              </a:lnSpc>
              <a:spcBef>
                <a:spcPts val="0"/>
              </a:spcBef>
              <a:spcAft>
                <a:spcPts val="0"/>
              </a:spcAft>
              <a:buSzPts val="1420"/>
              <a:buChar char="-"/>
            </a:pPr>
            <a:r>
              <a:rPr lang="en" sz="1420"/>
              <a:t>Ability to write and execute Python code.</a:t>
            </a:r>
            <a:endParaRPr sz="1420"/>
          </a:p>
          <a:p>
            <a:pPr indent="0" lvl="0" marL="0" rtl="0" algn="l">
              <a:lnSpc>
                <a:spcPct val="100000"/>
              </a:lnSpc>
              <a:spcBef>
                <a:spcPts val="0"/>
              </a:spcBef>
              <a:spcAft>
                <a:spcPts val="0"/>
              </a:spcAft>
              <a:buSzPts val="440"/>
              <a:buNone/>
            </a:pPr>
            <a:r>
              <a:rPr b="1" lang="en" sz="1420"/>
              <a:t>Debugging Skills in Python</a:t>
            </a:r>
            <a:endParaRPr b="1" sz="1420"/>
          </a:p>
          <a:p>
            <a:pPr indent="-318770" lvl="0" marL="457200" rtl="0" algn="l">
              <a:lnSpc>
                <a:spcPct val="100000"/>
              </a:lnSpc>
              <a:spcBef>
                <a:spcPts val="0"/>
              </a:spcBef>
              <a:spcAft>
                <a:spcPts val="0"/>
              </a:spcAft>
              <a:buSzPts val="1420"/>
              <a:buChar char="-"/>
            </a:pPr>
            <a:r>
              <a:rPr lang="en" sz="1420"/>
              <a:t>Knowledge of how to identify and troubleshoot code errors.</a:t>
            </a:r>
            <a:endParaRPr sz="1420"/>
          </a:p>
          <a:p>
            <a:pPr indent="0" lvl="0" marL="0" rtl="0" algn="l">
              <a:lnSpc>
                <a:spcPct val="100000"/>
              </a:lnSpc>
              <a:spcBef>
                <a:spcPts val="0"/>
              </a:spcBef>
              <a:spcAft>
                <a:spcPts val="0"/>
              </a:spcAft>
              <a:buSzPts val="440"/>
              <a:buNone/>
            </a:pPr>
            <a:r>
              <a:rPr b="1" lang="en" sz="1420"/>
              <a:t>Code Editor Setup</a:t>
            </a:r>
            <a:endParaRPr b="1" sz="1420"/>
          </a:p>
          <a:p>
            <a:pPr indent="-318770" lvl="0" marL="457200" rtl="0" algn="l">
              <a:lnSpc>
                <a:spcPct val="100000"/>
              </a:lnSpc>
              <a:spcBef>
                <a:spcPts val="0"/>
              </a:spcBef>
              <a:spcAft>
                <a:spcPts val="0"/>
              </a:spcAft>
              <a:buSzPts val="1420"/>
              <a:buChar char="-"/>
            </a:pPr>
            <a:r>
              <a:rPr lang="en" sz="1420"/>
              <a:t>Preferred code editor (e.g., VSCode, PyCharm, Sublime Text) installed on your system.</a:t>
            </a:r>
            <a:endParaRPr sz="1420"/>
          </a:p>
          <a:p>
            <a:pPr indent="0" lvl="0" marL="0" rtl="0" algn="l">
              <a:lnSpc>
                <a:spcPct val="100000"/>
              </a:lnSpc>
              <a:spcBef>
                <a:spcPts val="0"/>
              </a:spcBef>
              <a:spcAft>
                <a:spcPts val="0"/>
              </a:spcAft>
              <a:buSzPts val="440"/>
              <a:buNone/>
            </a:pPr>
            <a:r>
              <a:rPr b="1" lang="en" sz="1420"/>
              <a:t>Understanding of Web Scraping</a:t>
            </a:r>
            <a:endParaRPr b="1" sz="1420"/>
          </a:p>
          <a:p>
            <a:pPr indent="-318770" lvl="0" marL="457200" rtl="0" algn="l">
              <a:lnSpc>
                <a:spcPct val="100000"/>
              </a:lnSpc>
              <a:spcBef>
                <a:spcPts val="0"/>
              </a:spcBef>
              <a:spcAft>
                <a:spcPts val="0"/>
              </a:spcAft>
              <a:buSzPts val="1420"/>
              <a:buChar char="-"/>
            </a:pPr>
            <a:r>
              <a:rPr lang="en" sz="1420"/>
              <a:t>Familiarity with the concept of web scraping and its applications.</a:t>
            </a:r>
            <a:endParaRPr sz="1420"/>
          </a:p>
          <a:p>
            <a:pPr indent="0" lvl="0" marL="0" rtl="0" algn="l">
              <a:lnSpc>
                <a:spcPct val="100000"/>
              </a:lnSpc>
              <a:spcBef>
                <a:spcPts val="0"/>
              </a:spcBef>
              <a:spcAft>
                <a:spcPts val="0"/>
              </a:spcAft>
              <a:buSzPts val="440"/>
              <a:buNone/>
            </a:pPr>
            <a:r>
              <a:rPr b="1" lang="en" sz="1420"/>
              <a:t>Python Virtual Environment</a:t>
            </a:r>
            <a:endParaRPr b="1" sz="1420"/>
          </a:p>
          <a:p>
            <a:pPr indent="-318770" lvl="0" marL="457200" rtl="0" algn="l">
              <a:lnSpc>
                <a:spcPct val="100000"/>
              </a:lnSpc>
              <a:spcBef>
                <a:spcPts val="0"/>
              </a:spcBef>
              <a:spcAft>
                <a:spcPts val="0"/>
              </a:spcAft>
              <a:buSzPts val="1420"/>
              <a:buChar char="-"/>
            </a:pPr>
            <a:r>
              <a:rPr lang="en" sz="1420"/>
              <a:t>Optional but recommended for managing dependencies.</a:t>
            </a:r>
            <a:endParaRPr sz="1420"/>
          </a:p>
          <a:p>
            <a:pPr indent="0" lvl="0" marL="0" rtl="0" algn="l">
              <a:lnSpc>
                <a:spcPct val="100000"/>
              </a:lnSpc>
              <a:spcBef>
                <a:spcPts val="0"/>
              </a:spcBef>
              <a:spcAft>
                <a:spcPts val="0"/>
              </a:spcAft>
              <a:buSzPts val="440"/>
              <a:buNone/>
            </a:pPr>
            <a:r>
              <a:rPr b="1" lang="en" sz="1420"/>
              <a:t>Web Browser Familiarity</a:t>
            </a:r>
            <a:endParaRPr b="1" sz="1420"/>
          </a:p>
          <a:p>
            <a:pPr indent="-318770" lvl="0" marL="457200" rtl="0" algn="l">
              <a:lnSpc>
                <a:spcPct val="100000"/>
              </a:lnSpc>
              <a:spcBef>
                <a:spcPts val="0"/>
              </a:spcBef>
              <a:spcAft>
                <a:spcPts val="0"/>
              </a:spcAft>
              <a:buSzPts val="1420"/>
              <a:buChar char="-"/>
            </a:pPr>
            <a:r>
              <a:rPr lang="en" sz="1420"/>
              <a:t>Basic understanding of web browsers (Chrome, Firefox, etc.).</a:t>
            </a:r>
            <a:endParaRPr sz="1420"/>
          </a:p>
          <a:p>
            <a:pPr indent="-318770" lvl="0" marL="457200" rtl="0" algn="l">
              <a:lnSpc>
                <a:spcPct val="100000"/>
              </a:lnSpc>
              <a:spcBef>
                <a:spcPts val="0"/>
              </a:spcBef>
              <a:spcAft>
                <a:spcPts val="0"/>
              </a:spcAft>
              <a:buSzPts val="1420"/>
              <a:buChar char="-"/>
            </a:pPr>
            <a:r>
              <a:rPr lang="en" sz="1420"/>
              <a:t>Basic understanding of the DOM structure of websites and how to look up information using the Inspect element functionality on your browser.</a:t>
            </a:r>
            <a:endParaRPr sz="14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Set up</a:t>
            </a:r>
            <a:endParaRPr/>
          </a:p>
        </p:txBody>
      </p:sp>
      <p:sp>
        <p:nvSpPr>
          <p:cNvPr id="73" name="Google Shape;73;p4"/>
          <p:cNvSpPr txBox="1"/>
          <p:nvPr>
            <p:ph idx="1" type="body"/>
          </p:nvPr>
        </p:nvSpPr>
        <p:spPr>
          <a:xfrm>
            <a:off x="175375" y="12433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Clone the project on your personal desktop. Link to the repository:</a:t>
            </a:r>
            <a:endParaRPr/>
          </a:p>
          <a:p>
            <a:pPr indent="0" lvl="0" marL="114300" rtl="0" algn="l">
              <a:lnSpc>
                <a:spcPct val="115000"/>
              </a:lnSpc>
              <a:spcBef>
                <a:spcPts val="0"/>
              </a:spcBef>
              <a:spcAft>
                <a:spcPts val="0"/>
              </a:spcAft>
              <a:buSzPts val="1800"/>
              <a:buNone/>
            </a:pPr>
            <a:r>
              <a:rPr lang="en"/>
              <a:t>	https://github.com/VLimbhar22/campus-labs-scraper</a:t>
            </a:r>
            <a:br>
              <a:rPr lang="en"/>
            </a:br>
            <a:r>
              <a:rPr lang="en"/>
              <a:t>Command: </a:t>
            </a:r>
            <a:r>
              <a:rPr lang="en">
                <a:highlight>
                  <a:srgbClr val="D1D5DB"/>
                </a:highlight>
              </a:rPr>
              <a:t>`git clone https://github.com/ VLimbhar22 /campus-labs-scraper/`</a:t>
            </a:r>
            <a:endParaRPr>
              <a:highlight>
                <a:srgbClr val="D1D5DB"/>
              </a:highlight>
            </a:endParaRPr>
          </a:p>
          <a:p>
            <a:pPr indent="-342900" lvl="0" marL="457200" rtl="0" algn="l">
              <a:lnSpc>
                <a:spcPct val="115000"/>
              </a:lnSpc>
              <a:spcBef>
                <a:spcPts val="0"/>
              </a:spcBef>
              <a:spcAft>
                <a:spcPts val="0"/>
              </a:spcAft>
              <a:buSzPts val="1800"/>
              <a:buChar char="-"/>
            </a:pPr>
            <a:r>
              <a:rPr lang="en"/>
              <a:t>Install the dependencies from requirements.txt</a:t>
            </a:r>
            <a:br>
              <a:rPr lang="en"/>
            </a:br>
            <a:r>
              <a:rPr lang="en"/>
              <a:t>Command: </a:t>
            </a:r>
            <a:r>
              <a:rPr lang="en">
                <a:highlight>
                  <a:srgbClr val="D1D5DB"/>
                </a:highlight>
              </a:rPr>
              <a:t>`pip install -r requirements.txt`</a:t>
            </a:r>
            <a:endParaRPr>
              <a:highlight>
                <a:srgbClr val="D1D5DB"/>
              </a:highlight>
            </a:endParaRPr>
          </a:p>
          <a:p>
            <a:pPr indent="-342900" lvl="0" marL="457200" rtl="0" algn="l">
              <a:lnSpc>
                <a:spcPct val="115000"/>
              </a:lnSpc>
              <a:spcBef>
                <a:spcPts val="0"/>
              </a:spcBef>
              <a:spcAft>
                <a:spcPts val="0"/>
              </a:spcAft>
              <a:buSzPts val="1800"/>
              <a:buChar char="-"/>
            </a:pPr>
            <a:r>
              <a:rPr lang="en">
                <a:highlight>
                  <a:schemeClr val="lt1"/>
                </a:highlight>
              </a:rPr>
              <a:t>Download ChromeDriver based on your Chrome version and Desktop from </a:t>
            </a:r>
            <a:r>
              <a:rPr lang="en" u="sng">
                <a:solidFill>
                  <a:schemeClr val="hlink"/>
                </a:solidFill>
                <a:highlight>
                  <a:schemeClr val="lt1"/>
                </a:highlight>
                <a:hlinkClick r:id="rId3"/>
              </a:rPr>
              <a:t>https://chromedriver.chromium.org/</a:t>
            </a:r>
            <a:r>
              <a:rPr lang="en">
                <a:highlight>
                  <a:schemeClr val="lt1"/>
                </a:highlight>
              </a:rPr>
              <a:t> </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Copy and paste the links provided in links.txt of your cloned repository.</a:t>
            </a:r>
            <a:endParaRPr>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1" type="body"/>
          </p:nvPr>
        </p:nvSpPr>
        <p:spPr>
          <a:xfrm>
            <a:off x="311700" y="816225"/>
            <a:ext cx="8520600" cy="4127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highlight>
                  <a:schemeClr val="lt1"/>
                </a:highlight>
              </a:rPr>
              <a:t>Read the README.md file in the repository to understand how to run the scraper.</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Usually you will follow these steps:</a:t>
            </a:r>
            <a:endParaRPr>
              <a:highlight>
                <a:schemeClr val="lt1"/>
              </a:highlight>
            </a:endParaRPr>
          </a:p>
          <a:p>
            <a:pPr indent="-330200" lvl="1" marL="914400" rtl="0" algn="l">
              <a:spcBef>
                <a:spcPts val="0"/>
              </a:spcBef>
              <a:spcAft>
                <a:spcPts val="0"/>
              </a:spcAft>
              <a:buSzPts val="1600"/>
              <a:buChar char="-"/>
            </a:pPr>
            <a:r>
              <a:rPr lang="en" sz="1600">
                <a:highlight>
                  <a:schemeClr val="lt1"/>
                </a:highlight>
              </a:rPr>
              <a:t>Add link for the organization in the folder: </a:t>
            </a:r>
            <a:r>
              <a:rPr lang="en" sz="1600">
                <a:highlight>
                  <a:schemeClr val="accent4"/>
                </a:highlight>
              </a:rPr>
              <a:t>campus-labs-scraper/src/input/links.txt</a:t>
            </a:r>
            <a:endParaRPr>
              <a:highlight>
                <a:schemeClr val="lt1"/>
              </a:highlight>
            </a:endParaRPr>
          </a:p>
          <a:p>
            <a:pPr indent="-330200" lvl="1" marL="914400" rtl="0" algn="l">
              <a:lnSpc>
                <a:spcPct val="115000"/>
              </a:lnSpc>
              <a:spcBef>
                <a:spcPts val="0"/>
              </a:spcBef>
              <a:spcAft>
                <a:spcPts val="0"/>
              </a:spcAft>
              <a:buSzPts val="1600"/>
              <a:buChar char="-"/>
            </a:pPr>
            <a:r>
              <a:rPr lang="en" sz="1600">
                <a:highlight>
                  <a:schemeClr val="lt1"/>
                </a:highlight>
              </a:rPr>
              <a:t>Navigate to the cloned repository in your terminal</a:t>
            </a:r>
            <a:endParaRPr sz="1600">
              <a:highlight>
                <a:schemeClr val="lt1"/>
              </a:highlight>
            </a:endParaRPr>
          </a:p>
          <a:p>
            <a:pPr indent="-330200" lvl="1" marL="914400" rtl="0" algn="l">
              <a:lnSpc>
                <a:spcPct val="115000"/>
              </a:lnSpc>
              <a:spcBef>
                <a:spcPts val="0"/>
              </a:spcBef>
              <a:spcAft>
                <a:spcPts val="0"/>
              </a:spcAft>
              <a:buSzPts val="1600"/>
              <a:buChar char="-"/>
            </a:pPr>
            <a:r>
              <a:rPr lang="en" sz="1600">
                <a:highlight>
                  <a:schemeClr val="lt1"/>
                </a:highlight>
              </a:rPr>
              <a:t>Run </a:t>
            </a:r>
            <a:r>
              <a:rPr lang="en" sz="1600">
                <a:highlight>
                  <a:srgbClr val="D1D5DB"/>
                </a:highlight>
              </a:rPr>
              <a:t>`python src/main.py -r`</a:t>
            </a:r>
            <a:r>
              <a:rPr lang="en" sz="1600">
                <a:highlight>
                  <a:schemeClr val="lt1"/>
                </a:highlight>
              </a:rPr>
              <a:t> to reset the progress variables. </a:t>
            </a:r>
            <a:r>
              <a:rPr lang="en" sz="1600">
                <a:solidFill>
                  <a:srgbClr val="FF0000"/>
                </a:solidFill>
                <a:highlight>
                  <a:schemeClr val="lt1"/>
                </a:highlight>
              </a:rPr>
              <a:t>(Very important)</a:t>
            </a:r>
            <a:endParaRPr sz="1600">
              <a:solidFill>
                <a:srgbClr val="FF0000"/>
              </a:solidFill>
              <a:highlight>
                <a:schemeClr val="lt1"/>
              </a:highlight>
            </a:endParaRPr>
          </a:p>
          <a:p>
            <a:pPr indent="-330200" lvl="1" marL="914400" rtl="0" algn="l">
              <a:lnSpc>
                <a:spcPct val="115000"/>
              </a:lnSpc>
              <a:spcBef>
                <a:spcPts val="0"/>
              </a:spcBef>
              <a:spcAft>
                <a:spcPts val="0"/>
              </a:spcAft>
              <a:buSzPts val="1600"/>
              <a:buChar char="-"/>
            </a:pPr>
            <a:r>
              <a:rPr lang="en" sz="1600">
                <a:highlight>
                  <a:schemeClr val="lt1"/>
                </a:highlight>
              </a:rPr>
              <a:t>Run </a:t>
            </a:r>
            <a:r>
              <a:rPr lang="en" sz="1600">
                <a:highlight>
                  <a:srgbClr val="D1D5DB"/>
                </a:highlight>
              </a:rPr>
              <a:t>`python src/main.py -c`</a:t>
            </a:r>
            <a:r>
              <a:rPr lang="en" sz="1600">
                <a:highlight>
                  <a:schemeClr val="lt1"/>
                </a:highlight>
              </a:rPr>
              <a:t>. This will fetch all the organization links.</a:t>
            </a:r>
            <a:r>
              <a:rPr lang="en" sz="1600">
                <a:highlight>
                  <a:srgbClr val="D1D5DB"/>
                </a:highlight>
              </a:rPr>
              <a:t> </a:t>
            </a:r>
            <a:endParaRPr sz="1600">
              <a:highlight>
                <a:srgbClr val="D1D5DB"/>
              </a:highlight>
            </a:endParaRPr>
          </a:p>
          <a:p>
            <a:pPr indent="-330200" lvl="1" marL="914400" rtl="0" algn="l">
              <a:lnSpc>
                <a:spcPct val="115000"/>
              </a:lnSpc>
              <a:spcBef>
                <a:spcPts val="0"/>
              </a:spcBef>
              <a:spcAft>
                <a:spcPts val="0"/>
              </a:spcAft>
              <a:buSzPts val="1600"/>
              <a:buChar char="-"/>
            </a:pPr>
            <a:r>
              <a:rPr lang="en" sz="1600">
                <a:highlight>
                  <a:schemeClr val="lt1"/>
                </a:highlight>
              </a:rPr>
              <a:t>Wait for the scraper to scrape all the organization links and check logs/recheck_campus.txt for any links that have an error. If recheck_campus.txt is not empty, run </a:t>
            </a:r>
            <a:r>
              <a:rPr lang="en" sz="1600">
                <a:highlight>
                  <a:srgbClr val="D1D5DB"/>
                </a:highlight>
              </a:rPr>
              <a:t>`python src/main.py -x`</a:t>
            </a:r>
            <a:r>
              <a:rPr lang="en" sz="1600">
                <a:highlight>
                  <a:schemeClr val="lt1"/>
                </a:highlight>
              </a:rPr>
              <a:t> to rerun the script on campuses that were missed.</a:t>
            </a:r>
            <a:endParaRPr sz="1600">
              <a:highlight>
                <a:schemeClr val="lt1"/>
              </a:highlight>
            </a:endParaRPr>
          </a:p>
          <a:p>
            <a:pPr indent="-330200" lvl="1" marL="914400" rtl="0" algn="l">
              <a:lnSpc>
                <a:spcPct val="115000"/>
              </a:lnSpc>
              <a:spcBef>
                <a:spcPts val="0"/>
              </a:spcBef>
              <a:spcAft>
                <a:spcPts val="0"/>
              </a:spcAft>
              <a:buSzPts val="1600"/>
              <a:buChar char="-"/>
            </a:pPr>
            <a:r>
              <a:rPr lang="en" sz="1600">
                <a:highlight>
                  <a:schemeClr val="lt1"/>
                </a:highlight>
              </a:rPr>
              <a:t>Run </a:t>
            </a:r>
            <a:r>
              <a:rPr lang="en" sz="1600">
                <a:highlight>
                  <a:srgbClr val="D1D5DB"/>
                </a:highlight>
              </a:rPr>
              <a:t>`python src/main.py -o`</a:t>
            </a:r>
            <a:r>
              <a:rPr lang="en" sz="1600">
                <a:highlight>
                  <a:schemeClr val="lt1"/>
                </a:highlight>
              </a:rPr>
              <a:t> to scrape all the organization information.Similarly, if recheck_organization.csv is not empty, run </a:t>
            </a:r>
            <a:r>
              <a:rPr lang="en" sz="1600">
                <a:highlight>
                  <a:srgbClr val="D1D5DB"/>
                </a:highlight>
              </a:rPr>
              <a:t>`python src/main.py -y`</a:t>
            </a:r>
            <a:r>
              <a:rPr lang="en" sz="1600">
                <a:highlight>
                  <a:schemeClr val="lt1"/>
                </a:highlight>
              </a:rPr>
              <a:t> to rerun the script on organizations that were missed.</a:t>
            </a:r>
            <a:endParaRPr sz="1600">
              <a:highlight>
                <a:schemeClr val="lt1"/>
              </a:highlight>
            </a:endParaRPr>
          </a:p>
          <a:p>
            <a:pPr indent="-330200" lvl="1" marL="914400" rtl="0" algn="l">
              <a:lnSpc>
                <a:spcPct val="115000"/>
              </a:lnSpc>
              <a:spcBef>
                <a:spcPts val="0"/>
              </a:spcBef>
              <a:spcAft>
                <a:spcPts val="0"/>
              </a:spcAft>
              <a:buSzPts val="1600"/>
              <a:buChar char="-"/>
            </a:pPr>
            <a:r>
              <a:rPr lang="en" sz="1600">
                <a:highlight>
                  <a:schemeClr val="lt1"/>
                </a:highlight>
              </a:rPr>
              <a:t>Upload the information from output/Organization_Information_updated.csv to the following </a:t>
            </a:r>
            <a:r>
              <a:rPr lang="en" sz="1600" u="sng">
                <a:solidFill>
                  <a:schemeClr val="hlink"/>
                </a:solidFill>
                <a:highlight>
                  <a:schemeClr val="lt1"/>
                </a:highlight>
                <a:hlinkClick r:id="rId3"/>
              </a:rPr>
              <a:t>Google Sheet</a:t>
            </a:r>
            <a:r>
              <a:rPr lang="en" sz="1600">
                <a:highlight>
                  <a:schemeClr val="lt1"/>
                </a:highlight>
              </a:rPr>
              <a:t>.</a:t>
            </a:r>
            <a:endParaRPr sz="1600">
              <a:highlight>
                <a:schemeClr val="lt1"/>
              </a:highlight>
            </a:endParaRPr>
          </a:p>
        </p:txBody>
      </p:sp>
      <p:sp>
        <p:nvSpPr>
          <p:cNvPr id="79" name="Google Shape;79;p5"/>
          <p:cNvSpPr txBox="1"/>
          <p:nvPr>
            <p:ph type="title"/>
          </p:nvPr>
        </p:nvSpPr>
        <p:spPr>
          <a:xfrm>
            <a:off x="311700" y="154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Running the script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Download chromedriver from your version of chrome and your desktop from </a:t>
            </a:r>
            <a:r>
              <a:rPr lang="en" u="sng">
                <a:solidFill>
                  <a:schemeClr val="hlink"/>
                </a:solidFill>
                <a:hlinkClick r:id="rId3"/>
              </a:rPr>
              <a:t>https://chromedriver.chromium.org/</a:t>
            </a:r>
            <a:endParaRPr/>
          </a:p>
          <a:p>
            <a:pPr indent="-342900" lvl="0" marL="457200" rtl="0" algn="l">
              <a:lnSpc>
                <a:spcPct val="115000"/>
              </a:lnSpc>
              <a:spcBef>
                <a:spcPts val="0"/>
              </a:spcBef>
              <a:spcAft>
                <a:spcPts val="0"/>
              </a:spcAft>
              <a:buSzPts val="1800"/>
              <a:buChar char="-"/>
            </a:pPr>
            <a:r>
              <a:rPr lang="en"/>
              <a:t>Update Path variable to point to the path of the above installation</a:t>
            </a:r>
            <a:endParaRPr/>
          </a:p>
          <a:p>
            <a:pPr indent="-342900" lvl="0" marL="457200" rtl="0" algn="l">
              <a:lnSpc>
                <a:spcPct val="115000"/>
              </a:lnSpc>
              <a:spcBef>
                <a:spcPts val="0"/>
              </a:spcBef>
              <a:spcAft>
                <a:spcPts val="0"/>
              </a:spcAft>
              <a:buSzPts val="1800"/>
              <a:buChar char="-"/>
            </a:pPr>
            <a:r>
              <a:rPr lang="en"/>
              <a:t>(For mac users) Give permission to the installation (</a:t>
            </a:r>
            <a:r>
              <a:rPr lang="en" u="sng">
                <a:solidFill>
                  <a:schemeClr val="hlink"/>
                </a:solidFill>
                <a:hlinkClick r:id="rId4"/>
              </a:rPr>
              <a:t>See this</a:t>
            </a:r>
            <a:r>
              <a:rPr lang="en"/>
              <a:t>)</a:t>
            </a:r>
            <a:endParaRPr/>
          </a:p>
          <a:p>
            <a:pPr indent="-342900" lvl="0" marL="457200" rtl="0" algn="l">
              <a:lnSpc>
                <a:spcPct val="115000"/>
              </a:lnSpc>
              <a:spcBef>
                <a:spcPts val="0"/>
              </a:spcBef>
              <a:spcAft>
                <a:spcPts val="0"/>
              </a:spcAft>
              <a:buSzPts val="1800"/>
              <a:buChar char="-"/>
            </a:pPr>
            <a:r>
              <a:rPr lang="en"/>
              <a:t>Install all the dependencies from requirements.txt.</a:t>
            </a:r>
            <a:endParaRPr/>
          </a:p>
          <a:p>
            <a:pPr indent="-342900" lvl="0" marL="457200" rtl="0" algn="l">
              <a:lnSpc>
                <a:spcPct val="115000"/>
              </a:lnSpc>
              <a:spcBef>
                <a:spcPts val="0"/>
              </a:spcBef>
              <a:spcAft>
                <a:spcPts val="0"/>
              </a:spcAft>
              <a:buSzPts val="1800"/>
              <a:buChar char="-"/>
            </a:pPr>
            <a:r>
              <a:rPr lang="en"/>
              <a:t>Increase the DELAY variable in src/scrapers/data_scraper.py if the errors persist because of slow internet connection.</a:t>
            </a:r>
            <a:endParaRPr/>
          </a:p>
        </p:txBody>
      </p:sp>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Common errors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4e1679e252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Post Scraping Steps</a:t>
            </a:r>
            <a:endParaRPr/>
          </a:p>
        </p:txBody>
      </p:sp>
      <p:sp>
        <p:nvSpPr>
          <p:cNvPr id="91" name="Google Shape;91;g34e1679e252_0_0"/>
          <p:cNvSpPr txBox="1"/>
          <p:nvPr>
            <p:ph idx="1" type="body"/>
          </p:nvPr>
        </p:nvSpPr>
        <p:spPr>
          <a:xfrm>
            <a:off x="311700" y="1152475"/>
            <a:ext cx="8620500" cy="35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all the organizational details are scraped, follow the below steps before placing the google sheet into the folder.</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AutoNum type="arabicPeriod"/>
            </a:pPr>
            <a:r>
              <a:rPr lang="en">
                <a:highlight>
                  <a:schemeClr val="lt1"/>
                </a:highlight>
              </a:rPr>
              <a:t>Make sure the header field names are consistent across the scraped files.</a:t>
            </a:r>
            <a:endParaRPr>
              <a:highlight>
                <a:schemeClr val="lt1"/>
              </a:highlight>
            </a:endParaRPr>
          </a:p>
          <a:p>
            <a:pPr indent="0" lvl="0" marL="457200" rtl="0" algn="l">
              <a:spcBef>
                <a:spcPts val="0"/>
              </a:spcBef>
              <a:spcAft>
                <a:spcPts val="0"/>
              </a:spcAft>
              <a:buNone/>
            </a:pPr>
            <a:r>
              <a:rPr lang="en">
                <a:highlight>
                  <a:schemeClr val="lt1"/>
                </a:highlight>
              </a:rPr>
              <a:t>Headers should be in the following order:</a:t>
            </a:r>
            <a:endParaRPr>
              <a:highlight>
                <a:schemeClr val="lt1"/>
              </a:highlight>
            </a:endParaRPr>
          </a:p>
          <a:p>
            <a:pPr indent="0" lvl="0" marL="457200" rtl="0" algn="l">
              <a:spcBef>
                <a:spcPts val="0"/>
              </a:spcBef>
              <a:spcAft>
                <a:spcPts val="0"/>
              </a:spcAft>
              <a:buNone/>
            </a:pPr>
            <a:r>
              <a:t/>
            </a:r>
            <a:endParaRPr>
              <a:highlight>
                <a:schemeClr val="lt1"/>
              </a:highlight>
            </a:endParaRPr>
          </a:p>
          <a:p>
            <a:pPr indent="0" lvl="0" marL="457200" rtl="0" algn="l">
              <a:spcBef>
                <a:spcPts val="0"/>
              </a:spcBef>
              <a:spcAft>
                <a:spcPts val="0"/>
              </a:spcAft>
              <a:buNone/>
            </a:pPr>
            <a:r>
              <a:rPr lang="en" sz="1500">
                <a:solidFill>
                  <a:schemeClr val="dk1"/>
                </a:solidFill>
                <a:highlight>
                  <a:srgbClr val="D1D5DB"/>
                </a:highlight>
              </a:rPr>
              <a:t>Category, Organization Name, Organization Link, Logo Link,Description, Email, Phone Number, Linkedin Link, Instagram Link, Facebook Link,Twitter Link, Youtube Link, Tiktok Link</a:t>
            </a:r>
            <a:endParaRPr sz="1500">
              <a:solidFill>
                <a:schemeClr val="dk1"/>
              </a:solidFill>
              <a:highlight>
                <a:srgbClr val="D1D5DB"/>
              </a:highlight>
            </a:endParaRPr>
          </a:p>
          <a:p>
            <a:pPr indent="0" lvl="0" marL="457200" rtl="0" algn="l">
              <a:spcBef>
                <a:spcPts val="0"/>
              </a:spcBef>
              <a:spcAft>
                <a:spcPts val="0"/>
              </a:spcAft>
              <a:buNone/>
            </a:pPr>
            <a:r>
              <a:t/>
            </a:r>
            <a:endParaRPr>
              <a:highlight>
                <a:schemeClr val="lt1"/>
              </a:highlight>
            </a:endParaRPr>
          </a:p>
          <a:p>
            <a:pPr indent="-342900" lvl="0" marL="457200" rtl="0" algn="l">
              <a:spcBef>
                <a:spcPts val="0"/>
              </a:spcBef>
              <a:spcAft>
                <a:spcPts val="0"/>
              </a:spcAft>
              <a:buSzPts val="1800"/>
              <a:buAutoNum type="arabicPeriod"/>
            </a:pPr>
            <a:r>
              <a:rPr lang="en">
                <a:highlight>
                  <a:schemeClr val="lt1"/>
                </a:highlight>
              </a:rPr>
              <a:t>Make sure the uploaded files are converted into Google sheets. </a:t>
            </a:r>
            <a:endParaRPr sz="1300">
              <a:solidFill>
                <a:srgbClr val="222222"/>
              </a:solidFill>
              <a:highlight>
                <a:srgbClr val="FFFFFF"/>
              </a:highlight>
            </a:endParaRPr>
          </a:p>
          <a:p>
            <a:pPr indent="0" lvl="0" marL="0" rtl="0" algn="l">
              <a:spcBef>
                <a:spcPts val="0"/>
              </a:spcBef>
              <a:spcAft>
                <a:spcPts val="0"/>
              </a:spcAft>
              <a:buNone/>
            </a:pPr>
            <a:r>
              <a:t/>
            </a:r>
            <a:endParaRPr sz="130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4e1679e252_0_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97" name="Google Shape;97;g34e1679e252_0_5"/>
          <p:cNvSpPr txBox="1"/>
          <p:nvPr>
            <p:ph idx="1" type="body"/>
          </p:nvPr>
        </p:nvSpPr>
        <p:spPr>
          <a:xfrm>
            <a:off x="311700" y="1152475"/>
            <a:ext cx="8520600" cy="3845700"/>
          </a:xfrm>
          <a:prstGeom prst="rect">
            <a:avLst/>
          </a:prstGeom>
        </p:spPr>
        <p:txBody>
          <a:bodyPr anchorCtr="0" anchor="t" bIns="91425" lIns="91425" spcFirstLastPara="1" rIns="91425" wrap="square" tIns="91425">
            <a:normAutofit fontScale="77500"/>
          </a:bodyPr>
          <a:lstStyle/>
          <a:p>
            <a:pPr indent="0" lvl="0" marL="0" rtl="0" algn="just">
              <a:spcBef>
                <a:spcPts val="0"/>
              </a:spcBef>
              <a:spcAft>
                <a:spcPts val="0"/>
              </a:spcAft>
              <a:buNone/>
            </a:pPr>
            <a:r>
              <a:rPr lang="en">
                <a:highlight>
                  <a:schemeClr val="lt1"/>
                </a:highlight>
              </a:rPr>
              <a:t>3. </a:t>
            </a:r>
            <a:r>
              <a:rPr lang="en">
                <a:highlight>
                  <a:schemeClr val="lt1"/>
                </a:highlight>
              </a:rPr>
              <a:t>In the last field - that is other links - few universities contain Youtube and Tiktok links which are required.</a:t>
            </a:r>
            <a:endParaRPr>
              <a:highlight>
                <a:schemeClr val="lt1"/>
              </a:highlight>
            </a:endParaRPr>
          </a:p>
          <a:p>
            <a:pPr indent="0" lvl="0" marL="0" rtl="0" algn="just">
              <a:spcBef>
                <a:spcPts val="0"/>
              </a:spcBef>
              <a:spcAft>
                <a:spcPts val="0"/>
              </a:spcAft>
              <a:buNone/>
            </a:pPr>
            <a:r>
              <a:rPr lang="en">
                <a:highlight>
                  <a:schemeClr val="lt1"/>
                </a:highlight>
              </a:rPr>
              <a:t>We will be extracting the Youtube and Tiktok links using search function in excel and creating 2 separate fields for the same.</a:t>
            </a:r>
            <a:endParaRPr>
              <a:highlight>
                <a:schemeClr val="lt1"/>
              </a:highlight>
            </a:endParaRPr>
          </a:p>
          <a:p>
            <a:pPr indent="0" lvl="0" marL="0" rtl="0" algn="just">
              <a:spcBef>
                <a:spcPts val="0"/>
              </a:spcBef>
              <a:spcAft>
                <a:spcPts val="0"/>
              </a:spcAft>
              <a:buNone/>
            </a:pPr>
            <a:r>
              <a:t/>
            </a:r>
            <a:endParaRPr>
              <a:highlight>
                <a:schemeClr val="lt1"/>
              </a:highlight>
            </a:endParaRPr>
          </a:p>
          <a:p>
            <a:pPr indent="0" lvl="0" marL="0" rtl="0" algn="just">
              <a:spcBef>
                <a:spcPts val="0"/>
              </a:spcBef>
              <a:spcAft>
                <a:spcPts val="0"/>
              </a:spcAft>
              <a:buNone/>
            </a:pPr>
            <a:r>
              <a:rPr lang="en">
                <a:highlight>
                  <a:schemeClr val="lt1"/>
                </a:highlight>
              </a:rPr>
              <a:t>Steps: </a:t>
            </a:r>
            <a:endParaRPr>
              <a:highlight>
                <a:schemeClr val="lt1"/>
              </a:highlight>
            </a:endParaRPr>
          </a:p>
          <a:p>
            <a:pPr indent="0" lvl="0" marL="0" rtl="0" algn="just">
              <a:spcBef>
                <a:spcPts val="0"/>
              </a:spcBef>
              <a:spcAft>
                <a:spcPts val="0"/>
              </a:spcAft>
              <a:buNone/>
            </a:pPr>
            <a:r>
              <a:t/>
            </a:r>
            <a:endParaRPr>
              <a:highlight>
                <a:schemeClr val="lt1"/>
              </a:highlight>
            </a:endParaRPr>
          </a:p>
          <a:p>
            <a:pPr indent="-292576" lvl="0" marL="457200" rtl="0" algn="just">
              <a:spcBef>
                <a:spcPts val="0"/>
              </a:spcBef>
              <a:spcAft>
                <a:spcPts val="0"/>
              </a:spcAft>
              <a:buClr>
                <a:srgbClr val="222222"/>
              </a:buClr>
              <a:buSzPct val="72222"/>
              <a:buAutoNum type="alphaLcPeriod"/>
            </a:pPr>
            <a:r>
              <a:rPr lang="en">
                <a:highlight>
                  <a:schemeClr val="lt1"/>
                </a:highlight>
              </a:rPr>
              <a:t>Create New field with the name ‘Youtube Link’ next to Other link</a:t>
            </a:r>
            <a:endParaRPr>
              <a:highlight>
                <a:schemeClr val="lt1"/>
              </a:highlight>
            </a:endParaRPr>
          </a:p>
          <a:p>
            <a:pPr indent="-292576" lvl="0" marL="457200" rtl="0" algn="just">
              <a:spcBef>
                <a:spcPts val="0"/>
              </a:spcBef>
              <a:spcAft>
                <a:spcPts val="0"/>
              </a:spcAft>
              <a:buClr>
                <a:srgbClr val="222222"/>
              </a:buClr>
              <a:buSzPct val="72222"/>
              <a:buAutoNum type="alphaLcPeriod"/>
            </a:pPr>
            <a:r>
              <a:rPr lang="en">
                <a:highlight>
                  <a:schemeClr val="lt1"/>
                </a:highlight>
              </a:rPr>
              <a:t>Use the formula  </a:t>
            </a:r>
            <a:r>
              <a:rPr lang="en">
                <a:highlight>
                  <a:srgbClr val="D1D5DB"/>
                </a:highlight>
              </a:rPr>
              <a:t>=IF(ISNUMBER(SEARCH("youtube.com", M1)), M1, "")</a:t>
            </a:r>
            <a:r>
              <a:rPr lang="en">
                <a:highlight>
                  <a:schemeClr val="lt1"/>
                </a:highlight>
              </a:rPr>
              <a:t>.  Note: Here M1 points to the Column Number for ‘Other Link’ so if Other link is in different column replace with the same.</a:t>
            </a:r>
            <a:endParaRPr>
              <a:highlight>
                <a:schemeClr val="lt1"/>
              </a:highlight>
            </a:endParaRPr>
          </a:p>
          <a:p>
            <a:pPr indent="-292576" lvl="0" marL="457200" rtl="0" algn="just">
              <a:spcBef>
                <a:spcPts val="0"/>
              </a:spcBef>
              <a:spcAft>
                <a:spcPts val="0"/>
              </a:spcAft>
              <a:buClr>
                <a:srgbClr val="222222"/>
              </a:buClr>
              <a:buSzPct val="72222"/>
              <a:buAutoNum type="alphaLcPeriod"/>
            </a:pPr>
            <a:r>
              <a:rPr lang="en">
                <a:highlight>
                  <a:schemeClr val="lt1"/>
                </a:highlight>
              </a:rPr>
              <a:t>Same goes for ‘Tiktok Link’. Use formula </a:t>
            </a:r>
            <a:r>
              <a:rPr lang="en">
                <a:highlight>
                  <a:srgbClr val="D1D5DB"/>
                </a:highlight>
              </a:rPr>
              <a:t>=IF(ISNUMBER(SEARCH("tiktok.com", M1)), M1, "")</a:t>
            </a:r>
            <a:r>
              <a:rPr lang="en">
                <a:highlight>
                  <a:schemeClr val="lt1"/>
                </a:highlight>
              </a:rPr>
              <a:t>.</a:t>
            </a:r>
            <a:endParaRPr>
              <a:highlight>
                <a:schemeClr val="lt1"/>
              </a:highlight>
            </a:endParaRPr>
          </a:p>
          <a:p>
            <a:pPr indent="-292576" lvl="0" marL="457200" rtl="0" algn="just">
              <a:spcBef>
                <a:spcPts val="0"/>
              </a:spcBef>
              <a:spcAft>
                <a:spcPts val="0"/>
              </a:spcAft>
              <a:buClr>
                <a:srgbClr val="222222"/>
              </a:buClr>
              <a:buSzPct val="72222"/>
              <a:buAutoNum type="alphaLcPeriod"/>
            </a:pPr>
            <a:r>
              <a:rPr lang="en">
                <a:highlight>
                  <a:schemeClr val="lt1"/>
                </a:highlight>
              </a:rPr>
              <a:t>Drag down till the end of list. Further delete the ‘Other Link’ and adjust the columns.</a:t>
            </a:r>
            <a:endParaRPr>
              <a:highlight>
                <a:schemeClr val="lt1"/>
              </a:highlight>
            </a:endParaRPr>
          </a:p>
          <a:p>
            <a:pPr indent="0" lvl="0" marL="457200" rtl="0" algn="just">
              <a:spcBef>
                <a:spcPts val="0"/>
              </a:spcBef>
              <a:spcAft>
                <a:spcPts val="0"/>
              </a:spcAft>
              <a:buNone/>
            </a:pPr>
            <a:r>
              <a:t/>
            </a:r>
            <a:endParaRPr>
              <a:highlight>
                <a:schemeClr val="lt1"/>
              </a:highlight>
            </a:endParaRPr>
          </a:p>
          <a:p>
            <a:pPr indent="0" lvl="0" marL="0" rtl="0" algn="just">
              <a:spcBef>
                <a:spcPts val="0"/>
              </a:spcBef>
              <a:spcAft>
                <a:spcPts val="0"/>
              </a:spcAft>
              <a:buNone/>
            </a:pPr>
            <a:r>
              <a:rPr lang="en">
                <a:highlight>
                  <a:schemeClr val="lt1"/>
                </a:highlight>
              </a:rPr>
              <a:t>4. Make sure to make Robert as the owner of the file.</a:t>
            </a:r>
            <a:endParaRPr>
              <a:highlight>
                <a:schemeClr val="lt1"/>
              </a:highlight>
            </a:endParaRPr>
          </a:p>
          <a:p>
            <a:pPr indent="0" lvl="0" marL="0" rtl="0" algn="just">
              <a:spcBef>
                <a:spcPts val="0"/>
              </a:spcBef>
              <a:spcAft>
                <a:spcPts val="0"/>
              </a:spcAft>
              <a:buNone/>
            </a:pPr>
            <a:r>
              <a:rPr lang="en" sz="1816">
                <a:solidFill>
                  <a:srgbClr val="222222"/>
                </a:solidFill>
                <a:highlight>
                  <a:srgbClr val="FFFFFF"/>
                </a:highlight>
              </a:rPr>
              <a:t>Email : </a:t>
            </a:r>
            <a:r>
              <a:rPr lang="en" sz="1616">
                <a:solidFill>
                  <a:srgbClr val="1155CC"/>
                </a:solidFill>
                <a:latin typeface="Roboto"/>
                <a:ea typeface="Roboto"/>
                <a:cs typeface="Roboto"/>
                <a:sym typeface="Roboto"/>
              </a:rPr>
              <a:t>rtolmach@gmail.com</a:t>
            </a:r>
            <a:endParaRPr sz="1916">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050d584a30_0_5"/>
          <p:cNvSpPr txBox="1"/>
          <p:nvPr>
            <p:ph idx="1" type="body"/>
          </p:nvPr>
        </p:nvSpPr>
        <p:spPr>
          <a:xfrm>
            <a:off x="311700" y="110702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222222"/>
              </a:buClr>
              <a:buSzPts val="1400"/>
              <a:buChar char="●"/>
            </a:pPr>
            <a:r>
              <a:rPr lang="en" sz="1400">
                <a:solidFill>
                  <a:srgbClr val="222222"/>
                </a:solidFill>
                <a:highlight>
                  <a:srgbClr val="FFFFFF"/>
                </a:highlight>
              </a:rPr>
              <a:t>Check for email about the validation needed to be done by you.</a:t>
            </a:r>
            <a:endParaRPr sz="1400">
              <a:solidFill>
                <a:srgbClr val="222222"/>
              </a:solidFill>
              <a:highlight>
                <a:srgbClr val="FFFFFF"/>
              </a:highlight>
            </a:endParaRPr>
          </a:p>
          <a:p>
            <a:pPr indent="-317500" lvl="0" marL="457200" rtl="0" algn="l">
              <a:lnSpc>
                <a:spcPct val="100000"/>
              </a:lnSpc>
              <a:spcBef>
                <a:spcPts val="0"/>
              </a:spcBef>
              <a:spcAft>
                <a:spcPts val="0"/>
              </a:spcAft>
              <a:buClr>
                <a:srgbClr val="222222"/>
              </a:buClr>
              <a:buSzPts val="1400"/>
              <a:buChar char="●"/>
            </a:pPr>
            <a:r>
              <a:rPr lang="en" sz="1400">
                <a:solidFill>
                  <a:srgbClr val="222222"/>
                </a:solidFill>
                <a:highlight>
                  <a:srgbClr val="FFFFFF"/>
                </a:highlight>
              </a:rPr>
              <a:t>Verify all the cleaning processes are done appropriately by the person.</a:t>
            </a:r>
            <a:endParaRPr sz="1400">
              <a:solidFill>
                <a:srgbClr val="222222"/>
              </a:solidFill>
              <a:highlight>
                <a:srgbClr val="FFFFFF"/>
              </a:highlight>
            </a:endParaRPr>
          </a:p>
          <a:p>
            <a:pPr indent="-317500" lvl="0" marL="457200" rtl="0" algn="l">
              <a:lnSpc>
                <a:spcPct val="100000"/>
              </a:lnSpc>
              <a:spcBef>
                <a:spcPts val="0"/>
              </a:spcBef>
              <a:spcAft>
                <a:spcPts val="0"/>
              </a:spcAft>
              <a:buClr>
                <a:srgbClr val="222222"/>
              </a:buClr>
              <a:buSzPts val="1400"/>
              <a:buChar char="●"/>
            </a:pPr>
            <a:r>
              <a:rPr lang="en" sz="1400">
                <a:solidFill>
                  <a:srgbClr val="222222"/>
                </a:solidFill>
                <a:highlight>
                  <a:srgbClr val="FFFFFF"/>
                </a:highlight>
              </a:rPr>
              <a:t>Only then update your name in the Validated by field in the spreadsheet</a:t>
            </a:r>
            <a:endParaRPr sz="1400">
              <a:solidFill>
                <a:srgbClr val="222222"/>
              </a:solidFill>
              <a:highlight>
                <a:srgbClr val="FFFFFF"/>
              </a:highlight>
            </a:endParaRPr>
          </a:p>
          <a:p>
            <a:pPr indent="0" lvl="0" marL="0" rtl="0" algn="l">
              <a:lnSpc>
                <a:spcPct val="100000"/>
              </a:lnSpc>
              <a:spcBef>
                <a:spcPts val="0"/>
              </a:spcBef>
              <a:spcAft>
                <a:spcPts val="0"/>
              </a:spcAft>
              <a:buNone/>
            </a:pPr>
            <a:r>
              <a:rPr lang="en" sz="1100" u="sng">
                <a:solidFill>
                  <a:schemeClr val="hlink"/>
                </a:solidFill>
                <a:highlight>
                  <a:srgbClr val="FFFFFF"/>
                </a:highlight>
                <a:hlinkClick r:id="rId3"/>
              </a:rPr>
              <a:t>https://docs.google.com/spreadsheets/d/1DqYZ4tY8A0LCzxIgjqfAHOd094Gdm5cC/edit?gid=884017230#gid=884017230</a:t>
            </a:r>
            <a:endParaRPr sz="1100">
              <a:solidFill>
                <a:srgbClr val="222222"/>
              </a:solidFill>
              <a:highlight>
                <a:srgbClr val="FFFFFF"/>
              </a:highlight>
            </a:endParaRPr>
          </a:p>
          <a:p>
            <a:pPr indent="0" lvl="0" marL="457200" rtl="0" algn="l">
              <a:lnSpc>
                <a:spcPct val="100000"/>
              </a:lnSpc>
              <a:spcBef>
                <a:spcPts val="0"/>
              </a:spcBef>
              <a:spcAft>
                <a:spcPts val="0"/>
              </a:spcAft>
              <a:buNone/>
            </a:pPr>
            <a:r>
              <a:t/>
            </a:r>
            <a:endParaRPr sz="1100">
              <a:solidFill>
                <a:srgbClr val="222222"/>
              </a:solidFill>
              <a:highlight>
                <a:srgbClr val="FFFFFF"/>
              </a:highlight>
            </a:endParaRPr>
          </a:p>
        </p:txBody>
      </p:sp>
      <p:sp>
        <p:nvSpPr>
          <p:cNvPr id="103" name="Google Shape;103;g3050d584a30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Validation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