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9" r:id="rId4"/>
    <p:sldId id="260" r:id="rId5"/>
    <p:sldId id="262" r:id="rId6"/>
    <p:sldId id="261" r:id="rId7"/>
    <p:sldId id="263" r:id="rId8"/>
    <p:sldId id="264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1123" autoAdjust="0"/>
  </p:normalViewPr>
  <p:slideViewPr>
    <p:cSldViewPr>
      <p:cViewPr varScale="1">
        <p:scale>
          <a:sx n="105" d="100"/>
          <a:sy n="105" d="100"/>
        </p:scale>
        <p:origin x="-19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FE607-7FE7-4F97-B30B-18108EB05645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5DA5C-54F7-4290-B29D-BE569DDD5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DA5C-54F7-4290-B29D-BE569DDD52F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Flowchart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16632"/>
            <a:ext cx="864096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err="1" smtClean="0"/>
              <a:t>확장성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고려</a:t>
            </a:r>
            <a:br>
              <a:rPr lang="ko-KR" altLang="en-US" sz="1000" dirty="0" smtClean="0"/>
            </a:br>
            <a:r>
              <a:rPr lang="en-US" altLang="ko-KR" sz="1000" dirty="0" smtClean="0"/>
              <a:t>-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을 분리하여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이 추가될 경우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에 대한 영향을 최소화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공통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에 대항하는 변수나 메서드는 부모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에 </a:t>
            </a:r>
            <a:r>
              <a:rPr lang="ko-KR" altLang="en-US" sz="1000" dirty="0" smtClean="0"/>
              <a:t>작성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특정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은 부모 </a:t>
            </a:r>
            <a:r>
              <a:rPr lang="en-US" altLang="ko-KR" sz="1000" dirty="0" smtClean="0"/>
              <a:t>Logic Class</a:t>
            </a:r>
            <a:r>
              <a:rPr lang="ko-KR" altLang="en-US" sz="1000" dirty="0" smtClean="0"/>
              <a:t>를 상속받아 자식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로 생성하여 사용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할 수 있는 항목 추가에 대해 </a:t>
            </a:r>
            <a:r>
              <a:rPr lang="ko-KR" altLang="en-US" sz="1000" dirty="0" err="1" smtClean="0"/>
              <a:t>확장성있는</a:t>
            </a:r>
            <a:r>
              <a:rPr lang="ko-KR" altLang="en-US" sz="1000" dirty="0" smtClean="0"/>
              <a:t> 구조로 </a:t>
            </a:r>
            <a:r>
              <a:rPr lang="ko-KR" altLang="en-US" sz="1000" dirty="0" smtClean="0"/>
              <a:t>설계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을 사용하여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을 확장할 수 있게 구성 </a:t>
            </a:r>
            <a:r>
              <a:rPr lang="en-US" altLang="ko-KR" sz="1000" dirty="0" smtClean="0"/>
              <a:t>ex) File, Process, System Memory, Disk Usage, …</a:t>
            </a:r>
            <a:br>
              <a:rPr lang="en-US" altLang="ko-KR" sz="1000" dirty="0" smtClean="0"/>
            </a:br>
            <a:r>
              <a:rPr lang="en-US" altLang="ko-KR" sz="1000" dirty="0" smtClean="0"/>
              <a:t>  : Monitoring</a:t>
            </a:r>
            <a:r>
              <a:rPr lang="ko-KR" altLang="en-US" sz="1000" dirty="0" smtClean="0"/>
              <a:t>항목마다 함수 하나만 추가하면 기능추가가 될 수 있는 구조로 구성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or Monitoring</a:t>
            </a:r>
            <a:r>
              <a:rPr lang="ko-KR" altLang="en-US" sz="1000" dirty="0" smtClean="0"/>
              <a:t>항목마다 별도의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를 생성하여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수행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  </a:t>
            </a:r>
            <a:r>
              <a:rPr lang="en-US" altLang="ko-KR" sz="1000" dirty="0" smtClean="0">
                <a:sym typeface="Wingdings" pitchFamily="2" charset="2"/>
              </a:rPr>
              <a:t> Multi Thread</a:t>
            </a:r>
            <a:r>
              <a:rPr lang="ko-KR" altLang="en-US" sz="1000" dirty="0" smtClean="0">
                <a:sym typeface="Wingdings" pitchFamily="2" charset="2"/>
              </a:rPr>
              <a:t>로 만들면 한 파일에 </a:t>
            </a:r>
            <a:r>
              <a:rPr lang="ko-KR" altLang="en-US" sz="1000" dirty="0" err="1" smtClean="0">
                <a:sym typeface="Wingdings" pitchFamily="2" charset="2"/>
              </a:rPr>
              <a:t>알람</a:t>
            </a:r>
            <a:r>
              <a:rPr lang="ko-KR" altLang="en-US" sz="1000" dirty="0" smtClean="0">
                <a:sym typeface="Wingdings" pitchFamily="2" charset="2"/>
              </a:rPr>
              <a:t> 정보들을 </a:t>
            </a:r>
            <a:r>
              <a:rPr lang="en-US" altLang="ko-KR" sz="1000" dirty="0" smtClean="0">
                <a:sym typeface="Wingdings" pitchFamily="2" charset="2"/>
              </a:rPr>
              <a:t>Write</a:t>
            </a:r>
            <a:r>
              <a:rPr lang="ko-KR" altLang="en-US" sz="1000" dirty="0" smtClean="0">
                <a:sym typeface="Wingdings" pitchFamily="2" charset="2"/>
              </a:rPr>
              <a:t>할 경우 </a:t>
            </a:r>
            <a:r>
              <a:rPr lang="ko-KR" altLang="en-US" sz="1000" dirty="0" err="1" smtClean="0">
                <a:sym typeface="Wingdings" pitchFamily="2" charset="2"/>
              </a:rPr>
              <a:t>동기화처리를</a:t>
            </a:r>
            <a:r>
              <a:rPr lang="ko-KR" altLang="en-US" sz="1000" dirty="0" smtClean="0">
                <a:sym typeface="Wingdings" pitchFamily="2" charset="2"/>
              </a:rPr>
              <a:t> 해 줘야 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1) File Monitoring </a:t>
            </a:r>
            <a:r>
              <a:rPr lang="ko-KR" altLang="en-US" sz="1000" dirty="0" smtClean="0"/>
              <a:t>시 존재유무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크기 이외에 생성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최종 수정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등도 추가 가능</a:t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로 얻을 수 있는 정보들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override </a:t>
            </a:r>
            <a:r>
              <a:rPr lang="en-US" altLang="ko-KR" sz="1000" dirty="0" err="1" smtClean="0"/>
              <a:t>bool</a:t>
            </a:r>
            <a:r>
              <a:rPr lang="en-US" altLang="ko-KR" sz="1000" dirty="0" smtClean="0"/>
              <a:t> Exists { get; } // </a:t>
            </a:r>
            <a:r>
              <a:rPr lang="ko-KR" altLang="en-US" sz="1000" dirty="0" smtClean="0"/>
              <a:t>존재 여부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long Length { get; } // </a:t>
            </a:r>
            <a:r>
              <a:rPr lang="ko-KR" altLang="en-US" sz="1000" dirty="0" smtClean="0"/>
              <a:t>파일 크기</a:t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err="1" smtClean="0"/>
              <a:t>FileSystemInfo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로 얻을 수 있는 정보들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FileSystemInfo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를 상속받음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FileAttributes</a:t>
            </a:r>
            <a:r>
              <a:rPr lang="en-US" altLang="ko-KR" sz="1000" dirty="0" smtClean="0"/>
              <a:t> Attributes { get; set; } // </a:t>
            </a:r>
            <a:r>
              <a:rPr lang="ko-KR" altLang="en-US" sz="1000" dirty="0" smtClean="0"/>
              <a:t>파일 속성 얻어오기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세팅하기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CreationTime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생성 시각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LastAccessTime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최종 </a:t>
            </a:r>
            <a:r>
              <a:rPr lang="en-US" altLang="ko-KR" sz="1000" dirty="0" smtClean="0"/>
              <a:t>access </a:t>
            </a:r>
            <a:r>
              <a:rPr lang="ko-KR" altLang="en-US" sz="1000" dirty="0" smtClean="0"/>
              <a:t>시각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LastWriteTime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최종 </a:t>
            </a:r>
            <a:r>
              <a:rPr lang="en-US" altLang="ko-KR" sz="1000" dirty="0" smtClean="0"/>
              <a:t>Write </a:t>
            </a:r>
            <a:r>
              <a:rPr lang="ko-KR" altLang="en-US" sz="1000" dirty="0" smtClean="0"/>
              <a:t>시각</a:t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2) Process Monitoring </a:t>
            </a:r>
            <a:r>
              <a:rPr lang="ko-KR" altLang="en-US" sz="1000" dirty="0" smtClean="0"/>
              <a:t>시 존재유무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메모리 사용량 이외에 </a:t>
            </a:r>
            <a:r>
              <a:rPr lang="en-US" altLang="ko-KR" sz="1000" dirty="0" smtClean="0"/>
              <a:t>PID, Priority, Processor </a:t>
            </a:r>
            <a:r>
              <a:rPr lang="ko-KR" altLang="en-US" sz="1000" dirty="0" smtClean="0"/>
              <a:t>사용 시간</a:t>
            </a:r>
            <a:r>
              <a:rPr lang="en-US" altLang="ko-KR" sz="1000" dirty="0" smtClean="0"/>
              <a:t>, Process Exit Code, Process Exit Time </a:t>
            </a:r>
            <a:r>
              <a:rPr lang="ko-KR" altLang="en-US" sz="1000" dirty="0" smtClean="0"/>
              <a:t>등도 추가 가능 </a:t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Process Class</a:t>
            </a:r>
            <a:r>
              <a:rPr lang="ko-KR" altLang="en-US" sz="1000" dirty="0" smtClean="0"/>
              <a:t>로 얻을 수 있는 정보들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long WorkingSet64 { get; } // Memory </a:t>
            </a:r>
            <a:r>
              <a:rPr lang="ko-KR" altLang="en-US" sz="1000" dirty="0" smtClean="0"/>
              <a:t>사용량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BasePriority</a:t>
            </a:r>
            <a:r>
              <a:rPr lang="en-US" altLang="ko-KR" sz="1000" dirty="0" smtClean="0"/>
              <a:t> { get; } // Priority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TimeSpan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TotalProcessorTime</a:t>
            </a:r>
            <a:r>
              <a:rPr lang="en-US" altLang="ko-KR" sz="1000" dirty="0" smtClean="0"/>
              <a:t> { get; } // Processor Time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ExitCode</a:t>
            </a:r>
            <a:r>
              <a:rPr lang="en-US" altLang="ko-KR" sz="1000" dirty="0" smtClean="0"/>
              <a:t> { get; } // Processor Exit Code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  </a:t>
            </a:r>
            <a:r>
              <a:rPr lang="en-US" altLang="ko-KR" sz="1000" dirty="0" smtClean="0"/>
              <a:t>: C# - </a:t>
            </a:r>
            <a:r>
              <a:rPr lang="en-US" altLang="ko-KR" sz="1000" dirty="0" err="1" smtClean="0"/>
              <a:t>Environment.Exit</a:t>
            </a:r>
            <a:r>
              <a:rPr lang="en-US" altLang="ko-KR" sz="1000" dirty="0" smtClean="0"/>
              <a:t>(-1)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  </a:t>
            </a:r>
            <a:r>
              <a:rPr lang="en-US" altLang="ko-KR" sz="1000" dirty="0" smtClean="0"/>
              <a:t>: C</a:t>
            </a:r>
            <a:r>
              <a:rPr lang="ko-KR" altLang="en-US" sz="1000" dirty="0" smtClean="0"/>
              <a:t>언어 </a:t>
            </a:r>
            <a:r>
              <a:rPr lang="en-US" altLang="ko-KR" sz="1000" dirty="0" smtClean="0"/>
              <a:t>- exit(-1)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3) File, Process </a:t>
            </a:r>
            <a:r>
              <a:rPr lang="ko-KR" altLang="en-US" sz="1000" dirty="0" smtClean="0"/>
              <a:t>이외에도 </a:t>
            </a:r>
            <a:r>
              <a:rPr lang="en-US" altLang="ko-KR" sz="1000" dirty="0" smtClean="0"/>
              <a:t>System Memory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Disk </a:t>
            </a:r>
            <a:r>
              <a:rPr lang="ko-KR" altLang="en-US" sz="1000" dirty="0" smtClean="0"/>
              <a:t>사용량 등 추가 가능</a:t>
            </a:r>
            <a:br>
              <a:rPr lang="ko-KR" altLang="en-US" sz="1000" dirty="0" smtClean="0"/>
            </a:br>
            <a:r>
              <a:rPr lang="ko-KR" altLang="en-US" sz="1000" dirty="0" smtClean="0"/>
              <a:t> 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타입에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따라서 </a:t>
            </a:r>
            <a:r>
              <a:rPr lang="en-US" altLang="ko-KR" sz="1000" dirty="0" err="1" smtClean="0"/>
              <a:t>MonitorList</a:t>
            </a:r>
            <a:r>
              <a:rPr lang="ko-KR" altLang="en-US" sz="1000" dirty="0" smtClean="0"/>
              <a:t>와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를 별도로 생성하는 것이 유지보수 측면에서 좋을 듯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상용화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파일 수정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옵션 변경 화면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알람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기능 보완</a:t>
            </a:r>
            <a:br>
              <a:rPr lang="ko-KR" altLang="en-US" sz="1000" dirty="0" smtClean="0"/>
            </a:br>
            <a:r>
              <a:rPr lang="ko-KR" altLang="en-US" sz="1000" dirty="0" smtClean="0"/>
              <a:t>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로그파일 저장 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발생한 시각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해제되었을 경우도 로그파일에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발생했을 경우에는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상으로 팝업 메시지 표시 등의 적극적인 </a:t>
            </a:r>
            <a:r>
              <a:rPr lang="ko-KR" altLang="en-US" sz="1000" dirty="0" err="1" smtClean="0"/>
              <a:t>워닝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옵션처리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 Monitoring</a:t>
            </a:r>
            <a:r>
              <a:rPr lang="ko-KR" altLang="en-US" sz="1000" dirty="0" smtClean="0"/>
              <a:t>하는 항목 </a:t>
            </a:r>
            <a:r>
              <a:rPr lang="ko-KR" altLang="en-US" sz="1000" dirty="0" smtClean="0"/>
              <a:t>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File, Process</a:t>
            </a:r>
            <a:r>
              <a:rPr lang="ko-KR" altLang="en-US" sz="1000" dirty="0" smtClean="0"/>
              <a:t>에 추가하여 </a:t>
            </a:r>
            <a:r>
              <a:rPr lang="en-US" altLang="ko-KR" sz="1000" dirty="0" smtClean="0"/>
              <a:t>System Memory,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사용량 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복합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조건도 추가 가능</a:t>
            </a:r>
            <a:r>
              <a:rPr lang="en-US" altLang="ko-KR" sz="1000" dirty="0" smtClean="0"/>
              <a:t>. Ex) Disk </a:t>
            </a:r>
            <a:r>
              <a:rPr lang="ko-KR" altLang="en-US" sz="1000" dirty="0" smtClean="0"/>
              <a:t>잔량이 </a:t>
            </a:r>
            <a:r>
              <a:rPr lang="en-US" altLang="ko-KR" sz="1000" dirty="0" smtClean="0"/>
              <a:t>500Mbyte</a:t>
            </a:r>
            <a:r>
              <a:rPr lang="ko-KR" altLang="en-US" sz="1000" dirty="0" smtClean="0"/>
              <a:t>이하로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남았을 때 특정 파일의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크기가 </a:t>
            </a:r>
            <a:r>
              <a:rPr lang="en-US" altLang="ko-KR" sz="1000" dirty="0" smtClean="0"/>
              <a:t>100MByte</a:t>
            </a:r>
            <a:r>
              <a:rPr lang="ko-KR" altLang="en-US" sz="1000" dirty="0" smtClean="0"/>
              <a:t>이상일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이 경우 </a:t>
            </a:r>
            <a:r>
              <a:rPr lang="en-US" altLang="ko-KR" sz="1000" dirty="0" smtClean="0">
                <a:sym typeface="Wingdings" pitchFamily="2" charset="2"/>
              </a:rPr>
              <a:t>File, Disk, Process</a:t>
            </a:r>
            <a:r>
              <a:rPr lang="ko-KR" altLang="en-US" sz="1000" dirty="0" smtClean="0">
                <a:sym typeface="Wingdings" pitchFamily="2" charset="2"/>
              </a:rPr>
              <a:t>등의 </a:t>
            </a:r>
            <a:r>
              <a:rPr lang="en-US" altLang="ko-KR" sz="1000" dirty="0" smtClean="0">
                <a:sym typeface="Wingdings" pitchFamily="2" charset="2"/>
              </a:rPr>
              <a:t>Monitoring</a:t>
            </a:r>
            <a:r>
              <a:rPr lang="ko-KR" altLang="en-US" sz="1000" dirty="0" smtClean="0">
                <a:sym typeface="Wingdings" pitchFamily="2" charset="2"/>
              </a:rPr>
              <a:t>을 </a:t>
            </a:r>
            <a:r>
              <a:rPr lang="en-US" altLang="ko-KR" sz="1000" dirty="0" smtClean="0">
                <a:sym typeface="Wingdings" pitchFamily="2" charset="2"/>
              </a:rPr>
              <a:t>Multi Thread</a:t>
            </a:r>
            <a:r>
              <a:rPr lang="ko-KR" altLang="en-US" sz="1000" dirty="0" smtClean="0">
                <a:sym typeface="Wingdings" pitchFamily="2" charset="2"/>
              </a:rPr>
              <a:t>로 처리하지 않는 편이 유리할 것으로 판단됨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 - Monitoring </a:t>
            </a:r>
            <a:r>
              <a:rPr lang="ko-KR" altLang="en-US" sz="1000" dirty="0" smtClean="0">
                <a:sym typeface="Wingdings" pitchFamily="2" charset="2"/>
              </a:rPr>
              <a:t>항목별 </a:t>
            </a:r>
            <a:r>
              <a:rPr lang="en-US" altLang="ko-KR" sz="1000" dirty="0" smtClean="0">
                <a:sym typeface="Wingdings" pitchFamily="2" charset="2"/>
              </a:rPr>
              <a:t>Multi-Thread </a:t>
            </a:r>
            <a:r>
              <a:rPr lang="ko-KR" altLang="en-US" sz="1000" dirty="0" smtClean="0">
                <a:sym typeface="Wingdings" pitchFamily="2" charset="2"/>
              </a:rPr>
              <a:t>고려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  : </a:t>
            </a:r>
            <a:r>
              <a:rPr lang="ko-KR" altLang="en-US" sz="1000" dirty="0" smtClean="0">
                <a:sym typeface="Wingdings" pitchFamily="2" charset="2"/>
              </a:rPr>
              <a:t>현재 구조처럼 </a:t>
            </a:r>
            <a:r>
              <a:rPr lang="en-US" altLang="ko-KR" sz="1000" dirty="0" err="1" smtClean="0">
                <a:sym typeface="Wingdings" pitchFamily="2" charset="2"/>
              </a:rPr>
              <a:t>Config</a:t>
            </a:r>
            <a:r>
              <a:rPr lang="ko-KR" altLang="en-US" sz="1000" dirty="0" smtClean="0">
                <a:sym typeface="Wingdings" pitchFamily="2" charset="2"/>
              </a:rPr>
              <a:t>파일의 라인</a:t>
            </a:r>
            <a:r>
              <a:rPr lang="en-US" altLang="ko-KR" sz="1000" dirty="0" smtClean="0"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순서대로 </a:t>
            </a:r>
            <a:r>
              <a:rPr lang="en-US" altLang="ko-KR" sz="1000" dirty="0" smtClean="0">
                <a:sym typeface="Wingdings" pitchFamily="2" charset="2"/>
              </a:rPr>
              <a:t>monitoring</a:t>
            </a:r>
            <a:r>
              <a:rPr lang="ko-KR" altLang="en-US" sz="1000" dirty="0" smtClean="0">
                <a:sym typeface="Wingdings" pitchFamily="2" charset="2"/>
              </a:rPr>
              <a:t>을 할 경우 </a:t>
            </a:r>
            <a:r>
              <a:rPr lang="en-US" altLang="ko-KR" sz="1000" dirty="0" smtClean="0">
                <a:sym typeface="Wingdings" pitchFamily="2" charset="2"/>
              </a:rPr>
              <a:t>type</a:t>
            </a:r>
            <a:r>
              <a:rPr lang="ko-KR" altLang="en-US" sz="1000" dirty="0" smtClean="0">
                <a:sym typeface="Wingdings" pitchFamily="2" charset="2"/>
              </a:rPr>
              <a:t>이 섞여 있을 수 없어서 </a:t>
            </a:r>
            <a:r>
              <a:rPr lang="en-US" altLang="ko-KR" sz="1000" dirty="0" smtClean="0">
                <a:sym typeface="Wingdings" pitchFamily="2" charset="2"/>
              </a:rPr>
              <a:t>type</a:t>
            </a:r>
            <a:r>
              <a:rPr lang="ko-KR" altLang="en-US" sz="1000" dirty="0" smtClean="0">
                <a:sym typeface="Wingdings" pitchFamily="2" charset="2"/>
              </a:rPr>
              <a:t>별로 별도의 </a:t>
            </a:r>
            <a:r>
              <a:rPr lang="en-US" altLang="ko-KR" sz="1000" dirty="0" smtClean="0">
                <a:sym typeface="Wingdings" pitchFamily="2" charset="2"/>
              </a:rPr>
              <a:t>Thread</a:t>
            </a:r>
            <a:r>
              <a:rPr lang="ko-KR" altLang="en-US" sz="1000" dirty="0" smtClean="0">
                <a:sym typeface="Wingdings" pitchFamily="2" charset="2"/>
              </a:rPr>
              <a:t>를 만들어서 처리하는 것은 어려움</a:t>
            </a:r>
            <a:r>
              <a:rPr lang="en-US" altLang="ko-KR" sz="1000" dirty="0" smtClean="0">
                <a:sym typeface="Wingdings" pitchFamily="2" charset="2"/>
              </a:rPr>
              <a:t>. </a:t>
            </a:r>
            <a:r>
              <a:rPr lang="en-US" altLang="ko-KR" sz="1000" dirty="0" err="1" smtClean="0">
                <a:sym typeface="Wingdings" pitchFamily="2" charset="2"/>
              </a:rPr>
              <a:t>Config</a:t>
            </a:r>
            <a:r>
              <a:rPr lang="ko-KR" altLang="en-US" sz="1000" dirty="0" smtClean="0">
                <a:sym typeface="Wingdings" pitchFamily="2" charset="2"/>
              </a:rPr>
              <a:t>파일의 </a:t>
            </a:r>
            <a:r>
              <a:rPr lang="en-US" altLang="ko-KR" sz="1000" dirty="0" smtClean="0">
                <a:sym typeface="Wingdings" pitchFamily="2" charset="2"/>
              </a:rPr>
              <a:t>Line</a:t>
            </a:r>
            <a:r>
              <a:rPr lang="ko-KR" altLang="en-US" sz="1000" dirty="0" smtClean="0">
                <a:sym typeface="Wingdings" pitchFamily="2" charset="2"/>
              </a:rPr>
              <a:t>순서대로 </a:t>
            </a:r>
            <a:r>
              <a:rPr lang="en-US" altLang="ko-KR" sz="1000" dirty="0" smtClean="0">
                <a:sym typeface="Wingdings" pitchFamily="2" charset="2"/>
              </a:rPr>
              <a:t>Monitoring</a:t>
            </a:r>
            <a:r>
              <a:rPr lang="ko-KR" altLang="en-US" sz="1000" dirty="0" smtClean="0">
                <a:sym typeface="Wingdings" pitchFamily="2" charset="2"/>
              </a:rPr>
              <a:t>하지 않고 </a:t>
            </a:r>
            <a:r>
              <a:rPr lang="en-US" altLang="ko-KR" sz="1000" dirty="0" smtClean="0">
                <a:sym typeface="Wingdings" pitchFamily="2" charset="2"/>
              </a:rPr>
              <a:t>type</a:t>
            </a:r>
            <a:r>
              <a:rPr lang="ko-KR" altLang="en-US" sz="1000" dirty="0" smtClean="0">
                <a:sym typeface="Wingdings" pitchFamily="2" charset="2"/>
              </a:rPr>
              <a:t>별로 모니터링이 가능하다면 </a:t>
            </a:r>
            <a:r>
              <a:rPr lang="ko-KR" altLang="en-US" sz="1000" dirty="0" err="1" smtClean="0">
                <a:sym typeface="Wingdings" pitchFamily="2" charset="2"/>
              </a:rPr>
              <a:t>타입별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en-US" altLang="ko-KR" sz="1000" dirty="0" smtClean="0">
                <a:sym typeface="Wingdings" pitchFamily="2" charset="2"/>
              </a:rPr>
              <a:t>Monitoring Thread</a:t>
            </a:r>
            <a:r>
              <a:rPr lang="ko-KR" altLang="en-US" sz="1000" dirty="0" smtClean="0">
                <a:sym typeface="Wingdings" pitchFamily="2" charset="2"/>
              </a:rPr>
              <a:t>를 생성하여 검사</a:t>
            </a:r>
            <a:r>
              <a:rPr lang="en-US" altLang="ko-KR" sz="1000" dirty="0" smtClean="0"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가능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 Console UI -&gt; Windows </a:t>
            </a:r>
            <a:r>
              <a:rPr lang="ko-KR" altLang="en-US" sz="1000" dirty="0" smtClean="0"/>
              <a:t>기반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변경 </a:t>
            </a:r>
            <a:br>
              <a:rPr lang="ko-KR" altLang="en-US" sz="1000" dirty="0" smtClean="0"/>
            </a:br>
            <a:r>
              <a:rPr lang="ko-KR" altLang="en-US" sz="1000" dirty="0" smtClean="0"/>
              <a:t>  </a:t>
            </a:r>
            <a:r>
              <a:rPr lang="en-US" altLang="ko-KR" sz="1000" dirty="0" smtClean="0"/>
              <a:t>: V3</a:t>
            </a:r>
            <a:r>
              <a:rPr lang="ko-KR" altLang="en-US" sz="1000" dirty="0" smtClean="0"/>
              <a:t>프로그램처럼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를 사용하지 않을 경우에는 </a:t>
            </a:r>
            <a:r>
              <a:rPr lang="en-US" altLang="ko-KR" sz="1000" dirty="0" smtClean="0"/>
              <a:t>Tray Icon</a:t>
            </a:r>
            <a:r>
              <a:rPr lang="ko-KR" altLang="en-US" sz="1000" dirty="0" smtClean="0"/>
              <a:t>으로 처리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그래프 등 시각화 자료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- </a:t>
            </a:r>
            <a:r>
              <a:rPr lang="ko-KR" altLang="en-US" sz="1000" dirty="0" smtClean="0"/>
              <a:t>불법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사용을 방지하기 위한 제품 등록 등의 기능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On-line</a:t>
            </a:r>
            <a:r>
              <a:rPr lang="ko-KR" altLang="en-US" sz="1000" dirty="0" smtClean="0"/>
              <a:t>일 경우에는 제품 </a:t>
            </a:r>
            <a:r>
              <a:rPr lang="en-US" altLang="ko-KR" sz="1000" dirty="0" smtClean="0"/>
              <a:t>Key</a:t>
            </a:r>
            <a:r>
              <a:rPr lang="ko-KR" altLang="en-US" sz="1000" dirty="0" smtClean="0"/>
              <a:t>가 중복으로 사용되지 않는지를 주기적으로 검사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: Off-line</a:t>
            </a:r>
            <a:r>
              <a:rPr lang="ko-KR" altLang="en-US" sz="1000" dirty="0" smtClean="0"/>
              <a:t>일 경우에는 </a:t>
            </a:r>
            <a:r>
              <a:rPr lang="en-US" altLang="ko-KR" sz="1000" dirty="0" err="1" smtClean="0"/>
              <a:t>Donlge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 </a:t>
            </a:r>
            <a:r>
              <a:rPr lang="en-US" altLang="ko-KR" sz="1000" dirty="0" smtClean="0"/>
              <a:t>or </a:t>
            </a:r>
            <a:r>
              <a:rPr lang="ko-KR" altLang="en-US" sz="1000" dirty="0" smtClean="0"/>
              <a:t>설치 시 </a:t>
            </a:r>
            <a:r>
              <a:rPr lang="en-US" altLang="ko-KR" sz="1000" dirty="0" smtClean="0"/>
              <a:t>HW </a:t>
            </a:r>
            <a:r>
              <a:rPr lang="ko-KR" altLang="en-US" sz="1000" dirty="0" err="1" smtClean="0"/>
              <a:t>고유값들</a:t>
            </a:r>
            <a:r>
              <a:rPr lang="ko-KR" altLang="en-US" sz="1000" dirty="0" smtClean="0"/>
              <a:t> 조합을 이용하여 제품 등록에 사용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- </a:t>
            </a:r>
            <a:r>
              <a:rPr lang="ko-KR" altLang="en-US" sz="1000" dirty="0" smtClean="0"/>
              <a:t>바이러스 감염이나 </a:t>
            </a:r>
            <a:r>
              <a:rPr lang="ko-KR" altLang="en-US" sz="1000" dirty="0" err="1" smtClean="0"/>
              <a:t>크랙</a:t>
            </a:r>
            <a:r>
              <a:rPr lang="ko-KR" altLang="en-US" sz="1000" dirty="0" smtClean="0"/>
              <a:t> 방지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주기적으로 실행파일 자신의 </a:t>
            </a:r>
            <a:r>
              <a:rPr lang="en-US" altLang="ko-KR" sz="1000" dirty="0" smtClean="0"/>
              <a:t>File Size, Install Date</a:t>
            </a:r>
            <a:r>
              <a:rPr lang="ko-KR" altLang="en-US" sz="1000" dirty="0" smtClean="0"/>
              <a:t>등을 체크하여 변경 시 에러 발생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47664" y="2060848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83668" y="2852936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Console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2843808" y="2312876"/>
            <a:ext cx="756084" cy="1800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2879812" y="2852936"/>
            <a:ext cx="720080" cy="25202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9892" y="2420888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endCxn id="20" idx="1"/>
          </p:cNvCxnSpPr>
          <p:nvPr/>
        </p:nvCxnSpPr>
        <p:spPr>
          <a:xfrm flipV="1">
            <a:off x="4896036" y="2384884"/>
            <a:ext cx="684076" cy="1800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1" idx="1"/>
          </p:cNvCxnSpPr>
          <p:nvPr/>
        </p:nvCxnSpPr>
        <p:spPr>
          <a:xfrm>
            <a:off x="4896036" y="2816932"/>
            <a:ext cx="720080" cy="3600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580112" y="2132856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Result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16116" y="2924944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Console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5896" y="3068960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Main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63888" y="1988840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187624" y="332656"/>
            <a:ext cx="648072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3588" y="836712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Logic object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7734" y="1412776"/>
            <a:ext cx="165618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1sec Monitoring Thread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 </a:t>
            </a:r>
            <a:r>
              <a:rPr lang="en-US" altLang="ko-KR" sz="1000" dirty="0" smtClean="0">
                <a:solidFill>
                  <a:schemeClr val="tx1"/>
                </a:solidFill>
              </a:rPr>
              <a:t>&amp; Start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511660" y="54868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1" idx="0"/>
          </p:cNvCxnSpPr>
          <p:nvPr/>
        </p:nvCxnSpPr>
        <p:spPr>
          <a:xfrm>
            <a:off x="1511660" y="1196752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</p:cNvCxnSpPr>
          <p:nvPr/>
        </p:nvCxnSpPr>
        <p:spPr>
          <a:xfrm flipH="1">
            <a:off x="1511660" y="1844824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평행 사변형 74"/>
          <p:cNvSpPr/>
          <p:nvPr/>
        </p:nvSpPr>
        <p:spPr>
          <a:xfrm>
            <a:off x="907717" y="2060848"/>
            <a:ext cx="1224136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Memory Size from Console Input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71713" y="2780928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84" name="순서도: 판단 83"/>
          <p:cNvSpPr/>
          <p:nvPr/>
        </p:nvSpPr>
        <p:spPr>
          <a:xfrm>
            <a:off x="763701" y="400506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5" name="평행 사변형 84"/>
          <p:cNvSpPr/>
          <p:nvPr/>
        </p:nvSpPr>
        <p:spPr>
          <a:xfrm>
            <a:off x="907717" y="3356992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Read 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7" name="순서도: 판단 86"/>
          <p:cNvSpPr/>
          <p:nvPr/>
        </p:nvSpPr>
        <p:spPr>
          <a:xfrm>
            <a:off x="727697" y="4725144"/>
            <a:ext cx="1584176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Shape 66"/>
          <p:cNvCxnSpPr>
            <a:stCxn id="84" idx="3"/>
            <a:endCxn id="75" idx="2"/>
          </p:cNvCxnSpPr>
          <p:nvPr/>
        </p:nvCxnSpPr>
        <p:spPr>
          <a:xfrm flipH="1" flipV="1">
            <a:off x="2068846" y="2312876"/>
            <a:ext cx="207023" cy="1911387"/>
          </a:xfrm>
          <a:prstGeom prst="bentConnector3">
            <a:avLst>
              <a:gd name="adj1" fmla="val -11042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069138" y="4005064"/>
            <a:ext cx="144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92" name="Shape 66"/>
          <p:cNvCxnSpPr>
            <a:stCxn id="53" idx="5"/>
            <a:endCxn id="85" idx="5"/>
          </p:cNvCxnSpPr>
          <p:nvPr/>
        </p:nvCxnSpPr>
        <p:spPr>
          <a:xfrm rot="10800000" flipH="1">
            <a:off x="864087" y="3573016"/>
            <a:ext cx="97636" cy="2124236"/>
          </a:xfrm>
          <a:prstGeom prst="bentConnector3">
            <a:avLst>
              <a:gd name="adj1" fmla="val -5119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5" idx="4"/>
            <a:endCxn id="78" idx="0"/>
          </p:cNvCxnSpPr>
          <p:nvPr/>
        </p:nvCxnSpPr>
        <p:spPr>
          <a:xfrm>
            <a:off x="1519785" y="256490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78" idx="2"/>
            <a:endCxn id="85" idx="0"/>
          </p:cNvCxnSpPr>
          <p:nvPr/>
        </p:nvCxnSpPr>
        <p:spPr>
          <a:xfrm>
            <a:off x="1519785" y="3140968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85" idx="4"/>
            <a:endCxn id="84" idx="0"/>
          </p:cNvCxnSpPr>
          <p:nvPr/>
        </p:nvCxnSpPr>
        <p:spPr>
          <a:xfrm>
            <a:off x="1519785" y="3789040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4" idx="2"/>
            <a:endCxn id="87" idx="0"/>
          </p:cNvCxnSpPr>
          <p:nvPr/>
        </p:nvCxnSpPr>
        <p:spPr>
          <a:xfrm>
            <a:off x="1519785" y="4443462"/>
            <a:ext cx="0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7" idx="2"/>
            <a:endCxn id="53" idx="0"/>
          </p:cNvCxnSpPr>
          <p:nvPr/>
        </p:nvCxnSpPr>
        <p:spPr>
          <a:xfrm>
            <a:off x="1519785" y="5163542"/>
            <a:ext cx="1375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설명선 1(강조선) 51"/>
          <p:cNvSpPr/>
          <p:nvPr/>
        </p:nvSpPr>
        <p:spPr>
          <a:xfrm>
            <a:off x="3059832" y="4725144"/>
            <a:ext cx="295232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: Console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입력받은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r>
              <a:rPr lang="en-US" altLang="ko-KR" sz="1000" dirty="0" smtClean="0">
                <a:solidFill>
                  <a:schemeClr val="tx1"/>
                </a:solidFill>
              </a:rPr>
              <a:t>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 정보</a:t>
            </a:r>
          </a:p>
        </p:txBody>
      </p:sp>
      <p:sp>
        <p:nvSpPr>
          <p:cNvPr id="53" name="평행 사변형 52"/>
          <p:cNvSpPr/>
          <p:nvPr/>
        </p:nvSpPr>
        <p:spPr>
          <a:xfrm>
            <a:off x="801080" y="5445224"/>
            <a:ext cx="1440160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</a:t>
            </a:r>
            <a:r>
              <a:rPr lang="ko-KR" altLang="en-US" sz="1000" dirty="0" smtClean="0">
                <a:solidFill>
                  <a:schemeClr val="tx1"/>
                </a:solidFill>
              </a:rPr>
              <a:t>정보 </a:t>
            </a:r>
            <a:r>
              <a:rPr lang="en-US" altLang="ko-KR" sz="1000" dirty="0" smtClean="0">
                <a:solidFill>
                  <a:schemeClr val="tx1"/>
                </a:solidFill>
              </a:rPr>
              <a:t> PROCESS.TXT</a:t>
            </a:r>
            <a:r>
              <a:rPr lang="ko-KR" altLang="en-US" sz="1000" dirty="0" smtClean="0">
                <a:solidFill>
                  <a:schemeClr val="tx1"/>
                </a:solidFill>
              </a:rPr>
              <a:t>에 출력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 Flow Chart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47664" y="5157192"/>
            <a:ext cx="144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1640" y="443711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83568" y="472514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30" name="Shape 66"/>
          <p:cNvCxnSpPr>
            <a:stCxn id="87" idx="1"/>
            <a:endCxn id="85" idx="5"/>
          </p:cNvCxnSpPr>
          <p:nvPr/>
        </p:nvCxnSpPr>
        <p:spPr>
          <a:xfrm rot="10800000" flipH="1">
            <a:off x="727697" y="3573017"/>
            <a:ext cx="234026" cy="1371327"/>
          </a:xfrm>
          <a:prstGeom prst="bentConnector3">
            <a:avLst>
              <a:gd name="adj1" fmla="val -1557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53811" y="63624"/>
            <a:ext cx="1296144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645799" y="2001490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3991" y="1375907"/>
            <a:ext cx="79208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Sleep 1</a:t>
            </a:r>
            <a:r>
              <a:rPr lang="ko-KR" altLang="en-US" sz="1000" dirty="0" smtClean="0">
                <a:solidFill>
                  <a:schemeClr val="tx1"/>
                </a:solidFill>
              </a:rPr>
              <a:t>초</a:t>
            </a:r>
          </a:p>
        </p:txBody>
      </p:sp>
      <p:cxnSp>
        <p:nvCxnSpPr>
          <p:cNvPr id="9" name="Shape 66"/>
          <p:cNvCxnSpPr>
            <a:stCxn id="5" idx="3"/>
            <a:endCxn id="6" idx="2"/>
          </p:cNvCxnSpPr>
          <p:nvPr/>
        </p:nvCxnSpPr>
        <p:spPr>
          <a:xfrm flipV="1">
            <a:off x="3157967" y="1663939"/>
            <a:ext cx="612068" cy="55675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평행 사변형 9"/>
          <p:cNvSpPr/>
          <p:nvPr/>
        </p:nvSpPr>
        <p:spPr>
          <a:xfrm>
            <a:off x="1789815" y="1359768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하나씩 읽기</a:t>
            </a:r>
          </a:p>
        </p:txBody>
      </p:sp>
      <p:cxnSp>
        <p:nvCxnSpPr>
          <p:cNvPr id="12" name="직선 화살표 연결선 11"/>
          <p:cNvCxnSpPr>
            <a:stCxn id="10" idx="4"/>
            <a:endCxn id="5" idx="0"/>
          </p:cNvCxnSpPr>
          <p:nvPr/>
        </p:nvCxnSpPr>
        <p:spPr>
          <a:xfrm>
            <a:off x="2401883" y="1791816"/>
            <a:ext cx="0" cy="209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</p:cNvCxnSpPr>
          <p:nvPr/>
        </p:nvCxnSpPr>
        <p:spPr>
          <a:xfrm>
            <a:off x="2401883" y="2439888"/>
            <a:ext cx="0" cy="219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1645799" y="2659351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FILE?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3894" y="2689469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File</a:t>
            </a:r>
            <a:endParaRPr lang="ko-KR" altLang="en-US" sz="800" dirty="0"/>
          </a:p>
        </p:txBody>
      </p:sp>
      <p:cxnSp>
        <p:nvCxnSpPr>
          <p:cNvPr id="18" name="Shape 66"/>
          <p:cNvCxnSpPr>
            <a:stCxn id="14" idx="1"/>
            <a:endCxn id="23" idx="0"/>
          </p:cNvCxnSpPr>
          <p:nvPr/>
        </p:nvCxnSpPr>
        <p:spPr>
          <a:xfrm rot="10800000" flipV="1">
            <a:off x="1072071" y="2878549"/>
            <a:ext cx="573728" cy="29755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76541" y="895468"/>
            <a:ext cx="1646307" cy="248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최초 위치로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279983" y="3176107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Exist in MONFILE</a:t>
            </a:r>
          </a:p>
        </p:txBody>
      </p:sp>
      <p:cxnSp>
        <p:nvCxnSpPr>
          <p:cNvPr id="32" name="Shape 66"/>
          <p:cNvCxnSpPr>
            <a:stCxn id="23" idx="3"/>
            <a:endCxn id="184" idx="0"/>
          </p:cNvCxnSpPr>
          <p:nvPr/>
        </p:nvCxnSpPr>
        <p:spPr>
          <a:xfrm>
            <a:off x="1864159" y="3428135"/>
            <a:ext cx="1166042" cy="2520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66"/>
          <p:cNvCxnSpPr>
            <a:stCxn id="120" idx="1"/>
            <a:endCxn id="10" idx="5"/>
          </p:cNvCxnSpPr>
          <p:nvPr/>
        </p:nvCxnSpPr>
        <p:spPr>
          <a:xfrm rot="10800000" flipH="1">
            <a:off x="321191" y="1575793"/>
            <a:ext cx="1522629" cy="4779395"/>
          </a:xfrm>
          <a:prstGeom prst="bentConnector3">
            <a:avLst>
              <a:gd name="adj1" fmla="val -150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66"/>
          <p:cNvCxnSpPr>
            <a:stCxn id="6" idx="0"/>
            <a:endCxn id="20" idx="3"/>
          </p:cNvCxnSpPr>
          <p:nvPr/>
        </p:nvCxnSpPr>
        <p:spPr>
          <a:xfrm rot="16200000" flipV="1">
            <a:off x="3318292" y="924163"/>
            <a:ext cx="356301" cy="54718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18" idx="2"/>
            <a:endCxn id="20" idx="0"/>
          </p:cNvCxnSpPr>
          <p:nvPr/>
        </p:nvCxnSpPr>
        <p:spPr>
          <a:xfrm flipH="1">
            <a:off x="2399695" y="711696"/>
            <a:ext cx="2565" cy="183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0" idx="2"/>
            <a:endCxn id="10" idx="0"/>
          </p:cNvCxnSpPr>
          <p:nvPr/>
        </p:nvCxnSpPr>
        <p:spPr>
          <a:xfrm>
            <a:off x="2399695" y="1143744"/>
            <a:ext cx="2188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99" idx="2"/>
            <a:endCxn id="207" idx="1"/>
          </p:cNvCxnSpPr>
          <p:nvPr/>
        </p:nvCxnSpPr>
        <p:spPr>
          <a:xfrm>
            <a:off x="3032537" y="5480363"/>
            <a:ext cx="17339" cy="2160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66"/>
          <p:cNvCxnSpPr>
            <a:stCxn id="215" idx="2"/>
            <a:endCxn id="10" idx="5"/>
          </p:cNvCxnSpPr>
          <p:nvPr/>
        </p:nvCxnSpPr>
        <p:spPr>
          <a:xfrm rot="5400000" flipH="1">
            <a:off x="-72495" y="3492108"/>
            <a:ext cx="4998407" cy="1165776"/>
          </a:xfrm>
          <a:prstGeom prst="bentConnector4">
            <a:avLst>
              <a:gd name="adj1" fmla="val -2982"/>
              <a:gd name="adj2" fmla="val 25156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321192" y="6215525"/>
            <a:ext cx="1512168" cy="279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ON Exist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49" name="순서도: 판단 148"/>
          <p:cNvSpPr/>
          <p:nvPr/>
        </p:nvSpPr>
        <p:spPr>
          <a:xfrm>
            <a:off x="312483" y="4688275"/>
            <a:ext cx="1509832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Already?</a:t>
            </a:r>
          </a:p>
        </p:txBody>
      </p:sp>
      <p:cxnSp>
        <p:nvCxnSpPr>
          <p:cNvPr id="152" name="직선 화살표 연결선 151"/>
          <p:cNvCxnSpPr>
            <a:stCxn id="23" idx="2"/>
            <a:endCxn id="186" idx="0"/>
          </p:cNvCxnSpPr>
          <p:nvPr/>
        </p:nvCxnSpPr>
        <p:spPr>
          <a:xfrm flipH="1">
            <a:off x="1069735" y="3680163"/>
            <a:ext cx="2336" cy="331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115616" y="370106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57" name="직선 화살표 연결선 156"/>
          <p:cNvCxnSpPr>
            <a:stCxn id="149" idx="2"/>
            <a:endCxn id="162" idx="0"/>
          </p:cNvCxnSpPr>
          <p:nvPr/>
        </p:nvCxnSpPr>
        <p:spPr>
          <a:xfrm>
            <a:off x="1067399" y="5192331"/>
            <a:ext cx="4784" cy="360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평행 사변형 161"/>
          <p:cNvSpPr/>
          <p:nvPr/>
        </p:nvSpPr>
        <p:spPr>
          <a:xfrm>
            <a:off x="352103" y="5552370"/>
            <a:ext cx="1440160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63" name="직선 화살표 연결선 162"/>
          <p:cNvCxnSpPr>
            <a:stCxn id="162" idx="4"/>
            <a:endCxn id="120" idx="0"/>
          </p:cNvCxnSpPr>
          <p:nvPr/>
        </p:nvCxnSpPr>
        <p:spPr>
          <a:xfrm>
            <a:off x="1072183" y="5918784"/>
            <a:ext cx="5093" cy="296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순서도: 판단 178"/>
          <p:cNvSpPr/>
          <p:nvPr/>
        </p:nvSpPr>
        <p:spPr>
          <a:xfrm>
            <a:off x="2256699" y="4256227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Size Condition Match?</a:t>
            </a:r>
          </a:p>
        </p:txBody>
      </p:sp>
      <p:sp>
        <p:nvSpPr>
          <p:cNvPr id="184" name="직사각형 183"/>
          <p:cNvSpPr/>
          <p:nvPr/>
        </p:nvSpPr>
        <p:spPr>
          <a:xfrm>
            <a:off x="2354834" y="3680163"/>
            <a:ext cx="1350734" cy="279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Exist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421663" y="4011740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Condition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149855" y="507559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112086" y="202397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191" name="직선 화살표 연결선 190"/>
          <p:cNvCxnSpPr>
            <a:stCxn id="186" idx="2"/>
            <a:endCxn id="149" idx="0"/>
          </p:cNvCxnSpPr>
          <p:nvPr/>
        </p:nvCxnSpPr>
        <p:spPr>
          <a:xfrm flipH="1">
            <a:off x="1067399" y="4371780"/>
            <a:ext cx="2336" cy="3164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3734031" y="433460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96" name="직선 화살표 연결선 195"/>
          <p:cNvCxnSpPr>
            <a:stCxn id="184" idx="2"/>
            <a:endCxn id="179" idx="0"/>
          </p:cNvCxnSpPr>
          <p:nvPr/>
        </p:nvCxnSpPr>
        <p:spPr>
          <a:xfrm>
            <a:off x="3030201" y="3959486"/>
            <a:ext cx="0" cy="296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순서도: 판단 198"/>
          <p:cNvSpPr/>
          <p:nvPr/>
        </p:nvSpPr>
        <p:spPr>
          <a:xfrm>
            <a:off x="2169609" y="4976307"/>
            <a:ext cx="172585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Already?</a:t>
            </a:r>
          </a:p>
        </p:txBody>
      </p:sp>
      <p:cxnSp>
        <p:nvCxnSpPr>
          <p:cNvPr id="200" name="직선 화살표 연결선 199"/>
          <p:cNvCxnSpPr>
            <a:stCxn id="179" idx="2"/>
            <a:endCxn id="199" idx="0"/>
          </p:cNvCxnSpPr>
          <p:nvPr/>
        </p:nvCxnSpPr>
        <p:spPr>
          <a:xfrm>
            <a:off x="3030201" y="4760283"/>
            <a:ext cx="23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평행 사변형 206"/>
          <p:cNvSpPr/>
          <p:nvPr/>
        </p:nvSpPr>
        <p:spPr>
          <a:xfrm>
            <a:off x="2392006" y="5696386"/>
            <a:ext cx="1224136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106907" y="5192331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3074914" y="548036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12" name="TextBox 211"/>
          <p:cNvSpPr txBox="1"/>
          <p:nvPr/>
        </p:nvSpPr>
        <p:spPr>
          <a:xfrm>
            <a:off x="3068541" y="474286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15" name="직사각형 214"/>
          <p:cNvSpPr/>
          <p:nvPr/>
        </p:nvSpPr>
        <p:spPr>
          <a:xfrm>
            <a:off x="2392006" y="6220532"/>
            <a:ext cx="1235181" cy="353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ON Condition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16" name="직선 화살표 연결선 215"/>
          <p:cNvCxnSpPr>
            <a:stCxn id="207" idx="4"/>
            <a:endCxn id="215" idx="0"/>
          </p:cNvCxnSpPr>
          <p:nvPr/>
        </p:nvCxnSpPr>
        <p:spPr>
          <a:xfrm>
            <a:off x="3004074" y="6062800"/>
            <a:ext cx="5523" cy="157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66"/>
          <p:cNvCxnSpPr>
            <a:stCxn id="149" idx="1"/>
            <a:endCxn id="10" idx="5"/>
          </p:cNvCxnSpPr>
          <p:nvPr/>
        </p:nvCxnSpPr>
        <p:spPr>
          <a:xfrm rot="10800000" flipH="1">
            <a:off x="312483" y="1575793"/>
            <a:ext cx="1531338" cy="3364511"/>
          </a:xfrm>
          <a:prstGeom prst="bentConnector3">
            <a:avLst>
              <a:gd name="adj1" fmla="val -149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242811" y="4777701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36" name="직사각형 235"/>
          <p:cNvSpPr/>
          <p:nvPr/>
        </p:nvSpPr>
        <p:spPr>
          <a:xfrm>
            <a:off x="3771203" y="6128435"/>
            <a:ext cx="1152128" cy="366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Condition </a:t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>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37" name="Shape 66"/>
          <p:cNvCxnSpPr>
            <a:stCxn id="179" idx="3"/>
            <a:endCxn id="236" idx="0"/>
          </p:cNvCxnSpPr>
          <p:nvPr/>
        </p:nvCxnSpPr>
        <p:spPr>
          <a:xfrm>
            <a:off x="3803703" y="4508255"/>
            <a:ext cx="543564" cy="16201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66"/>
          <p:cNvCxnSpPr>
            <a:stCxn id="199" idx="1"/>
          </p:cNvCxnSpPr>
          <p:nvPr/>
        </p:nvCxnSpPr>
        <p:spPr>
          <a:xfrm rot="10800000" flipV="1">
            <a:off x="1933831" y="5228334"/>
            <a:ext cx="235778" cy="14825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순서도: 판단 254"/>
          <p:cNvSpPr/>
          <p:nvPr/>
        </p:nvSpPr>
        <p:spPr>
          <a:xfrm>
            <a:off x="5185236" y="2525699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 Exist 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56" name="Shape 66"/>
          <p:cNvCxnSpPr>
            <a:stCxn id="255" idx="3"/>
            <a:endCxn id="267" idx="0"/>
          </p:cNvCxnSpPr>
          <p:nvPr/>
        </p:nvCxnSpPr>
        <p:spPr>
          <a:xfrm>
            <a:off x="6769412" y="2777727"/>
            <a:ext cx="1160837" cy="2520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/>
          <p:cNvCxnSpPr>
            <a:stCxn id="274" idx="2"/>
            <a:endCxn id="276" idx="1"/>
          </p:cNvCxnSpPr>
          <p:nvPr/>
        </p:nvCxnSpPr>
        <p:spPr>
          <a:xfrm>
            <a:off x="7937790" y="4829955"/>
            <a:ext cx="17631" cy="2160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6695068" y="2597707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59" name="직사각형 258"/>
          <p:cNvSpPr/>
          <p:nvPr/>
        </p:nvSpPr>
        <p:spPr>
          <a:xfrm>
            <a:off x="5226445" y="5630752"/>
            <a:ext cx="1512168" cy="279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ON Exist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0" name="순서도: 판단 259"/>
          <p:cNvSpPr/>
          <p:nvPr/>
        </p:nvSpPr>
        <p:spPr>
          <a:xfrm>
            <a:off x="5217736" y="4037867"/>
            <a:ext cx="1509832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Already?</a:t>
            </a:r>
          </a:p>
        </p:txBody>
      </p:sp>
      <p:cxnSp>
        <p:nvCxnSpPr>
          <p:cNvPr id="261" name="직선 화살표 연결선 260"/>
          <p:cNvCxnSpPr>
            <a:stCxn id="255" idx="2"/>
            <a:endCxn id="268" idx="0"/>
          </p:cNvCxnSpPr>
          <p:nvPr/>
        </p:nvCxnSpPr>
        <p:spPr>
          <a:xfrm flipH="1">
            <a:off x="5974988" y="3029755"/>
            <a:ext cx="2336" cy="331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6020869" y="3050660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263" name="직선 화살표 연결선 262"/>
          <p:cNvCxnSpPr>
            <a:stCxn id="260" idx="2"/>
            <a:endCxn id="264" idx="0"/>
          </p:cNvCxnSpPr>
          <p:nvPr/>
        </p:nvCxnSpPr>
        <p:spPr>
          <a:xfrm>
            <a:off x="5972652" y="4541923"/>
            <a:ext cx="5600" cy="360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평행 사변형 263"/>
          <p:cNvSpPr/>
          <p:nvPr/>
        </p:nvSpPr>
        <p:spPr>
          <a:xfrm>
            <a:off x="5258172" y="4901962"/>
            <a:ext cx="1440160" cy="44075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65" name="직선 화살표 연결선 264"/>
          <p:cNvCxnSpPr>
            <a:stCxn id="264" idx="4"/>
            <a:endCxn id="259" idx="0"/>
          </p:cNvCxnSpPr>
          <p:nvPr/>
        </p:nvCxnSpPr>
        <p:spPr>
          <a:xfrm>
            <a:off x="5978252" y="5342720"/>
            <a:ext cx="4277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순서도: 판단 265"/>
          <p:cNvSpPr/>
          <p:nvPr/>
        </p:nvSpPr>
        <p:spPr>
          <a:xfrm>
            <a:off x="7161952" y="3605819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r>
              <a:rPr lang="en-US" altLang="ko-KR" sz="1000" dirty="0" smtClean="0">
                <a:solidFill>
                  <a:schemeClr val="tx1"/>
                </a:solidFill>
              </a:rPr>
              <a:t> Condition Match?</a:t>
            </a:r>
          </a:p>
        </p:txBody>
      </p:sp>
      <p:sp>
        <p:nvSpPr>
          <p:cNvPr id="267" name="직사각형 266"/>
          <p:cNvSpPr/>
          <p:nvPr/>
        </p:nvSpPr>
        <p:spPr>
          <a:xfrm>
            <a:off x="7253714" y="3029755"/>
            <a:ext cx="1353070" cy="279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Exist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5326916" y="3361332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Condition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7055108" y="442518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271" name="직선 화살표 연결선 270"/>
          <p:cNvCxnSpPr>
            <a:stCxn id="268" idx="2"/>
            <a:endCxn id="260" idx="0"/>
          </p:cNvCxnSpPr>
          <p:nvPr/>
        </p:nvCxnSpPr>
        <p:spPr>
          <a:xfrm flipH="1">
            <a:off x="5972652" y="3721372"/>
            <a:ext cx="2336" cy="3164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8639284" y="3684200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273" name="직선 화살표 연결선 272"/>
          <p:cNvCxnSpPr>
            <a:stCxn id="267" idx="2"/>
            <a:endCxn id="266" idx="0"/>
          </p:cNvCxnSpPr>
          <p:nvPr/>
        </p:nvCxnSpPr>
        <p:spPr>
          <a:xfrm>
            <a:off x="7930249" y="3309078"/>
            <a:ext cx="5205" cy="296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순서도: 판단 273"/>
          <p:cNvSpPr/>
          <p:nvPr/>
        </p:nvSpPr>
        <p:spPr>
          <a:xfrm>
            <a:off x="7074862" y="4325899"/>
            <a:ext cx="172585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Already?</a:t>
            </a:r>
          </a:p>
        </p:txBody>
      </p:sp>
      <p:cxnSp>
        <p:nvCxnSpPr>
          <p:cNvPr id="275" name="직선 화살표 연결선 274"/>
          <p:cNvCxnSpPr>
            <a:stCxn id="266" idx="2"/>
            <a:endCxn id="274" idx="0"/>
          </p:cNvCxnSpPr>
          <p:nvPr/>
        </p:nvCxnSpPr>
        <p:spPr>
          <a:xfrm>
            <a:off x="7935454" y="4109875"/>
            <a:ext cx="23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평행 사변형 275"/>
          <p:cNvSpPr/>
          <p:nvPr/>
        </p:nvSpPr>
        <p:spPr>
          <a:xfrm>
            <a:off x="7297259" y="5045978"/>
            <a:ext cx="1224136" cy="368749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6012160" y="454192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7980167" y="482995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79" name="TextBox 278"/>
          <p:cNvSpPr txBox="1"/>
          <p:nvPr/>
        </p:nvSpPr>
        <p:spPr>
          <a:xfrm>
            <a:off x="7973794" y="4092457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80" name="직사각형 279"/>
          <p:cNvSpPr/>
          <p:nvPr/>
        </p:nvSpPr>
        <p:spPr>
          <a:xfrm>
            <a:off x="7334431" y="5630752"/>
            <a:ext cx="115446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ON Condition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6" idx="4"/>
            <a:endCxn id="280" idx="0"/>
          </p:cNvCxnSpPr>
          <p:nvPr/>
        </p:nvCxnSpPr>
        <p:spPr>
          <a:xfrm>
            <a:off x="7909327" y="5414727"/>
            <a:ext cx="2336" cy="216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5148064" y="412729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83" name="직사각형 282"/>
          <p:cNvSpPr/>
          <p:nvPr/>
        </p:nvSpPr>
        <p:spPr>
          <a:xfrm>
            <a:off x="8028384" y="6108681"/>
            <a:ext cx="108012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Condition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84" name="Shape 66"/>
          <p:cNvCxnSpPr>
            <a:stCxn id="266" idx="3"/>
            <a:endCxn id="283" idx="0"/>
          </p:cNvCxnSpPr>
          <p:nvPr/>
        </p:nvCxnSpPr>
        <p:spPr>
          <a:xfrm flipH="1">
            <a:off x="8568444" y="3857847"/>
            <a:ext cx="140512" cy="2250834"/>
          </a:xfrm>
          <a:prstGeom prst="bentConnector4">
            <a:avLst>
              <a:gd name="adj1" fmla="val -162691"/>
              <a:gd name="adj2" fmla="val 555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66"/>
          <p:cNvCxnSpPr>
            <a:stCxn id="274" idx="1"/>
            <a:endCxn id="333" idx="6"/>
          </p:cNvCxnSpPr>
          <p:nvPr/>
        </p:nvCxnSpPr>
        <p:spPr>
          <a:xfrm rot="10800000" flipV="1">
            <a:off x="4338558" y="4577927"/>
            <a:ext cx="2736304" cy="2124236"/>
          </a:xfrm>
          <a:prstGeom prst="bentConnector3">
            <a:avLst>
              <a:gd name="adj1" fmla="val 54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66"/>
          <p:cNvCxnSpPr>
            <a:stCxn id="14" idx="3"/>
            <a:endCxn id="94" idx="1"/>
          </p:cNvCxnSpPr>
          <p:nvPr/>
        </p:nvCxnSpPr>
        <p:spPr>
          <a:xfrm flipV="1">
            <a:off x="3157967" y="1736812"/>
            <a:ext cx="2170325" cy="11417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131840" y="2750432"/>
            <a:ext cx="2880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Proc</a:t>
            </a:r>
            <a:endParaRPr lang="ko-KR" altLang="en-US" sz="800" dirty="0"/>
          </a:p>
        </p:txBody>
      </p:sp>
      <p:cxnSp>
        <p:nvCxnSpPr>
          <p:cNvPr id="326" name="Shape 66"/>
          <p:cNvCxnSpPr>
            <a:stCxn id="236" idx="2"/>
          </p:cNvCxnSpPr>
          <p:nvPr/>
        </p:nvCxnSpPr>
        <p:spPr>
          <a:xfrm rot="5400000">
            <a:off x="3559533" y="5923140"/>
            <a:ext cx="216026" cy="13594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66"/>
          <p:cNvCxnSpPr>
            <a:stCxn id="260" idx="1"/>
            <a:endCxn id="333" idx="6"/>
          </p:cNvCxnSpPr>
          <p:nvPr/>
        </p:nvCxnSpPr>
        <p:spPr>
          <a:xfrm rot="10800000" flipV="1">
            <a:off x="4338558" y="4289895"/>
            <a:ext cx="879178" cy="2412268"/>
          </a:xfrm>
          <a:prstGeom prst="bentConnector3">
            <a:avLst>
              <a:gd name="adj1" fmla="val 2127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4194542" y="6630155"/>
            <a:ext cx="144016" cy="144016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9" name="Shape 66"/>
          <p:cNvCxnSpPr>
            <a:stCxn id="259" idx="2"/>
            <a:endCxn id="333" idx="6"/>
          </p:cNvCxnSpPr>
          <p:nvPr/>
        </p:nvCxnSpPr>
        <p:spPr>
          <a:xfrm rot="5400000">
            <a:off x="4764500" y="5484134"/>
            <a:ext cx="792088" cy="164397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66"/>
          <p:cNvCxnSpPr>
            <a:stCxn id="280" idx="2"/>
            <a:endCxn id="333" idx="6"/>
          </p:cNvCxnSpPr>
          <p:nvPr/>
        </p:nvCxnSpPr>
        <p:spPr>
          <a:xfrm rot="5400000">
            <a:off x="5769426" y="4559925"/>
            <a:ext cx="711371" cy="357310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hape 66"/>
          <p:cNvCxnSpPr>
            <a:stCxn id="283" idx="2"/>
            <a:endCxn id="333" idx="6"/>
          </p:cNvCxnSpPr>
          <p:nvPr/>
        </p:nvCxnSpPr>
        <p:spPr>
          <a:xfrm rot="5400000">
            <a:off x="6336780" y="4470499"/>
            <a:ext cx="233442" cy="422988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358144" y="450168"/>
            <a:ext cx="2088232" cy="261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(Make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>
            <a:stCxn id="4" idx="2"/>
            <a:endCxn id="118" idx="0"/>
          </p:cNvCxnSpPr>
          <p:nvPr/>
        </p:nvCxnSpPr>
        <p:spPr>
          <a:xfrm>
            <a:off x="2401883" y="279648"/>
            <a:ext cx="377" cy="170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372200" y="188640"/>
            <a:ext cx="252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Thread Flow Chart</a:t>
            </a:r>
            <a:endParaRPr lang="ko-KR" altLang="en-US" dirty="0"/>
          </a:p>
        </p:txBody>
      </p:sp>
      <p:sp>
        <p:nvSpPr>
          <p:cNvPr id="92" name="순서도: 연결자 91"/>
          <p:cNvSpPr/>
          <p:nvPr/>
        </p:nvSpPr>
        <p:spPr>
          <a:xfrm>
            <a:off x="1187624" y="33265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763688" y="3212976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5328292" y="1484784"/>
            <a:ext cx="129614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Tasklist.exe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 후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</a:t>
            </a:r>
            <a:r>
              <a:rPr lang="ko-KR" altLang="en-US" sz="1000" dirty="0" smtClean="0">
                <a:solidFill>
                  <a:schemeClr val="tx1"/>
                </a:solidFill>
              </a:rPr>
              <a:t>하여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stCxn id="94" idx="2"/>
            <a:endCxn id="255" idx="0"/>
          </p:cNvCxnSpPr>
          <p:nvPr/>
        </p:nvCxnSpPr>
        <p:spPr>
          <a:xfrm>
            <a:off x="5976364" y="1988840"/>
            <a:ext cx="960" cy="5368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연결자 99"/>
          <p:cNvSpPr/>
          <p:nvPr/>
        </p:nvSpPr>
        <p:spPr>
          <a:xfrm>
            <a:off x="5220072" y="126876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195736" y="24208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91680" y="4221088"/>
          <a:ext cx="1607840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Paths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resultFile:string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processOutFile:string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configFile:string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07704" y="476672"/>
          <a:ext cx="3168352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getFileInfo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fname:string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WriteResultAppend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path:string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getTaskList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&lt;string,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770859" y="2507104"/>
          <a:ext cx="2376264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ThreadLogic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monitorList:List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loadConfig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DoMonitoring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06563" y="2507104"/>
          <a:ext cx="252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MainLogic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WriteLargerMemsProc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size:int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635896" y="4221088"/>
          <a:ext cx="2952328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Type:int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FileName:string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Condition:char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CondValue:int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WroteExist:bool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WroteCondition:bool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-parsing(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482827" y="1772816"/>
            <a:ext cx="144016" cy="504056"/>
            <a:chOff x="6048372" y="1052736"/>
            <a:chExt cx="216024" cy="504056"/>
          </a:xfrm>
        </p:grpSpPr>
        <p:sp>
          <p:nvSpPr>
            <p:cNvPr id="32" name="이등변 삼각형 31"/>
            <p:cNvSpPr/>
            <p:nvPr/>
          </p:nvSpPr>
          <p:spPr>
            <a:xfrm>
              <a:off x="6048372" y="1052736"/>
              <a:ext cx="216024" cy="144016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156176" y="119675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4850979" y="2520055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177630" y="2511002"/>
            <a:ext cx="81061" cy="5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0"/>
            <a:endCxn id="36" idx="0"/>
          </p:cNvCxnSpPr>
          <p:nvPr/>
        </p:nvCxnSpPr>
        <p:spPr>
          <a:xfrm rot="16200000" flipH="1">
            <a:off x="3548045" y="1181117"/>
            <a:ext cx="9053" cy="2668822"/>
          </a:xfrm>
          <a:prstGeom prst="bentConnector3">
            <a:avLst>
              <a:gd name="adj1" fmla="val -25251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932040" y="3645024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195736" y="3645024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5400000">
            <a:off x="3239884" y="3329657"/>
            <a:ext cx="576000" cy="12241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588224" y="5085184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7020272" y="4221088"/>
          <a:ext cx="18722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EnumType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+File 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+Proc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+Error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395536" y="33265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158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sp>
        <p:nvSpPr>
          <p:cNvPr id="6" name="순서도: 연결자 5"/>
          <p:cNvSpPr/>
          <p:nvPr/>
        </p:nvSpPr>
        <p:spPr>
          <a:xfrm>
            <a:off x="5597530" y="378537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Tasklist.exe Parsing</a:t>
            </a:r>
            <a:endParaRPr lang="ko-KR" altLang="en-US" dirty="0"/>
          </a:p>
        </p:txBody>
      </p:sp>
      <p:sp>
        <p:nvSpPr>
          <p:cNvPr id="14" name="평행 사변형 13"/>
          <p:cNvSpPr/>
          <p:nvPr/>
        </p:nvSpPr>
        <p:spPr>
          <a:xfrm>
            <a:off x="971600" y="1124744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1 Line in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CONFIG.TXT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596" y="2564904"/>
            <a:ext cx="129614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Monitoring 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20" name="순서도: 판단 19"/>
          <p:cNvSpPr/>
          <p:nvPr/>
        </p:nvSpPr>
        <p:spPr>
          <a:xfrm>
            <a:off x="827584" y="184482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EOF?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5596" y="3212976"/>
            <a:ext cx="129614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Data</a:t>
            </a:r>
          </a:p>
        </p:txBody>
      </p:sp>
      <p:cxnSp>
        <p:nvCxnSpPr>
          <p:cNvPr id="22" name="직선 화살표 연결선 21"/>
          <p:cNvCxnSpPr>
            <a:stCxn id="14" idx="4"/>
            <a:endCxn id="20" idx="0"/>
          </p:cNvCxnSpPr>
          <p:nvPr/>
        </p:nvCxnSpPr>
        <p:spPr>
          <a:xfrm>
            <a:off x="1583668" y="148478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" idx="2"/>
            <a:endCxn id="15" idx="0"/>
          </p:cNvCxnSpPr>
          <p:nvPr/>
        </p:nvCxnSpPr>
        <p:spPr>
          <a:xfrm>
            <a:off x="1583668" y="2283222"/>
            <a:ext cx="0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2"/>
            <a:endCxn id="21" idx="0"/>
          </p:cNvCxnSpPr>
          <p:nvPr/>
        </p:nvCxnSpPr>
        <p:spPr>
          <a:xfrm>
            <a:off x="1583668" y="2996952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21" idx="2"/>
            <a:endCxn id="14" idx="5"/>
          </p:cNvCxnSpPr>
          <p:nvPr/>
        </p:nvCxnSpPr>
        <p:spPr>
          <a:xfrm rot="5400000" flipH="1">
            <a:off x="130007" y="2191363"/>
            <a:ext cx="2340260" cy="567063"/>
          </a:xfrm>
          <a:prstGeom prst="bentConnector4">
            <a:avLst>
              <a:gd name="adj1" fmla="val -9768"/>
              <a:gd name="adj2" fmla="val 1545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4140" y="2213573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619672" y="76470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3"/>
          </p:cNvCxnSpPr>
          <p:nvPr/>
        </p:nvCxnSpPr>
        <p:spPr>
          <a:xfrm flipV="1">
            <a:off x="2339752" y="2061428"/>
            <a:ext cx="342622" cy="2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67744" y="191683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5004048" y="1340768"/>
            <a:ext cx="1440160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Class</a:t>
            </a:r>
            <a:r>
              <a:rPr lang="ko-KR" altLang="en-US" sz="1000" dirty="0" smtClean="0">
                <a:solidFill>
                  <a:schemeClr val="tx1"/>
                </a:solidFill>
              </a:rPr>
              <a:t>를 이용하여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tasklist.exe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27" idx="2"/>
            <a:endCxn id="30" idx="0"/>
          </p:cNvCxnSpPr>
          <p:nvPr/>
        </p:nvCxnSpPr>
        <p:spPr>
          <a:xfrm>
            <a:off x="5724128" y="177281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004048" y="2708920"/>
            <a:ext cx="1440160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빈칸으로</a:t>
            </a:r>
            <a:r>
              <a:rPr lang="en-US" altLang="ko-KR" sz="1000" dirty="0" smtClean="0">
                <a:solidFill>
                  <a:schemeClr val="tx1"/>
                </a:solidFill>
              </a:rPr>
              <a:t> string split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" name="평행 사변형 29"/>
          <p:cNvSpPr/>
          <p:nvPr/>
        </p:nvSpPr>
        <p:spPr>
          <a:xfrm>
            <a:off x="5112060" y="2060848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콘솔 출력에서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읽기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4" name="Shape 33"/>
          <p:cNvCxnSpPr>
            <a:stCxn id="74" idx="1"/>
            <a:endCxn id="30" idx="5"/>
          </p:cNvCxnSpPr>
          <p:nvPr/>
        </p:nvCxnSpPr>
        <p:spPr>
          <a:xfrm rot="10800000" flipH="1">
            <a:off x="4752227" y="2240868"/>
            <a:ext cx="404837" cy="3600192"/>
          </a:xfrm>
          <a:prstGeom prst="bentConnector3">
            <a:avLst>
              <a:gd name="adj1" fmla="val -564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36096" y="60212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4769918" y="3284984"/>
            <a:ext cx="190821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사용량에서</a:t>
            </a:r>
            <a:r>
              <a:rPr lang="en-US" altLang="ko-KR" sz="1000" dirty="0" smtClean="0">
                <a:solidFill>
                  <a:schemeClr val="tx1"/>
                </a:solidFill>
              </a:rPr>
              <a:t> ‘,’ </a:t>
            </a:r>
            <a:r>
              <a:rPr lang="ko-KR" altLang="en-US" sz="1000" dirty="0" smtClean="0">
                <a:solidFill>
                  <a:schemeClr val="tx1"/>
                </a:solidFill>
              </a:rPr>
              <a:t>제거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3" name="설명선 1(강조선) 42"/>
          <p:cNvSpPr/>
          <p:nvPr/>
        </p:nvSpPr>
        <p:spPr>
          <a:xfrm>
            <a:off x="7128792" y="3320780"/>
            <a:ext cx="176368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마지막 </a:t>
            </a:r>
            <a:r>
              <a:rPr lang="en-US" altLang="ko-KR" sz="1000" dirty="0" smtClean="0">
                <a:solidFill>
                  <a:schemeClr val="tx1"/>
                </a:solidFill>
              </a:rPr>
              <a:t>Index </a:t>
            </a:r>
            <a:r>
              <a:rPr lang="ko-KR" altLang="en-US" sz="1000" dirty="0" smtClean="0">
                <a:solidFill>
                  <a:schemeClr val="tx1"/>
                </a:solidFill>
              </a:rPr>
              <a:t>이전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</a:t>
            </a:r>
            <a:r>
              <a:rPr lang="ko-KR" altLang="en-US" sz="1000" dirty="0" smtClean="0">
                <a:solidFill>
                  <a:schemeClr val="tx1"/>
                </a:solidFill>
              </a:rPr>
              <a:t>이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69918" y="4005064"/>
            <a:ext cx="190821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마지막 </a:t>
            </a:r>
            <a:r>
              <a:rPr lang="en-US" altLang="ko-KR" sz="1000" dirty="0" smtClean="0">
                <a:solidFill>
                  <a:schemeClr val="tx1"/>
                </a:solidFill>
              </a:rPr>
              <a:t>Index-5</a:t>
            </a:r>
            <a:r>
              <a:rPr lang="ko-KR" altLang="en-US" sz="1000" dirty="0" smtClean="0">
                <a:solidFill>
                  <a:schemeClr val="tx1"/>
                </a:solidFill>
              </a:rPr>
              <a:t>번째부터 맨 처음까지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Name </a:t>
            </a:r>
            <a:r>
              <a:rPr lang="ko-KR" altLang="en-US" sz="1000" dirty="0" smtClean="0">
                <a:solidFill>
                  <a:schemeClr val="tx1"/>
                </a:solidFill>
              </a:rPr>
              <a:t>만들</a:t>
            </a:r>
            <a:r>
              <a:rPr lang="ko-KR" altLang="en-US" sz="1000" dirty="0" smtClean="0">
                <a:solidFill>
                  <a:schemeClr val="tx1"/>
                </a:solidFill>
              </a:rPr>
              <a:t>기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5" name="설명선 1(강조선) 44"/>
          <p:cNvSpPr/>
          <p:nvPr/>
        </p:nvSpPr>
        <p:spPr>
          <a:xfrm>
            <a:off x="7128792" y="4077072"/>
            <a:ext cx="176368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Process Name</a:t>
            </a:r>
            <a:r>
              <a:rPr lang="ko-KR" altLang="en-US" sz="1000" dirty="0" smtClean="0">
                <a:solidFill>
                  <a:schemeClr val="tx1"/>
                </a:solidFill>
              </a:rPr>
              <a:t>에 빈칸이 있을 경우 합쳐줘야 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69918" y="4797152"/>
            <a:ext cx="190821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Name</a:t>
            </a:r>
            <a:r>
              <a:rPr lang="ko-KR" altLang="en-US" sz="1000" dirty="0" smtClean="0">
                <a:solidFill>
                  <a:schemeClr val="tx1"/>
                </a:solidFill>
              </a:rPr>
              <a:t>과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사용량을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Add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30" idx="4"/>
            <a:endCxn id="29" idx="0"/>
          </p:cNvCxnSpPr>
          <p:nvPr/>
        </p:nvCxnSpPr>
        <p:spPr>
          <a:xfrm>
            <a:off x="5724128" y="2420888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9" idx="2"/>
            <a:endCxn id="41" idx="0"/>
          </p:cNvCxnSpPr>
          <p:nvPr/>
        </p:nvCxnSpPr>
        <p:spPr>
          <a:xfrm flipH="1">
            <a:off x="5724025" y="2996952"/>
            <a:ext cx="103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74" idx="2"/>
          </p:cNvCxnSpPr>
          <p:nvPr/>
        </p:nvCxnSpPr>
        <p:spPr>
          <a:xfrm flipH="1">
            <a:off x="5724129" y="6057084"/>
            <a:ext cx="207" cy="252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1" idx="2"/>
            <a:endCxn id="44" idx="0"/>
          </p:cNvCxnSpPr>
          <p:nvPr/>
        </p:nvCxnSpPr>
        <p:spPr>
          <a:xfrm>
            <a:off x="5724025" y="3717032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46" idx="0"/>
          </p:cNvCxnSpPr>
          <p:nvPr/>
        </p:nvCxnSpPr>
        <p:spPr>
          <a:xfrm>
            <a:off x="5724025" y="450912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27" idx="0"/>
          </p:cNvCxnSpPr>
          <p:nvPr/>
        </p:nvCxnSpPr>
        <p:spPr>
          <a:xfrm>
            <a:off x="5724128" y="105273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6" idx="2"/>
            <a:endCxn id="74" idx="0"/>
          </p:cNvCxnSpPr>
          <p:nvPr/>
        </p:nvCxnSpPr>
        <p:spPr>
          <a:xfrm>
            <a:off x="5724025" y="5301208"/>
            <a:ext cx="311" cy="3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44008" y="566124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74" name="순서도: 판단 73"/>
          <p:cNvSpPr/>
          <p:nvPr/>
        </p:nvSpPr>
        <p:spPr>
          <a:xfrm>
            <a:off x="4752228" y="5625036"/>
            <a:ext cx="1944216" cy="43204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더 읽을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존재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20688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외부 프로그램 실행 및 콘솔 출력 가져오기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ProcessStartInfo</a:t>
            </a:r>
            <a:r>
              <a:rPr lang="en-US" altLang="ko-KR" sz="1000" dirty="0" smtClean="0"/>
              <a:t> start = new </a:t>
            </a:r>
            <a:r>
              <a:rPr lang="en-US" altLang="ko-KR" sz="1000" b="1" dirty="0" err="1" smtClean="0"/>
              <a:t>ProcessStartInfo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start.FileName</a:t>
            </a:r>
            <a:r>
              <a:rPr lang="en-US" altLang="ko-KR" sz="1000" dirty="0" smtClean="0"/>
              <a:t> = "tasklist.exe";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start.UseShellExecute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start.RedirectStandardOutput</a:t>
            </a:r>
            <a:r>
              <a:rPr lang="en-US" altLang="ko-KR" sz="1000" dirty="0" smtClean="0"/>
              <a:t> = true;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start.CreateNoWindow</a:t>
            </a:r>
            <a:r>
              <a:rPr lang="en-US" altLang="ko-KR" sz="1000" dirty="0" smtClean="0"/>
              <a:t> = true;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Process </a:t>
            </a:r>
            <a:r>
              <a:rPr lang="en-US" altLang="ko-KR" sz="1000" dirty="0" err="1" smtClean="0"/>
              <a:t>process</a:t>
            </a:r>
            <a:r>
              <a:rPr lang="en-US" altLang="ko-KR" sz="1000" dirty="0" smtClean="0"/>
              <a:t> = </a:t>
            </a:r>
            <a:r>
              <a:rPr lang="en-US" altLang="ko-KR" sz="1000" b="1" dirty="0" err="1" smtClean="0"/>
              <a:t>Process.Start</a:t>
            </a:r>
            <a:r>
              <a:rPr lang="en-US" altLang="ko-KR" sz="1000" dirty="0" smtClean="0"/>
              <a:t>(start);         // exe </a:t>
            </a:r>
            <a:r>
              <a:rPr lang="ko-KR" altLang="en-US" sz="1000" dirty="0" err="1" smtClean="0"/>
              <a:t>실행시</a:t>
            </a:r>
            <a:endParaRPr lang="ko-KR" altLang="en-US" sz="1000" dirty="0" smtClean="0"/>
          </a:p>
          <a:p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StreamReader</a:t>
            </a:r>
            <a:r>
              <a:rPr lang="en-US" altLang="ko-KR" sz="1000" dirty="0" smtClean="0"/>
              <a:t> reader = </a:t>
            </a:r>
            <a:r>
              <a:rPr lang="en-US" altLang="ko-KR" sz="1000" dirty="0" err="1" smtClean="0"/>
              <a:t>process.StandardOutput</a:t>
            </a:r>
            <a:r>
              <a:rPr lang="en-US" altLang="ko-KR" sz="1000" dirty="0" smtClean="0"/>
              <a:t>;   // </a:t>
            </a:r>
            <a:r>
              <a:rPr lang="ko-KR" altLang="en-US" sz="1000" dirty="0" smtClean="0"/>
              <a:t>출력되는 값을 가져오기 위해 </a:t>
            </a:r>
            <a:r>
              <a:rPr lang="en-US" altLang="ko-KR" sz="1000" dirty="0" err="1" smtClean="0"/>
              <a:t>StreamReader</a:t>
            </a:r>
            <a:r>
              <a:rPr lang="ko-KR" altLang="en-US" sz="1000" dirty="0" smtClean="0"/>
              <a:t>에 연결  </a:t>
            </a:r>
          </a:p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while (true)</a:t>
            </a:r>
          </a:p>
          <a:p>
            <a:r>
              <a:rPr lang="en-US" altLang="ko-KR" sz="1000" dirty="0" smtClean="0"/>
              <a:t> {</a:t>
            </a:r>
          </a:p>
          <a:p>
            <a:r>
              <a:rPr lang="en-US" altLang="ko-KR" sz="1000" dirty="0" smtClean="0"/>
              <a:t>     string line = </a:t>
            </a:r>
            <a:r>
              <a:rPr lang="en-US" altLang="ko-KR" sz="1000" dirty="0" err="1" smtClean="0"/>
              <a:t>reader.ReadLine</a:t>
            </a:r>
            <a:r>
              <a:rPr lang="en-US" altLang="ko-KR" sz="1000" dirty="0" smtClean="0"/>
              <a:t>();            // </a:t>
            </a:r>
            <a:r>
              <a:rPr lang="ko-KR" altLang="en-US" sz="1000" dirty="0" err="1" smtClean="0"/>
              <a:t>출력값의</a:t>
            </a:r>
            <a:r>
              <a:rPr lang="ko-KR" altLang="en-US" sz="1000" dirty="0" smtClean="0"/>
              <a:t> 한 라인을 읽는다 </a:t>
            </a:r>
            <a:endParaRPr lang="en-US" altLang="ko-KR" sz="1000" dirty="0" smtClean="0"/>
          </a:p>
          <a:p>
            <a:r>
              <a:rPr lang="en-US" altLang="ko-KR" sz="1000" dirty="0" smtClean="0"/>
              <a:t>      …</a:t>
            </a:r>
          </a:p>
          <a:p>
            <a:r>
              <a:rPr lang="en-US" altLang="ko-KR" sz="1000" dirty="0" smtClean="0"/>
              <a:t> 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068960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Process </a:t>
            </a:r>
            <a:r>
              <a:rPr lang="ko-KR" altLang="en-US" sz="1000" dirty="0" smtClean="0"/>
              <a:t>정보 읽어서 메모리 사용량 얻어오기</a:t>
            </a:r>
            <a:endParaRPr lang="en-US" altLang="ko-KR" sz="1000" dirty="0" smtClean="0"/>
          </a:p>
          <a:p>
            <a:r>
              <a:rPr lang="ko-KR" altLang="en-US" sz="1000" dirty="0" smtClean="0"/>
              <a:t> </a:t>
            </a:r>
            <a:r>
              <a:rPr lang="en-US" altLang="ko-KR" sz="1000" dirty="0" smtClean="0"/>
              <a:t>Process[] all =</a:t>
            </a:r>
            <a:r>
              <a:rPr lang="en-US" altLang="ko-KR" sz="1000" b="1" dirty="0" smtClean="0"/>
              <a:t> </a:t>
            </a:r>
            <a:r>
              <a:rPr lang="en-US" altLang="ko-KR" sz="1000" b="1" dirty="0" err="1" smtClean="0"/>
              <a:t>Process.GetProcessesByName</a:t>
            </a:r>
            <a:r>
              <a:rPr lang="en-US" altLang="ko-KR" sz="1000" b="1" dirty="0" smtClean="0"/>
              <a:t>(“PROG01");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 </a:t>
            </a:r>
            <a:r>
              <a:rPr lang="en-US" altLang="ko-KR" sz="1000" dirty="0" err="1" smtClean="0"/>
              <a:t>foreach</a:t>
            </a:r>
            <a:r>
              <a:rPr lang="en-US" altLang="ko-KR" sz="1000" dirty="0" smtClean="0"/>
              <a:t> (Process </a:t>
            </a:r>
            <a:r>
              <a:rPr lang="en-US" altLang="ko-KR" sz="1000" dirty="0" err="1" smtClean="0"/>
              <a:t>thisProc</a:t>
            </a:r>
            <a:r>
              <a:rPr lang="en-US" altLang="ko-KR" sz="1000" dirty="0" smtClean="0"/>
              <a:t> in </a:t>
            </a:r>
            <a:r>
              <a:rPr lang="en-US" altLang="ko-KR" sz="1000" dirty="0" err="1" smtClean="0"/>
              <a:t>all.OrderBy</a:t>
            </a:r>
            <a:r>
              <a:rPr lang="en-US" altLang="ko-KR" sz="1000" dirty="0" smtClean="0"/>
              <a:t>(x =&gt; </a:t>
            </a:r>
            <a:r>
              <a:rPr lang="en-US" altLang="ko-KR" sz="1000" dirty="0" err="1" smtClean="0"/>
              <a:t>x.ProcessName</a:t>
            </a:r>
            <a:r>
              <a:rPr lang="en-US" altLang="ko-KR" sz="1000" dirty="0" smtClean="0"/>
              <a:t>)) </a:t>
            </a:r>
            <a:br>
              <a:rPr lang="en-US" altLang="ko-KR" sz="1000" dirty="0" smtClean="0"/>
            </a:br>
            <a:r>
              <a:rPr lang="en-US" altLang="ko-KR" sz="1000" dirty="0" smtClean="0"/>
              <a:t> {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string Name = </a:t>
            </a:r>
            <a:r>
              <a:rPr lang="en-US" altLang="ko-KR" sz="1000" dirty="0" err="1" smtClean="0"/>
              <a:t>thisProc.ProcessName</a:t>
            </a:r>
            <a:r>
              <a:rPr lang="en-US" altLang="ko-KR" sz="1000" dirty="0" smtClean="0"/>
              <a:t>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("Name : " + Name); </a:t>
            </a:r>
            <a:br>
              <a:rPr lang="en-US" altLang="ko-KR" sz="1000" dirty="0" smtClean="0"/>
            </a:br>
            <a:r>
              <a:rPr lang="en-US" altLang="ko-KR" sz="1000" dirty="0" smtClean="0"/>
              <a:t> 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("NonpagedSystemMemorySize64 : " + thisProc.NonpagedSystemMemorySize64);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("PagedMemorySize64 : " + thisProc.PagedMemorySize64);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("PagedSystemMemorySize64 : " + thisProc.PagedSystemMemorySize64);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("PeakPagedMemorySize64 : " + thisProc.PeakPagedMemorySize64);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("PeakVirtualMemorySize64 : " + thisProc.PeakVirtualMemorySize64);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("PeakWorkingSet64 : " + thisProc.PeakWorkingSet64);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("PrivateMemorySize64 : " + thisProc.PrivateMemorySize64);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PrivilegedProcessorTime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thisProc.PrivilegedProcessorTime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ProcessorAffinity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thisProc.ProcessorAffinity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TotalProcessorTime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thisProc.TotalProcessorTime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UserProcessorTime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thisProc.UserProcessorTime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("VirtualMemorySize64 : " + thisProc.VirtualMemorySize64);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("WorkingSet64 : " + </a:t>
            </a:r>
            <a:r>
              <a:rPr lang="en-US" altLang="ko-KR" sz="1000" b="1" dirty="0" smtClean="0"/>
              <a:t>thisProc.WorkingSet64</a:t>
            </a:r>
            <a:r>
              <a:rPr lang="en-US" altLang="ko-KR" sz="1000" dirty="0" smtClean="0"/>
              <a:t>); // </a:t>
            </a:r>
            <a:r>
              <a:rPr lang="en-US" altLang="ko-KR" sz="1000" dirty="0" err="1" smtClean="0"/>
              <a:t>tasklist</a:t>
            </a:r>
            <a:r>
              <a:rPr lang="ko-KR" altLang="en-US" sz="1000" dirty="0" smtClean="0"/>
              <a:t>에서 보이는 메모리 사용량</a:t>
            </a:r>
            <a:br>
              <a:rPr lang="ko-KR" altLang="en-US" sz="1000" dirty="0" smtClean="0"/>
            </a:br>
            <a:r>
              <a:rPr lang="ko-KR" altLang="en-US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(); </a:t>
            </a:r>
            <a:br>
              <a:rPr lang="en-US" altLang="ko-KR" sz="1000" dirty="0" smtClean="0"/>
            </a:br>
            <a:r>
              <a:rPr lang="en-US" altLang="ko-KR" sz="1000" dirty="0" smtClean="0"/>
              <a:t> 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548680"/>
            <a:ext cx="6120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속성</a:t>
            </a:r>
            <a:endParaRPr lang="en-US" altLang="ko-KR" sz="1000" dirty="0" smtClean="0"/>
          </a:p>
          <a:p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(path);</a:t>
            </a:r>
          </a:p>
          <a:p>
            <a:r>
              <a:rPr lang="ko-KR" altLang="en-US" sz="1000" dirty="0" smtClean="0"/>
              <a:t>파일 존재 여부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fi.Exists</a:t>
            </a:r>
            <a:endParaRPr lang="en-US" altLang="ko-KR" sz="1000" dirty="0" smtClean="0"/>
          </a:p>
          <a:p>
            <a:r>
              <a:rPr lang="ko-KR" altLang="en-US" sz="1000" dirty="0" smtClean="0"/>
              <a:t>파일 크기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fi.Length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</a:t>
            </a:r>
            <a:r>
              <a:rPr lang="en-US" altLang="ko-KR" sz="1000" dirty="0" smtClean="0"/>
              <a:t>Append</a:t>
            </a:r>
            <a:r>
              <a:rPr lang="ko-KR" altLang="en-US" sz="1000" dirty="0" smtClean="0"/>
              <a:t>로 쓰기</a:t>
            </a:r>
            <a:endParaRPr lang="en-US" altLang="ko-KR" sz="1000" dirty="0" smtClean="0"/>
          </a:p>
          <a:p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sw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(path, true);</a:t>
            </a:r>
          </a:p>
          <a:p>
            <a:r>
              <a:rPr lang="en-US" altLang="ko-KR" sz="1000" dirty="0" err="1" smtClean="0"/>
              <a:t>sw.WriteLine</a:t>
            </a:r>
            <a:r>
              <a:rPr lang="en-US" altLang="ko-KR" sz="1000" dirty="0" smtClean="0"/>
              <a:t>(line);</a:t>
            </a:r>
          </a:p>
          <a:p>
            <a:r>
              <a:rPr lang="en-US" altLang="ko-KR" sz="1000" dirty="0" err="1" smtClean="0"/>
              <a:t>sw.Close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문자열 공백 단위로 나누기 </a:t>
            </a:r>
            <a:endParaRPr lang="en-US" altLang="ko-KR" sz="1000" dirty="0" smtClean="0"/>
          </a:p>
          <a:p>
            <a:r>
              <a:rPr lang="en-US" altLang="ko-KR" sz="1000" dirty="0" smtClean="0"/>
              <a:t>char[] delimiter = { ' ' };</a:t>
            </a:r>
          </a:p>
          <a:p>
            <a:r>
              <a:rPr lang="en-US" altLang="ko-KR" sz="1000" dirty="0" smtClean="0"/>
              <a:t>string[] </a:t>
            </a:r>
            <a:r>
              <a:rPr lang="en-US" altLang="ko-KR" sz="1000" dirty="0" err="1" smtClean="0"/>
              <a:t>strWords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line.</a:t>
            </a:r>
            <a:r>
              <a:rPr lang="en-US" altLang="ko-KR" sz="1000" b="1" dirty="0" err="1" smtClean="0"/>
              <a:t>Split</a:t>
            </a:r>
            <a:r>
              <a:rPr lang="en-US" altLang="ko-KR" sz="1000" dirty="0" smtClean="0"/>
              <a:t>(delimiter, </a:t>
            </a:r>
            <a:r>
              <a:rPr lang="en-US" altLang="ko-KR" sz="1000" b="1" dirty="0" err="1" smtClean="0"/>
              <a:t>StringSplitOptions.RemoveEmptyEntries</a:t>
            </a:r>
            <a:r>
              <a:rPr lang="en-US" altLang="ko-KR" sz="1000" dirty="0" smtClean="0"/>
              <a:t>);</a:t>
            </a:r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en-US" altLang="ko-KR" sz="1000" dirty="0" smtClean="0"/>
              <a:t> Create Thread</a:t>
            </a:r>
          </a:p>
          <a:p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Thread </a:t>
            </a:r>
            <a:r>
              <a:rPr lang="en-US" altLang="ko-KR" sz="1000" dirty="0" err="1" smtClean="0"/>
              <a:t>workerThread</a:t>
            </a:r>
            <a:r>
              <a:rPr lang="en-US" altLang="ko-KR" sz="1000" dirty="0" smtClean="0"/>
              <a:t> = new Thread(</a:t>
            </a:r>
            <a:r>
              <a:rPr lang="en-US" altLang="ko-KR" sz="1000" dirty="0" err="1" smtClean="0"/>
              <a:t>th.DoMonitoring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workerThread.Start</a:t>
            </a:r>
            <a:r>
              <a:rPr lang="en-US" altLang="ko-KR" sz="1000" dirty="0" smtClean="0"/>
              <a:t>();    // start</a:t>
            </a:r>
            <a:r>
              <a:rPr lang="ko-KR" altLang="en-US" sz="1000" dirty="0" smtClean="0"/>
              <a:t>함수 안에 </a:t>
            </a:r>
            <a:r>
              <a:rPr lang="en-US" altLang="ko-KR" sz="1000" dirty="0" smtClean="0"/>
              <a:t>parameter</a:t>
            </a:r>
            <a:r>
              <a:rPr lang="ko-KR" altLang="en-US" sz="1000" dirty="0" smtClean="0"/>
              <a:t>를 넣는다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5727"/>
            <a:ext cx="835292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심층 서술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제시된 문제의 설계 </a:t>
            </a:r>
            <a:r>
              <a:rPr lang="en-US" altLang="ko-KR" sz="1000" dirty="0" smtClean="0"/>
              <a:t>PT</a:t>
            </a:r>
            <a:r>
              <a:rPr lang="ko-KR" altLang="en-US" sz="1000" dirty="0" smtClean="0"/>
              <a:t>자료 작성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구조설계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로직설계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기술적용설명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제안사항설명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TE : </a:t>
            </a:r>
            <a:r>
              <a:rPr lang="ko-KR" altLang="en-US" sz="1000" dirty="0" smtClean="0"/>
              <a:t>기반 솔루션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특수 목적 소프트웨어의 전체 기능을 요구사항에 맞게 구체화하고 기본 구조 및 일부 기술 검토를 수행하며 설계 및 개발을 수행할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TM : </a:t>
            </a:r>
            <a:r>
              <a:rPr lang="ko-KR" altLang="en-US" sz="1000" dirty="0" smtClean="0"/>
              <a:t>기반 솔루션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특수 목적 소프트웨어의 기술 및 기능 관점에서 시장 경쟁력을 고려한 상용화 기획과 전체기능의 요구사항을 스스로 도출하고 전반적인 구조 </a:t>
            </a:r>
            <a:br>
              <a:rPr lang="ko-KR" altLang="en-US" sz="1000" dirty="0" smtClean="0"/>
            </a:br>
            <a:r>
              <a:rPr lang="ko-KR" altLang="en-US" sz="1000" dirty="0" smtClean="0"/>
              <a:t>및 기술 검토를 수행하여 설계 및 개발을 </a:t>
            </a:r>
            <a:r>
              <a:rPr lang="ko-KR" altLang="en-US" sz="1000" dirty="0" err="1" smtClean="0"/>
              <a:t>리딩하는</a:t>
            </a:r>
            <a:r>
              <a:rPr lang="ko-KR" altLang="en-US" sz="1000" dirty="0" smtClean="0"/>
              <a:t> 역할을 수행할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선발기준 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요구사항에 적합한 모듈화 및 </a:t>
            </a:r>
            <a:r>
              <a:rPr lang="ko-KR" altLang="en-US" sz="1000" dirty="0" err="1" smtClean="0"/>
              <a:t>확장성을</a:t>
            </a:r>
            <a:r>
              <a:rPr lang="ko-KR" altLang="en-US" sz="1000" dirty="0" smtClean="0"/>
              <a:t> 고려한 구조 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명료하고 유연성 및 성능을 고려한 로직 설계와 다양한 기술 중 최적의 기술을 선택 적용할 수 있는가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상용화 고려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기술 및 기능 관점에서 시장 경쟁력을 고려한 제안 및 구현 방안을 필요기술 및 처리로직을 포함하여 구체적으로 제시할 수 있는가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4568</TotalTime>
  <Words>596</Words>
  <Application>Microsoft Office PowerPoint</Application>
  <PresentationFormat>화면 슬라이드 쇼(4:3)</PresentationFormat>
  <Paragraphs>182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Flowchart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</dc:title>
  <dc:creator>ambidext</dc:creator>
  <cp:lastModifiedBy>ambidext</cp:lastModifiedBy>
  <cp:revision>125</cp:revision>
  <dcterms:created xsi:type="dcterms:W3CDTF">2017-05-21T20:09:32Z</dcterms:created>
  <dcterms:modified xsi:type="dcterms:W3CDTF">2018-12-23T10:02:48Z</dcterms:modified>
</cp:coreProperties>
</file>