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9" r:id="rId4"/>
    <p:sldId id="260" r:id="rId5"/>
    <p:sldId id="261" r:id="rId6"/>
    <p:sldId id="271" r:id="rId7"/>
    <p:sldId id="262" r:id="rId8"/>
    <p:sldId id="272" r:id="rId9"/>
    <p:sldId id="263" r:id="rId10"/>
    <p:sldId id="264" r:id="rId11"/>
    <p:sldId id="268" r:id="rId12"/>
    <p:sldId id="273" r:id="rId13"/>
    <p:sldId id="274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8542" autoAdjust="0"/>
  </p:normalViewPr>
  <p:slideViewPr>
    <p:cSldViewPr>
      <p:cViewPr varScale="1">
        <p:scale>
          <a:sx n="102" d="100"/>
          <a:sy n="102" d="100"/>
        </p:scale>
        <p:origin x="-20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FE607-7FE7-4F97-B30B-18108EB05645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DA5C-54F7-4290-B29D-BE569DDD5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DA5C-54F7-4290-B29D-BE569DDD52F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F9D2-B3E8-489E-A18D-502878B5220E}" type="datetimeFigureOut">
              <a:rPr lang="ko-KR" altLang="en-US" smtClean="0"/>
              <a:pPr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A982-4B1E-40DF-9A21-E93E8636B8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Flowchart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548680"/>
            <a:ext cx="612068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속성</a:t>
            </a:r>
            <a:endParaRPr lang="en-US" altLang="ko-KR" sz="1000" dirty="0" smtClean="0"/>
          </a:p>
          <a:p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(path);</a:t>
            </a:r>
          </a:p>
          <a:p>
            <a:r>
              <a:rPr lang="ko-KR" altLang="en-US" sz="1000" dirty="0" smtClean="0"/>
              <a:t>파일 존재 여부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fi.Exists</a:t>
            </a:r>
            <a:endParaRPr lang="en-US" altLang="ko-KR" sz="1000" dirty="0" smtClean="0"/>
          </a:p>
          <a:p>
            <a:r>
              <a:rPr lang="ko-KR" altLang="en-US" sz="1000" dirty="0" smtClean="0"/>
              <a:t>파일 크기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fi.Length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파일 </a:t>
            </a:r>
            <a:r>
              <a:rPr lang="en-US" altLang="ko-KR" sz="1000" dirty="0" smtClean="0"/>
              <a:t>Append</a:t>
            </a:r>
            <a:r>
              <a:rPr lang="ko-KR" altLang="en-US" sz="1000" dirty="0" smtClean="0"/>
              <a:t>로 쓰기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1) </a:t>
            </a:r>
            <a:r>
              <a:rPr lang="ko-KR" altLang="en-US" sz="1000" dirty="0" smtClean="0"/>
              <a:t>텍스트 파일</a:t>
            </a:r>
            <a:endParaRPr lang="en-US" altLang="ko-KR" sz="1000" dirty="0" smtClean="0"/>
          </a:p>
          <a:p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sw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StreamWriter</a:t>
            </a:r>
            <a:r>
              <a:rPr lang="en-US" altLang="ko-KR" sz="1000" dirty="0" smtClean="0"/>
              <a:t>(path, true);</a:t>
            </a:r>
          </a:p>
          <a:p>
            <a:r>
              <a:rPr lang="en-US" altLang="ko-KR" sz="1000" dirty="0" err="1" smtClean="0"/>
              <a:t>sw.WriteLine</a:t>
            </a:r>
            <a:r>
              <a:rPr lang="en-US" altLang="ko-KR" sz="1000" dirty="0" smtClean="0"/>
              <a:t>(line);</a:t>
            </a:r>
          </a:p>
          <a:p>
            <a:r>
              <a:rPr lang="en-US" altLang="ko-KR" sz="1000" dirty="0" err="1" smtClean="0"/>
              <a:t>sw.Close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2) </a:t>
            </a:r>
            <a:r>
              <a:rPr lang="ko-KR" altLang="en-US" sz="1000" dirty="0" smtClean="0"/>
              <a:t>바이너리 파일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FileStream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FileStream</a:t>
            </a:r>
            <a:r>
              <a:rPr lang="en-US" altLang="ko-KR" sz="1000" dirty="0" smtClean="0"/>
              <a:t>("test.bin", </a:t>
            </a:r>
            <a:r>
              <a:rPr lang="en-US" altLang="ko-KR" sz="1000" dirty="0" err="1" smtClean="0"/>
              <a:t>FileMode.Append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byte[] 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 = { 0x01, 0x02, 0x03 };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fs.Write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byteArray</a:t>
            </a:r>
            <a:r>
              <a:rPr lang="en-US" altLang="ko-KR" sz="1000" dirty="0" smtClean="0"/>
              <a:t>, 0, </a:t>
            </a:r>
            <a:r>
              <a:rPr lang="en-US" altLang="ko-KR" sz="1000" dirty="0" err="1" smtClean="0"/>
              <a:t>byteArray.Length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fs.Close</a:t>
            </a:r>
            <a:r>
              <a:rPr lang="en-US" altLang="ko-KR" sz="1000" dirty="0" smtClean="0"/>
              <a:t>();</a:t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문자열 공백 단위로 나누기 </a:t>
            </a:r>
            <a:endParaRPr lang="en-US" altLang="ko-KR" sz="1000" dirty="0" smtClean="0"/>
          </a:p>
          <a:p>
            <a:r>
              <a:rPr lang="en-US" altLang="ko-KR" sz="1000" dirty="0" smtClean="0"/>
              <a:t>char[] delimiter = { ' ' };</a:t>
            </a:r>
          </a:p>
          <a:p>
            <a:r>
              <a:rPr lang="en-US" altLang="ko-KR" sz="1000" dirty="0" smtClean="0"/>
              <a:t>string[] </a:t>
            </a:r>
            <a:r>
              <a:rPr lang="en-US" altLang="ko-KR" sz="1000" dirty="0" err="1" smtClean="0"/>
              <a:t>strWords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line.</a:t>
            </a:r>
            <a:r>
              <a:rPr lang="en-US" altLang="ko-KR" sz="1000" b="1" dirty="0" err="1" smtClean="0"/>
              <a:t>Split</a:t>
            </a:r>
            <a:r>
              <a:rPr lang="en-US" altLang="ko-KR" sz="1000" dirty="0" smtClean="0"/>
              <a:t>(delimiter, </a:t>
            </a:r>
            <a:r>
              <a:rPr lang="en-US" altLang="ko-KR" sz="1000" b="1" dirty="0" err="1" smtClean="0"/>
              <a:t>StringSplitOptions.RemoveEmptyEntries</a:t>
            </a:r>
            <a:r>
              <a:rPr lang="en-US" altLang="ko-KR" sz="1000" dirty="0" smtClean="0"/>
              <a:t>);</a:t>
            </a:r>
          </a:p>
          <a:p>
            <a:endParaRPr lang="en-US" altLang="ko-KR" sz="1000" dirty="0" smtClean="0"/>
          </a:p>
          <a:p>
            <a:pPr>
              <a:buFont typeface="Wingdings" pitchFamily="2" charset="2"/>
              <a:buChar char="u"/>
            </a:pPr>
            <a:r>
              <a:rPr lang="en-US" altLang="ko-KR" sz="1000" dirty="0" smtClean="0"/>
              <a:t> Create Thread</a:t>
            </a:r>
          </a:p>
          <a:p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= new </a:t>
            </a:r>
            <a:r>
              <a:rPr lang="en-US" altLang="ko-KR" sz="1000" dirty="0" err="1" smtClean="0"/>
              <a:t>ThreadLogic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Thread </a:t>
            </a:r>
            <a:r>
              <a:rPr lang="en-US" altLang="ko-KR" sz="1000" dirty="0" err="1" smtClean="0"/>
              <a:t>workerThread</a:t>
            </a:r>
            <a:r>
              <a:rPr lang="en-US" altLang="ko-KR" sz="1000" dirty="0" smtClean="0"/>
              <a:t> = new Thread(</a:t>
            </a:r>
            <a:r>
              <a:rPr lang="en-US" altLang="ko-KR" sz="1000" dirty="0" err="1" smtClean="0"/>
              <a:t>th.DoMonitoring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workerThread.Start</a:t>
            </a:r>
            <a:r>
              <a:rPr lang="en-US" altLang="ko-KR" sz="1000" dirty="0" smtClean="0"/>
              <a:t>();    // start</a:t>
            </a:r>
            <a:r>
              <a:rPr lang="ko-KR" altLang="en-US" sz="1000" dirty="0" smtClean="0"/>
              <a:t>함수 안에 </a:t>
            </a:r>
            <a:r>
              <a:rPr lang="en-US" altLang="ko-KR" sz="1000" dirty="0" smtClean="0"/>
              <a:t>parameter</a:t>
            </a:r>
            <a:r>
              <a:rPr lang="ko-KR" altLang="en-US" sz="1000" dirty="0" smtClean="0"/>
              <a:t>를 넣는다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85727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심층 서술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제시된 문제의 설계 </a:t>
            </a:r>
            <a:r>
              <a:rPr lang="en-US" altLang="ko-KR" sz="1000" dirty="0" smtClean="0"/>
              <a:t>PT</a:t>
            </a:r>
            <a:r>
              <a:rPr lang="ko-KR" altLang="en-US" sz="1000" dirty="0" smtClean="0"/>
              <a:t>자료 작성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구조설계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로직설계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기술적용설명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제안사항설명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TE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전체 기능을 요구사항에 맞게 구체화하고 기본 구조 및 일부 기술 검토를 수행하며 설계 및 개발을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TM : </a:t>
            </a:r>
            <a:r>
              <a:rPr lang="ko-KR" altLang="en-US" sz="1000" dirty="0" smtClean="0"/>
              <a:t>기반 솔루션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특수 목적 소프트웨어의 기술 및 기능 관점에서 시장 경쟁력을 고려한 상용화 기획과 전체기능의 요구사항을 스스로 도출하고 전반적인 구조 및 기술 검토를 수행하여 설계 및 개발을 </a:t>
            </a:r>
            <a:r>
              <a:rPr lang="ko-KR" altLang="en-US" sz="1000" dirty="0" err="1" smtClean="0"/>
              <a:t>리딩하는</a:t>
            </a:r>
            <a:r>
              <a:rPr lang="ko-KR" altLang="en-US" sz="1000" dirty="0" smtClean="0"/>
              <a:t> 역할을 수행할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선발기준 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요구사항에 적합한 모듈화 및 </a:t>
            </a:r>
            <a:r>
              <a:rPr lang="ko-KR" altLang="en-US" sz="1000" dirty="0" err="1" smtClean="0"/>
              <a:t>확장성을</a:t>
            </a:r>
            <a:r>
              <a:rPr lang="ko-KR" altLang="en-US" sz="1000" dirty="0" smtClean="0"/>
              <a:t> 고려한 구조 설계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명료하고 유연성 및 성능을 고려한 로직 설계와 다양한 기술 중 최적의 기술을 선택 적용할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상용화 고려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기술 및 기능 관점에서 시장 경쟁력을 고려한 제안 및 구현 방안을 필요기술 및 처리로직을 포함하여 구체적으로 제시할 수 있는가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16632"/>
            <a:ext cx="87849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모듈화 및 </a:t>
            </a:r>
            <a:r>
              <a:rPr lang="ko-KR" altLang="en-US" sz="1000" dirty="0" err="1" smtClean="0"/>
              <a:t>확장성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1. UI,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Logic,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부분을 분리하여 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입출력 </a:t>
            </a:r>
            <a:r>
              <a:rPr lang="ko-KR" altLang="en-US" sz="1000" dirty="0" err="1" smtClean="0"/>
              <a:t>처리부</a:t>
            </a:r>
            <a:r>
              <a:rPr lang="ko-KR" altLang="en-US" sz="1000" dirty="0" smtClean="0"/>
              <a:t> 이외의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과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처리는 별도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만들어서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Logic Class </a:t>
            </a:r>
            <a:r>
              <a:rPr lang="ko-KR" altLang="en-US" sz="1000" dirty="0" err="1" smtClean="0"/>
              <a:t>확장성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크게 사용자 입력을 받아 처리하는 </a:t>
            </a:r>
            <a:r>
              <a:rPr lang="en-US" altLang="ko-KR" sz="1000" dirty="0" smtClean="0"/>
              <a:t>5</a:t>
            </a:r>
            <a:r>
              <a:rPr lang="ko-KR" altLang="en-US" sz="1000" dirty="0" err="1" smtClean="0"/>
              <a:t>번문항의</a:t>
            </a:r>
            <a:r>
              <a:rPr lang="ko-KR" altLang="en-US" sz="1000" dirty="0" smtClean="0"/>
              <a:t> 기능과</a:t>
            </a:r>
            <a:r>
              <a:rPr lang="en-US" altLang="ko-KR" sz="1000" dirty="0" smtClean="0"/>
              <a:t>, 1~4</a:t>
            </a:r>
            <a:r>
              <a:rPr lang="ko-KR" altLang="en-US" sz="1000" dirty="0" smtClean="0"/>
              <a:t>번 문항의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기능으로 구분 가능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: Logic Class</a:t>
            </a:r>
            <a:r>
              <a:rPr lang="ko-KR" altLang="en-US" sz="1000" dirty="0" smtClean="0"/>
              <a:t>에는 공통 함수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변수들을 담아두고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기능별로 </a:t>
            </a:r>
            <a:r>
              <a:rPr lang="en-US" altLang="ko-KR" sz="1000" dirty="0" smtClean="0"/>
              <a:t>Logic Class</a:t>
            </a:r>
            <a:r>
              <a:rPr lang="ko-KR" altLang="en-US" sz="1000" dirty="0" smtClean="0"/>
              <a:t>를 상속 받아 자식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를 생성하여 확장할 수 있게 함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 Ex) </a:t>
            </a:r>
            <a:r>
              <a:rPr lang="ko-KR" altLang="en-US" sz="1000" dirty="0" smtClean="0"/>
              <a:t>기능별로 결과파일의 포맷이 변경되어도 각각 쉽게 처리할 수 있음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모니터링할</a:t>
            </a:r>
            <a:r>
              <a:rPr lang="ko-KR" altLang="en-US" sz="1000" dirty="0" smtClean="0"/>
              <a:t> 수 있는 </a:t>
            </a:r>
            <a:r>
              <a:rPr lang="en-US" altLang="ko-KR" sz="1000" dirty="0" smtClean="0"/>
              <a:t>Type </a:t>
            </a:r>
            <a:r>
              <a:rPr lang="ko-KR" altLang="en-US" sz="1000" dirty="0" err="1" smtClean="0"/>
              <a:t>확장성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현재 </a:t>
            </a:r>
            <a:r>
              <a:rPr lang="ko-KR" altLang="en-US" sz="1000" dirty="0" err="1" smtClean="0"/>
              <a:t>모니터링하는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File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Proc</a:t>
            </a:r>
            <a:r>
              <a:rPr lang="ko-KR" altLang="en-US" sz="1000" dirty="0" smtClean="0"/>
              <a:t>만 있지만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향후 </a:t>
            </a:r>
            <a:r>
              <a:rPr lang="en-US" altLang="ko-KR" sz="1000" dirty="0" smtClean="0"/>
              <a:t>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 등도 추가할 수 있기 때문에 확장 가능한 구조로 설계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: Type </a:t>
            </a:r>
            <a:r>
              <a:rPr lang="ko-KR" altLang="en-US" sz="1000" dirty="0" smtClean="0"/>
              <a:t>구분을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으로 구성하여 별도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이 생길 경우 쉽게 추가할 수 있는 구조로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 Ex) File, Proc, </a:t>
            </a:r>
            <a:r>
              <a:rPr lang="en-US" altLang="ko-KR" sz="1000" dirty="0" err="1" smtClean="0"/>
              <a:t>SystemMem</a:t>
            </a:r>
            <a:r>
              <a:rPr lang="en-US" altLang="ko-KR" sz="1000" dirty="0" smtClean="0"/>
              <a:t>, Disk, …</a:t>
            </a:r>
            <a:br>
              <a:rPr lang="en-US" altLang="ko-KR" sz="1000" dirty="0" smtClean="0"/>
            </a:br>
            <a:r>
              <a:rPr lang="en-US" altLang="ko-KR" sz="1000" dirty="0" smtClean="0"/>
              <a:t>    : Type</a:t>
            </a:r>
            <a:r>
              <a:rPr lang="ko-KR" altLang="en-US" sz="1000" dirty="0" smtClean="0"/>
              <a:t>별로 처리해야 하는 </a:t>
            </a:r>
            <a:r>
              <a:rPr lang="en-US" altLang="ko-KR" sz="1000" dirty="0" smtClean="0"/>
              <a:t>Monitoring </a:t>
            </a:r>
            <a:r>
              <a:rPr lang="ko-KR" altLang="en-US" sz="1000" dirty="0" smtClean="0"/>
              <a:t>작업은 </a:t>
            </a:r>
            <a:r>
              <a:rPr lang="ko-KR" altLang="en-US" sz="1000" dirty="0" err="1" smtClean="0"/>
              <a:t>메서드</a:t>
            </a:r>
            <a:r>
              <a:rPr lang="ko-KR" altLang="en-US" sz="1000" dirty="0" smtClean="0"/>
              <a:t> 하나를 추가하여 사용하면 되는 구조로 처리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   Ex1) </a:t>
            </a:r>
            <a:r>
              <a:rPr lang="en-US" altLang="ko-KR" sz="1000" dirty="0" err="1" smtClean="0"/>
              <a:t>FileAlarmCheck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SysMemAlarmCheck</a:t>
            </a:r>
            <a:r>
              <a:rPr lang="en-US" altLang="ko-KR" sz="1000" dirty="0" smtClean="0"/>
              <a:t>(), </a:t>
            </a:r>
            <a:r>
              <a:rPr lang="en-US" altLang="ko-KR" sz="1000" dirty="0" err="1" smtClean="0"/>
              <a:t>DiskAlarmCheck</a:t>
            </a:r>
            <a:r>
              <a:rPr lang="en-US" altLang="ko-KR" sz="1000" dirty="0" smtClean="0"/>
              <a:t>(), … </a:t>
            </a:r>
            <a:br>
              <a:rPr lang="en-US" altLang="ko-KR" sz="1000" dirty="0" smtClean="0"/>
            </a:br>
            <a:r>
              <a:rPr lang="en-US" altLang="ko-KR" sz="1000" dirty="0" smtClean="0"/>
              <a:t>     Ex2) </a:t>
            </a:r>
            <a:r>
              <a:rPr lang="en-US" altLang="ko-KR" sz="1000" dirty="0" err="1" smtClean="0"/>
              <a:t>ProcAlarmCheck</a:t>
            </a:r>
            <a:r>
              <a:rPr lang="en-US" altLang="ko-KR" sz="1000" dirty="0" smtClean="0"/>
              <a:t>()</a:t>
            </a:r>
            <a:r>
              <a:rPr lang="ko-KR" altLang="en-US" sz="1000" dirty="0" smtClean="0"/>
              <a:t>수행 시 </a:t>
            </a:r>
            <a:r>
              <a:rPr lang="en-US" altLang="ko-KR" sz="1000" dirty="0" smtClean="0"/>
              <a:t>Process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Kill</a:t>
            </a:r>
            <a:r>
              <a:rPr lang="ko-KR" altLang="en-US" sz="1000" dirty="0" smtClean="0"/>
              <a:t>하거나 다시 실행시키는 기능 등을 쉽게 추가할 수 있음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</a:t>
            </a:r>
            <a:r>
              <a:rPr lang="en-US" altLang="ko-KR" sz="1000" dirty="0" smtClean="0">
                <a:sym typeface="Wingdings" pitchFamily="2" charset="2"/>
              </a:rPr>
              <a:t> Type</a:t>
            </a:r>
            <a:r>
              <a:rPr lang="ko-KR" altLang="en-US" sz="1000" dirty="0" smtClean="0">
                <a:sym typeface="Wingdings" pitchFamily="2" charset="2"/>
              </a:rPr>
              <a:t>별로 처리해야 하는 </a:t>
            </a:r>
            <a:r>
              <a:rPr lang="en-US" altLang="ko-KR" sz="1000" dirty="0" smtClean="0">
                <a:sym typeface="Wingdings" pitchFamily="2" charset="2"/>
              </a:rPr>
              <a:t>Monitoring </a:t>
            </a:r>
            <a:r>
              <a:rPr lang="ko-KR" altLang="en-US" sz="1000" dirty="0" smtClean="0">
                <a:sym typeface="Wingdings" pitchFamily="2" charset="2"/>
              </a:rPr>
              <a:t>작업을 별도 </a:t>
            </a:r>
            <a:r>
              <a:rPr lang="en-US" altLang="ko-KR" sz="1000" dirty="0" smtClean="0">
                <a:sym typeface="Wingdings" pitchFamily="2" charset="2"/>
              </a:rPr>
              <a:t>Thread</a:t>
            </a:r>
            <a:r>
              <a:rPr lang="ko-KR" altLang="en-US" sz="1000" dirty="0" smtClean="0">
                <a:sym typeface="Wingdings" pitchFamily="2" charset="2"/>
              </a:rPr>
              <a:t>를 생성하여 처리할 수도 있으나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결과 파일이 동일할 경우 동기화를 처리해야 하기 때문에 별도 </a:t>
            </a:r>
            <a:r>
              <a:rPr lang="ko-KR" altLang="en-US" sz="1000" dirty="0" err="1" smtClean="0">
                <a:sym typeface="Wingdings" pitchFamily="2" charset="2"/>
              </a:rPr>
              <a:t>메서드로</a:t>
            </a:r>
            <a:r>
              <a:rPr lang="ko-KR" altLang="en-US" sz="1000" dirty="0" smtClean="0">
                <a:sym typeface="Wingdings" pitchFamily="2" charset="2"/>
              </a:rPr>
              <a:t> 처리하는 것이 더 좋다고 판단함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endParaRPr lang="en-US" altLang="ko-KR" sz="1000" dirty="0" smtClean="0"/>
          </a:p>
          <a:p>
            <a:r>
              <a:rPr lang="en-US" altLang="ko-KR" sz="1000" dirty="0" smtClean="0"/>
              <a:t>4. Type</a:t>
            </a:r>
            <a:r>
              <a:rPr lang="ko-KR" altLang="en-US" sz="1000" dirty="0" smtClean="0"/>
              <a:t>별로 </a:t>
            </a:r>
            <a:r>
              <a:rPr lang="en-US" altLang="ko-KR" sz="1000" dirty="0" smtClean="0"/>
              <a:t>Alarm Check</a:t>
            </a:r>
            <a:r>
              <a:rPr lang="ko-KR" altLang="en-US" sz="1000" dirty="0" smtClean="0"/>
              <a:t>해야 하는 </a:t>
            </a:r>
            <a:r>
              <a:rPr lang="en-US" altLang="ko-KR" sz="1000" dirty="0" smtClean="0"/>
              <a:t>Attribute </a:t>
            </a:r>
            <a:r>
              <a:rPr lang="ko-KR" altLang="en-US" sz="1000" dirty="0" err="1" smtClean="0"/>
              <a:t>확장성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- File</a:t>
            </a:r>
            <a:r>
              <a:rPr lang="ko-KR" altLang="en-US" sz="1000" dirty="0" smtClean="0"/>
              <a:t>은 현재 존재여부와 </a:t>
            </a:r>
            <a:r>
              <a:rPr lang="en-US" altLang="ko-KR" sz="1000" dirty="0" smtClean="0"/>
              <a:t>Size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하고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있지만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생성날짜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수정날짜 등도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할 항목으로 추가 가능하고</a:t>
            </a:r>
            <a:r>
              <a:rPr lang="en-US" altLang="ko-KR" sz="1000" dirty="0" smtClean="0"/>
              <a:t>, </a:t>
            </a:r>
            <a:br>
              <a:rPr lang="en-US" altLang="ko-KR" sz="1000" dirty="0" smtClean="0"/>
            </a:br>
            <a:r>
              <a:rPr lang="en-US" altLang="ko-KR" sz="1000" dirty="0" smtClean="0"/>
              <a:t>   Proc</a:t>
            </a:r>
            <a:r>
              <a:rPr lang="ko-KR" altLang="en-US" sz="1000" dirty="0" smtClean="0"/>
              <a:t>은 존재유무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메모리 사용량 이외에 </a:t>
            </a:r>
            <a:r>
              <a:rPr lang="en-US" altLang="ko-KR" sz="1000" dirty="0" smtClean="0"/>
              <a:t>PID,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등도 추가 가능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: Attribute </a:t>
            </a:r>
            <a:r>
              <a:rPr lang="ko-KR" altLang="en-US" sz="1000" dirty="0" smtClean="0"/>
              <a:t>구분을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으로 구성하여 별도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가 생길 경우 쉽게 추가할 수 있는 구조로 처리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      Ex) None, Exist, Size, Memory, PID, Priority, …</a:t>
            </a:r>
            <a:br>
              <a:rPr lang="en-US" altLang="ko-KR" sz="1000" dirty="0" smtClean="0"/>
            </a:br>
            <a:r>
              <a:rPr lang="en-US" altLang="ko-KR" sz="1000" dirty="0" smtClean="0"/>
              <a:t>    : Alarm </a:t>
            </a:r>
            <a:r>
              <a:rPr lang="ko-KR" altLang="en-US" sz="1000" dirty="0" smtClean="0"/>
              <a:t>결과를 한 번 쓰고 나면 동일 </a:t>
            </a:r>
            <a:r>
              <a:rPr lang="ko-KR" altLang="en-US" sz="1000" dirty="0" err="1" smtClean="0"/>
              <a:t>알람에</a:t>
            </a:r>
            <a:r>
              <a:rPr lang="ko-KR" altLang="en-US" sz="1000" dirty="0" smtClean="0"/>
              <a:t> 대해서는 다시 쓰지 않는 요구조건을 만족하기 위해 </a:t>
            </a:r>
            <a:r>
              <a:rPr lang="en-US" altLang="ko-KR" sz="1000" dirty="0" smtClean="0"/>
              <a:t>Attribute </a:t>
            </a:r>
            <a:r>
              <a:rPr lang="ko-KR" altLang="en-US" sz="1000" dirty="0" smtClean="0"/>
              <a:t>타입의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변수를 하나 두어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발생 시 </a:t>
            </a:r>
            <a:r>
              <a:rPr lang="en-US" altLang="ko-KR" sz="1000" dirty="0" smtClean="0"/>
              <a:t>Last Alarm</a:t>
            </a:r>
            <a:r>
              <a:rPr lang="ko-KR" altLang="en-US" sz="1000" dirty="0" smtClean="0"/>
              <a:t>여부를 구분하는 용도로도 활용</a:t>
            </a:r>
            <a:r>
              <a:rPr lang="en-US" altLang="ko-KR" sz="1000" dirty="0" smtClean="0"/>
              <a:t>. Alarm</a:t>
            </a:r>
            <a:r>
              <a:rPr lang="ko-KR" altLang="en-US" sz="1000" dirty="0" smtClean="0"/>
              <a:t>이 해제되면 </a:t>
            </a:r>
            <a:r>
              <a:rPr lang="en-US" altLang="ko-KR" sz="1000" dirty="0" smtClean="0"/>
              <a:t>None</a:t>
            </a:r>
            <a:r>
              <a:rPr lang="ko-KR" altLang="en-US" sz="1000" dirty="0" smtClean="0"/>
              <a:t>으로 </a:t>
            </a:r>
            <a:r>
              <a:rPr lang="ko-KR" altLang="en-US" sz="1000" dirty="0" err="1" smtClean="0"/>
              <a:t>세팅하여</a:t>
            </a:r>
            <a:r>
              <a:rPr lang="ko-KR" altLang="en-US" sz="1000" dirty="0" smtClean="0"/>
              <a:t> 이후 어떤 </a:t>
            </a:r>
            <a:r>
              <a:rPr lang="en-US" altLang="ko-KR" sz="1000" dirty="0" smtClean="0"/>
              <a:t>Attribute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Alarm</a:t>
            </a:r>
            <a:r>
              <a:rPr lang="ko-KR" altLang="en-US" sz="1000" dirty="0" smtClean="0"/>
              <a:t> 조건이 만족하던지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결과 작성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모듈화 및 </a:t>
            </a:r>
            <a:r>
              <a:rPr lang="ko-KR" altLang="en-US" dirty="0" err="1" smtClean="0"/>
              <a:t>확장성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상용화 고려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000" dirty="0" smtClean="0"/>
              <a:t>상용화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1. UI</a:t>
            </a:r>
            <a:br>
              <a:rPr lang="en-US" altLang="ko-KR" sz="1000" dirty="0" smtClean="0"/>
            </a:br>
            <a:r>
              <a:rPr lang="en-US" altLang="ko-KR" sz="1000" dirty="0" smtClean="0"/>
              <a:t> 1) Console UI -&gt; Windows </a:t>
            </a:r>
            <a:r>
              <a:rPr lang="ko-KR" altLang="en-US" sz="1000" dirty="0" smtClean="0"/>
              <a:t>기반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변경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UI</a:t>
            </a:r>
            <a:r>
              <a:rPr lang="ko-KR" altLang="en-US" sz="1000" dirty="0" smtClean="0"/>
              <a:t>를 사용하지 않을 경우에는 </a:t>
            </a:r>
            <a:r>
              <a:rPr lang="en-US" altLang="ko-KR" sz="1000" dirty="0" smtClean="0"/>
              <a:t>Tray Icon</a:t>
            </a:r>
            <a:r>
              <a:rPr lang="ko-KR" altLang="en-US" sz="1000" dirty="0" smtClean="0"/>
              <a:t>으로 처리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2) </a:t>
            </a:r>
            <a:r>
              <a:rPr lang="ko-KR" altLang="en-US" sz="1000" dirty="0" smtClean="0"/>
              <a:t>화면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Alarm History View, </a:t>
            </a:r>
            <a:r>
              <a:rPr lang="ko-KR" altLang="en-US" sz="1000" dirty="0" smtClean="0"/>
              <a:t>검색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실시간 사용량 등에 대한 그래프 등 시각화 화면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기타 등등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</a:t>
            </a:r>
            <a:r>
              <a:rPr lang="ko-KR" altLang="en-US" sz="1000" dirty="0" smtClean="0"/>
              <a:t>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1)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기능 보강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‘</a:t>
            </a:r>
            <a:r>
              <a:rPr lang="ko-KR" altLang="en-US" sz="1000" dirty="0" smtClean="0"/>
              <a:t>생성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용이할 수 있는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특정 </a:t>
            </a:r>
            <a:r>
              <a:rPr lang="en-US" altLang="ko-KR" sz="1000" dirty="0" smtClean="0"/>
              <a:t>Alarm </a:t>
            </a:r>
            <a:r>
              <a:rPr lang="ko-KR" altLang="en-US" sz="1000" dirty="0" smtClean="0"/>
              <a:t>조건 적용 시점 등 스케줄링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알람의</a:t>
            </a:r>
            <a:r>
              <a:rPr lang="ko-KR" altLang="en-US" sz="1000" dirty="0" smtClean="0"/>
              <a:t> 경우 </a:t>
            </a:r>
            <a:r>
              <a:rPr lang="ko-KR" altLang="en-US" sz="1000" dirty="0" err="1" smtClean="0"/>
              <a:t>워닝팝업을</a:t>
            </a:r>
            <a:r>
              <a:rPr lang="ko-KR" altLang="en-US" sz="1000" dirty="0" smtClean="0"/>
              <a:t> 띄우는 기능 등을 옵션으로 추가 </a:t>
            </a:r>
            <a:br>
              <a:rPr lang="ko-KR" altLang="en-US" sz="1000" dirty="0" smtClean="0"/>
            </a:br>
            <a:r>
              <a:rPr lang="ko-KR" altLang="en-US" sz="1000" dirty="0" smtClean="0"/>
              <a:t> </a:t>
            </a:r>
            <a:r>
              <a:rPr lang="en-US" altLang="ko-KR" sz="1000" dirty="0" smtClean="0"/>
              <a:t>2)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발생 시 결과 출력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로그파일 저장 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발생한 시각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해제되었을 경우도 로그파일에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발생했을 경우에는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상으로 팝업 메시지 표시 등의 적극적인 </a:t>
            </a:r>
            <a:r>
              <a:rPr lang="ko-KR" altLang="en-US" sz="1000" dirty="0" err="1" smtClean="0"/>
              <a:t>워닝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옵션처리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기능 별로 로그파일 분리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3) Monitoring </a:t>
            </a:r>
            <a:r>
              <a:rPr lang="ko-KR" altLang="en-US" sz="1000" dirty="0" smtClean="0"/>
              <a:t>항목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File, Process</a:t>
            </a:r>
            <a:r>
              <a:rPr lang="ko-KR" altLang="en-US" sz="1000" dirty="0" smtClean="0"/>
              <a:t>에 추가하여 </a:t>
            </a:r>
            <a:r>
              <a:rPr lang="en-US" altLang="ko-KR" sz="1000" dirty="0" smtClean="0"/>
              <a:t>System Memory,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사용량 등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smtClean="0"/>
              <a:t>복합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조건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Ex) Disk </a:t>
            </a:r>
            <a:r>
              <a:rPr lang="ko-KR" altLang="en-US" sz="1000" dirty="0" smtClean="0"/>
              <a:t>잔량이 </a:t>
            </a:r>
            <a:r>
              <a:rPr lang="en-US" altLang="ko-KR" sz="1000" dirty="0" smtClean="0"/>
              <a:t>500Mbyte</a:t>
            </a:r>
            <a:r>
              <a:rPr lang="ko-KR" altLang="en-US" sz="1000" dirty="0" smtClean="0"/>
              <a:t>이하로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남았을 때 특정 파일의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크기가 </a:t>
            </a:r>
            <a:r>
              <a:rPr lang="en-US" altLang="ko-KR" sz="1000" dirty="0" smtClean="0"/>
              <a:t>100MByte</a:t>
            </a:r>
            <a:r>
              <a:rPr lang="ko-KR" altLang="en-US" sz="1000" dirty="0" smtClean="0"/>
              <a:t>이상일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4) </a:t>
            </a:r>
            <a:r>
              <a:rPr lang="ko-KR" altLang="en-US" sz="1000" dirty="0" smtClean="0"/>
              <a:t>서버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클라이언트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및 모니터링 결과를 서버로 전송하여 중앙에서 한 눈에 관리하고 있는 </a:t>
            </a:r>
            <a:r>
              <a:rPr lang="en-US" altLang="ko-KR" sz="1000" dirty="0" smtClean="0"/>
              <a:t>PC</a:t>
            </a:r>
            <a:r>
              <a:rPr lang="ko-KR" altLang="en-US" sz="1000" dirty="0" smtClean="0"/>
              <a:t>들의 상태를 파악할 수 있게 </a:t>
            </a:r>
            <a:r>
              <a:rPr lang="ko-KR" altLang="en-US" sz="1000" dirty="0" smtClean="0"/>
              <a:t>구성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5) </a:t>
            </a:r>
            <a:r>
              <a:rPr lang="ko-KR" altLang="en-US" sz="1000" dirty="0" smtClean="0"/>
              <a:t>제품 배포 파일 구성</a:t>
            </a:r>
            <a:r>
              <a:rPr lang="en-US" altLang="ko-KR" sz="1000" dirty="0" smtClean="0"/>
              <a:t>(EXE, MSI </a:t>
            </a:r>
            <a:r>
              <a:rPr lang="ko-KR" altLang="en-US" sz="1000" dirty="0" smtClean="0"/>
              <a:t>등의 설치파일 제작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buFont typeface="Arial" charset="0"/>
              <a:buChar char="•"/>
            </a:pP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불법 사용 </a:t>
            </a:r>
            <a:r>
              <a:rPr lang="ko-KR" altLang="en-US" sz="1000" dirty="0" smtClean="0"/>
              <a:t>방지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제품</a:t>
            </a:r>
            <a:r>
              <a:rPr lang="en-US" altLang="ko-KR" sz="1000" dirty="0" smtClean="0"/>
              <a:t> Key</a:t>
            </a:r>
            <a:r>
              <a:rPr lang="ko-KR" altLang="en-US" sz="1000" dirty="0" smtClean="0"/>
              <a:t>관리 필요</a:t>
            </a:r>
            <a:endParaRPr lang="en-US" altLang="ko-KR" sz="1000" dirty="0" smtClean="0"/>
          </a:p>
          <a:p>
            <a:r>
              <a:rPr lang="en-US" altLang="ko-KR" sz="1000" dirty="0" smtClean="0"/>
              <a:t> 1) On-line </a:t>
            </a:r>
            <a:r>
              <a:rPr lang="ko-KR" altLang="en-US" sz="1000" dirty="0" smtClean="0"/>
              <a:t>환경에서 사용할 경우 서버와의 통신으로 올바로 등록된 제품인지 확인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제품 등록 프로세스 진행 필요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2) Off-line </a:t>
            </a:r>
            <a:r>
              <a:rPr lang="ko-KR" altLang="en-US" sz="1000" dirty="0" smtClean="0"/>
              <a:t>환경에서 사용할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HW </a:t>
            </a:r>
            <a:r>
              <a:rPr lang="en-US" altLang="ko-KR" sz="1000" dirty="0" smtClean="0"/>
              <a:t>Dongle</a:t>
            </a:r>
            <a:r>
              <a:rPr lang="ko-KR" altLang="en-US" sz="1000" dirty="0" smtClean="0"/>
              <a:t>을 사용하는 것이 가장 </a:t>
            </a:r>
            <a:r>
              <a:rPr lang="ko-KR" altLang="en-US" sz="1000" dirty="0" smtClean="0"/>
              <a:t>안전함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- Dongle</a:t>
            </a:r>
            <a:r>
              <a:rPr lang="ko-KR" altLang="en-US" sz="1000" dirty="0" smtClean="0"/>
              <a:t>을 사용하지 않을 경우 </a:t>
            </a:r>
            <a:r>
              <a:rPr lang="en-US" altLang="ko-KR" sz="1000" dirty="0" smtClean="0"/>
              <a:t>HW</a:t>
            </a:r>
            <a:r>
              <a:rPr lang="ko-KR" altLang="en-US" sz="1000" dirty="0" smtClean="0"/>
              <a:t>의 유일값을 이용하여 제품등록에 이용할 수 있게 함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</a:t>
            </a:r>
            <a:r>
              <a:rPr lang="en-US" altLang="ko-KR" sz="1000" dirty="0" smtClean="0"/>
              <a:t>ex) Machine </a:t>
            </a:r>
            <a:r>
              <a:rPr lang="en-US" altLang="ko-KR" sz="1000" dirty="0" smtClean="0"/>
              <a:t>GUID, MAC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, Processor ID, Motherboard ID, </a:t>
            </a:r>
            <a:r>
              <a:rPr lang="ko-KR" altLang="en-US" sz="1000" dirty="0" smtClean="0"/>
              <a:t>하드디스크 시리얼넘버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최소한 주기적으로 실행파일 자신의 </a:t>
            </a:r>
            <a:r>
              <a:rPr lang="en-US" altLang="ko-KR" sz="1000" dirty="0" smtClean="0"/>
              <a:t>File Size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Check</a:t>
            </a:r>
            <a:r>
              <a:rPr lang="ko-KR" altLang="en-US" sz="1000" dirty="0" smtClean="0"/>
              <a:t>하면 </a:t>
            </a:r>
            <a:r>
              <a:rPr lang="ko-KR" altLang="en-US" sz="1000" dirty="0" err="1" smtClean="0"/>
              <a:t>크랙이나</a:t>
            </a:r>
            <a:r>
              <a:rPr lang="ko-KR" altLang="en-US" sz="1000" dirty="0" smtClean="0"/>
              <a:t> 바이러스 감염 등을 확인할 수 </a:t>
            </a:r>
            <a:r>
              <a:rPr lang="ko-KR" altLang="en-US" sz="1000" dirty="0" smtClean="0"/>
              <a:t>있음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6093296"/>
            <a:ext cx="8640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000" dirty="0" smtClean="0"/>
              <a:t> Machine GUID </a:t>
            </a:r>
            <a:r>
              <a:rPr lang="ko-KR" altLang="en-US" sz="1000" dirty="0" smtClean="0"/>
              <a:t>정보</a:t>
            </a:r>
            <a:r>
              <a:rPr lang="en-US" altLang="ko-KR" sz="1000" dirty="0" smtClean="0"/>
              <a:t> : HKEY_LOCAL_MACHINE\SOFTWARE\Microsoft\Cryptography </a:t>
            </a:r>
            <a:endParaRPr lang="en-US" altLang="ko-KR" sz="1000" dirty="0" smtClean="0"/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Processor ID </a:t>
            </a:r>
            <a:r>
              <a:rPr lang="ko-KR" altLang="en-US" sz="1000" dirty="0" smtClean="0"/>
              <a:t>등의 정보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ManagementObjectSearcher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 </a:t>
            </a:r>
            <a:r>
              <a:rPr lang="en-US" altLang="ko-KR" sz="1000" smtClean="0"/>
              <a:t>(Win32_Processor, Win32_baseboard, Win32_DiskDrive, … </a:t>
            </a:r>
            <a:r>
              <a:rPr lang="en-US" altLang="ko-KR" sz="1000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altLang="ko-KR" sz="1000" dirty="0" smtClean="0"/>
              <a:t> </a:t>
            </a:r>
            <a:r>
              <a:rPr lang="en-US" altLang="ko-KR" sz="1000" dirty="0" smtClean="0"/>
              <a:t>MAC </a:t>
            </a: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NetworkInterface</a:t>
            </a:r>
            <a:r>
              <a:rPr lang="en-US" altLang="ko-KR" sz="1000" dirty="0" smtClean="0"/>
              <a:t> Class </a:t>
            </a:r>
            <a:r>
              <a:rPr lang="ko-KR" altLang="en-US" sz="1000" dirty="0" smtClean="0"/>
              <a:t>사용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16632"/>
            <a:ext cx="864096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err="1" smtClean="0"/>
              <a:t>확장성</a:t>
            </a:r>
            <a:r>
              <a:rPr lang="ko-KR" altLang="en-US" sz="1000" dirty="0" smtClean="0"/>
              <a:t> 고려</a:t>
            </a:r>
            <a:br>
              <a:rPr lang="ko-KR" altLang="en-US" sz="1000" dirty="0" smtClean="0"/>
            </a:br>
            <a:r>
              <a:rPr lang="en-US" altLang="ko-KR" sz="1000" dirty="0" smtClean="0"/>
              <a:t>- UI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을 분리하여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이 추가될 경우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에 대한 영향을 최소화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공통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에 대항하는 변수나 메서드는 부모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에 작성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특정 </a:t>
            </a:r>
            <a:r>
              <a:rPr lang="en-US" altLang="ko-KR" sz="1000" dirty="0" smtClean="0"/>
              <a:t>Logic</a:t>
            </a:r>
            <a:r>
              <a:rPr lang="ko-KR" altLang="en-US" sz="1000" dirty="0" smtClean="0"/>
              <a:t>은 부모 </a:t>
            </a:r>
            <a:r>
              <a:rPr lang="en-US" altLang="ko-KR" sz="1000" dirty="0" smtClean="0"/>
              <a:t>Logic Class</a:t>
            </a:r>
            <a:r>
              <a:rPr lang="ko-KR" altLang="en-US" sz="1000" dirty="0" smtClean="0"/>
              <a:t>를 상속받아 자식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로 생성하여 사용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</a:t>
            </a:r>
            <a:br>
              <a:rPr lang="en-US" altLang="ko-KR" sz="1000" dirty="0" smtClean="0"/>
            </a:br>
            <a:r>
              <a:rPr lang="en-US" altLang="ko-KR" sz="1000" dirty="0" smtClean="0"/>
              <a:t>- Monitoring</a:t>
            </a:r>
            <a:r>
              <a:rPr lang="ko-KR" altLang="en-US" sz="1000" dirty="0" smtClean="0"/>
              <a:t>할 수 있는 항목 추가에 대해 </a:t>
            </a:r>
            <a:r>
              <a:rPr lang="ko-KR" altLang="en-US" sz="1000" dirty="0" err="1" smtClean="0"/>
              <a:t>확장성있는</a:t>
            </a:r>
            <a:r>
              <a:rPr lang="ko-KR" altLang="en-US" sz="1000" dirty="0" smtClean="0"/>
              <a:t> 구조로 설계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en-US" altLang="ko-KR" sz="1000" dirty="0" err="1" smtClean="0"/>
              <a:t>Enum</a:t>
            </a:r>
            <a:r>
              <a:rPr lang="ko-KR" altLang="en-US" sz="1000" dirty="0" smtClean="0"/>
              <a:t>을 사용하여 </a:t>
            </a:r>
            <a:r>
              <a:rPr lang="en-US" altLang="ko-KR" sz="1000" dirty="0" smtClean="0"/>
              <a:t>Type</a:t>
            </a:r>
            <a:r>
              <a:rPr lang="ko-KR" altLang="en-US" sz="1000" dirty="0" smtClean="0"/>
              <a:t>을 확장할 수 있게 구성 </a:t>
            </a:r>
            <a:r>
              <a:rPr lang="en-US" altLang="ko-KR" sz="1000" dirty="0" smtClean="0"/>
              <a:t>ex) File, Process, System Memory, Disk Usage, …</a:t>
            </a:r>
            <a:br>
              <a:rPr lang="en-US" altLang="ko-KR" sz="1000" dirty="0" smtClean="0"/>
            </a:br>
            <a:r>
              <a:rPr lang="en-US" altLang="ko-KR" sz="1000" dirty="0" smtClean="0"/>
              <a:t>  : Monitoring</a:t>
            </a:r>
            <a:r>
              <a:rPr lang="ko-KR" altLang="en-US" sz="1000" dirty="0" smtClean="0"/>
              <a:t>항목마다 함수 하나만 추가하면 기능추가가 될 수 있는 구조로 구성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or Monitoring</a:t>
            </a:r>
            <a:r>
              <a:rPr lang="ko-KR" altLang="en-US" sz="1000" dirty="0" smtClean="0"/>
              <a:t>항목마다 별도의 </a:t>
            </a:r>
            <a:r>
              <a:rPr lang="en-US" altLang="ko-KR" sz="1000" dirty="0" smtClean="0"/>
              <a:t>Thread</a:t>
            </a:r>
            <a:r>
              <a:rPr lang="ko-KR" altLang="en-US" sz="1000" dirty="0" smtClean="0"/>
              <a:t>를 생성하여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수행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    </a:t>
            </a:r>
            <a:r>
              <a:rPr lang="en-US" altLang="ko-KR" sz="1000" dirty="0" smtClean="0">
                <a:sym typeface="Wingdings" pitchFamily="2" charset="2"/>
              </a:rPr>
              <a:t> Multi Thread</a:t>
            </a:r>
            <a:r>
              <a:rPr lang="ko-KR" altLang="en-US" sz="1000" dirty="0" smtClean="0">
                <a:sym typeface="Wingdings" pitchFamily="2" charset="2"/>
              </a:rPr>
              <a:t>로 만들면 한 파일에 </a:t>
            </a:r>
            <a:r>
              <a:rPr lang="ko-KR" altLang="en-US" sz="1000" dirty="0" err="1" smtClean="0">
                <a:sym typeface="Wingdings" pitchFamily="2" charset="2"/>
              </a:rPr>
              <a:t>알람</a:t>
            </a:r>
            <a:r>
              <a:rPr lang="ko-KR" altLang="en-US" sz="1000" dirty="0" smtClean="0">
                <a:sym typeface="Wingdings" pitchFamily="2" charset="2"/>
              </a:rPr>
              <a:t> 정보들을 </a:t>
            </a:r>
            <a:r>
              <a:rPr lang="en-US" altLang="ko-KR" sz="1000" dirty="0" smtClean="0">
                <a:sym typeface="Wingdings" pitchFamily="2" charset="2"/>
              </a:rPr>
              <a:t>Write</a:t>
            </a:r>
            <a:r>
              <a:rPr lang="ko-KR" altLang="en-US" sz="1000" dirty="0" smtClean="0">
                <a:sym typeface="Wingdings" pitchFamily="2" charset="2"/>
              </a:rPr>
              <a:t>할 경우 </a:t>
            </a:r>
            <a:r>
              <a:rPr lang="ko-KR" altLang="en-US" sz="1000" dirty="0" err="1" smtClean="0">
                <a:sym typeface="Wingdings" pitchFamily="2" charset="2"/>
              </a:rPr>
              <a:t>동기화처리를</a:t>
            </a:r>
            <a:r>
              <a:rPr lang="ko-KR" altLang="en-US" sz="1000" dirty="0" smtClean="0">
                <a:sym typeface="Wingdings" pitchFamily="2" charset="2"/>
              </a:rPr>
              <a:t> 해 줘야 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br>
              <a:rPr lang="en-US" altLang="ko-KR" sz="1000" dirty="0" smtClean="0"/>
            </a:br>
            <a:r>
              <a:rPr lang="en-US" altLang="ko-KR" sz="1000" dirty="0" smtClean="0"/>
              <a:t>   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1) File Monitoring </a:t>
            </a:r>
            <a:r>
              <a:rPr lang="ko-KR" altLang="en-US" sz="1000" dirty="0" smtClean="0"/>
              <a:t>시 존재유무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크기 이외에 생성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최종 수정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등도 추가 가능</a:t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override </a:t>
            </a:r>
            <a:r>
              <a:rPr lang="en-US" altLang="ko-KR" sz="1000" dirty="0" err="1" smtClean="0"/>
              <a:t>bool</a:t>
            </a:r>
            <a:r>
              <a:rPr lang="en-US" altLang="ko-KR" sz="1000" dirty="0" smtClean="0"/>
              <a:t> Exists { get; } // </a:t>
            </a:r>
            <a:r>
              <a:rPr lang="ko-KR" altLang="en-US" sz="1000" dirty="0" smtClean="0"/>
              <a:t>존재 여부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long Length { get; } // </a:t>
            </a:r>
            <a:r>
              <a:rPr lang="ko-KR" altLang="en-US" sz="1000" dirty="0" smtClean="0"/>
              <a:t>파일 크기</a:t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로 얻을 수 있는 정보들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FileInfo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는 </a:t>
            </a:r>
            <a:r>
              <a:rPr lang="en-US" altLang="ko-KR" sz="1000" dirty="0" err="1" smtClean="0"/>
              <a:t>FileSystemInfo</a:t>
            </a:r>
            <a:r>
              <a:rPr lang="en-US" altLang="ko-KR" sz="1000" dirty="0" smtClean="0"/>
              <a:t> Class</a:t>
            </a:r>
            <a:r>
              <a:rPr lang="ko-KR" altLang="en-US" sz="1000" dirty="0" smtClean="0"/>
              <a:t>를 상속받음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FileAttributes</a:t>
            </a:r>
            <a:r>
              <a:rPr lang="en-US" altLang="ko-KR" sz="1000" dirty="0" smtClean="0"/>
              <a:t> Attributes { get; set; } // </a:t>
            </a:r>
            <a:r>
              <a:rPr lang="ko-KR" altLang="en-US" sz="1000" dirty="0" smtClean="0"/>
              <a:t>파일 속성 얻어오기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세팅하기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CreationTime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생성 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LastAccessTime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access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DateTime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LastWriteTime</a:t>
            </a:r>
            <a:r>
              <a:rPr lang="en-US" altLang="ko-KR" sz="1000" dirty="0" smtClean="0"/>
              <a:t> { get; set; } // </a:t>
            </a:r>
            <a:r>
              <a:rPr lang="ko-KR" altLang="en-US" sz="1000" dirty="0" smtClean="0"/>
              <a:t>파일 최종 </a:t>
            </a:r>
            <a:r>
              <a:rPr lang="en-US" altLang="ko-KR" sz="1000" dirty="0" smtClean="0"/>
              <a:t>Write </a:t>
            </a:r>
            <a:r>
              <a:rPr lang="ko-KR" altLang="en-US" sz="1000" dirty="0" smtClean="0"/>
              <a:t>시각</a:t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2) Process Monitoring </a:t>
            </a:r>
            <a:r>
              <a:rPr lang="ko-KR" altLang="en-US" sz="1000" dirty="0" smtClean="0"/>
              <a:t>시 존재유무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메모리 사용량 이외에 </a:t>
            </a:r>
            <a:r>
              <a:rPr lang="en-US" altLang="ko-KR" sz="1000" dirty="0" smtClean="0"/>
              <a:t>PID, Priority, Processor </a:t>
            </a:r>
            <a:r>
              <a:rPr lang="ko-KR" altLang="en-US" sz="1000" dirty="0" smtClean="0"/>
              <a:t>사용 시간</a:t>
            </a:r>
            <a:r>
              <a:rPr lang="en-US" altLang="ko-KR" sz="1000" dirty="0" smtClean="0"/>
              <a:t>, Process Exit Code, Process Exit Time </a:t>
            </a:r>
            <a:r>
              <a:rPr lang="ko-KR" altLang="en-US" sz="1000" dirty="0" smtClean="0"/>
              <a:t>등도 추가 가능 </a:t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* </a:t>
            </a:r>
            <a:r>
              <a:rPr lang="en-US" altLang="ko-KR" sz="1000" dirty="0" smtClean="0"/>
              <a:t>Process Class</a:t>
            </a:r>
            <a:r>
              <a:rPr lang="ko-KR" altLang="en-US" sz="1000" dirty="0" smtClean="0"/>
              <a:t>로 얻을 수 있는 정보들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long WorkingSet64 { get; } // Memory </a:t>
            </a:r>
            <a:r>
              <a:rPr lang="ko-KR" altLang="en-US" sz="1000" dirty="0" smtClean="0"/>
              <a:t>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BasePriority</a:t>
            </a:r>
            <a:r>
              <a:rPr lang="en-US" altLang="ko-KR" sz="1000" dirty="0" smtClean="0"/>
              <a:t> { get; } // Priority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TimeSpan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 { get; } // Processor Time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public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ExitCode</a:t>
            </a:r>
            <a:r>
              <a:rPr lang="en-US" altLang="ko-KR" sz="1000" dirty="0" smtClean="0"/>
              <a:t> { get; } // Processor Exit Code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C# - </a:t>
            </a:r>
            <a:r>
              <a:rPr lang="en-US" altLang="ko-KR" sz="1000" dirty="0" err="1" smtClean="0"/>
              <a:t>Environment.Exit</a:t>
            </a:r>
            <a:r>
              <a:rPr lang="en-US" altLang="ko-KR" sz="1000" dirty="0" smtClean="0"/>
              <a:t>(-1)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  </a:t>
            </a:r>
            <a:r>
              <a:rPr lang="en-US" altLang="ko-KR" sz="1000" dirty="0" smtClean="0"/>
              <a:t>: C</a:t>
            </a:r>
            <a:r>
              <a:rPr lang="ko-KR" altLang="en-US" sz="1000" dirty="0" smtClean="0"/>
              <a:t>언어 </a:t>
            </a:r>
            <a:r>
              <a:rPr lang="en-US" altLang="ko-KR" sz="1000" dirty="0" smtClean="0"/>
              <a:t>- exit(-1)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3) File, Process </a:t>
            </a:r>
            <a:r>
              <a:rPr lang="ko-KR" altLang="en-US" sz="1000" dirty="0" smtClean="0"/>
              <a:t>이외에도 </a:t>
            </a:r>
            <a:r>
              <a:rPr lang="en-US" altLang="ko-KR" sz="1000" dirty="0" smtClean="0"/>
              <a:t>System Memory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Disk </a:t>
            </a:r>
            <a:r>
              <a:rPr lang="ko-KR" altLang="en-US" sz="1000" dirty="0" smtClean="0"/>
              <a:t>사용량 등 추가 가능</a:t>
            </a:r>
            <a:br>
              <a:rPr lang="ko-KR" altLang="en-US" sz="1000" dirty="0" smtClean="0"/>
            </a:br>
            <a:r>
              <a:rPr lang="ko-KR" altLang="en-US" sz="1000" dirty="0" smtClean="0"/>
              <a:t> 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타입에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따라서 </a:t>
            </a:r>
            <a:r>
              <a:rPr lang="en-US" altLang="ko-KR" sz="1000" dirty="0" err="1" smtClean="0"/>
              <a:t>MonitorList</a:t>
            </a:r>
            <a:r>
              <a:rPr lang="ko-KR" altLang="en-US" sz="1000" dirty="0" smtClean="0"/>
              <a:t>와</a:t>
            </a:r>
            <a:r>
              <a:rPr lang="en-US" altLang="ko-KR" sz="1000" dirty="0" smtClean="0"/>
              <a:t> Thread</a:t>
            </a:r>
            <a:r>
              <a:rPr lang="ko-KR" altLang="en-US" sz="1000" dirty="0" smtClean="0"/>
              <a:t>를 별도로 생성하는 것이 유지보수 측면에서 좋을 듯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60648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* 상용화 고려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Config</a:t>
            </a:r>
            <a:r>
              <a:rPr lang="ko-KR" altLang="en-US" sz="1000" dirty="0" smtClean="0"/>
              <a:t>파일 수정 기능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en-US" altLang="ko-KR" sz="1000" dirty="0" err="1" smtClean="0"/>
              <a:t>Config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옵션 변경 화면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알람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기능 보완</a:t>
            </a:r>
            <a:br>
              <a:rPr lang="ko-KR" altLang="en-US" sz="1000" dirty="0" smtClean="0"/>
            </a:br>
            <a:r>
              <a:rPr lang="ko-KR" altLang="en-US" sz="1000" dirty="0" smtClean="0"/>
              <a:t> 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로그파일 저장 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발생한 시각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해제되었을 경우도 로그파일에 추가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심각한 </a:t>
            </a:r>
            <a:r>
              <a:rPr lang="ko-KR" altLang="en-US" sz="1000" dirty="0" err="1" smtClean="0"/>
              <a:t>알람이</a:t>
            </a:r>
            <a:r>
              <a:rPr lang="ko-KR" altLang="en-US" sz="1000" dirty="0" smtClean="0"/>
              <a:t> 발생했을 경우에는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상으로 팝업 메시지 표시 등의 적극적인 </a:t>
            </a:r>
            <a:r>
              <a:rPr lang="ko-KR" altLang="en-US" sz="1000" dirty="0" err="1" smtClean="0"/>
              <a:t>워닝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옵션처리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Monitoring</a:t>
            </a:r>
            <a:r>
              <a:rPr lang="ko-KR" altLang="en-US" sz="1000" dirty="0" smtClean="0"/>
              <a:t>하는 항목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File, Process</a:t>
            </a:r>
            <a:r>
              <a:rPr lang="ko-KR" altLang="en-US" sz="1000" dirty="0" smtClean="0"/>
              <a:t>에 추가하여 </a:t>
            </a:r>
            <a:r>
              <a:rPr lang="en-US" altLang="ko-KR" sz="1000" dirty="0" smtClean="0"/>
              <a:t>System Memory, Disk </a:t>
            </a:r>
            <a:r>
              <a:rPr lang="ko-KR" altLang="en-US" sz="1000" dirty="0" smtClean="0"/>
              <a:t>사용량</a:t>
            </a:r>
            <a:r>
              <a:rPr lang="en-US" altLang="ko-KR" sz="1000" dirty="0" smtClean="0"/>
              <a:t>, CPU </a:t>
            </a:r>
            <a:r>
              <a:rPr lang="ko-KR" altLang="en-US" sz="1000" dirty="0" smtClean="0"/>
              <a:t>사용량 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복합 </a:t>
            </a:r>
            <a:r>
              <a:rPr lang="en-US" altLang="ko-KR" sz="1000" dirty="0" smtClean="0"/>
              <a:t>Monitoring</a:t>
            </a:r>
            <a:r>
              <a:rPr lang="ko-KR" altLang="en-US" sz="1000" dirty="0" smtClean="0"/>
              <a:t>조건도 추가 가능</a:t>
            </a:r>
            <a:r>
              <a:rPr lang="en-US" altLang="ko-KR" sz="1000" dirty="0" smtClean="0"/>
              <a:t>. Ex) Disk </a:t>
            </a:r>
            <a:r>
              <a:rPr lang="ko-KR" altLang="en-US" sz="1000" dirty="0" smtClean="0"/>
              <a:t>잔량이 </a:t>
            </a:r>
            <a:r>
              <a:rPr lang="en-US" altLang="ko-KR" sz="1000" dirty="0" smtClean="0"/>
              <a:t>500Mbyte</a:t>
            </a:r>
            <a:r>
              <a:rPr lang="ko-KR" altLang="en-US" sz="1000" dirty="0" smtClean="0"/>
              <a:t>이하로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남았을 때 특정 파일의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크기가 </a:t>
            </a:r>
            <a:r>
              <a:rPr lang="en-US" altLang="ko-KR" sz="1000" dirty="0" smtClean="0"/>
              <a:t>100MByte</a:t>
            </a:r>
            <a:r>
              <a:rPr lang="ko-KR" altLang="en-US" sz="1000" dirty="0" smtClean="0"/>
              <a:t>이상일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이 경우 </a:t>
            </a:r>
            <a:r>
              <a:rPr lang="en-US" altLang="ko-KR" sz="1000" dirty="0" smtClean="0">
                <a:sym typeface="Wingdings" pitchFamily="2" charset="2"/>
              </a:rPr>
              <a:t>File, Disk, Process</a:t>
            </a:r>
            <a:r>
              <a:rPr lang="ko-KR" altLang="en-US" sz="1000" dirty="0" smtClean="0">
                <a:sym typeface="Wingdings" pitchFamily="2" charset="2"/>
              </a:rPr>
              <a:t>등의 </a:t>
            </a:r>
            <a:r>
              <a:rPr lang="en-US" altLang="ko-KR" sz="1000" dirty="0" smtClean="0">
                <a:sym typeface="Wingdings" pitchFamily="2" charset="2"/>
              </a:rPr>
              <a:t>Monitoring</a:t>
            </a:r>
            <a:r>
              <a:rPr lang="ko-KR" altLang="en-US" sz="1000" dirty="0" smtClean="0">
                <a:sym typeface="Wingdings" pitchFamily="2" charset="2"/>
              </a:rPr>
              <a:t>을 </a:t>
            </a:r>
            <a:r>
              <a:rPr lang="en-US" altLang="ko-KR" sz="1000" dirty="0" smtClean="0">
                <a:sym typeface="Wingdings" pitchFamily="2" charset="2"/>
              </a:rPr>
              <a:t>Multi Thread</a:t>
            </a:r>
            <a:r>
              <a:rPr lang="ko-KR" altLang="en-US" sz="1000" dirty="0" smtClean="0">
                <a:sym typeface="Wingdings" pitchFamily="2" charset="2"/>
              </a:rPr>
              <a:t>로 처리하지 않는 편이 유리할 것으로 판단됨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- Monitoring </a:t>
            </a:r>
            <a:r>
              <a:rPr lang="ko-KR" altLang="en-US" sz="1000" dirty="0" smtClean="0">
                <a:sym typeface="Wingdings" pitchFamily="2" charset="2"/>
              </a:rPr>
              <a:t>항목별 </a:t>
            </a:r>
            <a:r>
              <a:rPr lang="en-US" altLang="ko-KR" sz="1000" dirty="0" smtClean="0">
                <a:sym typeface="Wingdings" pitchFamily="2" charset="2"/>
              </a:rPr>
              <a:t>Multi-Thread </a:t>
            </a:r>
            <a:r>
              <a:rPr lang="ko-KR" altLang="en-US" sz="1000" dirty="0" smtClean="0">
                <a:sym typeface="Wingdings" pitchFamily="2" charset="2"/>
              </a:rPr>
              <a:t>고려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 : </a:t>
            </a:r>
            <a:r>
              <a:rPr lang="ko-KR" altLang="en-US" sz="1000" dirty="0" smtClean="0">
                <a:sym typeface="Wingdings" pitchFamily="2" charset="2"/>
              </a:rPr>
              <a:t>현재 구조처럼 </a:t>
            </a:r>
            <a:r>
              <a:rPr lang="en-US" altLang="ko-KR" sz="1000" dirty="0" err="1" smtClean="0">
                <a:sym typeface="Wingdings" pitchFamily="2" charset="2"/>
              </a:rPr>
              <a:t>Config</a:t>
            </a:r>
            <a:r>
              <a:rPr lang="ko-KR" altLang="en-US" sz="1000" dirty="0" smtClean="0">
                <a:sym typeface="Wingdings" pitchFamily="2" charset="2"/>
              </a:rPr>
              <a:t>파일의 라인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순서대로 </a:t>
            </a:r>
            <a:r>
              <a:rPr lang="en-US" altLang="ko-KR" sz="1000" dirty="0" smtClean="0">
                <a:sym typeface="Wingdings" pitchFamily="2" charset="2"/>
              </a:rPr>
              <a:t>monitoring</a:t>
            </a:r>
            <a:r>
              <a:rPr lang="ko-KR" altLang="en-US" sz="1000" dirty="0" smtClean="0">
                <a:sym typeface="Wingdings" pitchFamily="2" charset="2"/>
              </a:rPr>
              <a:t>을 할 경우 </a:t>
            </a:r>
            <a:r>
              <a:rPr lang="en-US" altLang="ko-KR" sz="1000" dirty="0" smtClean="0">
                <a:sym typeface="Wingdings" pitchFamily="2" charset="2"/>
              </a:rPr>
              <a:t>type</a:t>
            </a:r>
            <a:r>
              <a:rPr lang="ko-KR" altLang="en-US" sz="1000" dirty="0" smtClean="0">
                <a:sym typeface="Wingdings" pitchFamily="2" charset="2"/>
              </a:rPr>
              <a:t>이 섞여 있을 수 없어서 </a:t>
            </a:r>
            <a:r>
              <a:rPr lang="en-US" altLang="ko-KR" sz="1000" dirty="0" smtClean="0">
                <a:sym typeface="Wingdings" pitchFamily="2" charset="2"/>
              </a:rPr>
              <a:t>type</a:t>
            </a:r>
            <a:r>
              <a:rPr lang="ko-KR" altLang="en-US" sz="1000" dirty="0" smtClean="0">
                <a:sym typeface="Wingdings" pitchFamily="2" charset="2"/>
              </a:rPr>
              <a:t>별로 별도의 </a:t>
            </a:r>
            <a:r>
              <a:rPr lang="en-US" altLang="ko-KR" sz="1000" dirty="0" smtClean="0">
                <a:sym typeface="Wingdings" pitchFamily="2" charset="2"/>
              </a:rPr>
              <a:t>Thread</a:t>
            </a:r>
            <a:r>
              <a:rPr lang="ko-KR" altLang="en-US" sz="1000" dirty="0" smtClean="0">
                <a:sym typeface="Wingdings" pitchFamily="2" charset="2"/>
              </a:rPr>
              <a:t>를 만들어서 처리하는 것은 어려움</a:t>
            </a:r>
            <a:r>
              <a:rPr lang="en-US" altLang="ko-KR" sz="1000" dirty="0" smtClean="0">
                <a:sym typeface="Wingdings" pitchFamily="2" charset="2"/>
              </a:rPr>
              <a:t>. </a:t>
            </a:r>
            <a:r>
              <a:rPr lang="en-US" altLang="ko-KR" sz="1000" dirty="0" err="1" smtClean="0">
                <a:sym typeface="Wingdings" pitchFamily="2" charset="2"/>
              </a:rPr>
              <a:t>Config</a:t>
            </a:r>
            <a:r>
              <a:rPr lang="ko-KR" altLang="en-US" sz="1000" dirty="0" smtClean="0">
                <a:sym typeface="Wingdings" pitchFamily="2" charset="2"/>
              </a:rPr>
              <a:t>파일의 </a:t>
            </a:r>
            <a:r>
              <a:rPr lang="en-US" altLang="ko-KR" sz="1000" dirty="0" smtClean="0">
                <a:sym typeface="Wingdings" pitchFamily="2" charset="2"/>
              </a:rPr>
              <a:t>Line</a:t>
            </a:r>
            <a:r>
              <a:rPr lang="ko-KR" altLang="en-US" sz="1000" dirty="0" smtClean="0">
                <a:sym typeface="Wingdings" pitchFamily="2" charset="2"/>
              </a:rPr>
              <a:t>순서대로 </a:t>
            </a:r>
            <a:r>
              <a:rPr lang="en-US" altLang="ko-KR" sz="1000" dirty="0" smtClean="0">
                <a:sym typeface="Wingdings" pitchFamily="2" charset="2"/>
              </a:rPr>
              <a:t>Monitoring</a:t>
            </a:r>
            <a:r>
              <a:rPr lang="ko-KR" altLang="en-US" sz="1000" dirty="0" smtClean="0">
                <a:sym typeface="Wingdings" pitchFamily="2" charset="2"/>
              </a:rPr>
              <a:t>하지 않고 </a:t>
            </a:r>
            <a:r>
              <a:rPr lang="en-US" altLang="ko-KR" sz="1000" dirty="0" smtClean="0">
                <a:sym typeface="Wingdings" pitchFamily="2" charset="2"/>
              </a:rPr>
              <a:t>type</a:t>
            </a:r>
            <a:r>
              <a:rPr lang="ko-KR" altLang="en-US" sz="1000" dirty="0" smtClean="0">
                <a:sym typeface="Wingdings" pitchFamily="2" charset="2"/>
              </a:rPr>
              <a:t>별로 모니터링이 가능하다면 </a:t>
            </a:r>
            <a:r>
              <a:rPr lang="ko-KR" altLang="en-US" sz="1000" dirty="0" err="1" smtClean="0">
                <a:sym typeface="Wingdings" pitchFamily="2" charset="2"/>
              </a:rPr>
              <a:t>타입별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Monitoring Thread</a:t>
            </a:r>
            <a:r>
              <a:rPr lang="ko-KR" altLang="en-US" sz="1000" dirty="0" smtClean="0">
                <a:sym typeface="Wingdings" pitchFamily="2" charset="2"/>
              </a:rPr>
              <a:t>를 생성하여 검사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가능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 </a:t>
            </a:r>
            <a:r>
              <a:rPr lang="en-US" altLang="ko-KR" sz="1000" dirty="0" smtClean="0"/>
              <a:t>- Console UI -&gt; Windows </a:t>
            </a:r>
            <a:r>
              <a:rPr lang="ko-KR" altLang="en-US" sz="1000" dirty="0" smtClean="0"/>
              <a:t>기반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로 변경 </a:t>
            </a:r>
            <a:br>
              <a:rPr lang="ko-KR" altLang="en-US" sz="1000" dirty="0" smtClean="0"/>
            </a:br>
            <a:r>
              <a:rPr lang="ko-KR" altLang="en-US" sz="1000" dirty="0" smtClean="0"/>
              <a:t>  </a:t>
            </a:r>
            <a:r>
              <a:rPr lang="en-US" altLang="ko-KR" sz="1000" dirty="0" smtClean="0"/>
              <a:t>: V3</a:t>
            </a:r>
            <a:r>
              <a:rPr lang="ko-KR" altLang="en-US" sz="1000" dirty="0" smtClean="0"/>
              <a:t>프로그램처럼 </a:t>
            </a:r>
            <a:r>
              <a:rPr lang="en-US" altLang="ko-KR" sz="1000" dirty="0" smtClean="0"/>
              <a:t>UI</a:t>
            </a:r>
            <a:r>
              <a:rPr lang="ko-KR" altLang="en-US" sz="1000" dirty="0" smtClean="0"/>
              <a:t>를 사용하지 않을 경우에는 </a:t>
            </a:r>
            <a:r>
              <a:rPr lang="en-US" altLang="ko-KR" sz="1000" dirty="0" smtClean="0"/>
              <a:t>Tray Icon</a:t>
            </a:r>
            <a:r>
              <a:rPr lang="ko-KR" altLang="en-US" sz="1000" dirty="0" smtClean="0"/>
              <a:t>으로 처리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그래프 등 시각화 자료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- </a:t>
            </a:r>
            <a:r>
              <a:rPr lang="ko-KR" altLang="en-US" sz="1000" dirty="0" smtClean="0"/>
              <a:t>불법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사용을 방지하기 위한 제품 등록 등의 기능 추가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On-line</a:t>
            </a:r>
            <a:r>
              <a:rPr lang="ko-KR" altLang="en-US" sz="1000" dirty="0" smtClean="0"/>
              <a:t>일 경우에는 제품 </a:t>
            </a:r>
            <a:r>
              <a:rPr lang="en-US" altLang="ko-KR" sz="1000" dirty="0" smtClean="0"/>
              <a:t>Key</a:t>
            </a:r>
            <a:r>
              <a:rPr lang="ko-KR" altLang="en-US" sz="1000" dirty="0" smtClean="0"/>
              <a:t>가 중복으로 사용되지 않는지를 주기적으로 검사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 : Off-line</a:t>
            </a:r>
            <a:r>
              <a:rPr lang="ko-KR" altLang="en-US" sz="1000" dirty="0" smtClean="0"/>
              <a:t>일 경우에는 </a:t>
            </a:r>
            <a:r>
              <a:rPr lang="en-US" altLang="ko-KR" sz="1000" dirty="0" err="1" smtClean="0"/>
              <a:t>Donlge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사용 </a:t>
            </a:r>
            <a:r>
              <a:rPr lang="en-US" altLang="ko-KR" sz="1000" dirty="0" smtClean="0"/>
              <a:t>or </a:t>
            </a:r>
            <a:r>
              <a:rPr lang="ko-KR" altLang="en-US" sz="1000" dirty="0" smtClean="0"/>
              <a:t>설치 시 </a:t>
            </a:r>
            <a:r>
              <a:rPr lang="en-US" altLang="ko-KR" sz="1000" dirty="0" smtClean="0"/>
              <a:t>HW </a:t>
            </a:r>
            <a:r>
              <a:rPr lang="ko-KR" altLang="en-US" sz="1000" dirty="0" err="1" smtClean="0"/>
              <a:t>고유값들</a:t>
            </a:r>
            <a:r>
              <a:rPr lang="ko-KR" altLang="en-US" sz="1000" dirty="0" smtClean="0"/>
              <a:t> 조합을 이용하여 제품 등록에 사용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- </a:t>
            </a:r>
            <a:r>
              <a:rPr lang="ko-KR" altLang="en-US" sz="1000" dirty="0" smtClean="0"/>
              <a:t>바이러스 감염이나 </a:t>
            </a:r>
            <a:r>
              <a:rPr lang="ko-KR" altLang="en-US" sz="1000" dirty="0" err="1" smtClean="0"/>
              <a:t>크랙</a:t>
            </a:r>
            <a:r>
              <a:rPr lang="ko-KR" altLang="en-US" sz="1000" dirty="0" smtClean="0"/>
              <a:t> 방지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: </a:t>
            </a:r>
            <a:r>
              <a:rPr lang="ko-KR" altLang="en-US" sz="1000" dirty="0" smtClean="0"/>
              <a:t>주기적으로 실행파일 자신의 </a:t>
            </a:r>
            <a:r>
              <a:rPr lang="en-US" altLang="ko-KR" sz="1000" dirty="0" smtClean="0"/>
              <a:t>File Size, Install Date</a:t>
            </a:r>
            <a:r>
              <a:rPr lang="ko-KR" altLang="en-US" sz="1000" dirty="0" smtClean="0"/>
              <a:t>등을 체크하여 변경 시 에러 발생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47664" y="2060848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83668" y="2852936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Console </a:t>
            </a:r>
            <a:r>
              <a:rPr lang="ko-KR" altLang="en-US" sz="1000" dirty="0" smtClean="0">
                <a:solidFill>
                  <a:schemeClr val="tx1"/>
                </a:solidFill>
              </a:rPr>
              <a:t>입력</a:t>
            </a:r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2843808" y="2312876"/>
            <a:ext cx="756084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2879812" y="2852936"/>
            <a:ext cx="720080" cy="25202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9892" y="2420888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cxnSp>
        <p:nvCxnSpPr>
          <p:cNvPr id="18" name="직선 화살표 연결선 17"/>
          <p:cNvCxnSpPr>
            <a:endCxn id="20" idx="1"/>
          </p:cNvCxnSpPr>
          <p:nvPr/>
        </p:nvCxnSpPr>
        <p:spPr>
          <a:xfrm flipV="1">
            <a:off x="4896036" y="2384884"/>
            <a:ext cx="684076" cy="1800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1" idx="1"/>
          </p:cNvCxnSpPr>
          <p:nvPr/>
        </p:nvCxnSpPr>
        <p:spPr>
          <a:xfrm>
            <a:off x="4896036" y="2816932"/>
            <a:ext cx="720080" cy="3600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580112" y="2132856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Result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616116" y="2924944"/>
            <a:ext cx="1296144" cy="50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File </a:t>
            </a:r>
            <a:r>
              <a:rPr lang="ko-KR" altLang="en-US" sz="1000" dirty="0" smtClean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35896" y="3068960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Main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17790" y="1988840"/>
            <a:ext cx="1296144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Logic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76256" y="1556792"/>
            <a:ext cx="136815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 smtClean="0">
                <a:solidFill>
                  <a:schemeClr val="tx1"/>
                </a:solidFill>
              </a:rPr>
              <a:t>Append</a:t>
            </a:r>
            <a:r>
              <a:rPr lang="ko-KR" altLang="en-US" sz="1000" dirty="0" smtClean="0">
                <a:solidFill>
                  <a:schemeClr val="tx1"/>
                </a:solidFill>
              </a:rPr>
              <a:t>로 </a:t>
            </a:r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6256" y="3573016"/>
            <a:ext cx="136815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en-US" altLang="ko-KR" sz="1000" dirty="0" smtClean="0">
                <a:solidFill>
                  <a:schemeClr val="tx1"/>
                </a:solidFill>
              </a:rPr>
              <a:t>Append</a:t>
            </a:r>
            <a:r>
              <a:rPr lang="ko-KR" altLang="en-US" sz="1000" dirty="0" smtClean="0">
                <a:solidFill>
                  <a:schemeClr val="tx1"/>
                </a:solidFill>
              </a:rPr>
              <a:t>로 </a:t>
            </a:r>
            <a:r>
              <a:rPr lang="en-US" altLang="ko-KR" sz="1000" dirty="0" smtClean="0">
                <a:solidFill>
                  <a:schemeClr val="tx1"/>
                </a:solidFill>
              </a:rPr>
              <a:t>Write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187624" y="332656"/>
            <a:ext cx="648072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3588" y="836712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Logic object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7734" y="1412776"/>
            <a:ext cx="165618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1sec Monitoring Thread 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Start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511660" y="54868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2"/>
            <a:endCxn id="11" idx="0"/>
          </p:cNvCxnSpPr>
          <p:nvPr/>
        </p:nvCxnSpPr>
        <p:spPr>
          <a:xfrm>
            <a:off x="1511660" y="1196752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</p:cNvCxnSpPr>
          <p:nvPr/>
        </p:nvCxnSpPr>
        <p:spPr>
          <a:xfrm flipH="1">
            <a:off x="1511660" y="1844824"/>
            <a:ext cx="416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평행 사변형 74"/>
          <p:cNvSpPr/>
          <p:nvPr/>
        </p:nvSpPr>
        <p:spPr>
          <a:xfrm>
            <a:off x="783151" y="2060848"/>
            <a:ext cx="1448285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Memory Size(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) from Console Input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71713" y="2780928"/>
            <a:ext cx="1296144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4" name="순서도: 판단 83"/>
          <p:cNvSpPr/>
          <p:nvPr/>
        </p:nvSpPr>
        <p:spPr>
          <a:xfrm>
            <a:off x="763701" y="400506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5" name="평행 사변형 84"/>
          <p:cNvSpPr/>
          <p:nvPr/>
        </p:nvSpPr>
        <p:spPr>
          <a:xfrm>
            <a:off x="907717" y="335699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출력값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Read 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7" name="순서도: 판단 86"/>
          <p:cNvSpPr/>
          <p:nvPr/>
        </p:nvSpPr>
        <p:spPr>
          <a:xfrm>
            <a:off x="727697" y="5301208"/>
            <a:ext cx="1584176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&gt;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Shape 66"/>
          <p:cNvCxnSpPr>
            <a:stCxn id="84" idx="3"/>
            <a:endCxn id="75" idx="2"/>
          </p:cNvCxnSpPr>
          <p:nvPr/>
        </p:nvCxnSpPr>
        <p:spPr>
          <a:xfrm flipH="1" flipV="1">
            <a:off x="2168429" y="2312876"/>
            <a:ext cx="107440" cy="1911387"/>
          </a:xfrm>
          <a:prstGeom prst="bentConnector3">
            <a:avLst>
              <a:gd name="adj1" fmla="val -2127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66"/>
          <p:cNvCxnSpPr>
            <a:stCxn id="53" idx="5"/>
            <a:endCxn id="85" idx="5"/>
          </p:cNvCxnSpPr>
          <p:nvPr/>
        </p:nvCxnSpPr>
        <p:spPr>
          <a:xfrm rot="10800000" flipH="1">
            <a:off x="864087" y="3573016"/>
            <a:ext cx="97636" cy="2700300"/>
          </a:xfrm>
          <a:prstGeom prst="bentConnector3">
            <a:avLst>
              <a:gd name="adj1" fmla="val -372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5" idx="4"/>
            <a:endCxn id="78" idx="0"/>
          </p:cNvCxnSpPr>
          <p:nvPr/>
        </p:nvCxnSpPr>
        <p:spPr>
          <a:xfrm>
            <a:off x="1507294" y="2564904"/>
            <a:ext cx="12491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78" idx="2"/>
            <a:endCxn id="85" idx="0"/>
          </p:cNvCxnSpPr>
          <p:nvPr/>
        </p:nvCxnSpPr>
        <p:spPr>
          <a:xfrm>
            <a:off x="1519785" y="3140968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85" idx="4"/>
            <a:endCxn id="84" idx="0"/>
          </p:cNvCxnSpPr>
          <p:nvPr/>
        </p:nvCxnSpPr>
        <p:spPr>
          <a:xfrm>
            <a:off x="1519785" y="378904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4" idx="2"/>
            <a:endCxn id="36" idx="0"/>
          </p:cNvCxnSpPr>
          <p:nvPr/>
        </p:nvCxnSpPr>
        <p:spPr>
          <a:xfrm>
            <a:off x="1519785" y="4443462"/>
            <a:ext cx="1136" cy="245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7" idx="2"/>
            <a:endCxn id="53" idx="0"/>
          </p:cNvCxnSpPr>
          <p:nvPr/>
        </p:nvCxnSpPr>
        <p:spPr>
          <a:xfrm>
            <a:off x="1519785" y="5739606"/>
            <a:ext cx="1375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설명선 1(강조선) 51"/>
          <p:cNvSpPr/>
          <p:nvPr/>
        </p:nvSpPr>
        <p:spPr>
          <a:xfrm>
            <a:off x="3059832" y="5301208"/>
            <a:ext cx="295232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rmm</a:t>
            </a:r>
            <a:r>
              <a:rPr lang="en-US" altLang="ko-KR" sz="1000" dirty="0" smtClean="0">
                <a:solidFill>
                  <a:schemeClr val="tx1"/>
                </a:solidFill>
              </a:rPr>
              <a:t> : Console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입력받은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tasklist</a:t>
            </a:r>
            <a:r>
              <a:rPr lang="ko-KR" altLang="en-US" sz="1000" dirty="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크기 정보</a:t>
            </a:r>
          </a:p>
        </p:txBody>
      </p:sp>
      <p:sp>
        <p:nvSpPr>
          <p:cNvPr id="53" name="평행 사변형 52"/>
          <p:cNvSpPr/>
          <p:nvPr/>
        </p:nvSpPr>
        <p:spPr>
          <a:xfrm>
            <a:off x="801080" y="6021288"/>
            <a:ext cx="1440160" cy="504056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</a:t>
            </a:r>
            <a:r>
              <a:rPr lang="ko-KR" altLang="en-US" sz="1000" dirty="0" smtClean="0">
                <a:solidFill>
                  <a:schemeClr val="tx1"/>
                </a:solidFill>
              </a:rPr>
              <a:t>정보 </a:t>
            </a:r>
            <a:r>
              <a:rPr lang="en-US" altLang="ko-KR" sz="1000" dirty="0" smtClean="0">
                <a:solidFill>
                  <a:schemeClr val="tx1"/>
                </a:solidFill>
              </a:rPr>
              <a:t> PROCESS.TXT</a:t>
            </a:r>
            <a:r>
              <a:rPr lang="ko-KR" altLang="en-US" sz="1000" dirty="0" smtClean="0">
                <a:solidFill>
                  <a:schemeClr val="tx1"/>
                </a:solidFill>
              </a:rPr>
              <a:t>에 출력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Flow Chart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31640" y="443711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65770" y="575136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0" name="Shape 66"/>
          <p:cNvCxnSpPr>
            <a:stCxn id="87" idx="1"/>
            <a:endCxn id="85" idx="5"/>
          </p:cNvCxnSpPr>
          <p:nvPr/>
        </p:nvCxnSpPr>
        <p:spPr>
          <a:xfrm rot="10800000" flipH="1">
            <a:off x="727697" y="3573017"/>
            <a:ext cx="234026" cy="1947391"/>
          </a:xfrm>
          <a:prstGeom prst="bentConnector3">
            <a:avLst>
              <a:gd name="adj1" fmla="val -976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72849" y="4688932"/>
            <a:ext cx="1296144" cy="396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1 Line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메모리 정보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tmm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6" idx="2"/>
            <a:endCxn id="87" idx="0"/>
          </p:cNvCxnSpPr>
          <p:nvPr/>
        </p:nvCxnSpPr>
        <p:spPr>
          <a:xfrm flipH="1">
            <a:off x="1519785" y="5085184"/>
            <a:ext cx="1136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95736" y="407707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638719" y="537321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681803" y="406896"/>
            <a:ext cx="1296144" cy="216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Thread 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564738" y="3642396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2204864"/>
            <a:ext cx="151216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Sleep (1</a:t>
            </a:r>
            <a:r>
              <a:rPr lang="ko-KR" altLang="en-US" sz="1000" dirty="0" smtClean="0">
                <a:solidFill>
                  <a:schemeClr val="tx1"/>
                </a:solidFill>
              </a:rPr>
              <a:t>초 </a:t>
            </a:r>
            <a:r>
              <a:rPr lang="en-US" altLang="ko-KR" sz="1000" dirty="0" smtClean="0">
                <a:solidFill>
                  <a:schemeClr val="tx1"/>
                </a:solidFill>
              </a:rPr>
              <a:t>– </a:t>
            </a:r>
            <a:r>
              <a:rPr lang="ko-KR" altLang="en-US" sz="1000" dirty="0" smtClean="0">
                <a:solidFill>
                  <a:schemeClr val="tx1"/>
                </a:solidFill>
              </a:rPr>
              <a:t>수행시간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9" name="Shape 66"/>
          <p:cNvCxnSpPr>
            <a:stCxn id="5" idx="3"/>
            <a:endCxn id="175" idx="2"/>
          </p:cNvCxnSpPr>
          <p:nvPr/>
        </p:nvCxnSpPr>
        <p:spPr>
          <a:xfrm flipV="1">
            <a:off x="3076906" y="3284984"/>
            <a:ext cx="1171058" cy="5766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평행 사변형 9"/>
          <p:cNvSpPr/>
          <p:nvPr/>
        </p:nvSpPr>
        <p:spPr>
          <a:xfrm>
            <a:off x="1709370" y="2964462"/>
            <a:ext cx="1224136" cy="432048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에서 하나씩 읽기</a:t>
            </a:r>
          </a:p>
        </p:txBody>
      </p:sp>
      <p:cxnSp>
        <p:nvCxnSpPr>
          <p:cNvPr id="12" name="직선 화살표 연결선 11"/>
          <p:cNvCxnSpPr>
            <a:stCxn id="10" idx="4"/>
            <a:endCxn id="5" idx="0"/>
          </p:cNvCxnSpPr>
          <p:nvPr/>
        </p:nvCxnSpPr>
        <p:spPr>
          <a:xfrm flipH="1">
            <a:off x="2320822" y="3396510"/>
            <a:ext cx="616" cy="24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</p:cNvCxnSpPr>
          <p:nvPr/>
        </p:nvCxnSpPr>
        <p:spPr>
          <a:xfrm>
            <a:off x="2320822" y="4080794"/>
            <a:ext cx="0" cy="219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1564738" y="4309310"/>
            <a:ext cx="1512168" cy="6870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FILE?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2941" y="456436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File</a:t>
            </a:r>
            <a:endParaRPr lang="ko-KR" altLang="en-US" sz="800" dirty="0"/>
          </a:p>
        </p:txBody>
      </p:sp>
      <p:cxnSp>
        <p:nvCxnSpPr>
          <p:cNvPr id="18" name="Shape 66"/>
          <p:cNvCxnSpPr>
            <a:stCxn id="14" idx="3"/>
            <a:endCxn id="104" idx="1"/>
          </p:cNvCxnSpPr>
          <p:nvPr/>
        </p:nvCxnSpPr>
        <p:spPr>
          <a:xfrm>
            <a:off x="3076906" y="4652859"/>
            <a:ext cx="1063046" cy="915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04533" y="1347376"/>
            <a:ext cx="1646307" cy="248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최초 위치로</a:t>
            </a:r>
          </a:p>
        </p:txBody>
      </p:sp>
      <p:cxnSp>
        <p:nvCxnSpPr>
          <p:cNvPr id="42" name="Shape 66"/>
          <p:cNvCxnSpPr>
            <a:stCxn id="6" idx="0"/>
            <a:endCxn id="20" idx="3"/>
          </p:cNvCxnSpPr>
          <p:nvPr/>
        </p:nvCxnSpPr>
        <p:spPr>
          <a:xfrm rot="16200000" flipV="1">
            <a:off x="3332727" y="1289627"/>
            <a:ext cx="733350" cy="10971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18" idx="2"/>
            <a:endCxn id="20" idx="0"/>
          </p:cNvCxnSpPr>
          <p:nvPr/>
        </p:nvCxnSpPr>
        <p:spPr>
          <a:xfrm flipH="1">
            <a:off x="2327687" y="1118339"/>
            <a:ext cx="7003" cy="229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0" idx="2"/>
            <a:endCxn id="187" idx="0"/>
          </p:cNvCxnSpPr>
          <p:nvPr/>
        </p:nvCxnSpPr>
        <p:spPr>
          <a:xfrm flipH="1">
            <a:off x="2321854" y="1595652"/>
            <a:ext cx="5833" cy="249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040078" y="366488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314" name="Shape 66"/>
          <p:cNvCxnSpPr>
            <a:stCxn id="104" idx="3"/>
            <a:endCxn id="10" idx="5"/>
          </p:cNvCxnSpPr>
          <p:nvPr/>
        </p:nvCxnSpPr>
        <p:spPr>
          <a:xfrm flipH="1" flipV="1">
            <a:off x="1763376" y="3180486"/>
            <a:ext cx="3816736" cy="1563894"/>
          </a:xfrm>
          <a:prstGeom prst="bentConnector5">
            <a:avLst>
              <a:gd name="adj1" fmla="val -5989"/>
              <a:gd name="adj2" fmla="val -117297"/>
              <a:gd name="adj3" fmla="val 124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654002" y="5239591"/>
            <a:ext cx="28803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Proc</a:t>
            </a:r>
            <a:endParaRPr lang="ko-KR" altLang="en-US" sz="800" dirty="0"/>
          </a:p>
        </p:txBody>
      </p:sp>
      <p:sp>
        <p:nvSpPr>
          <p:cNvPr id="118" name="직사각형 117"/>
          <p:cNvSpPr/>
          <p:nvPr/>
        </p:nvSpPr>
        <p:spPr>
          <a:xfrm>
            <a:off x="1231818" y="856811"/>
            <a:ext cx="2205744" cy="2615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Load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Config</a:t>
            </a:r>
            <a:r>
              <a:rPr lang="en-US" altLang="ko-KR" sz="1000" dirty="0" smtClean="0">
                <a:solidFill>
                  <a:schemeClr val="tx1"/>
                </a:solidFill>
              </a:rPr>
              <a:t> &amp; Make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MonitorList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28" name="직선 화살표 연결선 127"/>
          <p:cNvCxnSpPr>
            <a:stCxn id="4" idx="2"/>
            <a:endCxn id="118" idx="0"/>
          </p:cNvCxnSpPr>
          <p:nvPr/>
        </p:nvCxnSpPr>
        <p:spPr>
          <a:xfrm>
            <a:off x="2329875" y="622920"/>
            <a:ext cx="4815" cy="233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372200" y="188640"/>
            <a:ext cx="2520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Thread Flow Chart</a:t>
            </a:r>
            <a:endParaRPr lang="ko-KR" altLang="en-US" dirty="0"/>
          </a:p>
        </p:txBody>
      </p:sp>
      <p:sp>
        <p:nvSpPr>
          <p:cNvPr id="92" name="순서도: 연결자 91"/>
          <p:cNvSpPr/>
          <p:nvPr/>
        </p:nvSpPr>
        <p:spPr>
          <a:xfrm>
            <a:off x="1115616" y="7392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123728" y="406179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1601566" y="2368740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Tasklist.exe 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 후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</a:t>
            </a:r>
            <a:r>
              <a:rPr lang="ko-KR" altLang="en-US" sz="1000" dirty="0" smtClean="0">
                <a:solidFill>
                  <a:schemeClr val="tx1"/>
                </a:solidFill>
              </a:rPr>
              <a:t>하여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4139952" y="4564360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Monitoring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139952" y="5212016"/>
            <a:ext cx="1440160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Monitoring </a:t>
            </a:r>
            <a:r>
              <a:rPr lang="ko-KR" altLang="en-US" sz="1000" dirty="0" smtClean="0">
                <a:solidFill>
                  <a:schemeClr val="tx1"/>
                </a:solidFill>
              </a:rPr>
              <a:t>처리</a:t>
            </a:r>
          </a:p>
        </p:txBody>
      </p:sp>
      <p:cxnSp>
        <p:nvCxnSpPr>
          <p:cNvPr id="111" name="직선 화살표 연결선 110"/>
          <p:cNvCxnSpPr>
            <a:stCxn id="102" idx="2"/>
            <a:endCxn id="10" idx="0"/>
          </p:cNvCxnSpPr>
          <p:nvPr/>
        </p:nvCxnSpPr>
        <p:spPr>
          <a:xfrm flipH="1">
            <a:off x="2321438" y="2728780"/>
            <a:ext cx="208" cy="23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66"/>
          <p:cNvCxnSpPr>
            <a:stCxn id="14" idx="3"/>
            <a:endCxn id="105" idx="1"/>
          </p:cNvCxnSpPr>
          <p:nvPr/>
        </p:nvCxnSpPr>
        <p:spPr>
          <a:xfrm>
            <a:off x="3076906" y="4652859"/>
            <a:ext cx="1063046" cy="7391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66"/>
          <p:cNvCxnSpPr>
            <a:stCxn id="105" idx="3"/>
            <a:endCxn id="10" idx="5"/>
          </p:cNvCxnSpPr>
          <p:nvPr/>
        </p:nvCxnSpPr>
        <p:spPr>
          <a:xfrm flipH="1" flipV="1">
            <a:off x="1763376" y="3180486"/>
            <a:ext cx="3816736" cy="2211550"/>
          </a:xfrm>
          <a:prstGeom prst="bentConnector5">
            <a:avLst>
              <a:gd name="adj1" fmla="val -5989"/>
              <a:gd name="adj2" fmla="val -53566"/>
              <a:gd name="adj3" fmla="val 124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/>
          <p:cNvGrpSpPr/>
          <p:nvPr/>
        </p:nvGrpSpPr>
        <p:grpSpPr>
          <a:xfrm>
            <a:off x="4860032" y="5716488"/>
            <a:ext cx="72008" cy="376808"/>
            <a:chOff x="7532712" y="2276872"/>
            <a:chExt cx="72008" cy="376808"/>
          </a:xfrm>
        </p:grpSpPr>
        <p:sp>
          <p:nvSpPr>
            <p:cNvPr id="166" name="타원 165"/>
            <p:cNvSpPr/>
            <p:nvPr/>
          </p:nvSpPr>
          <p:spPr>
            <a:xfrm>
              <a:off x="7532712" y="22768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7532712" y="2429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7532712" y="25816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순서도: 연결자 99"/>
          <p:cNvSpPr/>
          <p:nvPr/>
        </p:nvSpPr>
        <p:spPr>
          <a:xfrm>
            <a:off x="1403648" y="249289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3" name="순서도: 연결자 102"/>
          <p:cNvSpPr/>
          <p:nvPr/>
        </p:nvSpPr>
        <p:spPr>
          <a:xfrm>
            <a:off x="3995936" y="436510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5" name="직사각형 174"/>
          <p:cNvSpPr/>
          <p:nvPr/>
        </p:nvSpPr>
        <p:spPr>
          <a:xfrm>
            <a:off x="3491880" y="2924944"/>
            <a:ext cx="151216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ET(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EndTime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수행시간 </a:t>
            </a:r>
            <a:r>
              <a:rPr lang="en-US" altLang="ko-KR" sz="1000" dirty="0" smtClean="0">
                <a:solidFill>
                  <a:schemeClr val="tx1"/>
                </a:solidFill>
              </a:rPr>
              <a:t>= ET – 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/>
          <p:cNvCxnSpPr>
            <a:stCxn id="175" idx="0"/>
            <a:endCxn id="6" idx="2"/>
          </p:cNvCxnSpPr>
          <p:nvPr/>
        </p:nvCxnSpPr>
        <p:spPr>
          <a:xfrm flipV="1">
            <a:off x="4247964" y="249289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1565770" y="1844824"/>
            <a:ext cx="1512168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ST(Start Time)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93" name="직선 화살표 연결선 192"/>
          <p:cNvCxnSpPr>
            <a:stCxn id="187" idx="2"/>
            <a:endCxn id="102" idx="0"/>
          </p:cNvCxnSpPr>
          <p:nvPr/>
        </p:nvCxnSpPr>
        <p:spPr>
          <a:xfrm flipH="1">
            <a:off x="2321646" y="2132856"/>
            <a:ext cx="208" cy="23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설명선 1(강조선) 204"/>
          <p:cNvSpPr/>
          <p:nvPr/>
        </p:nvSpPr>
        <p:spPr>
          <a:xfrm>
            <a:off x="5508104" y="2150962"/>
            <a:ext cx="2016224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Loop 1</a:t>
            </a:r>
            <a:r>
              <a:rPr lang="ko-KR" altLang="en-US" sz="1000" dirty="0" smtClean="0">
                <a:solidFill>
                  <a:schemeClr val="tx1"/>
                </a:solidFill>
              </a:rPr>
              <a:t>번의 수행시간을 </a:t>
            </a:r>
            <a:r>
              <a:rPr lang="en-US" altLang="ko-KR" sz="1000" dirty="0" smtClean="0">
                <a:solidFill>
                  <a:schemeClr val="tx1"/>
                </a:solidFill>
              </a:rPr>
              <a:t>Sleep</a:t>
            </a:r>
            <a:r>
              <a:rPr lang="ko-KR" altLang="en-US" sz="1000" dirty="0" smtClean="0">
                <a:solidFill>
                  <a:schemeClr val="tx1"/>
                </a:solidFill>
              </a:rPr>
              <a:t>을 포함하여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초로 맞춤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6" name="순서도: 연결자 205"/>
          <p:cNvSpPr/>
          <p:nvPr/>
        </p:nvSpPr>
        <p:spPr>
          <a:xfrm>
            <a:off x="3995936" y="508518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8158" y="2606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33265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Tasklist.exe Parsing</a:t>
            </a:r>
            <a:endParaRPr lang="ko-KR" altLang="en-US" dirty="0"/>
          </a:p>
        </p:txBody>
      </p:sp>
      <p:sp>
        <p:nvSpPr>
          <p:cNvPr id="14" name="평행 사변형 13"/>
          <p:cNvSpPr/>
          <p:nvPr/>
        </p:nvSpPr>
        <p:spPr>
          <a:xfrm>
            <a:off x="971600" y="1124744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Read 1 Line in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CONFIG.TXT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596" y="2564904"/>
            <a:ext cx="129614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Monitoring 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20" name="순서도: 판단 19"/>
          <p:cNvSpPr/>
          <p:nvPr/>
        </p:nvSpPr>
        <p:spPr>
          <a:xfrm>
            <a:off x="827584" y="1844824"/>
            <a:ext cx="1512168" cy="43839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EOF?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5596" y="3212976"/>
            <a:ext cx="129614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Parsing Data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(‘#’</a:t>
            </a:r>
            <a:r>
              <a:rPr lang="ko-KR" altLang="en-US" sz="1000" dirty="0" smtClean="0">
                <a:solidFill>
                  <a:schemeClr val="tx1"/>
                </a:solidFill>
              </a:rPr>
              <a:t>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구분자로</a:t>
            </a:r>
            <a:r>
              <a:rPr lang="ko-KR" altLang="en-US" sz="1000" dirty="0" smtClean="0">
                <a:solidFill>
                  <a:schemeClr val="tx1"/>
                </a:solidFill>
              </a:rPr>
              <a:t> 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 split)</a:t>
            </a:r>
          </a:p>
        </p:txBody>
      </p:sp>
      <p:cxnSp>
        <p:nvCxnSpPr>
          <p:cNvPr id="22" name="직선 화살표 연결선 21"/>
          <p:cNvCxnSpPr>
            <a:stCxn id="14" idx="4"/>
            <a:endCxn id="20" idx="0"/>
          </p:cNvCxnSpPr>
          <p:nvPr/>
        </p:nvCxnSpPr>
        <p:spPr>
          <a:xfrm>
            <a:off x="1583668" y="148478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0" idx="2"/>
            <a:endCxn id="15" idx="0"/>
          </p:cNvCxnSpPr>
          <p:nvPr/>
        </p:nvCxnSpPr>
        <p:spPr>
          <a:xfrm>
            <a:off x="1583668" y="2283222"/>
            <a:ext cx="0" cy="281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2"/>
            <a:endCxn id="21" idx="0"/>
          </p:cNvCxnSpPr>
          <p:nvPr/>
        </p:nvCxnSpPr>
        <p:spPr>
          <a:xfrm>
            <a:off x="1583668" y="2996952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21" idx="2"/>
            <a:endCxn id="14" idx="5"/>
          </p:cNvCxnSpPr>
          <p:nvPr/>
        </p:nvCxnSpPr>
        <p:spPr>
          <a:xfrm rot="5400000" flipH="1">
            <a:off x="57999" y="2263371"/>
            <a:ext cx="2484276" cy="567063"/>
          </a:xfrm>
          <a:prstGeom prst="bentConnector4">
            <a:avLst>
              <a:gd name="adj1" fmla="val -9202"/>
              <a:gd name="adj2" fmla="val 1545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4140" y="2213573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619672" y="764704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3"/>
          </p:cNvCxnSpPr>
          <p:nvPr/>
        </p:nvCxnSpPr>
        <p:spPr>
          <a:xfrm flipV="1">
            <a:off x="2339752" y="2061428"/>
            <a:ext cx="342622" cy="2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67744" y="1916832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5004048" y="1340768"/>
            <a:ext cx="1440160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Class</a:t>
            </a:r>
            <a:r>
              <a:rPr lang="ko-KR" altLang="en-US" sz="1000" dirty="0" smtClean="0">
                <a:solidFill>
                  <a:schemeClr val="tx1"/>
                </a:solidFill>
              </a:rPr>
              <a:t>를 이용하여 </a:t>
            </a:r>
            <a:r>
              <a:rPr lang="en-US" altLang="ko-KR" sz="1000" dirty="0" smtClean="0">
                <a:solidFill>
                  <a:schemeClr val="tx1"/>
                </a:solidFill>
              </a:rPr>
              <a:t>tasklist.exe</a:t>
            </a:r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28" name="직선 화살표 연결선 27"/>
          <p:cNvCxnSpPr>
            <a:stCxn id="27" idx="2"/>
            <a:endCxn id="30" idx="0"/>
          </p:cNvCxnSpPr>
          <p:nvPr/>
        </p:nvCxnSpPr>
        <p:spPr>
          <a:xfrm>
            <a:off x="5724128" y="177281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004048" y="2708920"/>
            <a:ext cx="1440160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빈칸으로</a:t>
            </a:r>
            <a:r>
              <a:rPr lang="en-US" altLang="ko-KR" sz="1000" dirty="0" smtClean="0">
                <a:solidFill>
                  <a:schemeClr val="tx1"/>
                </a:solidFill>
              </a:rPr>
              <a:t> string split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평행 사변형 29"/>
          <p:cNvSpPr/>
          <p:nvPr/>
        </p:nvSpPr>
        <p:spPr>
          <a:xfrm>
            <a:off x="5112060" y="2060848"/>
            <a:ext cx="1224136" cy="360040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콘솔 출력에서 </a:t>
            </a:r>
            <a:r>
              <a:rPr lang="en-US" altLang="ko-KR" sz="1000" dirty="0" smtClean="0">
                <a:solidFill>
                  <a:schemeClr val="tx1"/>
                </a:solidFill>
              </a:rPr>
              <a:t>1 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읽기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34" name="Shape 33"/>
          <p:cNvCxnSpPr>
            <a:stCxn id="74" idx="1"/>
            <a:endCxn id="30" idx="5"/>
          </p:cNvCxnSpPr>
          <p:nvPr/>
        </p:nvCxnSpPr>
        <p:spPr>
          <a:xfrm rot="10800000" flipH="1">
            <a:off x="4752227" y="2240868"/>
            <a:ext cx="404837" cy="3600192"/>
          </a:xfrm>
          <a:prstGeom prst="bentConnector3">
            <a:avLst>
              <a:gd name="adj1" fmla="val -564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36096" y="60212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4769918" y="3284984"/>
            <a:ext cx="1908214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사용량에서</a:t>
            </a:r>
            <a:r>
              <a:rPr lang="en-US" altLang="ko-KR" sz="1000" dirty="0" smtClean="0">
                <a:solidFill>
                  <a:schemeClr val="tx1"/>
                </a:solidFill>
              </a:rPr>
              <a:t> ‘,’ </a:t>
            </a:r>
            <a:r>
              <a:rPr lang="ko-KR" altLang="en-US" sz="1000" dirty="0" smtClean="0">
                <a:solidFill>
                  <a:schemeClr val="tx1"/>
                </a:solidFill>
              </a:rPr>
              <a:t>제거</a:t>
            </a:r>
          </a:p>
        </p:txBody>
      </p:sp>
      <p:sp>
        <p:nvSpPr>
          <p:cNvPr id="43" name="설명선 1(강조선) 42"/>
          <p:cNvSpPr/>
          <p:nvPr/>
        </p:nvSpPr>
        <p:spPr>
          <a:xfrm>
            <a:off x="7128792" y="3320780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 </a:t>
            </a:r>
            <a:r>
              <a:rPr lang="ko-KR" altLang="en-US" sz="1000" dirty="0" smtClean="0">
                <a:solidFill>
                  <a:schemeClr val="tx1"/>
                </a:solidFill>
              </a:rPr>
              <a:t>이전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이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9918" y="4005064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마지막 </a:t>
            </a:r>
            <a:r>
              <a:rPr lang="en-US" altLang="ko-KR" sz="1000" dirty="0" smtClean="0">
                <a:solidFill>
                  <a:schemeClr val="tx1"/>
                </a:solidFill>
              </a:rPr>
              <a:t>Index-5</a:t>
            </a:r>
            <a:r>
              <a:rPr lang="ko-KR" altLang="en-US" sz="1000" dirty="0" smtClean="0">
                <a:solidFill>
                  <a:schemeClr val="tx1"/>
                </a:solidFill>
              </a:rPr>
              <a:t>번째부터 맨 처음까지 </a:t>
            </a:r>
            <a:r>
              <a:rPr lang="en-US" altLang="ko-KR" sz="1000" dirty="0" smtClean="0">
                <a:solidFill>
                  <a:schemeClr val="tx1"/>
                </a:solidFill>
              </a:rPr>
              <a:t>string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 Name </a:t>
            </a:r>
            <a:r>
              <a:rPr lang="ko-KR" altLang="en-US" sz="1000" dirty="0" smtClean="0">
                <a:solidFill>
                  <a:schemeClr val="tx1"/>
                </a:solidFill>
              </a:rPr>
              <a:t>만들기</a:t>
            </a:r>
          </a:p>
        </p:txBody>
      </p:sp>
      <p:sp>
        <p:nvSpPr>
          <p:cNvPr id="45" name="설명선 1(강조선) 44"/>
          <p:cNvSpPr/>
          <p:nvPr/>
        </p:nvSpPr>
        <p:spPr>
          <a:xfrm>
            <a:off x="7128792" y="4077072"/>
            <a:ext cx="1763688" cy="360040"/>
          </a:xfrm>
          <a:prstGeom prst="accentCallout1">
            <a:avLst>
              <a:gd name="adj1" fmla="val 26112"/>
              <a:gd name="adj2" fmla="val 1991"/>
              <a:gd name="adj3" fmla="val 57289"/>
              <a:gd name="adj4" fmla="val -2177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에 빈칸이 있을 경우 합쳐줘야 함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69918" y="4797152"/>
            <a:ext cx="1908214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Process Name</a:t>
            </a:r>
            <a:r>
              <a:rPr lang="ko-KR" altLang="en-US" sz="1000" dirty="0" smtClean="0">
                <a:solidFill>
                  <a:schemeClr val="tx1"/>
                </a:solidFill>
              </a:rPr>
              <a:t>과 </a:t>
            </a:r>
            <a:r>
              <a:rPr lang="en-US" altLang="ko-KR" sz="1000" dirty="0" smtClean="0">
                <a:solidFill>
                  <a:schemeClr val="tx1"/>
                </a:solidFill>
              </a:rPr>
              <a:t>Memory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사용량을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r>
              <a:rPr lang="ko-KR" altLang="en-US" sz="1000" dirty="0" smtClean="0">
                <a:solidFill>
                  <a:schemeClr val="tx1"/>
                </a:solidFill>
              </a:rPr>
              <a:t>에 </a:t>
            </a:r>
            <a:r>
              <a:rPr lang="en-US" altLang="ko-KR" sz="1000" dirty="0" smtClean="0">
                <a:solidFill>
                  <a:schemeClr val="tx1"/>
                </a:solidFill>
              </a:rPr>
              <a:t>Add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30" idx="4"/>
            <a:endCxn id="29" idx="0"/>
          </p:cNvCxnSpPr>
          <p:nvPr/>
        </p:nvCxnSpPr>
        <p:spPr>
          <a:xfrm>
            <a:off x="5724128" y="2420888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9" idx="2"/>
            <a:endCxn id="41" idx="0"/>
          </p:cNvCxnSpPr>
          <p:nvPr/>
        </p:nvCxnSpPr>
        <p:spPr>
          <a:xfrm flipH="1">
            <a:off x="5724025" y="2996952"/>
            <a:ext cx="103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4" idx="2"/>
          </p:cNvCxnSpPr>
          <p:nvPr/>
        </p:nvCxnSpPr>
        <p:spPr>
          <a:xfrm flipH="1">
            <a:off x="5724129" y="6057084"/>
            <a:ext cx="207" cy="252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1" idx="2"/>
            <a:endCxn id="44" idx="0"/>
          </p:cNvCxnSpPr>
          <p:nvPr/>
        </p:nvCxnSpPr>
        <p:spPr>
          <a:xfrm>
            <a:off x="5724025" y="3717032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46" idx="0"/>
          </p:cNvCxnSpPr>
          <p:nvPr/>
        </p:nvCxnSpPr>
        <p:spPr>
          <a:xfrm>
            <a:off x="5724025" y="4509120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27" idx="0"/>
          </p:cNvCxnSpPr>
          <p:nvPr/>
        </p:nvCxnSpPr>
        <p:spPr>
          <a:xfrm>
            <a:off x="5724128" y="105273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6" idx="2"/>
            <a:endCxn id="74" idx="0"/>
          </p:cNvCxnSpPr>
          <p:nvPr/>
        </p:nvCxnSpPr>
        <p:spPr>
          <a:xfrm>
            <a:off x="5724025" y="5301208"/>
            <a:ext cx="311" cy="323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44008" y="56612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74" name="순서도: 판단 73"/>
          <p:cNvSpPr/>
          <p:nvPr/>
        </p:nvSpPr>
        <p:spPr>
          <a:xfrm>
            <a:off x="4752228" y="5625036"/>
            <a:ext cx="1944216" cy="43204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더 읽을 </a:t>
            </a:r>
            <a:r>
              <a:rPr lang="en-US" altLang="ko-KR" sz="1000" dirty="0" smtClean="0">
                <a:solidFill>
                  <a:schemeClr val="tx1"/>
                </a:solidFill>
              </a:rPr>
              <a:t>Line </a:t>
            </a:r>
            <a:r>
              <a:rPr lang="ko-KR" altLang="en-US" sz="1000" dirty="0" smtClean="0">
                <a:solidFill>
                  <a:schemeClr val="tx1"/>
                </a:solidFill>
              </a:rPr>
              <a:t>존재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79" name="순서도: 연결자 78"/>
          <p:cNvSpPr/>
          <p:nvPr/>
        </p:nvSpPr>
        <p:spPr>
          <a:xfrm>
            <a:off x="539552" y="33265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0" name="순서도: 연결자 79"/>
          <p:cNvSpPr/>
          <p:nvPr/>
        </p:nvSpPr>
        <p:spPr>
          <a:xfrm>
            <a:off x="5724128" y="40466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521446" y="3593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158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Monitoring</a:t>
            </a:r>
            <a:endParaRPr lang="ko-KR" altLang="en-US" dirty="0"/>
          </a:p>
        </p:txBody>
      </p:sp>
      <p:sp>
        <p:nvSpPr>
          <p:cNvPr id="6" name="순서도: 판단 5"/>
          <p:cNvSpPr/>
          <p:nvPr/>
        </p:nvSpPr>
        <p:spPr>
          <a:xfrm>
            <a:off x="261533" y="1204293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Exist in MONFILE</a:t>
            </a:r>
          </a:p>
        </p:txBody>
      </p:sp>
      <p:cxnSp>
        <p:nvCxnSpPr>
          <p:cNvPr id="7" name="Shape 66"/>
          <p:cNvCxnSpPr>
            <a:stCxn id="6" idx="3"/>
            <a:endCxn id="16" idx="0"/>
          </p:cNvCxnSpPr>
          <p:nvPr/>
        </p:nvCxnSpPr>
        <p:spPr>
          <a:xfrm>
            <a:off x="1845709" y="1456321"/>
            <a:ext cx="1102671" cy="4605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3" idx="2"/>
            <a:endCxn id="25" idx="0"/>
          </p:cNvCxnSpPr>
          <p:nvPr/>
        </p:nvCxnSpPr>
        <p:spPr>
          <a:xfrm>
            <a:off x="2950716" y="3429000"/>
            <a:ext cx="7749" cy="353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31748" y="4092154"/>
            <a:ext cx="1244922" cy="3449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Exist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206671" y="2204864"/>
            <a:ext cx="1685679" cy="7200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 flipH="1">
            <a:off x="1049511" y="1708349"/>
            <a:ext cx="4110" cy="496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7166" y="172925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13" name="직선 화살표 연결선 12"/>
          <p:cNvCxnSpPr>
            <a:stCxn id="10" idx="2"/>
            <a:endCxn id="14" idx="0"/>
          </p:cNvCxnSpPr>
          <p:nvPr/>
        </p:nvCxnSpPr>
        <p:spPr>
          <a:xfrm>
            <a:off x="1049511" y="2924944"/>
            <a:ext cx="4222" cy="360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평행 사변형 13"/>
          <p:cNvSpPr/>
          <p:nvPr/>
        </p:nvSpPr>
        <p:spPr>
          <a:xfrm>
            <a:off x="333653" y="3284983"/>
            <a:ext cx="1440160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4" idx="4"/>
            <a:endCxn id="9" idx="0"/>
          </p:cNvCxnSpPr>
          <p:nvPr/>
        </p:nvCxnSpPr>
        <p:spPr>
          <a:xfrm>
            <a:off x="1053733" y="3651397"/>
            <a:ext cx="476" cy="440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2174878" y="1916832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Condition Match?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1304" y="2978846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3652210" y="218675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3" name="순서도: 판단 22"/>
          <p:cNvSpPr/>
          <p:nvPr/>
        </p:nvSpPr>
        <p:spPr>
          <a:xfrm>
            <a:off x="2087788" y="2780928"/>
            <a:ext cx="1725856" cy="64807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24" name="직선 화살표 연결선 23"/>
          <p:cNvCxnSpPr>
            <a:stCxn id="16" idx="2"/>
            <a:endCxn id="23" idx="0"/>
          </p:cNvCxnSpPr>
          <p:nvPr/>
        </p:nvCxnSpPr>
        <p:spPr>
          <a:xfrm>
            <a:off x="2948380" y="2420888"/>
            <a:ext cx="233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평행 사변형 24"/>
          <p:cNvSpPr/>
          <p:nvPr/>
        </p:nvSpPr>
        <p:spPr>
          <a:xfrm>
            <a:off x="2346397" y="3782666"/>
            <a:ext cx="1224136" cy="366414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8457" y="294584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93093" y="344990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2986720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2346397" y="4515493"/>
            <a:ext cx="1235181" cy="353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Size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5" idx="4"/>
            <a:endCxn id="29" idx="0"/>
          </p:cNvCxnSpPr>
          <p:nvPr/>
        </p:nvCxnSpPr>
        <p:spPr>
          <a:xfrm>
            <a:off x="2958465" y="4149080"/>
            <a:ext cx="5523" cy="366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512" y="2585809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3644533" y="4156621"/>
            <a:ext cx="1152127" cy="366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None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3" name="Shape 66"/>
          <p:cNvCxnSpPr>
            <a:stCxn id="16" idx="3"/>
            <a:endCxn id="32" idx="0"/>
          </p:cNvCxnSpPr>
          <p:nvPr/>
        </p:nvCxnSpPr>
        <p:spPr>
          <a:xfrm>
            <a:off x="3721882" y="2168860"/>
            <a:ext cx="498715" cy="198776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66"/>
          <p:cNvCxnSpPr>
            <a:stCxn id="23" idx="1"/>
            <a:endCxn id="62" idx="3"/>
          </p:cNvCxnSpPr>
          <p:nvPr/>
        </p:nvCxnSpPr>
        <p:spPr>
          <a:xfrm rot="10800000" flipV="1">
            <a:off x="1081234" y="3104963"/>
            <a:ext cx="1006554" cy="2229337"/>
          </a:xfrm>
          <a:prstGeom prst="bentConnector3">
            <a:avLst>
              <a:gd name="adj1" fmla="val 203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66"/>
          <p:cNvCxnSpPr>
            <a:stCxn id="32" idx="2"/>
            <a:endCxn id="62" idx="3"/>
          </p:cNvCxnSpPr>
          <p:nvPr/>
        </p:nvCxnSpPr>
        <p:spPr>
          <a:xfrm rot="5400000">
            <a:off x="2245283" y="3358986"/>
            <a:ext cx="811267" cy="313936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연결자 35"/>
          <p:cNvSpPr/>
          <p:nvPr/>
        </p:nvSpPr>
        <p:spPr>
          <a:xfrm>
            <a:off x="4112721" y="4658341"/>
            <a:ext cx="144016" cy="144016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835696" y="1289665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cxnSp>
        <p:nvCxnSpPr>
          <p:cNvPr id="38" name="직선 화살표 연결선 37"/>
          <p:cNvCxnSpPr>
            <a:endCxn id="6" idx="0"/>
          </p:cNvCxnSpPr>
          <p:nvPr/>
        </p:nvCxnSpPr>
        <p:spPr>
          <a:xfrm flipH="1">
            <a:off x="1053621" y="836712"/>
            <a:ext cx="2336" cy="3675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2"/>
          </p:cNvCxnSpPr>
          <p:nvPr/>
        </p:nvCxnSpPr>
        <p:spPr>
          <a:xfrm>
            <a:off x="1054209" y="4437112"/>
            <a:ext cx="0" cy="1368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07307" y="4912705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52" name="Shape 66"/>
          <p:cNvCxnSpPr>
            <a:stCxn id="10" idx="1"/>
            <a:endCxn id="62" idx="1"/>
          </p:cNvCxnSpPr>
          <p:nvPr/>
        </p:nvCxnSpPr>
        <p:spPr>
          <a:xfrm rot="10800000" flipH="1" flipV="1">
            <a:off x="206671" y="2564903"/>
            <a:ext cx="828844" cy="2769397"/>
          </a:xfrm>
          <a:prstGeom prst="bentConnector3">
            <a:avLst>
              <a:gd name="adj1" fmla="val -199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5515" y="5272745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63" name="Shape 66"/>
          <p:cNvCxnSpPr>
            <a:stCxn id="29" idx="2"/>
            <a:endCxn id="62" idx="3"/>
          </p:cNvCxnSpPr>
          <p:nvPr/>
        </p:nvCxnSpPr>
        <p:spPr>
          <a:xfrm rot="5400000">
            <a:off x="1790041" y="4160353"/>
            <a:ext cx="465141" cy="188275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연결자 75"/>
          <p:cNvSpPr/>
          <p:nvPr/>
        </p:nvSpPr>
        <p:spPr>
          <a:xfrm>
            <a:off x="5651432" y="35939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868144" y="28677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 Monitoring</a:t>
            </a:r>
            <a:endParaRPr lang="ko-KR" altLang="en-US" dirty="0"/>
          </a:p>
        </p:txBody>
      </p:sp>
      <p:sp>
        <p:nvSpPr>
          <p:cNvPr id="78" name="순서도: 판단 77"/>
          <p:cNvSpPr/>
          <p:nvPr/>
        </p:nvSpPr>
        <p:spPr>
          <a:xfrm>
            <a:off x="5139971" y="1196752"/>
            <a:ext cx="1584176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Proc Exist in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tList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Shape 66"/>
          <p:cNvCxnSpPr>
            <a:stCxn id="78" idx="3"/>
            <a:endCxn id="89" idx="0"/>
          </p:cNvCxnSpPr>
          <p:nvPr/>
        </p:nvCxnSpPr>
        <p:spPr>
          <a:xfrm>
            <a:off x="6724147" y="1448780"/>
            <a:ext cx="1120777" cy="46805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6" idx="2"/>
            <a:endCxn id="98" idx="1"/>
          </p:cNvCxnSpPr>
          <p:nvPr/>
        </p:nvCxnSpPr>
        <p:spPr>
          <a:xfrm>
            <a:off x="7847260" y="3401841"/>
            <a:ext cx="17631" cy="315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49803" y="126876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5318823" y="3869757"/>
            <a:ext cx="1224137" cy="351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Exist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3" name="순서도: 판단 82"/>
          <p:cNvSpPr/>
          <p:nvPr/>
        </p:nvSpPr>
        <p:spPr>
          <a:xfrm>
            <a:off x="5076056" y="2051795"/>
            <a:ext cx="1723520" cy="72008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84" name="직선 화살표 연결선 83"/>
          <p:cNvCxnSpPr>
            <a:stCxn id="78" idx="2"/>
            <a:endCxn id="83" idx="0"/>
          </p:cNvCxnSpPr>
          <p:nvPr/>
        </p:nvCxnSpPr>
        <p:spPr>
          <a:xfrm>
            <a:off x="5932059" y="1700808"/>
            <a:ext cx="5757" cy="35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75604" y="172171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cxnSp>
        <p:nvCxnSpPr>
          <p:cNvPr id="86" name="직선 화살표 연결선 85"/>
          <p:cNvCxnSpPr>
            <a:stCxn id="83" idx="2"/>
            <a:endCxn id="87" idx="0"/>
          </p:cNvCxnSpPr>
          <p:nvPr/>
        </p:nvCxnSpPr>
        <p:spPr>
          <a:xfrm flipH="1">
            <a:off x="5932987" y="2771875"/>
            <a:ext cx="4829" cy="369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>
            <a:off x="5212907" y="3140967"/>
            <a:ext cx="1440160" cy="360041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(Type &amp; Filename)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7" idx="4"/>
            <a:endCxn id="82" idx="0"/>
          </p:cNvCxnSpPr>
          <p:nvPr/>
        </p:nvCxnSpPr>
        <p:spPr>
          <a:xfrm flipH="1">
            <a:off x="5930892" y="3501008"/>
            <a:ext cx="2095" cy="368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>
            <a:off x="7071422" y="1916832"/>
            <a:ext cx="1547004" cy="50405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r>
              <a:rPr lang="en-US" altLang="ko-KR" sz="1000" dirty="0" smtClean="0">
                <a:solidFill>
                  <a:schemeClr val="tx1"/>
                </a:solidFill>
              </a:rPr>
              <a:t> Condition Match?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964578" y="288914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8585926" y="2204864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96" name="순서도: 판단 95"/>
          <p:cNvSpPr/>
          <p:nvPr/>
        </p:nvSpPr>
        <p:spPr>
          <a:xfrm>
            <a:off x="6984332" y="2753769"/>
            <a:ext cx="1725856" cy="64807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Same Alarm with Last Alarm?</a:t>
            </a:r>
          </a:p>
        </p:txBody>
      </p:sp>
      <p:cxnSp>
        <p:nvCxnSpPr>
          <p:cNvPr id="97" name="직선 화살표 연결선 96"/>
          <p:cNvCxnSpPr>
            <a:stCxn id="89" idx="2"/>
            <a:endCxn id="96" idx="0"/>
          </p:cNvCxnSpPr>
          <p:nvPr/>
        </p:nvCxnSpPr>
        <p:spPr>
          <a:xfrm>
            <a:off x="7844924" y="2420888"/>
            <a:ext cx="2336" cy="332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평행 사변형 97"/>
          <p:cNvSpPr/>
          <p:nvPr/>
        </p:nvSpPr>
        <p:spPr>
          <a:xfrm>
            <a:off x="7206729" y="3717031"/>
            <a:ext cx="1224136" cy="368749"/>
          </a:xfrm>
          <a:prstGeom prst="parallelogram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(All Line)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66895" y="278092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7889637" y="3384151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N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7865846" y="2420888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7227243" y="4301805"/>
            <a:ext cx="1180591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Mem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/>
          <p:cNvCxnSpPr>
            <a:stCxn id="98" idx="4"/>
            <a:endCxn id="102" idx="0"/>
          </p:cNvCxnSpPr>
          <p:nvPr/>
        </p:nvCxnSpPr>
        <p:spPr>
          <a:xfrm flipH="1">
            <a:off x="7817539" y="4085780"/>
            <a:ext cx="1258" cy="216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30791" y="2441793"/>
            <a:ext cx="1440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7930049" y="5013176"/>
            <a:ext cx="115212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Set Last Alarm Attribute : None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6" name="Shape 66"/>
          <p:cNvCxnSpPr>
            <a:stCxn id="89" idx="3"/>
            <a:endCxn id="105" idx="0"/>
          </p:cNvCxnSpPr>
          <p:nvPr/>
        </p:nvCxnSpPr>
        <p:spPr>
          <a:xfrm flipH="1">
            <a:off x="8506113" y="2168860"/>
            <a:ext cx="112313" cy="2844316"/>
          </a:xfrm>
          <a:prstGeom prst="bentConnector4">
            <a:avLst>
              <a:gd name="adj1" fmla="val -203538"/>
              <a:gd name="adj2" fmla="val 544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endCxn id="78" idx="0"/>
          </p:cNvCxnSpPr>
          <p:nvPr/>
        </p:nvCxnSpPr>
        <p:spPr>
          <a:xfrm flipH="1">
            <a:off x="5932059" y="836712"/>
            <a:ext cx="5832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82" idx="2"/>
          </p:cNvCxnSpPr>
          <p:nvPr/>
        </p:nvCxnSpPr>
        <p:spPr>
          <a:xfrm>
            <a:off x="5930892" y="4221088"/>
            <a:ext cx="0" cy="1728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913709" y="5538137"/>
            <a:ext cx="457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125" name="Shape 66"/>
          <p:cNvCxnSpPr>
            <a:stCxn id="83" idx="1"/>
            <a:endCxn id="124" idx="1"/>
          </p:cNvCxnSpPr>
          <p:nvPr/>
        </p:nvCxnSpPr>
        <p:spPr>
          <a:xfrm rot="10800000" flipH="1" flipV="1">
            <a:off x="5076055" y="2411835"/>
            <a:ext cx="837653" cy="3187858"/>
          </a:xfrm>
          <a:prstGeom prst="bentConnector3">
            <a:avLst>
              <a:gd name="adj1" fmla="val -272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66"/>
          <p:cNvCxnSpPr>
            <a:stCxn id="96" idx="1"/>
            <a:endCxn id="124" idx="3"/>
          </p:cNvCxnSpPr>
          <p:nvPr/>
        </p:nvCxnSpPr>
        <p:spPr>
          <a:xfrm rot="10800000" flipV="1">
            <a:off x="5959428" y="3077805"/>
            <a:ext cx="1024904" cy="2521888"/>
          </a:xfrm>
          <a:prstGeom prst="bentConnector3">
            <a:avLst>
              <a:gd name="adj1" fmla="val 20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hape 66"/>
          <p:cNvCxnSpPr>
            <a:stCxn id="102" idx="2"/>
            <a:endCxn id="124" idx="3"/>
          </p:cNvCxnSpPr>
          <p:nvPr/>
        </p:nvCxnSpPr>
        <p:spPr>
          <a:xfrm rot="5400000">
            <a:off x="6419560" y="4201714"/>
            <a:ext cx="937848" cy="18581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66"/>
          <p:cNvCxnSpPr>
            <a:stCxn id="105" idx="2"/>
            <a:endCxn id="124" idx="3"/>
          </p:cNvCxnSpPr>
          <p:nvPr/>
        </p:nvCxnSpPr>
        <p:spPr>
          <a:xfrm rot="5400000">
            <a:off x="7119533" y="4213112"/>
            <a:ext cx="226477" cy="2546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3707904" y="2420888"/>
            <a:ext cx="360040" cy="179812"/>
            <a:chOff x="3131840" y="5949280"/>
            <a:chExt cx="360040" cy="179812"/>
          </a:xfrm>
        </p:grpSpPr>
        <p:sp>
          <p:nvSpPr>
            <p:cNvPr id="73" name="타원 72"/>
            <p:cNvSpPr/>
            <p:nvPr/>
          </p:nvSpPr>
          <p:spPr>
            <a:xfrm>
              <a:off x="3131840" y="59492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3275856" y="600318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3419872" y="60570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8460432" y="2420888"/>
            <a:ext cx="360040" cy="179812"/>
            <a:chOff x="3131840" y="5949280"/>
            <a:chExt cx="360040" cy="179812"/>
          </a:xfrm>
        </p:grpSpPr>
        <p:sp>
          <p:nvSpPr>
            <p:cNvPr id="95" name="타원 94"/>
            <p:cNvSpPr/>
            <p:nvPr/>
          </p:nvSpPr>
          <p:spPr>
            <a:xfrm>
              <a:off x="3131840" y="59492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275856" y="600318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3419872" y="60570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347864" y="25649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/>
                </a:solidFill>
              </a:rPr>
              <a:t>조건 추가 확장</a:t>
            </a:r>
            <a:endParaRPr lang="ko-KR" altLang="en-US" sz="800" b="1" dirty="0">
              <a:solidFill>
                <a:schemeClr val="accent3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100092" y="256490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3"/>
                </a:solidFill>
              </a:rPr>
              <a:t>조건 추가 확장</a:t>
            </a:r>
            <a:endParaRPr lang="ko-KR" altLang="en-US" sz="8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 Diagram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91680" y="4393306"/>
          <a:ext cx="160784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Paths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resultFile:string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processOutFile:string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configFile:string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07704" y="476672"/>
          <a:ext cx="3168352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getFileInfo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fname:string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WriteResultAppend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path:string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getTaskList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&lt;string,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770858" y="2348880"/>
          <a:ext cx="4329534" cy="14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5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ThreadLogic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monitorList:List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loadConfig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():List&lt;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DoMonitoring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():void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item:ConfigInfo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ProcMonitoring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item:ConfigInfo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ProcList:List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&lt;string, </a:t>
                      </a:r>
                      <a:r>
                        <a:rPr lang="en-US" altLang="ko-KR" sz="10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&gt;&gt;):void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06563" y="2348880"/>
          <a:ext cx="2520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MainLogic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WriteLargerMemsProc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size:int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):void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635896" y="4393306"/>
          <a:ext cx="2952328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Line:string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Type:int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FileName:string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Condition:char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CondValue:int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WroteExist:bool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WroteCondition:bool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&lt;&lt;create&gt;&gt;+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ConfigInfo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-parsing(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input:string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482826" y="1772816"/>
            <a:ext cx="153069" cy="360040"/>
            <a:chOff x="6048372" y="1052736"/>
            <a:chExt cx="216024" cy="504056"/>
          </a:xfrm>
        </p:grpSpPr>
        <p:sp>
          <p:nvSpPr>
            <p:cNvPr id="32" name="이등변 삼각형 31"/>
            <p:cNvSpPr/>
            <p:nvPr/>
          </p:nvSpPr>
          <p:spPr>
            <a:xfrm>
              <a:off x="6048372" y="1052736"/>
              <a:ext cx="216024" cy="144016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6156176" y="119675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4850979" y="2361831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177630" y="2352778"/>
            <a:ext cx="81061" cy="53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0"/>
            <a:endCxn id="36" idx="0"/>
          </p:cNvCxnSpPr>
          <p:nvPr/>
        </p:nvCxnSpPr>
        <p:spPr>
          <a:xfrm rot="16200000" flipH="1">
            <a:off x="3548045" y="1022893"/>
            <a:ext cx="9053" cy="2668822"/>
          </a:xfrm>
          <a:prstGeom prst="bentConnector3">
            <a:avLst>
              <a:gd name="adj1" fmla="val -25251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932040" y="3817242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195736" y="3501008"/>
            <a:ext cx="0" cy="8922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5400000">
            <a:off x="3239884" y="3501875"/>
            <a:ext cx="576000" cy="12241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588224" y="501317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7020272" y="4068019"/>
          <a:ext cx="1872208" cy="1217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MonitoringType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+File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+Proc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+Error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020272" y="5400248"/>
          <a:ext cx="187220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AlarmAttribute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+None 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 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+Exist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+Size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</a:p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Mem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Constant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6588224" y="5805264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764704"/>
          <a:ext cx="8568952" cy="536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  <a:gridCol w="403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Thread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Thread(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ThreadStart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start)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public void Start()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void Start(object parameter)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static void Sleep(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millisecondsTimeout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Thread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Thread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 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object type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으로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parameter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mSec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Sleep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Process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static Process Start(</a:t>
                      </a:r>
                      <a:r>
                        <a:rPr lang="en-US" altLang="ko-KR" sz="1000" dirty="0" err="1" smtClean="0"/>
                        <a:t>ProcessStartInfo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startInfo</a:t>
                      </a:r>
                      <a:r>
                        <a:rPr lang="en-US" altLang="ko-KR" sz="1000" dirty="0" smtClean="0"/>
                        <a:t>)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public </a:t>
                      </a:r>
                      <a:r>
                        <a:rPr lang="en-US" altLang="ko-KR" sz="1000" dirty="0" err="1" smtClean="0"/>
                        <a:t>StreamReader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StandardOutput</a:t>
                      </a:r>
                      <a:r>
                        <a:rPr lang="en-US" altLang="ko-KR" sz="1000" dirty="0" smtClean="0"/>
                        <a:t> { get; }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class </a:t>
                      </a:r>
                      <a:r>
                        <a:rPr lang="en-US" altLang="ko-KR" sz="1000" dirty="0" err="1" smtClean="0"/>
                        <a:t>StreamReader</a:t>
                      </a:r>
                      <a:r>
                        <a:rPr lang="en-US" altLang="ko-KR" sz="1000" dirty="0" smtClean="0"/>
                        <a:t> : </a:t>
                      </a:r>
                      <a:r>
                        <a:rPr lang="en-US" altLang="ko-KR" sz="1000" dirty="0" err="1" smtClean="0"/>
                        <a:t>TextReader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</a:t>
                      </a:r>
                      <a:r>
                        <a:rPr lang="en-US" altLang="ko-KR" sz="1000" baseline="0" dirty="0" smtClean="0"/>
                        <a:t> public override string </a:t>
                      </a:r>
                      <a:r>
                        <a:rPr lang="en-US" altLang="ko-KR" sz="1000" baseline="0" dirty="0" err="1" smtClean="0"/>
                        <a:t>ReadLine</a:t>
                      </a:r>
                      <a:r>
                        <a:rPr lang="en-US" altLang="ko-KR" sz="1000" baseline="0" dirty="0" smtClean="0"/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* </a:t>
                      </a:r>
                      <a:r>
                        <a:rPr lang="ko-KR" altLang="en-US" sz="1000" dirty="0" smtClean="0"/>
                        <a:t>외부 프로그램 실행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실행할 </a:t>
                      </a:r>
                      <a:r>
                        <a:rPr lang="en-US" altLang="ko-KR" sz="1000" dirty="0" smtClean="0"/>
                        <a:t>Process</a:t>
                      </a:r>
                      <a:r>
                        <a:rPr lang="ko-KR" altLang="en-US" sz="1000" dirty="0" smtClean="0"/>
                        <a:t>정보 </a:t>
                      </a:r>
                      <a:r>
                        <a:rPr lang="ko-KR" altLang="en-US" sz="1000" dirty="0" err="1" smtClean="0"/>
                        <a:t>세팅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Process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실행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Process </a:t>
                      </a:r>
                      <a:r>
                        <a:rPr lang="ko-KR" altLang="en-US" sz="1000" baseline="0" dirty="0" smtClean="0"/>
                        <a:t>실행 시 콘솔 </a:t>
                      </a:r>
                      <a:r>
                        <a:rPr lang="ko-KR" altLang="en-US" sz="1000" baseline="0" dirty="0" err="1" smtClean="0"/>
                        <a:t>출력값</a:t>
                      </a:r>
                      <a:r>
                        <a:rPr lang="ko-KR" altLang="en-US" sz="1000" baseline="0" dirty="0" smtClean="0"/>
                        <a:t> 가져오기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라인 단위로 출력 읽기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class Process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public static Process[]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GetProcessesByName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processName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long WorkingSet64 { get; }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* Process 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 - Process </a:t>
                      </a:r>
                      <a:r>
                        <a:rPr lang="ko-KR" altLang="en-US" sz="1000" dirty="0" smtClean="0"/>
                        <a:t>이름으로 </a:t>
                      </a:r>
                      <a:r>
                        <a:rPr lang="en-US" altLang="ko-KR" sz="1000" dirty="0" smtClean="0"/>
                        <a:t>Process </a:t>
                      </a:r>
                      <a:r>
                        <a:rPr lang="ko-KR" altLang="en-US" sz="1000" dirty="0" smtClean="0"/>
                        <a:t>정보</a:t>
                      </a:r>
                      <a:r>
                        <a:rPr lang="ko-KR" altLang="en-US" sz="1000" baseline="0" dirty="0" smtClean="0"/>
                        <a:t> 얻기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 - Process</a:t>
                      </a:r>
                      <a:r>
                        <a:rPr lang="ko-KR" altLang="en-US" sz="1000" baseline="0" dirty="0" smtClean="0"/>
                        <a:t>가 사용 중인 메모리 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Class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FileSystemInfo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FileInfo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000" baseline="0" dirty="0" err="1" smtClean="0">
                          <a:solidFill>
                            <a:schemeClr val="tx1"/>
                          </a:solidFill>
                        </a:rPr>
                        <a:t>fileName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 속성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(Exists,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FileAttributes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Creation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Time, …)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StreamWriter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TextWriter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StreamWriter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(string path,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append)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텍스트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쓰기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바이너리 파일 쓸 경우에는 주로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FileStream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String 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String[] Split(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params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char[] separator)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String[] Split(char[] separator,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StringSplitOptions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options)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Separator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이용하여 문자열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자르기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StringSplitOptions.RemoveEmptyEntries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Option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을 주어 여러 개의 공백을 쉽게 제거할 수 있음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Console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static string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ReadLine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콘솔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입력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스트링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라인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단위로 읽기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class List&lt;T&gt;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void Add(T item)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Count { get; }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- public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Contains(T item)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* List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Add Item</a:t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Item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개수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- Item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존재유무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48264" y="188640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주요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68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외부 프로그램 실행 및 콘솔 출력 가져오기</a:t>
            </a:r>
            <a:endParaRPr lang="en-US" altLang="ko-KR" sz="1000" dirty="0" smtClean="0"/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ProcessStartInfo</a:t>
            </a:r>
            <a:r>
              <a:rPr lang="en-US" altLang="ko-KR" sz="1000" dirty="0" smtClean="0"/>
              <a:t> start = new </a:t>
            </a:r>
            <a:r>
              <a:rPr lang="en-US" altLang="ko-KR" sz="1000" b="1" dirty="0" err="1" smtClean="0"/>
              <a:t>ProcessStartInfo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start.FileName</a:t>
            </a:r>
            <a:r>
              <a:rPr lang="en-US" altLang="ko-KR" sz="1000" dirty="0" smtClean="0"/>
              <a:t> = "tasklist.exe";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start.UseShellExecute</a:t>
            </a:r>
            <a:r>
              <a:rPr lang="en-US" altLang="ko-KR" sz="1000" dirty="0" smtClean="0"/>
              <a:t> = false;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start.RedirectStandardOutput</a:t>
            </a:r>
            <a:r>
              <a:rPr lang="en-US" altLang="ko-KR" sz="1000" dirty="0" smtClean="0"/>
              <a:t> = true;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start.CreateNoWindow</a:t>
            </a:r>
            <a:r>
              <a:rPr lang="en-US" altLang="ko-KR" sz="1000" dirty="0" smtClean="0"/>
              <a:t> = true;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Process </a:t>
            </a:r>
            <a:r>
              <a:rPr lang="en-US" altLang="ko-KR" sz="1000" dirty="0" err="1" smtClean="0"/>
              <a:t>process</a:t>
            </a:r>
            <a:r>
              <a:rPr lang="en-US" altLang="ko-KR" sz="1000" dirty="0" smtClean="0"/>
              <a:t> = </a:t>
            </a:r>
            <a:r>
              <a:rPr lang="en-US" altLang="ko-KR" sz="1000" b="1" dirty="0" err="1" smtClean="0"/>
              <a:t>Process.Start</a:t>
            </a:r>
            <a:r>
              <a:rPr lang="en-US" altLang="ko-KR" sz="1000" dirty="0" smtClean="0"/>
              <a:t>(start);         // exe </a:t>
            </a:r>
            <a:r>
              <a:rPr lang="ko-KR" altLang="en-US" sz="1000" dirty="0" err="1" smtClean="0"/>
              <a:t>실행시</a:t>
            </a:r>
            <a:endParaRPr lang="ko-KR" altLang="en-US" sz="1000" dirty="0" smtClean="0"/>
          </a:p>
          <a:p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StreamReader</a:t>
            </a:r>
            <a:r>
              <a:rPr lang="en-US" altLang="ko-KR" sz="1000" dirty="0" smtClean="0"/>
              <a:t> reader = </a:t>
            </a:r>
            <a:r>
              <a:rPr lang="en-US" altLang="ko-KR" sz="1000" b="1" dirty="0" err="1" smtClean="0"/>
              <a:t>process.StandardOutput</a:t>
            </a:r>
            <a:r>
              <a:rPr lang="en-US" altLang="ko-KR" sz="1000" dirty="0" smtClean="0"/>
              <a:t>;   // </a:t>
            </a:r>
            <a:r>
              <a:rPr lang="ko-KR" altLang="en-US" sz="1000" dirty="0" smtClean="0"/>
              <a:t>출력되는 값을 가져오기 위해 </a:t>
            </a:r>
            <a:r>
              <a:rPr lang="en-US" altLang="ko-KR" sz="1000" dirty="0" err="1" smtClean="0"/>
              <a:t>StreamReader</a:t>
            </a:r>
            <a:r>
              <a:rPr lang="ko-KR" altLang="en-US" sz="1000" dirty="0" smtClean="0"/>
              <a:t>에 연결  </a:t>
            </a:r>
          </a:p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while (true)</a:t>
            </a:r>
          </a:p>
          <a:p>
            <a:r>
              <a:rPr lang="en-US" altLang="ko-KR" sz="1000" dirty="0" smtClean="0"/>
              <a:t> {</a:t>
            </a:r>
          </a:p>
          <a:p>
            <a:r>
              <a:rPr lang="en-US" altLang="ko-KR" sz="1000" dirty="0" smtClean="0"/>
              <a:t>     string line = </a:t>
            </a:r>
            <a:r>
              <a:rPr lang="en-US" altLang="ko-KR" sz="1000" dirty="0" err="1" smtClean="0"/>
              <a:t>reader.ReadLine</a:t>
            </a:r>
            <a:r>
              <a:rPr lang="en-US" altLang="ko-KR" sz="1000" dirty="0" smtClean="0"/>
              <a:t>();            // </a:t>
            </a:r>
            <a:r>
              <a:rPr lang="ko-KR" altLang="en-US" sz="1000" dirty="0" err="1" smtClean="0"/>
              <a:t>출력값의</a:t>
            </a:r>
            <a:r>
              <a:rPr lang="ko-KR" altLang="en-US" sz="1000" dirty="0" smtClean="0"/>
              <a:t> 한 라인을 읽는다 </a:t>
            </a:r>
            <a:endParaRPr lang="en-US" altLang="ko-KR" sz="1000" dirty="0" smtClean="0"/>
          </a:p>
          <a:p>
            <a:r>
              <a:rPr lang="en-US" altLang="ko-KR" sz="1000" dirty="0" smtClean="0"/>
              <a:t>      …</a:t>
            </a:r>
          </a:p>
          <a:p>
            <a:r>
              <a:rPr lang="en-US" altLang="ko-KR" sz="1000" dirty="0" smtClean="0"/>
              <a:t> }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3068960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1000" dirty="0" smtClean="0"/>
              <a:t> </a:t>
            </a:r>
            <a:r>
              <a:rPr lang="en-US" altLang="ko-KR" sz="1000" dirty="0" smtClean="0"/>
              <a:t>Process </a:t>
            </a:r>
            <a:r>
              <a:rPr lang="ko-KR" altLang="en-US" sz="1000" dirty="0" smtClean="0"/>
              <a:t>정보 읽어서 메모리 사용량 얻어오기</a:t>
            </a:r>
            <a:endParaRPr lang="en-US" altLang="ko-KR" sz="1000" dirty="0" smtClean="0"/>
          </a:p>
          <a:p>
            <a:r>
              <a:rPr lang="ko-KR" altLang="en-US" sz="1000" dirty="0" smtClean="0"/>
              <a:t> </a:t>
            </a:r>
            <a:r>
              <a:rPr lang="en-US" altLang="ko-KR" sz="1000" dirty="0" smtClean="0"/>
              <a:t>Process[] all =</a:t>
            </a:r>
            <a:r>
              <a:rPr lang="en-US" altLang="ko-KR" sz="1000" b="1" dirty="0" smtClean="0"/>
              <a:t> </a:t>
            </a:r>
            <a:r>
              <a:rPr lang="en-US" altLang="ko-KR" sz="1000" b="1" dirty="0" err="1" smtClean="0"/>
              <a:t>Process.GetProcessesByName</a:t>
            </a:r>
            <a:r>
              <a:rPr lang="en-US" altLang="ko-KR" sz="1000" b="1" dirty="0" smtClean="0"/>
              <a:t>(“PROG01");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 </a:t>
            </a:r>
            <a:r>
              <a:rPr lang="en-US" altLang="ko-KR" sz="1000" dirty="0" err="1" smtClean="0"/>
              <a:t>foreach</a:t>
            </a:r>
            <a:r>
              <a:rPr lang="en-US" altLang="ko-KR" sz="1000" dirty="0" smtClean="0"/>
              <a:t> (Process </a:t>
            </a:r>
            <a:r>
              <a:rPr lang="en-US" altLang="ko-KR" sz="1000" dirty="0" err="1" smtClean="0"/>
              <a:t>thisProc</a:t>
            </a:r>
            <a:r>
              <a:rPr lang="en-US" altLang="ko-KR" sz="1000" dirty="0" smtClean="0"/>
              <a:t> in </a:t>
            </a:r>
            <a:r>
              <a:rPr lang="en-US" altLang="ko-KR" sz="1000" dirty="0" err="1" smtClean="0"/>
              <a:t>all.OrderBy</a:t>
            </a:r>
            <a:r>
              <a:rPr lang="en-US" altLang="ko-KR" sz="1000" dirty="0" smtClean="0"/>
              <a:t>(x =&gt; </a:t>
            </a:r>
            <a:r>
              <a:rPr lang="en-US" altLang="ko-KR" sz="1000" dirty="0" err="1" smtClean="0"/>
              <a:t>x.ProcessName</a:t>
            </a:r>
            <a:r>
              <a:rPr lang="en-US" altLang="ko-KR" sz="1000" dirty="0" smtClean="0"/>
              <a:t>)) </a:t>
            </a:r>
            <a:br>
              <a:rPr lang="en-US" altLang="ko-KR" sz="1000" dirty="0" smtClean="0"/>
            </a:br>
            <a:r>
              <a:rPr lang="en-US" altLang="ko-KR" sz="1000" dirty="0" smtClean="0"/>
              <a:t> {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string Name = </a:t>
            </a:r>
            <a:r>
              <a:rPr lang="en-US" altLang="ko-KR" sz="1000" dirty="0" err="1" smtClean="0"/>
              <a:t>thisProc.ProcessName</a:t>
            </a:r>
            <a:r>
              <a:rPr lang="en-US" altLang="ko-KR" sz="1000" dirty="0" smtClean="0"/>
              <a:t>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("Name : " + Name); </a:t>
            </a:r>
            <a:br>
              <a:rPr lang="en-US" altLang="ko-KR" sz="1000" dirty="0" smtClean="0"/>
            </a:br>
            <a:r>
              <a:rPr lang="en-US" altLang="ko-KR" sz="1000" dirty="0" smtClean="0"/>
              <a:t> 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("NonpagedSystemMemorySize64 : " + thisProc.NonpagedSystemMemorySize64);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("PagedMemorySize64 : " + thisProc.PagedMemorySize64);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("PagedSystemMemorySize64 : " + thisProc.PagedSystemMemorySize64);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("PeakPagedMemorySize64 : " + thisProc.PeakPagedMemorySize64);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("PeakVirtualMemorySize64 : " + thisProc.PeakVirtualMemorySize64);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("PeakWorkingSet64 : " + thisProc.PeakWorkingSet64);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("PrivateMemorySize64 : " + thisProc.PrivateMemorySize64);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PrivilegedProcessorTime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thisProc.PrivilegedProcessorTime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ProcessorAffinity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thisProc.ProcessorAffinity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TotalProcessorTime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thisProc.TotalProcessorTime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</a:t>
            </a:r>
            <a:r>
              <a:rPr lang="en-US" altLang="ko-KR" sz="1000" dirty="0" err="1" smtClean="0"/>
              <a:t>UserProcessorTime</a:t>
            </a:r>
            <a:r>
              <a:rPr lang="en-US" altLang="ko-KR" sz="1000" dirty="0" smtClean="0"/>
              <a:t> : " + </a:t>
            </a:r>
            <a:r>
              <a:rPr lang="en-US" altLang="ko-KR" sz="1000" dirty="0" err="1" smtClean="0"/>
              <a:t>thisProc.UserProcessorTime</a:t>
            </a:r>
            <a:r>
              <a:rPr lang="en-US" altLang="ko-KR" sz="1000" dirty="0" smtClean="0"/>
              <a:t>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("VirtualMemorySize64 : " + thisProc.VirtualMemorySize64); </a:t>
            </a:r>
            <a:br>
              <a:rPr lang="en-US" altLang="ko-KR" sz="1000" dirty="0" smtClean="0"/>
            </a:br>
            <a:r>
              <a:rPr lang="en-US" altLang="ko-KR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("WorkingSet64 : " + </a:t>
            </a:r>
            <a:r>
              <a:rPr lang="en-US" altLang="ko-KR" sz="1000" b="1" dirty="0" smtClean="0"/>
              <a:t>thisProc.WorkingSet64</a:t>
            </a:r>
            <a:r>
              <a:rPr lang="en-US" altLang="ko-KR" sz="1000" dirty="0" smtClean="0"/>
              <a:t>); // </a:t>
            </a:r>
            <a:r>
              <a:rPr lang="en-US" altLang="ko-KR" sz="1000" dirty="0" err="1" smtClean="0"/>
              <a:t>tasklist</a:t>
            </a:r>
            <a:r>
              <a:rPr lang="ko-KR" altLang="en-US" sz="1000" dirty="0" smtClean="0"/>
              <a:t>에서 보이는 메모리 사용량</a:t>
            </a:r>
            <a:br>
              <a:rPr lang="ko-KR" altLang="en-US" sz="1000" dirty="0" smtClean="0"/>
            </a:br>
            <a:r>
              <a:rPr lang="ko-KR" altLang="en-US" sz="1000" dirty="0" smtClean="0"/>
              <a:t>    </a:t>
            </a:r>
            <a:r>
              <a:rPr lang="en-US" altLang="ko-KR" sz="1000" dirty="0" err="1" smtClean="0"/>
              <a:t>Console.WriteLine</a:t>
            </a:r>
            <a:r>
              <a:rPr lang="en-US" altLang="ko-KR" sz="1000" dirty="0" smtClean="0"/>
              <a:t>(); </a:t>
            </a:r>
            <a:br>
              <a:rPr lang="en-US" altLang="ko-KR" sz="1000" dirty="0" smtClean="0"/>
            </a:br>
            <a:r>
              <a:rPr lang="en-US" altLang="ko-KR" sz="1000" dirty="0" smtClean="0"/>
              <a:t> }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7116</TotalTime>
  <Words>730</Words>
  <Application>Microsoft Office PowerPoint</Application>
  <PresentationFormat>화면 슬라이드 쇼(4:3)</PresentationFormat>
  <Paragraphs>237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Flowchart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</dc:title>
  <dc:creator>ambidext</dc:creator>
  <cp:lastModifiedBy>ambidext</cp:lastModifiedBy>
  <cp:revision>194</cp:revision>
  <dcterms:created xsi:type="dcterms:W3CDTF">2017-05-21T20:09:32Z</dcterms:created>
  <dcterms:modified xsi:type="dcterms:W3CDTF">2018-12-25T04:35:22Z</dcterms:modified>
</cp:coreProperties>
</file>