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4cf641b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4cf641b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4a78eb05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4a78eb05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4a91a21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4a91a21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4cf641b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4cf641b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888364080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888364080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4cf641b0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4cf641b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4cf641b0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4cf641b0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4cf641b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4cf641b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4cf641b0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4cf641b0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883640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883640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888364080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888364080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88364080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88364080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4a78eb0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4a78eb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88364080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88364080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88364080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88364080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4cf641b0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4cf641b0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888364080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888364080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jp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jpg"/><Relationship Id="rId5" Type="http://schemas.openxmlformats.org/officeDocument/2006/relationships/image" Target="../media/image8.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11600" y="1584100"/>
            <a:ext cx="4460400" cy="209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500">
                <a:solidFill>
                  <a:srgbClr val="FFFFFF"/>
                </a:solidFill>
                <a:latin typeface="Comic Sans MS"/>
                <a:ea typeface="Comic Sans MS"/>
                <a:cs typeface="Comic Sans MS"/>
                <a:sym typeface="Comic Sans MS"/>
              </a:rPr>
              <a:t>Development of Smart Waste Management System based on IoT platform</a:t>
            </a:r>
            <a:endParaRPr sz="3500">
              <a:solidFill>
                <a:srgbClr val="FFFFFF"/>
              </a:solidFill>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40675" y="13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Components Required for designing:</a:t>
            </a:r>
            <a:endParaRPr>
              <a:latin typeface="Comic Sans MS"/>
              <a:ea typeface="Comic Sans MS"/>
              <a:cs typeface="Comic Sans MS"/>
              <a:sym typeface="Comic Sans MS"/>
            </a:endParaRPr>
          </a:p>
          <a:p>
            <a:pPr indent="0" lvl="0" marL="0" rtl="0" algn="l">
              <a:spcBef>
                <a:spcPts val="0"/>
              </a:spcBef>
              <a:spcAft>
                <a:spcPts val="0"/>
              </a:spcAft>
              <a:buNone/>
            </a:pPr>
            <a:r>
              <a:t/>
            </a:r>
            <a:endParaRPr>
              <a:solidFill>
                <a:srgbClr val="FFFFFF"/>
              </a:solidFill>
              <a:latin typeface="Comic Sans MS"/>
              <a:ea typeface="Comic Sans MS"/>
              <a:cs typeface="Comic Sans MS"/>
              <a:sym typeface="Comic Sans MS"/>
            </a:endParaRPr>
          </a:p>
        </p:txBody>
      </p:sp>
      <p:sp>
        <p:nvSpPr>
          <p:cNvPr id="116" name="Google Shape;116;p22"/>
          <p:cNvSpPr txBox="1"/>
          <p:nvPr>
            <p:ph idx="1" type="body"/>
          </p:nvPr>
        </p:nvSpPr>
        <p:spPr>
          <a:xfrm>
            <a:off x="127675" y="703225"/>
            <a:ext cx="8704500" cy="42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4</a:t>
            </a:r>
            <a:r>
              <a:rPr lang="en">
                <a:solidFill>
                  <a:srgbClr val="FFFFFF"/>
                </a:solidFill>
                <a:latin typeface="Times New Roman"/>
                <a:ea typeface="Times New Roman"/>
                <a:cs typeface="Times New Roman"/>
                <a:sym typeface="Times New Roman"/>
              </a:rPr>
              <a:t>)Resistors                					 5)Jumper wires</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rgbClr val="FFFFFF"/>
                </a:solidFill>
                <a:latin typeface="Comic Sans MS"/>
                <a:ea typeface="Comic Sans MS"/>
                <a:cs typeface="Comic Sans MS"/>
                <a:sym typeface="Comic Sans MS"/>
              </a:rPr>
              <a:t>Software Required</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330200" lvl="0" marL="457200" rtl="0" algn="l">
              <a:lnSpc>
                <a:spcPct val="150000"/>
              </a:lnSpc>
              <a:spcBef>
                <a:spcPts val="250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Arduino IDE</a:t>
            </a:r>
            <a:endParaRPr sz="1600">
              <a:solidFill>
                <a:srgbClr val="FFFFFF"/>
              </a:solidFill>
              <a:latin typeface="Times New Roman"/>
              <a:ea typeface="Times New Roman"/>
              <a:cs typeface="Times New Roman"/>
              <a:sym typeface="Times New Roman"/>
            </a:endParaRPr>
          </a:p>
          <a:p>
            <a:pPr indent="0" lvl="0" marL="0" rtl="0" algn="l">
              <a:spcBef>
                <a:spcPts val="2500"/>
              </a:spcBef>
              <a:spcAft>
                <a:spcPts val="1200"/>
              </a:spcAft>
              <a:buNone/>
            </a:pPr>
            <a:r>
              <a:t/>
            </a:r>
            <a:endParaRPr>
              <a:solidFill>
                <a:srgbClr val="FFFFFF"/>
              </a:solidFill>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428625" y="1048775"/>
            <a:ext cx="2692553" cy="1522975"/>
          </a:xfrm>
          <a:prstGeom prst="rect">
            <a:avLst/>
          </a:prstGeom>
          <a:noFill/>
          <a:ln>
            <a:noFill/>
          </a:ln>
        </p:spPr>
      </p:pic>
      <p:pic>
        <p:nvPicPr>
          <p:cNvPr id="118" name="Google Shape;118;p22"/>
          <p:cNvPicPr preferRelativeResize="0"/>
          <p:nvPr/>
        </p:nvPicPr>
        <p:blipFill>
          <a:blip r:embed="rId4">
            <a:alphaModFix/>
          </a:blip>
          <a:stretch>
            <a:fillRect/>
          </a:stretch>
        </p:blipFill>
        <p:spPr>
          <a:xfrm>
            <a:off x="4572000" y="1098950"/>
            <a:ext cx="2969974" cy="1522976"/>
          </a:xfrm>
          <a:prstGeom prst="rect">
            <a:avLst/>
          </a:prstGeom>
          <a:noFill/>
          <a:ln>
            <a:noFill/>
          </a:ln>
        </p:spPr>
      </p:pic>
      <p:pic>
        <p:nvPicPr>
          <p:cNvPr id="119" name="Google Shape;119;p22"/>
          <p:cNvPicPr preferRelativeResize="0"/>
          <p:nvPr/>
        </p:nvPicPr>
        <p:blipFill>
          <a:blip r:embed="rId5">
            <a:alphaModFix/>
          </a:blip>
          <a:stretch>
            <a:fillRect/>
          </a:stretch>
        </p:blipFill>
        <p:spPr>
          <a:xfrm>
            <a:off x="2617350" y="3017650"/>
            <a:ext cx="3283100" cy="194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76200" y="1073500"/>
            <a:ext cx="8839200" cy="3750800"/>
          </a:xfrm>
          <a:prstGeom prst="rect">
            <a:avLst/>
          </a:prstGeom>
          <a:noFill/>
          <a:ln>
            <a:noFill/>
          </a:ln>
        </p:spPr>
      </p:pic>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latin typeface="Comic Sans MS"/>
                <a:ea typeface="Comic Sans MS"/>
                <a:cs typeface="Comic Sans MS"/>
                <a:sym typeface="Comic Sans MS"/>
              </a:rPr>
              <a:t>Distance measuring sensors</a:t>
            </a:r>
            <a:r>
              <a:rPr lang="en" sz="2020">
                <a:latin typeface="Comic Sans MS"/>
                <a:ea typeface="Comic Sans MS"/>
                <a:cs typeface="Comic Sans MS"/>
                <a:sym typeface="Comic Sans MS"/>
              </a:rPr>
              <a:t>:</a:t>
            </a:r>
            <a:endParaRPr sz="2020">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0" y="0"/>
            <a:ext cx="914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solidFill>
                  <a:srgbClr val="FFFFFF"/>
                </a:solidFill>
                <a:latin typeface="Comic Sans MS"/>
                <a:ea typeface="Comic Sans MS"/>
                <a:cs typeface="Comic Sans MS"/>
                <a:sym typeface="Comic Sans MS"/>
              </a:rPr>
              <a:t>Reason for selecting </a:t>
            </a:r>
            <a:r>
              <a:rPr lang="en" sz="2120">
                <a:solidFill>
                  <a:srgbClr val="FFFFFF"/>
                </a:solidFill>
                <a:latin typeface="Comic Sans MS"/>
                <a:ea typeface="Comic Sans MS"/>
                <a:cs typeface="Comic Sans MS"/>
                <a:sym typeface="Comic Sans MS"/>
              </a:rPr>
              <a:t>Ultrasonic Sensor:</a:t>
            </a:r>
            <a:endParaRPr sz="2120">
              <a:solidFill>
                <a:srgbClr val="FFFFFF"/>
              </a:solidFill>
              <a:latin typeface="Comic Sans MS"/>
              <a:ea typeface="Comic Sans MS"/>
              <a:cs typeface="Comic Sans MS"/>
              <a:sym typeface="Comic Sans MS"/>
            </a:endParaRPr>
          </a:p>
        </p:txBody>
      </p:sp>
      <p:sp>
        <p:nvSpPr>
          <p:cNvPr id="131" name="Google Shape;131;p24"/>
          <p:cNvSpPr txBox="1"/>
          <p:nvPr>
            <p:ph idx="1" type="body"/>
          </p:nvPr>
        </p:nvSpPr>
        <p:spPr>
          <a:xfrm>
            <a:off x="311700" y="572700"/>
            <a:ext cx="8520600" cy="40236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5697">
                <a:solidFill>
                  <a:srgbClr val="FFFFFF"/>
                </a:solidFill>
                <a:latin typeface="Times New Roman"/>
                <a:ea typeface="Times New Roman"/>
                <a:cs typeface="Times New Roman"/>
                <a:sym typeface="Times New Roman"/>
              </a:rPr>
              <a:t>The ultrasonic sensor emits high-frequency sound waves towards the target object. Target object picks up the sound waves Sound waves are then bounced off and reflected back towards the ultrasonic sensor. The time it took for the sound wave to return is used as the measurement of the distance between.</a:t>
            </a:r>
            <a:endParaRPr sz="1600">
              <a:solidFill>
                <a:srgbClr val="FFFFFF"/>
              </a:solidFill>
              <a:latin typeface="Times New Roman"/>
              <a:ea typeface="Times New Roman"/>
              <a:cs typeface="Times New Roman"/>
              <a:sym typeface="Times New Roman"/>
            </a:endParaRPr>
          </a:p>
          <a:p>
            <a:pPr indent="0" lvl="0" marL="0" rtl="0" algn="l">
              <a:spcBef>
                <a:spcPts val="800"/>
              </a:spcBef>
              <a:spcAft>
                <a:spcPts val="0"/>
              </a:spcAft>
              <a:buNone/>
            </a:pPr>
            <a:r>
              <a:t/>
            </a:r>
            <a:endParaRPr sz="1600">
              <a:solidFill>
                <a:srgbClr val="FFFFFF"/>
              </a:solidFill>
              <a:latin typeface="Times New Roman"/>
              <a:ea typeface="Times New Roman"/>
              <a:cs typeface="Times New Roman"/>
              <a:sym typeface="Times New Roman"/>
            </a:endParaRPr>
          </a:p>
          <a:p>
            <a:pPr indent="-318779" lvl="0" marL="457200" rtl="0" algn="l">
              <a:lnSpc>
                <a:spcPct val="150000"/>
              </a:lnSpc>
              <a:spcBef>
                <a:spcPts val="800"/>
              </a:spcBef>
              <a:spcAft>
                <a:spcPts val="0"/>
              </a:spcAft>
              <a:buClr>
                <a:srgbClr val="FFFFFF"/>
              </a:buClr>
              <a:buSzPct val="100000"/>
              <a:buFont typeface="Times New Roman"/>
              <a:buChar char="●"/>
            </a:pPr>
            <a:r>
              <a:rPr lang="en" sz="5680">
                <a:solidFill>
                  <a:srgbClr val="FFFFFF"/>
                </a:solidFill>
                <a:latin typeface="Times New Roman"/>
                <a:ea typeface="Times New Roman"/>
                <a:cs typeface="Times New Roman"/>
                <a:sym typeface="Times New Roman"/>
              </a:rPr>
              <a:t>Not </a:t>
            </a:r>
            <a:r>
              <a:rPr lang="en" sz="5680">
                <a:solidFill>
                  <a:srgbClr val="FFFFFF"/>
                </a:solidFill>
                <a:latin typeface="Times New Roman"/>
                <a:ea typeface="Times New Roman"/>
                <a:cs typeface="Times New Roman"/>
                <a:sym typeface="Times New Roman"/>
              </a:rPr>
              <a:t>affected by object colour and </a:t>
            </a:r>
            <a:endParaRPr sz="5680">
              <a:solidFill>
                <a:srgbClr val="FFFFFF"/>
              </a:solidFill>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5680">
                <a:solidFill>
                  <a:srgbClr val="FFFFFF"/>
                </a:solidFill>
                <a:latin typeface="Times New Roman"/>
                <a:ea typeface="Times New Roman"/>
                <a:cs typeface="Times New Roman"/>
                <a:sym typeface="Times New Roman"/>
              </a:rPr>
              <a:t>transparency as it detects distance</a:t>
            </a:r>
            <a:endParaRPr sz="5680">
              <a:solidFill>
                <a:srgbClr val="FFFFFF"/>
              </a:solidFill>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5680">
                <a:solidFill>
                  <a:srgbClr val="FFFFFF"/>
                </a:solidFill>
                <a:latin typeface="Times New Roman"/>
                <a:ea typeface="Times New Roman"/>
                <a:cs typeface="Times New Roman"/>
                <a:sym typeface="Times New Roman"/>
              </a:rPr>
              <a:t>through sound waves.</a:t>
            </a:r>
            <a:endParaRPr sz="5680">
              <a:solidFill>
                <a:srgbClr val="FFFFFF"/>
              </a:solidFill>
              <a:latin typeface="Times New Roman"/>
              <a:ea typeface="Times New Roman"/>
              <a:cs typeface="Times New Roman"/>
              <a:sym typeface="Times New Roman"/>
            </a:endParaRPr>
          </a:p>
          <a:p>
            <a:pPr indent="-318779" lvl="0" marL="457200" rtl="0" algn="l">
              <a:lnSpc>
                <a:spcPct val="150000"/>
              </a:lnSpc>
              <a:spcBef>
                <a:spcPts val="800"/>
              </a:spcBef>
              <a:spcAft>
                <a:spcPts val="0"/>
              </a:spcAft>
              <a:buClr>
                <a:srgbClr val="FFFFFF"/>
              </a:buClr>
              <a:buSzPct val="100000"/>
              <a:buFont typeface="Times New Roman"/>
              <a:buChar char="●"/>
            </a:pPr>
            <a:r>
              <a:rPr lang="en" sz="5680">
                <a:solidFill>
                  <a:srgbClr val="FFFFFF"/>
                </a:solidFill>
                <a:latin typeface="Times New Roman"/>
                <a:ea typeface="Times New Roman"/>
                <a:cs typeface="Times New Roman"/>
                <a:sym typeface="Times New Roman"/>
              </a:rPr>
              <a:t>Works well in places that are dim.</a:t>
            </a:r>
            <a:endParaRPr sz="5680">
              <a:solidFill>
                <a:srgbClr val="FFFFFF"/>
              </a:solidFill>
              <a:latin typeface="Times New Roman"/>
              <a:ea typeface="Times New Roman"/>
              <a:cs typeface="Times New Roman"/>
              <a:sym typeface="Times New Roman"/>
            </a:endParaRPr>
          </a:p>
          <a:p>
            <a:pPr indent="-318779" lvl="0" marL="457200" rtl="0" algn="l">
              <a:lnSpc>
                <a:spcPct val="150000"/>
              </a:lnSpc>
              <a:spcBef>
                <a:spcPts val="0"/>
              </a:spcBef>
              <a:spcAft>
                <a:spcPts val="0"/>
              </a:spcAft>
              <a:buClr>
                <a:srgbClr val="FFFFFF"/>
              </a:buClr>
              <a:buSzPct val="100000"/>
              <a:buFont typeface="Times New Roman"/>
              <a:buChar char="●"/>
            </a:pPr>
            <a:r>
              <a:rPr lang="en" sz="5680">
                <a:solidFill>
                  <a:srgbClr val="FFFFFF"/>
                </a:solidFill>
                <a:latin typeface="Times New Roman"/>
                <a:ea typeface="Times New Roman"/>
                <a:cs typeface="Times New Roman"/>
                <a:sym typeface="Times New Roman"/>
              </a:rPr>
              <a:t>Tend to consume lower current/power.</a:t>
            </a:r>
            <a:endParaRPr sz="5680">
              <a:solidFill>
                <a:srgbClr val="FFFFFF"/>
              </a:solidFill>
              <a:latin typeface="Times New Roman"/>
              <a:ea typeface="Times New Roman"/>
              <a:cs typeface="Times New Roman"/>
              <a:sym typeface="Times New Roman"/>
            </a:endParaRPr>
          </a:p>
          <a:p>
            <a:pPr indent="-318779" lvl="0" marL="457200" rtl="0" algn="l">
              <a:lnSpc>
                <a:spcPct val="150000"/>
              </a:lnSpc>
              <a:spcBef>
                <a:spcPts val="0"/>
              </a:spcBef>
              <a:spcAft>
                <a:spcPts val="0"/>
              </a:spcAft>
              <a:buClr>
                <a:srgbClr val="FFFFFF"/>
              </a:buClr>
              <a:buSzPct val="100000"/>
              <a:buFont typeface="Times New Roman"/>
              <a:buChar char="●"/>
            </a:pPr>
            <a:r>
              <a:rPr lang="en" sz="5680">
                <a:solidFill>
                  <a:srgbClr val="FFFFFF"/>
                </a:solidFill>
                <a:latin typeface="Times New Roman"/>
                <a:ea typeface="Times New Roman"/>
                <a:cs typeface="Times New Roman"/>
                <a:sym typeface="Times New Roman"/>
              </a:rPr>
              <a:t>Multiple interface options for pairing</a:t>
            </a:r>
            <a:endParaRPr sz="5680">
              <a:solidFill>
                <a:srgbClr val="FFFFFF"/>
              </a:solidFill>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5680">
                <a:solidFill>
                  <a:srgbClr val="FFFFFF"/>
                </a:solidFill>
                <a:latin typeface="Times New Roman"/>
                <a:ea typeface="Times New Roman"/>
                <a:cs typeface="Times New Roman"/>
                <a:sym typeface="Times New Roman"/>
              </a:rPr>
              <a:t>with a microcontroller, etc.</a:t>
            </a:r>
            <a:endParaRPr sz="5680">
              <a:solidFill>
                <a:srgbClr val="FFFFFF"/>
              </a:solidFill>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4660150" y="1647125"/>
            <a:ext cx="3802925" cy="263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0" y="0"/>
            <a:ext cx="914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solidFill>
                  <a:srgbClr val="FFFFFF"/>
                </a:solidFill>
                <a:latin typeface="Comic Sans MS"/>
                <a:ea typeface="Comic Sans MS"/>
                <a:cs typeface="Comic Sans MS"/>
                <a:sym typeface="Comic Sans MS"/>
              </a:rPr>
              <a:t> ESP8266 WIFI Wireless Transceiver Module:</a:t>
            </a:r>
            <a:endParaRPr sz="2120">
              <a:solidFill>
                <a:srgbClr val="FFFFFF"/>
              </a:solidFill>
              <a:latin typeface="Comic Sans MS"/>
              <a:ea typeface="Comic Sans MS"/>
              <a:cs typeface="Comic Sans MS"/>
              <a:sym typeface="Comic Sans MS"/>
            </a:endParaRPr>
          </a:p>
        </p:txBody>
      </p:sp>
      <p:sp>
        <p:nvSpPr>
          <p:cNvPr id="138" name="Google Shape;138;p25"/>
          <p:cNvSpPr txBox="1"/>
          <p:nvPr>
            <p:ph idx="1" type="body"/>
          </p:nvPr>
        </p:nvSpPr>
        <p:spPr>
          <a:xfrm>
            <a:off x="311700" y="572700"/>
            <a:ext cx="8520600" cy="4023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400">
                <a:solidFill>
                  <a:srgbClr val="FFFFFF"/>
                </a:solidFill>
                <a:latin typeface="Times New Roman"/>
                <a:ea typeface="Times New Roman"/>
                <a:cs typeface="Times New Roman"/>
                <a:sym typeface="Times New Roman"/>
              </a:rPr>
              <a:t>The ESP8266 WiFi Module is a self contained SOC with integrated TCP/IP protocol stack that can give any microcontroller access to your WiFi network. The ESP8266 is capable of either hosting an application or offloading all WiFi networking functions from another application processor. Each ESP8266 module comes pre-programmed with an AT command set firmware, meaning, you can simply hook this up to your Arduino device and get about as much WiFi-ability as a WiFi Shield offers (and that's just out of the box)! The ESP8266 module is an extremely cost effective board with a huge, and ever growing, community.</a:t>
            </a:r>
            <a:endParaRPr sz="1400">
              <a:solidFill>
                <a:srgbClr val="FFFFFF"/>
              </a:solidFill>
              <a:latin typeface="Times New Roman"/>
              <a:ea typeface="Times New Roman"/>
              <a:cs typeface="Times New Roman"/>
              <a:sym typeface="Times New Roman"/>
            </a:endParaRPr>
          </a:p>
          <a:p>
            <a:pPr indent="0" lvl="0" marL="0" rtl="0" algn="ctr">
              <a:lnSpc>
                <a:spcPct val="150000"/>
              </a:lnSpc>
              <a:spcBef>
                <a:spcPts val="8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ctr">
              <a:lnSpc>
                <a:spcPct val="150000"/>
              </a:lnSpc>
              <a:spcBef>
                <a:spcPts val="8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pic>
        <p:nvPicPr>
          <p:cNvPr id="139" name="Google Shape;139;p25"/>
          <p:cNvPicPr preferRelativeResize="0"/>
          <p:nvPr/>
        </p:nvPicPr>
        <p:blipFill rotWithShape="1">
          <a:blip r:embed="rId3">
            <a:alphaModFix/>
          </a:blip>
          <a:srcRect b="2923" l="23187" r="22673" t="3975"/>
          <a:stretch/>
        </p:blipFill>
        <p:spPr>
          <a:xfrm rot="5400000">
            <a:off x="3533875" y="2065624"/>
            <a:ext cx="2152250" cy="3438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43"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b="0" l="0" r="16604" t="0"/>
          <a:stretch/>
        </p:blipFill>
        <p:spPr>
          <a:xfrm>
            <a:off x="0" y="0"/>
            <a:ext cx="9144001" cy="5143500"/>
          </a:xfrm>
          <a:prstGeom prst="rect">
            <a:avLst/>
          </a:prstGeom>
          <a:noFill/>
          <a:ln>
            <a:noFill/>
          </a:ln>
        </p:spPr>
      </p:pic>
      <p:sp>
        <p:nvSpPr>
          <p:cNvPr id="145" name="Google Shape;145;p26"/>
          <p:cNvSpPr txBox="1"/>
          <p:nvPr>
            <p:ph idx="1" type="body"/>
          </p:nvPr>
        </p:nvSpPr>
        <p:spPr>
          <a:xfrm>
            <a:off x="0" y="0"/>
            <a:ext cx="4572000" cy="5027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solidFill>
                  <a:srgbClr val="434343"/>
                </a:solidFill>
                <a:latin typeface="Times New Roman"/>
                <a:ea typeface="Times New Roman"/>
                <a:cs typeface="Times New Roman"/>
                <a:sym typeface="Times New Roman"/>
              </a:rPr>
              <a:t>An ultrasonic sensor will be placed on the interior side of the lid, the one facing the solid waste. As trash increases, the distance between the ultrasonic and the trash decreases. This live data will be sent to our microcontroller.</a:t>
            </a:r>
            <a:r>
              <a:rPr lang="en" sz="1900">
                <a:solidFill>
                  <a:srgbClr val="FFFFFF"/>
                </a:solidFill>
                <a:latin typeface="Times New Roman"/>
                <a:ea typeface="Times New Roman"/>
                <a:cs typeface="Times New Roman"/>
                <a:sym typeface="Times New Roman"/>
              </a:rPr>
              <a:t> </a:t>
            </a:r>
            <a:endParaRPr sz="1900">
              <a:solidFill>
                <a:srgbClr val="FFFFFF"/>
              </a:solidFill>
              <a:latin typeface="Times New Roman"/>
              <a:ea typeface="Times New Roman"/>
              <a:cs typeface="Times New Roman"/>
              <a:sym typeface="Times New Roman"/>
            </a:endParaRPr>
          </a:p>
          <a:p>
            <a:pPr indent="0" lvl="0" marL="457200" rtl="0" algn="l">
              <a:lnSpc>
                <a:spcPct val="200000"/>
              </a:lnSpc>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t/>
            </a:r>
            <a:endParaRPr>
              <a:solidFill>
                <a:srgbClr val="FFFFFF"/>
              </a:solidFill>
              <a:latin typeface="Times New Roman"/>
              <a:ea typeface="Times New Roman"/>
              <a:cs typeface="Times New Roman"/>
              <a:sym typeface="Times New Roman"/>
            </a:endParaRPr>
          </a:p>
        </p:txBody>
      </p:sp>
      <p:pic>
        <p:nvPicPr>
          <p:cNvPr id="146" name="Google Shape;146;p26"/>
          <p:cNvPicPr preferRelativeResize="0"/>
          <p:nvPr/>
        </p:nvPicPr>
        <p:blipFill>
          <a:blip r:embed="rId4">
            <a:alphaModFix/>
          </a:blip>
          <a:stretch>
            <a:fillRect/>
          </a:stretch>
        </p:blipFill>
        <p:spPr>
          <a:xfrm>
            <a:off x="2057000" y="2302925"/>
            <a:ext cx="2248525" cy="259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0" y="0"/>
            <a:ext cx="914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Comic Sans MS"/>
                <a:ea typeface="Comic Sans MS"/>
                <a:cs typeface="Comic Sans MS"/>
                <a:sym typeface="Comic Sans MS"/>
              </a:rPr>
              <a:t>Algorithm for</a:t>
            </a:r>
            <a:r>
              <a:rPr lang="en" sz="2100">
                <a:latin typeface="Comic Sans MS"/>
                <a:ea typeface="Comic Sans MS"/>
                <a:cs typeface="Comic Sans MS"/>
                <a:sym typeface="Comic Sans MS"/>
              </a:rPr>
              <a:t> large-scale implementation:</a:t>
            </a:r>
            <a:endParaRPr sz="2100">
              <a:latin typeface="Comic Sans MS"/>
              <a:ea typeface="Comic Sans MS"/>
              <a:cs typeface="Comic Sans MS"/>
              <a:sym typeface="Comic Sans MS"/>
            </a:endParaRPr>
          </a:p>
        </p:txBody>
      </p:sp>
      <p:sp>
        <p:nvSpPr>
          <p:cNvPr id="152" name="Google Shape;152;p27"/>
          <p:cNvSpPr txBox="1"/>
          <p:nvPr>
            <p:ph idx="1" type="body"/>
          </p:nvPr>
        </p:nvSpPr>
        <p:spPr>
          <a:xfrm>
            <a:off x="311700" y="665725"/>
            <a:ext cx="8520600" cy="41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FFFF"/>
                </a:solidFill>
                <a:latin typeface="Times New Roman"/>
                <a:ea typeface="Times New Roman"/>
                <a:cs typeface="Times New Roman"/>
                <a:sym typeface="Times New Roman"/>
              </a:rPr>
              <a:t>1: I</a:t>
            </a:r>
            <a:r>
              <a:rPr i="1" lang="en" sz="1500">
                <a:solidFill>
                  <a:srgbClr val="FFFFFF"/>
                </a:solidFill>
                <a:latin typeface="Times New Roman"/>
                <a:ea typeface="Times New Roman"/>
                <a:cs typeface="Times New Roman"/>
                <a:sym typeface="Times New Roman"/>
              </a:rPr>
              <a:t>nstall several waste-bins at multiple locations in the city;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2: E</a:t>
            </a:r>
            <a:r>
              <a:rPr i="1" lang="en" sz="1500">
                <a:solidFill>
                  <a:srgbClr val="FFFFFF"/>
                </a:solidFill>
                <a:latin typeface="Times New Roman"/>
                <a:ea typeface="Times New Roman"/>
                <a:cs typeface="Times New Roman"/>
                <a:sym typeface="Times New Roman"/>
              </a:rPr>
              <a:t>mbed each of waste-bins with IoT devices;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3: Define threshold value for wastes for each of the waste-bins;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4: Collect the wastes in the waste-bins;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5: Send the collected data(using smart waste-bins algorithm)  over the Internet to the servers;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6: Store and process the information in the server;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7: Calculate and send the optimized routes to send the vehicles for waste collection(using SP algorithm);</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8: Empty the wastes from the identified waste-bins;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9: Use the collected data for monitoring daily selection of waste-bins;</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rPr i="1" lang="en" sz="1500">
                <a:solidFill>
                  <a:srgbClr val="FFFFFF"/>
                </a:solidFill>
                <a:latin typeface="Times New Roman"/>
                <a:ea typeface="Times New Roman"/>
                <a:cs typeface="Times New Roman"/>
                <a:sym typeface="Times New Roman"/>
              </a:rPr>
              <a:t>10: Predict future traffic in specific location as per Server(future prediction)algorithm </a:t>
            </a:r>
            <a:endParaRPr i="1" sz="1500">
              <a:solidFill>
                <a:srgbClr val="FFFFF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0" y="0"/>
            <a:ext cx="914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Comic Sans MS"/>
                <a:ea typeface="Comic Sans MS"/>
                <a:cs typeface="Comic Sans MS"/>
                <a:sym typeface="Comic Sans MS"/>
              </a:rPr>
              <a:t>Smart waste-bins </a:t>
            </a:r>
            <a:r>
              <a:rPr lang="en" sz="2100">
                <a:latin typeface="Comic Sans MS"/>
                <a:ea typeface="Comic Sans MS"/>
                <a:cs typeface="Comic Sans MS"/>
                <a:sym typeface="Comic Sans MS"/>
              </a:rPr>
              <a:t>Algorithm:</a:t>
            </a:r>
            <a:endParaRPr sz="2100">
              <a:latin typeface="Comic Sans MS"/>
              <a:ea typeface="Comic Sans MS"/>
              <a:cs typeface="Comic Sans MS"/>
              <a:sym typeface="Comic Sans MS"/>
            </a:endParaRPr>
          </a:p>
        </p:txBody>
      </p:sp>
      <p:sp>
        <p:nvSpPr>
          <p:cNvPr id="158" name="Google Shape;158;p28"/>
          <p:cNvSpPr txBox="1"/>
          <p:nvPr>
            <p:ph idx="1" type="body"/>
          </p:nvPr>
        </p:nvSpPr>
        <p:spPr>
          <a:xfrm>
            <a:off x="311700" y="665725"/>
            <a:ext cx="8520600" cy="41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FFFF"/>
                </a:solidFill>
                <a:latin typeface="Times New Roman"/>
                <a:ea typeface="Times New Roman"/>
                <a:cs typeface="Times New Roman"/>
                <a:sym typeface="Times New Roman"/>
              </a:rPr>
              <a:t>1: Sense the level of wastes in waste-bins every 2 hour during the weekday ;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2: Sense the level of wastes in waste-bins every 1 hour during the weekend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3: Compute the rate at which waste-bins is getting field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4: If the waste-bins level is more than 70% then send the message to the server to send the vehicle for waste collection;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rPr i="1" lang="en" sz="1500">
                <a:solidFill>
                  <a:srgbClr val="FFFFFF"/>
                </a:solidFill>
                <a:latin typeface="Times New Roman"/>
                <a:ea typeface="Times New Roman"/>
                <a:cs typeface="Times New Roman"/>
                <a:sym typeface="Times New Roman"/>
              </a:rPr>
              <a:t>5: If the waste-bins level is below 70% then send the message to the server, not to send the vehicle for waste collection</a:t>
            </a:r>
            <a:endParaRPr i="1" sz="15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0" y="0"/>
            <a:ext cx="914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Comic Sans MS"/>
                <a:ea typeface="Comic Sans MS"/>
                <a:cs typeface="Comic Sans MS"/>
                <a:sym typeface="Comic Sans MS"/>
              </a:rPr>
              <a:t>Shortest Path Algorithm:</a:t>
            </a:r>
            <a:endParaRPr sz="2100">
              <a:latin typeface="Comic Sans MS"/>
              <a:ea typeface="Comic Sans MS"/>
              <a:cs typeface="Comic Sans MS"/>
              <a:sym typeface="Comic Sans MS"/>
            </a:endParaRPr>
          </a:p>
        </p:txBody>
      </p:sp>
      <p:sp>
        <p:nvSpPr>
          <p:cNvPr id="164" name="Google Shape;164;p29"/>
          <p:cNvSpPr txBox="1"/>
          <p:nvPr>
            <p:ph idx="1" type="body"/>
          </p:nvPr>
        </p:nvSpPr>
        <p:spPr>
          <a:xfrm>
            <a:off x="311700" y="665725"/>
            <a:ext cx="8520600" cy="41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FFFF"/>
                </a:solidFill>
                <a:latin typeface="Times New Roman"/>
                <a:ea typeface="Times New Roman"/>
                <a:cs typeface="Times New Roman"/>
                <a:sym typeface="Times New Roman"/>
              </a:rPr>
              <a:t>1: Consider street network as a graph;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2: Consider street segments as edges and joining points as vertices;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3: Calculate an accurate shortest travelling distance between two locations;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4: Calculate the distance from one-to-all waste-bins to speed up the route optimization process;</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t/>
            </a:r>
            <a:endParaRPr i="1" sz="1500">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0" y="0"/>
            <a:ext cx="914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Comic Sans MS"/>
                <a:ea typeface="Comic Sans MS"/>
                <a:cs typeface="Comic Sans MS"/>
                <a:sym typeface="Comic Sans MS"/>
              </a:rPr>
              <a:t>Server(future prediction) Algorithm:</a:t>
            </a:r>
            <a:endParaRPr sz="2100">
              <a:latin typeface="Comic Sans MS"/>
              <a:ea typeface="Comic Sans MS"/>
              <a:cs typeface="Comic Sans MS"/>
              <a:sym typeface="Comic Sans MS"/>
            </a:endParaRPr>
          </a:p>
        </p:txBody>
      </p:sp>
      <p:sp>
        <p:nvSpPr>
          <p:cNvPr id="170" name="Google Shape;170;p30"/>
          <p:cNvSpPr txBox="1"/>
          <p:nvPr>
            <p:ph idx="1" type="body"/>
          </p:nvPr>
        </p:nvSpPr>
        <p:spPr>
          <a:xfrm>
            <a:off x="311700" y="665725"/>
            <a:ext cx="8520600" cy="41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FFFF"/>
                </a:solidFill>
                <a:latin typeface="Times New Roman"/>
                <a:ea typeface="Times New Roman"/>
                <a:cs typeface="Times New Roman"/>
                <a:sym typeface="Times New Roman"/>
              </a:rPr>
              <a:t>1: Get waste level for every day of the week from all waste-bins ;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2: Observe the changes in the waste levels during the week-days and weekends;</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3: Note down the drastic changes during the specific days; </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4: Calculate the distance to waste-bins which have significant rise in waste levels;</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i="1" lang="en" sz="1500">
                <a:solidFill>
                  <a:srgbClr val="FFFFFF"/>
                </a:solidFill>
                <a:latin typeface="Times New Roman"/>
                <a:ea typeface="Times New Roman"/>
                <a:cs typeface="Times New Roman"/>
                <a:sym typeface="Times New Roman"/>
              </a:rPr>
              <a:t>5: Speed up the route optimization process for those days;</a:t>
            </a:r>
            <a:endParaRPr i="1" sz="1500">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rPr i="1" lang="en" sz="1500">
                <a:solidFill>
                  <a:srgbClr val="FFFFFF"/>
                </a:solidFill>
                <a:latin typeface="Times New Roman"/>
                <a:ea typeface="Times New Roman"/>
                <a:cs typeface="Times New Roman"/>
                <a:sym typeface="Times New Roman"/>
              </a:rPr>
              <a:t>6: If the rate fill of waste-bins in given area is very high, send alert to municipality to increase vehicles &amp; waste-bins;</a:t>
            </a:r>
            <a:endParaRPr i="1" sz="15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127500" y="111600"/>
            <a:ext cx="8889000" cy="1045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200">
                <a:solidFill>
                  <a:srgbClr val="F3F3F3"/>
                </a:solidFill>
                <a:latin typeface="Comic Sans MS"/>
                <a:ea typeface="Comic Sans MS"/>
                <a:cs typeface="Comic Sans MS"/>
                <a:sym typeface="Comic Sans MS"/>
              </a:rPr>
              <a:t>Mini Project By:</a:t>
            </a:r>
            <a:endParaRPr sz="4200">
              <a:solidFill>
                <a:srgbClr val="F3F3F3"/>
              </a:solidFill>
              <a:latin typeface="Comic Sans MS"/>
              <a:ea typeface="Comic Sans MS"/>
              <a:cs typeface="Comic Sans MS"/>
              <a:sym typeface="Comic Sans MS"/>
            </a:endParaRPr>
          </a:p>
        </p:txBody>
      </p:sp>
      <p:sp>
        <p:nvSpPr>
          <p:cNvPr id="61" name="Google Shape;61;p14"/>
          <p:cNvSpPr txBox="1"/>
          <p:nvPr>
            <p:ph idx="1" type="subTitle"/>
          </p:nvPr>
        </p:nvSpPr>
        <p:spPr>
          <a:xfrm>
            <a:off x="167100" y="1458900"/>
            <a:ext cx="8809800" cy="368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2438">
                <a:solidFill>
                  <a:srgbClr val="F3F3F3"/>
                </a:solidFill>
                <a:latin typeface="Times New Roman"/>
                <a:ea typeface="Times New Roman"/>
                <a:cs typeface="Times New Roman"/>
                <a:sym typeface="Times New Roman"/>
              </a:rPr>
              <a:t>SHIVA SAI(18BEC012)</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lang="en" sz="2438">
                <a:solidFill>
                  <a:srgbClr val="F3F3F3"/>
                </a:solidFill>
                <a:latin typeface="Times New Roman"/>
                <a:ea typeface="Times New Roman"/>
                <a:cs typeface="Times New Roman"/>
                <a:sym typeface="Times New Roman"/>
              </a:rPr>
              <a:t>KIRAN D(18BEC022)</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lang="en" sz="2438">
                <a:solidFill>
                  <a:srgbClr val="F3F3F3"/>
                </a:solidFill>
                <a:latin typeface="Times New Roman"/>
                <a:ea typeface="Times New Roman"/>
                <a:cs typeface="Times New Roman"/>
                <a:sym typeface="Times New Roman"/>
              </a:rPr>
              <a:t>NIKHIL S A(18BEC033)</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lang="en" sz="2438">
                <a:solidFill>
                  <a:srgbClr val="F3F3F3"/>
                </a:solidFill>
                <a:latin typeface="Times New Roman"/>
                <a:ea typeface="Times New Roman"/>
                <a:cs typeface="Times New Roman"/>
                <a:sym typeface="Times New Roman"/>
              </a:rPr>
              <a:t>NITHIN R(18BEC034)</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solidFill>
                <a:srgbClr val="F3F3F3"/>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3F3F3"/>
                </a:solidFill>
              </a:rPr>
              <a:t>                           </a:t>
            </a:r>
            <a:r>
              <a:rPr lang="en" sz="2500">
                <a:solidFill>
                  <a:srgbClr val="F3F3F3"/>
                </a:solidFill>
                <a:latin typeface="Times New Roman"/>
                <a:ea typeface="Times New Roman"/>
                <a:cs typeface="Times New Roman"/>
                <a:sym typeface="Times New Roman"/>
              </a:rPr>
              <a:t> Project Guide:</a:t>
            </a:r>
            <a:endParaRPr sz="2500">
              <a:solidFill>
                <a:srgbClr val="F3F3F3"/>
              </a:solidFill>
              <a:latin typeface="Times New Roman"/>
              <a:ea typeface="Times New Roman"/>
              <a:cs typeface="Times New Roman"/>
              <a:sym typeface="Times New Roman"/>
            </a:endParaRPr>
          </a:p>
          <a:p>
            <a:pPr indent="0" lvl="0" marL="0" rtl="0" algn="ctr">
              <a:spcBef>
                <a:spcPts val="0"/>
              </a:spcBef>
              <a:spcAft>
                <a:spcPts val="0"/>
              </a:spcAft>
              <a:buNone/>
            </a:pPr>
            <a:r>
              <a:rPr lang="en" sz="2500">
                <a:solidFill>
                  <a:srgbClr val="F3F3F3"/>
                </a:solidFill>
                <a:latin typeface="Times New Roman"/>
                <a:ea typeface="Times New Roman"/>
                <a:cs typeface="Times New Roman"/>
                <a:sym typeface="Times New Roman"/>
              </a:rPr>
              <a:t>						Dr. Prakash Pawar</a:t>
            </a:r>
            <a:endParaRPr sz="2500">
              <a:solidFill>
                <a:srgbClr val="F3F3F3"/>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F3F3F3"/>
              </a:solidFill>
            </a:endParaRPr>
          </a:p>
        </p:txBody>
      </p:sp>
      <p:pic>
        <p:nvPicPr>
          <p:cNvPr id="62" name="Google Shape;62;p14"/>
          <p:cNvPicPr preferRelativeResize="0"/>
          <p:nvPr/>
        </p:nvPicPr>
        <p:blipFill>
          <a:blip r:embed="rId4">
            <a:alphaModFix/>
          </a:blip>
          <a:stretch>
            <a:fillRect/>
          </a:stretch>
        </p:blipFill>
        <p:spPr>
          <a:xfrm>
            <a:off x="5262150" y="272450"/>
            <a:ext cx="3714750" cy="114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113250" y="111600"/>
            <a:ext cx="8917500" cy="9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solidFill>
                  <a:srgbClr val="666666"/>
                </a:solidFill>
                <a:latin typeface="Comic Sans MS"/>
                <a:ea typeface="Comic Sans MS"/>
                <a:cs typeface="Comic Sans MS"/>
                <a:sym typeface="Comic Sans MS"/>
              </a:rPr>
              <a:t>PROBLEM STATEMENT:</a:t>
            </a:r>
            <a:endParaRPr sz="2500">
              <a:solidFill>
                <a:srgbClr val="666666"/>
              </a:solidFill>
              <a:latin typeface="Comic Sans MS"/>
              <a:ea typeface="Comic Sans MS"/>
              <a:cs typeface="Comic Sans MS"/>
              <a:sym typeface="Comic Sans MS"/>
            </a:endParaRPr>
          </a:p>
          <a:p>
            <a:pPr indent="0" lvl="0" marL="0" rtl="0" algn="l">
              <a:spcBef>
                <a:spcPts val="0"/>
              </a:spcBef>
              <a:spcAft>
                <a:spcPts val="0"/>
              </a:spcAft>
              <a:buNone/>
            </a:pPr>
            <a:r>
              <a:t/>
            </a:r>
            <a:endParaRPr sz="2500">
              <a:solidFill>
                <a:srgbClr val="FFFFFF"/>
              </a:solidFill>
              <a:latin typeface="Comic Sans MS"/>
              <a:ea typeface="Comic Sans MS"/>
              <a:cs typeface="Comic Sans MS"/>
              <a:sym typeface="Comic Sans MS"/>
            </a:endParaRPr>
          </a:p>
        </p:txBody>
      </p:sp>
      <p:sp>
        <p:nvSpPr>
          <p:cNvPr id="68" name="Google Shape;68;p15"/>
          <p:cNvSpPr txBox="1"/>
          <p:nvPr>
            <p:ph idx="1" type="subTitle"/>
          </p:nvPr>
        </p:nvSpPr>
        <p:spPr>
          <a:xfrm>
            <a:off x="113250" y="735400"/>
            <a:ext cx="8765100" cy="4317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T</a:t>
            </a:r>
            <a:r>
              <a:rPr lang="en" sz="1900">
                <a:solidFill>
                  <a:srgbClr val="434343"/>
                </a:solidFill>
                <a:latin typeface="Times New Roman"/>
                <a:ea typeface="Times New Roman"/>
                <a:cs typeface="Times New Roman"/>
                <a:sym typeface="Times New Roman"/>
              </a:rPr>
              <a:t>he main problems of the existing solid waste collection process and management system are as follows.</a:t>
            </a:r>
            <a:r>
              <a:rPr lang="en" sz="1500">
                <a:solidFill>
                  <a:srgbClr val="434343"/>
                </a:solidFill>
                <a:latin typeface="Arial"/>
                <a:ea typeface="Arial"/>
                <a:cs typeface="Arial"/>
                <a:sym typeface="Arial"/>
              </a:rPr>
              <a:t> </a:t>
            </a:r>
            <a:endParaRPr sz="1500">
              <a:solidFill>
                <a:srgbClr val="434343"/>
              </a:solidFill>
              <a:latin typeface="Arial"/>
              <a:ea typeface="Arial"/>
              <a:cs typeface="Arial"/>
              <a:sym typeface="Arial"/>
            </a:endParaRPr>
          </a:p>
          <a:p>
            <a:pPr indent="0" lvl="0" marL="0" rtl="0" algn="ctr">
              <a:lnSpc>
                <a:spcPct val="115000"/>
              </a:lnSpc>
              <a:spcBef>
                <a:spcPts val="0"/>
              </a:spcBef>
              <a:spcAft>
                <a:spcPts val="0"/>
              </a:spcAft>
              <a:buNone/>
            </a:pPr>
            <a:r>
              <a:t/>
            </a:r>
            <a:endParaRPr sz="1500">
              <a:solidFill>
                <a:srgbClr val="434343"/>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1.Lack of the information about the collecting time and area. </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2.Lack of the proper system for monitoring, tracking the trucks and trash bins that have been      collected in real time.  </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3.One of the main concerns with our environment has been solid waste management which impacts the health and environment of our society.  </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4.There is no quick response to urgent cases like truck accident, breakdown, longtime idling.</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5.There is no quick way to response to client's complaints about uncollected waste. </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7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150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Examples:</a:t>
            </a:r>
            <a:endParaRPr>
              <a:solidFill>
                <a:srgbClr val="FFFFFF"/>
              </a:solidFill>
              <a:latin typeface="Comic Sans MS"/>
              <a:ea typeface="Comic Sans MS"/>
              <a:cs typeface="Comic Sans MS"/>
              <a:sym typeface="Comic Sans MS"/>
            </a:endParaRPr>
          </a:p>
        </p:txBody>
      </p:sp>
      <p:pic>
        <p:nvPicPr>
          <p:cNvPr id="74" name="Google Shape;74;p16"/>
          <p:cNvPicPr preferRelativeResize="0"/>
          <p:nvPr/>
        </p:nvPicPr>
        <p:blipFill>
          <a:blip r:embed="rId3">
            <a:alphaModFix/>
          </a:blip>
          <a:stretch>
            <a:fillRect/>
          </a:stretch>
        </p:blipFill>
        <p:spPr>
          <a:xfrm>
            <a:off x="415950" y="784400"/>
            <a:ext cx="4156051" cy="4115175"/>
          </a:xfrm>
          <a:prstGeom prst="rect">
            <a:avLst/>
          </a:prstGeom>
          <a:noFill/>
          <a:ln>
            <a:noFill/>
          </a:ln>
        </p:spPr>
      </p:pic>
      <p:pic>
        <p:nvPicPr>
          <p:cNvPr id="75" name="Google Shape;75;p16"/>
          <p:cNvPicPr preferRelativeResize="0"/>
          <p:nvPr/>
        </p:nvPicPr>
        <p:blipFill>
          <a:blip r:embed="rId4">
            <a:alphaModFix/>
          </a:blip>
          <a:stretch>
            <a:fillRect/>
          </a:stretch>
        </p:blipFill>
        <p:spPr>
          <a:xfrm>
            <a:off x="4717125" y="784400"/>
            <a:ext cx="4115175" cy="411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3940050" y="968350"/>
            <a:ext cx="5059600" cy="3722150"/>
          </a:xfrm>
          <a:prstGeom prst="rect">
            <a:avLst/>
          </a:prstGeom>
          <a:noFill/>
          <a:ln>
            <a:noFill/>
          </a:ln>
        </p:spPr>
      </p:pic>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800"/>
              </a:spcBef>
              <a:spcAft>
                <a:spcPts val="0"/>
              </a:spcAft>
              <a:buNone/>
            </a:pPr>
            <a:r>
              <a:rPr b="1" lang="en" sz="1900">
                <a:solidFill>
                  <a:srgbClr val="22273A"/>
                </a:solidFill>
                <a:highlight>
                  <a:srgbClr val="FFFFFF"/>
                </a:highlight>
                <a:latin typeface="Comic Sans MS"/>
                <a:ea typeface="Comic Sans MS"/>
                <a:cs typeface="Comic Sans MS"/>
                <a:sym typeface="Comic Sans MS"/>
              </a:rPr>
              <a:t>EFFECTS OF IMPROPER RUBBISH REMOVAL AND WASTE MANAGEMENT</a:t>
            </a:r>
            <a:endParaRPr b="1" sz="1900">
              <a:solidFill>
                <a:srgbClr val="22273A"/>
              </a:solidFill>
              <a:highlight>
                <a:srgbClr val="FFFFFF"/>
              </a:highlight>
              <a:latin typeface="Comic Sans MS"/>
              <a:ea typeface="Comic Sans MS"/>
              <a:cs typeface="Comic Sans MS"/>
              <a:sym typeface="Comic Sans MS"/>
            </a:endParaRPr>
          </a:p>
          <a:p>
            <a:pPr indent="0" lvl="0" marL="0" rtl="0" algn="l">
              <a:spcBef>
                <a:spcPts val="400"/>
              </a:spcBef>
              <a:spcAft>
                <a:spcPts val="0"/>
              </a:spcAft>
              <a:buNone/>
            </a:pPr>
            <a:r>
              <a:t/>
            </a:r>
            <a:endParaRPr/>
          </a:p>
          <a:p>
            <a:pPr indent="-328612" lvl="0" marL="457200" rtl="0" algn="l">
              <a:lnSpc>
                <a:spcPct val="150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Soil contamination.</a:t>
            </a:r>
            <a:endParaRPr sz="1750">
              <a:latin typeface="Times New Roman"/>
              <a:ea typeface="Times New Roman"/>
              <a:cs typeface="Times New Roman"/>
              <a:sym typeface="Times New Roman"/>
            </a:endParaRPr>
          </a:p>
          <a:p>
            <a:pPr indent="-328612" lvl="0" marL="457200" rtl="0" algn="l">
              <a:lnSpc>
                <a:spcPct val="150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Air contamination.</a:t>
            </a:r>
            <a:endParaRPr sz="1750">
              <a:latin typeface="Times New Roman"/>
              <a:ea typeface="Times New Roman"/>
              <a:cs typeface="Times New Roman"/>
              <a:sym typeface="Times New Roman"/>
            </a:endParaRPr>
          </a:p>
          <a:p>
            <a:pPr indent="-328612" lvl="0" marL="457200" rtl="0" algn="l">
              <a:lnSpc>
                <a:spcPct val="150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Water contamination.</a:t>
            </a:r>
            <a:endParaRPr sz="1750">
              <a:latin typeface="Times New Roman"/>
              <a:ea typeface="Times New Roman"/>
              <a:cs typeface="Times New Roman"/>
              <a:sym typeface="Times New Roman"/>
            </a:endParaRPr>
          </a:p>
          <a:p>
            <a:pPr indent="-328612" lvl="0" marL="457200" rtl="0" algn="l">
              <a:lnSpc>
                <a:spcPct val="150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Bad impact on human health.</a:t>
            </a:r>
            <a:endParaRPr sz="1750">
              <a:latin typeface="Times New Roman"/>
              <a:ea typeface="Times New Roman"/>
              <a:cs typeface="Times New Roman"/>
              <a:sym typeface="Times New Roman"/>
            </a:endParaRPr>
          </a:p>
          <a:p>
            <a:pPr indent="-328612" lvl="0" marL="457200" rtl="0" algn="l">
              <a:lnSpc>
                <a:spcPct val="150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Impact on animals.</a:t>
            </a:r>
            <a:endParaRPr sz="1750">
              <a:latin typeface="Times New Roman"/>
              <a:ea typeface="Times New Roman"/>
              <a:cs typeface="Times New Roman"/>
              <a:sym typeface="Times New Roman"/>
            </a:endParaRPr>
          </a:p>
          <a:p>
            <a:pPr indent="-328612" lvl="0" marL="457200" rtl="0" algn="l">
              <a:lnSpc>
                <a:spcPct val="150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Disease-carrying pests.</a:t>
            </a:r>
            <a:endParaRPr sz="1750">
              <a:latin typeface="Times New Roman"/>
              <a:ea typeface="Times New Roman"/>
              <a:cs typeface="Times New Roman"/>
              <a:sym typeface="Times New Roman"/>
            </a:endParaRPr>
          </a:p>
          <a:p>
            <a:pPr indent="-328612" lvl="0" marL="457200" rtl="0" algn="l">
              <a:lnSpc>
                <a:spcPct val="150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Missed recycle opportunity.</a:t>
            </a:r>
            <a:endParaRPr sz="1750">
              <a:latin typeface="Times New Roman"/>
              <a:ea typeface="Times New Roman"/>
              <a:cs typeface="Times New Roman"/>
              <a:sym typeface="Times New Roman"/>
            </a:endParaRPr>
          </a:p>
          <a:p>
            <a:pPr indent="-328612" lvl="0" marL="457200" rtl="0" algn="l">
              <a:lnSpc>
                <a:spcPct val="150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It is slowly killing planet.</a:t>
            </a:r>
            <a:endParaRPr sz="1750">
              <a:latin typeface="Times New Roman"/>
              <a:ea typeface="Times New Roman"/>
              <a:cs typeface="Times New Roman"/>
              <a:sym typeface="Times New Roman"/>
            </a:endParaRPr>
          </a:p>
          <a:p>
            <a:pPr indent="-328612" lvl="0" marL="457200" rtl="0" algn="l">
              <a:lnSpc>
                <a:spcPct val="150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Causes extreme climatic changes.</a:t>
            </a:r>
            <a:endParaRPr sz="175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0" y="0"/>
            <a:ext cx="9138197" cy="5143500"/>
          </a:xfrm>
          <a:prstGeom prst="rect">
            <a:avLst/>
          </a:prstGeom>
          <a:noFill/>
          <a:ln>
            <a:noFill/>
          </a:ln>
        </p:spPr>
      </p:pic>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SOLUTION:</a:t>
            </a:r>
            <a:endParaRPr>
              <a:solidFill>
                <a:srgbClr val="FFFFFF"/>
              </a:solidFill>
              <a:latin typeface="Comic Sans MS"/>
              <a:ea typeface="Comic Sans MS"/>
              <a:cs typeface="Comic Sans MS"/>
              <a:sym typeface="Comic Sans MS"/>
            </a:endParaRPr>
          </a:p>
        </p:txBody>
      </p:sp>
      <p:sp>
        <p:nvSpPr>
          <p:cNvPr id="88" name="Google Shape;88;p18"/>
          <p:cNvSpPr txBox="1"/>
          <p:nvPr>
            <p:ph idx="1" type="body"/>
          </p:nvPr>
        </p:nvSpPr>
        <p:spPr>
          <a:xfrm>
            <a:off x="259050" y="1355375"/>
            <a:ext cx="8625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Font typeface="Times New Roman"/>
              <a:buChar char="●"/>
            </a:pPr>
            <a:r>
              <a:rPr lang="en" sz="1900">
                <a:solidFill>
                  <a:srgbClr val="FFFFFF"/>
                </a:solidFill>
                <a:latin typeface="Times New Roman"/>
                <a:ea typeface="Times New Roman"/>
                <a:cs typeface="Times New Roman"/>
                <a:sym typeface="Times New Roman"/>
              </a:rPr>
              <a:t>What our system does is it gives a real time indicator of the garbage level in a trash-can at any given time. </a:t>
            </a:r>
            <a:endParaRPr sz="1900">
              <a:solidFill>
                <a:srgbClr val="FFFFFF"/>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900">
              <a:solidFill>
                <a:srgbClr val="FFFFFF"/>
              </a:solidFill>
              <a:latin typeface="Times New Roman"/>
              <a:ea typeface="Times New Roman"/>
              <a:cs typeface="Times New Roman"/>
              <a:sym typeface="Times New Roman"/>
            </a:endParaRPr>
          </a:p>
          <a:p>
            <a:pPr indent="-349250" lvl="0" marL="457200" rtl="0" algn="l">
              <a:spcBef>
                <a:spcPts val="1200"/>
              </a:spcBef>
              <a:spcAft>
                <a:spcPts val="0"/>
              </a:spcAft>
              <a:buClr>
                <a:srgbClr val="FFFFFF"/>
              </a:buClr>
              <a:buSzPts val="1900"/>
              <a:buFont typeface="Times New Roman"/>
              <a:buChar char="●"/>
            </a:pPr>
            <a:r>
              <a:rPr lang="en" sz="1900">
                <a:solidFill>
                  <a:srgbClr val="FFFFFF"/>
                </a:solidFill>
                <a:latin typeface="Times New Roman"/>
                <a:ea typeface="Times New Roman"/>
                <a:cs typeface="Times New Roman"/>
                <a:sym typeface="Times New Roman"/>
              </a:rPr>
              <a:t> Using that data we can then optimize waste collection routes and ultimately reduce fuel consumption. It allows trash collectors to plan their daily/weekly pick up schedule.</a:t>
            </a:r>
            <a:endParaRPr sz="1900">
              <a:solidFill>
                <a:srgbClr val="FFFFFF"/>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900">
                <a:solidFill>
                  <a:srgbClr val="434343"/>
                </a:solidFill>
                <a:highlight>
                  <a:srgbClr val="FFFF00"/>
                </a:highlight>
                <a:latin typeface="Times New Roman"/>
                <a:ea typeface="Times New Roman"/>
                <a:cs typeface="Times New Roman"/>
                <a:sym typeface="Times New Roman"/>
              </a:rPr>
              <a:t>We can implement our project in our brand new campus to maintain cleanliness and hygiene.</a:t>
            </a:r>
            <a:r>
              <a:rPr lang="en" sz="1900">
                <a:solidFill>
                  <a:srgbClr val="FFFFFF"/>
                </a:solidFill>
                <a:latin typeface="Times New Roman"/>
                <a:ea typeface="Times New Roman"/>
                <a:cs typeface="Times New Roman"/>
                <a:sym typeface="Times New Roman"/>
              </a:rPr>
              <a:t> </a:t>
            </a:r>
            <a:endParaRPr sz="19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92" name="Shape 92"/>
        <p:cNvGrpSpPr/>
        <p:nvPr/>
      </p:nvGrpSpPr>
      <p:grpSpPr>
        <a:xfrm>
          <a:off x="0" y="0"/>
          <a:ext cx="0" cy="0"/>
          <a:chOff x="0" y="0"/>
          <a:chExt cx="0" cy="0"/>
        </a:xfrm>
      </p:grpSpPr>
      <p:pic>
        <p:nvPicPr>
          <p:cNvPr id="93" name="Google Shape;93;p19"/>
          <p:cNvPicPr preferRelativeResize="0"/>
          <p:nvPr/>
        </p:nvPicPr>
        <p:blipFill rotWithShape="1">
          <a:blip r:embed="rId3">
            <a:alphaModFix/>
          </a:blip>
          <a:srcRect b="15349" l="-568" r="52366" t="16124"/>
          <a:stretch/>
        </p:blipFill>
        <p:spPr>
          <a:xfrm>
            <a:off x="179475" y="233375"/>
            <a:ext cx="4260650" cy="2759425"/>
          </a:xfrm>
          <a:prstGeom prst="rect">
            <a:avLst/>
          </a:prstGeom>
          <a:noFill/>
          <a:ln>
            <a:noFill/>
          </a:ln>
        </p:spPr>
      </p:pic>
      <p:pic>
        <p:nvPicPr>
          <p:cNvPr id="94" name="Google Shape;94;p19"/>
          <p:cNvPicPr preferRelativeResize="0"/>
          <p:nvPr/>
        </p:nvPicPr>
        <p:blipFill rotWithShape="1">
          <a:blip r:embed="rId4">
            <a:alphaModFix/>
          </a:blip>
          <a:srcRect b="7933" l="49044" r="0" t="4015"/>
          <a:stretch/>
        </p:blipFill>
        <p:spPr>
          <a:xfrm>
            <a:off x="4703875" y="2252200"/>
            <a:ext cx="4260650" cy="275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42025" y="78000"/>
            <a:ext cx="862200" cy="4987500"/>
          </a:xfrm>
          <a:prstGeom prst="rect">
            <a:avLst/>
          </a:prstGeom>
          <a:effectLst>
            <a:outerShdw blurRad="71438" rotWithShape="0" algn="bl" dir="11040000" dist="228600">
              <a:srgbClr val="FFFFFF">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S</a:t>
            </a:r>
            <a:endParaRPr b="1" sz="1490">
              <a:solidFill>
                <a:srgbClr val="CC4125"/>
              </a:solidFill>
              <a:latin typeface="Comic Sans MS"/>
              <a:ea typeface="Comic Sans MS"/>
              <a:cs typeface="Comic Sans MS"/>
              <a:sym typeface="Comic Sans MS"/>
            </a:endParaRPr>
          </a:p>
          <a:p>
            <a:pPr indent="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Y</a:t>
            </a:r>
            <a:endParaRPr b="1" sz="1490">
              <a:solidFill>
                <a:srgbClr val="CC4125"/>
              </a:solidFill>
              <a:latin typeface="Comic Sans MS"/>
              <a:ea typeface="Comic Sans MS"/>
              <a:cs typeface="Comic Sans MS"/>
              <a:sym typeface="Comic Sans MS"/>
            </a:endParaRPr>
          </a:p>
          <a:p>
            <a:pPr indent="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S</a:t>
            </a:r>
            <a:endParaRPr b="1" sz="1490">
              <a:solidFill>
                <a:srgbClr val="CC4125"/>
              </a:solidFill>
              <a:latin typeface="Comic Sans MS"/>
              <a:ea typeface="Comic Sans MS"/>
              <a:cs typeface="Comic Sans MS"/>
              <a:sym typeface="Comic Sans MS"/>
            </a:endParaRPr>
          </a:p>
          <a:p>
            <a:pPr indent="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T</a:t>
            </a:r>
            <a:endParaRPr b="1" sz="1490">
              <a:solidFill>
                <a:srgbClr val="CC4125"/>
              </a:solidFill>
              <a:latin typeface="Comic Sans MS"/>
              <a:ea typeface="Comic Sans MS"/>
              <a:cs typeface="Comic Sans MS"/>
              <a:sym typeface="Comic Sans MS"/>
            </a:endParaRPr>
          </a:p>
          <a:p>
            <a:pPr indent="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E</a:t>
            </a:r>
            <a:endParaRPr b="1" sz="1490">
              <a:solidFill>
                <a:srgbClr val="CC4125"/>
              </a:solidFill>
              <a:latin typeface="Comic Sans MS"/>
              <a:ea typeface="Comic Sans MS"/>
              <a:cs typeface="Comic Sans MS"/>
              <a:sym typeface="Comic Sans MS"/>
            </a:endParaRPr>
          </a:p>
          <a:p>
            <a:pPr indent="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M</a:t>
            </a:r>
            <a:endParaRPr b="1" sz="1490">
              <a:solidFill>
                <a:srgbClr val="CC4125"/>
              </a:solidFill>
              <a:latin typeface="Comic Sans MS"/>
              <a:ea typeface="Comic Sans MS"/>
              <a:cs typeface="Comic Sans MS"/>
              <a:sym typeface="Comic Sans MS"/>
            </a:endParaRPr>
          </a:p>
          <a:p>
            <a:pPr indent="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 </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A </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R</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C</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H</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I</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T</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E</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C</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T</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U</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R</a:t>
            </a:r>
            <a:endParaRPr b="1" sz="1490">
              <a:solidFill>
                <a:srgbClr val="CC4125"/>
              </a:solidFill>
              <a:latin typeface="Comic Sans MS"/>
              <a:ea typeface="Comic Sans MS"/>
              <a:cs typeface="Comic Sans MS"/>
              <a:sym typeface="Comic Sans MS"/>
            </a:endParaRPr>
          </a:p>
          <a:p>
            <a:pPr indent="457200" lvl="0" marL="0" rtl="0" algn="l">
              <a:spcBef>
                <a:spcPts val="0"/>
              </a:spcBef>
              <a:spcAft>
                <a:spcPts val="0"/>
              </a:spcAft>
              <a:buSzPts val="990"/>
              <a:buNone/>
            </a:pPr>
            <a:r>
              <a:rPr b="1" lang="en" sz="1490">
                <a:solidFill>
                  <a:srgbClr val="CC4125"/>
                </a:solidFill>
                <a:latin typeface="Comic Sans MS"/>
                <a:ea typeface="Comic Sans MS"/>
                <a:cs typeface="Comic Sans MS"/>
                <a:sym typeface="Comic Sans MS"/>
              </a:rPr>
              <a:t>E</a:t>
            </a:r>
            <a:endParaRPr b="1" sz="1490">
              <a:solidFill>
                <a:srgbClr val="CC4125"/>
              </a:solidFill>
              <a:latin typeface="Comic Sans MS"/>
              <a:ea typeface="Comic Sans MS"/>
              <a:cs typeface="Comic Sans MS"/>
              <a:sym typeface="Comic Sans MS"/>
            </a:endParaRPr>
          </a:p>
          <a:p>
            <a:pPr indent="0" lvl="0" marL="0" rtl="0" algn="l">
              <a:spcBef>
                <a:spcPts val="0"/>
              </a:spcBef>
              <a:spcAft>
                <a:spcPts val="0"/>
              </a:spcAft>
              <a:buSzPts val="990"/>
              <a:buNone/>
            </a:pPr>
            <a:r>
              <a:t/>
            </a:r>
            <a:endParaRPr b="1" sz="1490">
              <a:solidFill>
                <a:srgbClr val="CC4125"/>
              </a:solidFill>
              <a:latin typeface="Comic Sans MS"/>
              <a:ea typeface="Comic Sans MS"/>
              <a:cs typeface="Comic Sans MS"/>
              <a:sym typeface="Comic Sans MS"/>
            </a:endParaRPr>
          </a:p>
        </p:txBody>
      </p:sp>
      <p:pic>
        <p:nvPicPr>
          <p:cNvPr id="100" name="Google Shape;100;p20"/>
          <p:cNvPicPr preferRelativeResize="0"/>
          <p:nvPr/>
        </p:nvPicPr>
        <p:blipFill>
          <a:blip r:embed="rId3">
            <a:alphaModFix/>
          </a:blip>
          <a:stretch>
            <a:fillRect/>
          </a:stretch>
        </p:blipFill>
        <p:spPr>
          <a:xfrm>
            <a:off x="1511700" y="152400"/>
            <a:ext cx="7298312"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240675" y="13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Components Required for designing:</a:t>
            </a:r>
            <a:endParaRPr>
              <a:solidFill>
                <a:srgbClr val="FFFFFF"/>
              </a:solidFill>
              <a:latin typeface="Comic Sans MS"/>
              <a:ea typeface="Comic Sans MS"/>
              <a:cs typeface="Comic Sans MS"/>
              <a:sym typeface="Comic Sans MS"/>
            </a:endParaRPr>
          </a:p>
        </p:txBody>
      </p:sp>
      <p:sp>
        <p:nvSpPr>
          <p:cNvPr id="106" name="Google Shape;106;p21"/>
          <p:cNvSpPr txBox="1"/>
          <p:nvPr>
            <p:ph idx="1" type="body"/>
          </p:nvPr>
        </p:nvSpPr>
        <p:spPr>
          <a:xfrm>
            <a:off x="311700" y="703225"/>
            <a:ext cx="8520600" cy="42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1)Ultrasonic sensor  					 </a:t>
            </a:r>
            <a:r>
              <a:rPr lang="en">
                <a:solidFill>
                  <a:srgbClr val="FFFFFF"/>
                </a:solidFill>
                <a:latin typeface="Times New Roman"/>
                <a:ea typeface="Times New Roman"/>
                <a:cs typeface="Times New Roman"/>
                <a:sym typeface="Times New Roman"/>
              </a:rPr>
              <a:t>3)Wifi Shield</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FFFFFF"/>
                </a:solidFill>
                <a:latin typeface="Times New Roman"/>
                <a:ea typeface="Times New Roman"/>
                <a:cs typeface="Times New Roman"/>
                <a:sym typeface="Times New Roman"/>
              </a:rPr>
              <a:t>2)Arduino uno							 </a:t>
            </a:r>
            <a:r>
              <a:rPr lang="en">
                <a:solidFill>
                  <a:srgbClr val="FFFFFF"/>
                </a:solidFill>
                <a:latin typeface="Times New Roman"/>
                <a:ea typeface="Times New Roman"/>
                <a:cs typeface="Times New Roman"/>
                <a:sym typeface="Times New Roman"/>
              </a:rPr>
              <a:t>4)Battery.</a:t>
            </a:r>
            <a:endParaRPr>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FFFFFF"/>
              </a:solidFill>
              <a:latin typeface="Times New Roman"/>
              <a:ea typeface="Times New Roman"/>
              <a:cs typeface="Times New Roman"/>
              <a:sym typeface="Times New Roman"/>
            </a:endParaRPr>
          </a:p>
        </p:txBody>
      </p:sp>
      <p:pic>
        <p:nvPicPr>
          <p:cNvPr id="107" name="Google Shape;107;p21"/>
          <p:cNvPicPr preferRelativeResize="0"/>
          <p:nvPr/>
        </p:nvPicPr>
        <p:blipFill rotWithShape="1">
          <a:blip r:embed="rId3">
            <a:alphaModFix/>
          </a:blip>
          <a:srcRect b="13062" l="0" r="0" t="22400"/>
          <a:stretch/>
        </p:blipFill>
        <p:spPr>
          <a:xfrm>
            <a:off x="628425" y="1141300"/>
            <a:ext cx="3074500" cy="1430450"/>
          </a:xfrm>
          <a:prstGeom prst="rect">
            <a:avLst/>
          </a:prstGeom>
          <a:noFill/>
          <a:ln>
            <a:noFill/>
          </a:ln>
        </p:spPr>
      </p:pic>
      <p:pic>
        <p:nvPicPr>
          <p:cNvPr id="108" name="Google Shape;108;p21"/>
          <p:cNvPicPr preferRelativeResize="0"/>
          <p:nvPr/>
        </p:nvPicPr>
        <p:blipFill rotWithShape="1">
          <a:blip r:embed="rId4">
            <a:alphaModFix/>
          </a:blip>
          <a:srcRect b="23271" l="12198" r="11272" t="23474"/>
          <a:stretch/>
        </p:blipFill>
        <p:spPr>
          <a:xfrm>
            <a:off x="628425" y="3009825"/>
            <a:ext cx="3074500" cy="1613201"/>
          </a:xfrm>
          <a:prstGeom prst="rect">
            <a:avLst/>
          </a:prstGeom>
          <a:noFill/>
          <a:ln>
            <a:noFill/>
          </a:ln>
        </p:spPr>
      </p:pic>
      <p:pic>
        <p:nvPicPr>
          <p:cNvPr id="109" name="Google Shape;109;p21"/>
          <p:cNvPicPr preferRelativeResize="0"/>
          <p:nvPr/>
        </p:nvPicPr>
        <p:blipFill rotWithShape="1">
          <a:blip r:embed="rId5">
            <a:alphaModFix/>
          </a:blip>
          <a:srcRect b="0" l="0" r="0" t="26275"/>
          <a:stretch/>
        </p:blipFill>
        <p:spPr>
          <a:xfrm>
            <a:off x="4798575" y="1095637"/>
            <a:ext cx="3074501" cy="1521774"/>
          </a:xfrm>
          <a:prstGeom prst="rect">
            <a:avLst/>
          </a:prstGeom>
          <a:noFill/>
          <a:ln>
            <a:noFill/>
          </a:ln>
        </p:spPr>
      </p:pic>
      <p:pic>
        <p:nvPicPr>
          <p:cNvPr id="110" name="Google Shape;110;p21"/>
          <p:cNvPicPr preferRelativeResize="0"/>
          <p:nvPr/>
        </p:nvPicPr>
        <p:blipFill>
          <a:blip r:embed="rId6">
            <a:alphaModFix/>
          </a:blip>
          <a:stretch>
            <a:fillRect/>
          </a:stretch>
        </p:blipFill>
        <p:spPr>
          <a:xfrm>
            <a:off x="4798575" y="3009825"/>
            <a:ext cx="2241825" cy="1613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