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8883640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8883640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b888364080_0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b888364080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888364080_0_10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888364080_0_10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888364080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888364080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888364080_0_10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888364080_0_10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888364080_0_10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888364080_0_10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888364080_0_10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888364080_0_1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4.jpg"/><Relationship Id="rId4"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jpg"/><Relationship Id="rId5" Type="http://schemas.openxmlformats.org/officeDocument/2006/relationships/image" Target="../media/image2.png"/><Relationship Id="rId6"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11600" y="1584100"/>
            <a:ext cx="4460400" cy="2097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3500">
                <a:solidFill>
                  <a:srgbClr val="FFFFFF"/>
                </a:solidFill>
                <a:latin typeface="Comic Sans MS"/>
                <a:ea typeface="Comic Sans MS"/>
                <a:cs typeface="Comic Sans MS"/>
                <a:sym typeface="Comic Sans MS"/>
              </a:rPr>
              <a:t>Development of Smart Waste Management System based on IoT platform</a:t>
            </a:r>
            <a:endParaRPr sz="3500">
              <a:solidFill>
                <a:srgbClr val="FFFFFF"/>
              </a:solidFill>
              <a:latin typeface="Comic Sans MS"/>
              <a:ea typeface="Comic Sans MS"/>
              <a:cs typeface="Comic Sans MS"/>
              <a:sym typeface="Comic Sans M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ph type="ctrTitle"/>
          </p:nvPr>
        </p:nvSpPr>
        <p:spPr>
          <a:xfrm>
            <a:off x="127500" y="111600"/>
            <a:ext cx="8889000" cy="1045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200">
                <a:solidFill>
                  <a:srgbClr val="F3F3F3"/>
                </a:solidFill>
                <a:latin typeface="Comic Sans MS"/>
                <a:ea typeface="Comic Sans MS"/>
                <a:cs typeface="Comic Sans MS"/>
                <a:sym typeface="Comic Sans MS"/>
              </a:rPr>
              <a:t>Mini Project By:</a:t>
            </a:r>
            <a:endParaRPr sz="4200">
              <a:solidFill>
                <a:srgbClr val="F3F3F3"/>
              </a:solidFill>
              <a:latin typeface="Comic Sans MS"/>
              <a:ea typeface="Comic Sans MS"/>
              <a:cs typeface="Comic Sans MS"/>
              <a:sym typeface="Comic Sans MS"/>
            </a:endParaRPr>
          </a:p>
        </p:txBody>
      </p:sp>
      <p:sp>
        <p:nvSpPr>
          <p:cNvPr id="61" name="Google Shape;61;p14"/>
          <p:cNvSpPr txBox="1"/>
          <p:nvPr>
            <p:ph idx="1" type="subTitle"/>
          </p:nvPr>
        </p:nvSpPr>
        <p:spPr>
          <a:xfrm>
            <a:off x="167100" y="1458900"/>
            <a:ext cx="8809800" cy="3684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sz="2438">
                <a:solidFill>
                  <a:srgbClr val="F3F3F3"/>
                </a:solidFill>
                <a:latin typeface="Times New Roman"/>
                <a:ea typeface="Times New Roman"/>
                <a:cs typeface="Times New Roman"/>
                <a:sym typeface="Times New Roman"/>
              </a:rPr>
              <a:t>SHIVA SAI(18BEC012)</a:t>
            </a:r>
            <a:endParaRPr sz="2438">
              <a:solidFill>
                <a:srgbClr val="F3F3F3"/>
              </a:solidFill>
              <a:latin typeface="Times New Roman"/>
              <a:ea typeface="Times New Roman"/>
              <a:cs typeface="Times New Roman"/>
              <a:sym typeface="Times New Roman"/>
            </a:endParaRPr>
          </a:p>
          <a:p>
            <a:pPr indent="0" lvl="0" marL="0" rtl="0" algn="l">
              <a:spcBef>
                <a:spcPts val="0"/>
              </a:spcBef>
              <a:spcAft>
                <a:spcPts val="0"/>
              </a:spcAft>
              <a:buNone/>
            </a:pPr>
            <a:r>
              <a:rPr lang="en" sz="2438">
                <a:solidFill>
                  <a:srgbClr val="F3F3F3"/>
                </a:solidFill>
                <a:latin typeface="Times New Roman"/>
                <a:ea typeface="Times New Roman"/>
                <a:cs typeface="Times New Roman"/>
                <a:sym typeface="Times New Roman"/>
              </a:rPr>
              <a:t>KIRAN D(18BEC022)</a:t>
            </a:r>
            <a:endParaRPr sz="2438">
              <a:solidFill>
                <a:srgbClr val="F3F3F3"/>
              </a:solidFill>
              <a:latin typeface="Times New Roman"/>
              <a:ea typeface="Times New Roman"/>
              <a:cs typeface="Times New Roman"/>
              <a:sym typeface="Times New Roman"/>
            </a:endParaRPr>
          </a:p>
          <a:p>
            <a:pPr indent="0" lvl="0" marL="0" rtl="0" algn="l">
              <a:spcBef>
                <a:spcPts val="0"/>
              </a:spcBef>
              <a:spcAft>
                <a:spcPts val="0"/>
              </a:spcAft>
              <a:buNone/>
            </a:pPr>
            <a:r>
              <a:rPr lang="en" sz="2438">
                <a:solidFill>
                  <a:srgbClr val="F3F3F3"/>
                </a:solidFill>
                <a:latin typeface="Times New Roman"/>
                <a:ea typeface="Times New Roman"/>
                <a:cs typeface="Times New Roman"/>
                <a:sym typeface="Times New Roman"/>
              </a:rPr>
              <a:t>NIKHIL S A(18BEC033)</a:t>
            </a:r>
            <a:endParaRPr sz="2438">
              <a:solidFill>
                <a:srgbClr val="F3F3F3"/>
              </a:solidFill>
              <a:latin typeface="Times New Roman"/>
              <a:ea typeface="Times New Roman"/>
              <a:cs typeface="Times New Roman"/>
              <a:sym typeface="Times New Roman"/>
            </a:endParaRPr>
          </a:p>
          <a:p>
            <a:pPr indent="0" lvl="0" marL="0" rtl="0" algn="l">
              <a:spcBef>
                <a:spcPts val="0"/>
              </a:spcBef>
              <a:spcAft>
                <a:spcPts val="0"/>
              </a:spcAft>
              <a:buNone/>
            </a:pPr>
            <a:r>
              <a:rPr lang="en" sz="2438">
                <a:solidFill>
                  <a:srgbClr val="F3F3F3"/>
                </a:solidFill>
                <a:latin typeface="Times New Roman"/>
                <a:ea typeface="Times New Roman"/>
                <a:cs typeface="Times New Roman"/>
                <a:sym typeface="Times New Roman"/>
              </a:rPr>
              <a:t>NITHIN R(18BEC034)</a:t>
            </a:r>
            <a:endParaRPr sz="2438">
              <a:solidFill>
                <a:srgbClr val="F3F3F3"/>
              </a:solidFill>
              <a:latin typeface="Times New Roman"/>
              <a:ea typeface="Times New Roman"/>
              <a:cs typeface="Times New Roman"/>
              <a:sym typeface="Times New Roman"/>
            </a:endParaRPr>
          </a:p>
          <a:p>
            <a:pPr indent="0" lvl="0" marL="0" rtl="0" algn="l">
              <a:spcBef>
                <a:spcPts val="0"/>
              </a:spcBef>
              <a:spcAft>
                <a:spcPts val="0"/>
              </a:spcAft>
              <a:buNone/>
            </a:pPr>
            <a:r>
              <a:t/>
            </a:r>
            <a:endParaRPr sz="2438">
              <a:solidFill>
                <a:srgbClr val="F3F3F3"/>
              </a:solidFill>
              <a:latin typeface="Times New Roman"/>
              <a:ea typeface="Times New Roman"/>
              <a:cs typeface="Times New Roman"/>
              <a:sym typeface="Times New Roman"/>
            </a:endParaRPr>
          </a:p>
          <a:p>
            <a:pPr indent="0" lvl="0" marL="0" rtl="0" algn="l">
              <a:spcBef>
                <a:spcPts val="0"/>
              </a:spcBef>
              <a:spcAft>
                <a:spcPts val="0"/>
              </a:spcAft>
              <a:buNone/>
            </a:pPr>
            <a:r>
              <a:t/>
            </a:r>
            <a:endParaRPr sz="3200">
              <a:solidFill>
                <a:srgbClr val="F3F3F3"/>
              </a:solidFill>
              <a:latin typeface="Times New Roman"/>
              <a:ea typeface="Times New Roman"/>
              <a:cs typeface="Times New Roman"/>
              <a:sym typeface="Times New Roman"/>
            </a:endParaRPr>
          </a:p>
          <a:p>
            <a:pPr indent="0" lvl="0" marL="0" rtl="0" algn="l">
              <a:spcBef>
                <a:spcPts val="0"/>
              </a:spcBef>
              <a:spcAft>
                <a:spcPts val="0"/>
              </a:spcAft>
              <a:buNone/>
            </a:pPr>
            <a:r>
              <a:t/>
            </a:r>
            <a:endParaRPr sz="3200">
              <a:solidFill>
                <a:srgbClr val="F3F3F3"/>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rgbClr val="F3F3F3"/>
                </a:solidFill>
              </a:rPr>
              <a:t>                           </a:t>
            </a:r>
            <a:r>
              <a:rPr lang="en" sz="2500">
                <a:solidFill>
                  <a:srgbClr val="F3F3F3"/>
                </a:solidFill>
                <a:latin typeface="Times New Roman"/>
                <a:ea typeface="Times New Roman"/>
                <a:cs typeface="Times New Roman"/>
                <a:sym typeface="Times New Roman"/>
              </a:rPr>
              <a:t> Project Guide:</a:t>
            </a:r>
            <a:endParaRPr sz="2500">
              <a:solidFill>
                <a:srgbClr val="F3F3F3"/>
              </a:solidFill>
              <a:latin typeface="Times New Roman"/>
              <a:ea typeface="Times New Roman"/>
              <a:cs typeface="Times New Roman"/>
              <a:sym typeface="Times New Roman"/>
            </a:endParaRPr>
          </a:p>
          <a:p>
            <a:pPr indent="0" lvl="0" marL="0" rtl="0" algn="ctr">
              <a:spcBef>
                <a:spcPts val="0"/>
              </a:spcBef>
              <a:spcAft>
                <a:spcPts val="0"/>
              </a:spcAft>
              <a:buNone/>
            </a:pPr>
            <a:r>
              <a:rPr lang="en" sz="2500">
                <a:solidFill>
                  <a:srgbClr val="F3F3F3"/>
                </a:solidFill>
                <a:latin typeface="Times New Roman"/>
                <a:ea typeface="Times New Roman"/>
                <a:cs typeface="Times New Roman"/>
                <a:sym typeface="Times New Roman"/>
              </a:rPr>
              <a:t>						Dr. Prakash Pawar</a:t>
            </a:r>
            <a:endParaRPr sz="2500">
              <a:solidFill>
                <a:srgbClr val="F3F3F3"/>
              </a:solidFill>
              <a:latin typeface="Times New Roman"/>
              <a:ea typeface="Times New Roman"/>
              <a:cs typeface="Times New Roman"/>
              <a:sym typeface="Times New Roman"/>
            </a:endParaRPr>
          </a:p>
          <a:p>
            <a:pPr indent="0" lvl="0" marL="0" rtl="0" algn="ctr">
              <a:spcBef>
                <a:spcPts val="0"/>
              </a:spcBef>
              <a:spcAft>
                <a:spcPts val="0"/>
              </a:spcAft>
              <a:buNone/>
            </a:pPr>
            <a:r>
              <a:t/>
            </a:r>
            <a:endParaRPr>
              <a:solidFill>
                <a:srgbClr val="F3F3F3"/>
              </a:solidFill>
            </a:endParaRPr>
          </a:p>
        </p:txBody>
      </p:sp>
      <p:pic>
        <p:nvPicPr>
          <p:cNvPr id="62" name="Google Shape;62;p14"/>
          <p:cNvPicPr preferRelativeResize="0"/>
          <p:nvPr/>
        </p:nvPicPr>
        <p:blipFill>
          <a:blip r:embed="rId4">
            <a:alphaModFix/>
          </a:blip>
          <a:stretch>
            <a:fillRect/>
          </a:stretch>
        </p:blipFill>
        <p:spPr>
          <a:xfrm>
            <a:off x="5262150" y="272450"/>
            <a:ext cx="3714750" cy="1143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5"/>
          <p:cNvSpPr txBox="1"/>
          <p:nvPr>
            <p:ph type="ctrTitle"/>
          </p:nvPr>
        </p:nvSpPr>
        <p:spPr>
          <a:xfrm>
            <a:off x="113250" y="111600"/>
            <a:ext cx="8917500" cy="90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500">
                <a:solidFill>
                  <a:srgbClr val="666666"/>
                </a:solidFill>
                <a:latin typeface="Comic Sans MS"/>
                <a:ea typeface="Comic Sans MS"/>
                <a:cs typeface="Comic Sans MS"/>
                <a:sym typeface="Comic Sans MS"/>
              </a:rPr>
              <a:t>PROBLEM STATEMENT:</a:t>
            </a:r>
            <a:endParaRPr sz="2500">
              <a:solidFill>
                <a:srgbClr val="666666"/>
              </a:solidFill>
              <a:latin typeface="Comic Sans MS"/>
              <a:ea typeface="Comic Sans MS"/>
              <a:cs typeface="Comic Sans MS"/>
              <a:sym typeface="Comic Sans MS"/>
            </a:endParaRPr>
          </a:p>
          <a:p>
            <a:pPr indent="0" lvl="0" marL="0" rtl="0" algn="l">
              <a:spcBef>
                <a:spcPts val="0"/>
              </a:spcBef>
              <a:spcAft>
                <a:spcPts val="0"/>
              </a:spcAft>
              <a:buNone/>
            </a:pPr>
            <a:r>
              <a:t/>
            </a:r>
            <a:endParaRPr sz="2500">
              <a:solidFill>
                <a:srgbClr val="FFFFFF"/>
              </a:solidFill>
              <a:latin typeface="Comic Sans MS"/>
              <a:ea typeface="Comic Sans MS"/>
              <a:cs typeface="Comic Sans MS"/>
              <a:sym typeface="Comic Sans MS"/>
            </a:endParaRPr>
          </a:p>
        </p:txBody>
      </p:sp>
      <p:sp>
        <p:nvSpPr>
          <p:cNvPr id="68" name="Google Shape;68;p15"/>
          <p:cNvSpPr txBox="1"/>
          <p:nvPr>
            <p:ph idx="1" type="subTitle"/>
          </p:nvPr>
        </p:nvSpPr>
        <p:spPr>
          <a:xfrm>
            <a:off x="113250" y="735400"/>
            <a:ext cx="8765100" cy="43170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lang="en" sz="1800">
                <a:solidFill>
                  <a:srgbClr val="434343"/>
                </a:solidFill>
                <a:latin typeface="Times New Roman"/>
                <a:ea typeface="Times New Roman"/>
                <a:cs typeface="Times New Roman"/>
                <a:sym typeface="Times New Roman"/>
              </a:rPr>
              <a:t>T</a:t>
            </a:r>
            <a:r>
              <a:rPr lang="en" sz="1900">
                <a:solidFill>
                  <a:srgbClr val="434343"/>
                </a:solidFill>
                <a:latin typeface="Times New Roman"/>
                <a:ea typeface="Times New Roman"/>
                <a:cs typeface="Times New Roman"/>
                <a:sym typeface="Times New Roman"/>
              </a:rPr>
              <a:t>he main problems of the existing solid waste collection process and management system are as follows.</a:t>
            </a:r>
            <a:r>
              <a:rPr lang="en" sz="1500">
                <a:solidFill>
                  <a:srgbClr val="434343"/>
                </a:solidFill>
                <a:latin typeface="Arial"/>
                <a:ea typeface="Arial"/>
                <a:cs typeface="Arial"/>
                <a:sym typeface="Arial"/>
              </a:rPr>
              <a:t> </a:t>
            </a:r>
            <a:endParaRPr sz="1500">
              <a:solidFill>
                <a:srgbClr val="434343"/>
              </a:solidFill>
              <a:latin typeface="Arial"/>
              <a:ea typeface="Arial"/>
              <a:cs typeface="Arial"/>
              <a:sym typeface="Arial"/>
            </a:endParaRPr>
          </a:p>
          <a:p>
            <a:pPr indent="0" lvl="0" marL="0" rtl="0" algn="ctr">
              <a:lnSpc>
                <a:spcPct val="115000"/>
              </a:lnSpc>
              <a:spcBef>
                <a:spcPts val="0"/>
              </a:spcBef>
              <a:spcAft>
                <a:spcPts val="0"/>
              </a:spcAft>
              <a:buNone/>
            </a:pPr>
            <a:r>
              <a:t/>
            </a:r>
            <a:endParaRPr sz="1500">
              <a:solidFill>
                <a:srgbClr val="434343"/>
              </a:solidFill>
              <a:latin typeface="Arial"/>
              <a:ea typeface="Arial"/>
              <a:cs typeface="Arial"/>
              <a:sym typeface="Arial"/>
            </a:endParaRPr>
          </a:p>
          <a:p>
            <a:pPr indent="0" lvl="0" marL="0" rtl="0" algn="l">
              <a:lnSpc>
                <a:spcPct val="115000"/>
              </a:lnSpc>
              <a:spcBef>
                <a:spcPts val="0"/>
              </a:spcBef>
              <a:spcAft>
                <a:spcPts val="0"/>
              </a:spcAft>
              <a:buNone/>
            </a:pPr>
            <a:r>
              <a:rPr lang="en" sz="1800">
                <a:solidFill>
                  <a:srgbClr val="434343"/>
                </a:solidFill>
                <a:latin typeface="Times New Roman"/>
                <a:ea typeface="Times New Roman"/>
                <a:cs typeface="Times New Roman"/>
                <a:sym typeface="Times New Roman"/>
              </a:rPr>
              <a:t>1.Lack of the information about the collecting time and area. </a:t>
            </a:r>
            <a:endParaRPr sz="1800">
              <a:solidFill>
                <a:srgbClr val="434343"/>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sz="1800">
              <a:solidFill>
                <a:srgbClr val="434343"/>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800">
                <a:solidFill>
                  <a:srgbClr val="434343"/>
                </a:solidFill>
                <a:latin typeface="Times New Roman"/>
                <a:ea typeface="Times New Roman"/>
                <a:cs typeface="Times New Roman"/>
                <a:sym typeface="Times New Roman"/>
              </a:rPr>
              <a:t>2.Lack of the proper system for monitoring, tracking the trucks and trash bins that have been      collected in real time.  </a:t>
            </a:r>
            <a:endParaRPr sz="1800">
              <a:solidFill>
                <a:srgbClr val="434343"/>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sz="1800">
              <a:solidFill>
                <a:srgbClr val="434343"/>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800">
                <a:solidFill>
                  <a:srgbClr val="434343"/>
                </a:solidFill>
                <a:latin typeface="Times New Roman"/>
                <a:ea typeface="Times New Roman"/>
                <a:cs typeface="Times New Roman"/>
                <a:sym typeface="Times New Roman"/>
              </a:rPr>
              <a:t>3.One of the main concerns with our environment has been solid waste management which impacts the health and environment of our society.  </a:t>
            </a:r>
            <a:endParaRPr sz="1800">
              <a:solidFill>
                <a:srgbClr val="434343"/>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sz="1800">
              <a:solidFill>
                <a:srgbClr val="434343"/>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800">
                <a:solidFill>
                  <a:srgbClr val="434343"/>
                </a:solidFill>
                <a:latin typeface="Times New Roman"/>
                <a:ea typeface="Times New Roman"/>
                <a:cs typeface="Times New Roman"/>
                <a:sym typeface="Times New Roman"/>
              </a:rPr>
              <a:t>4.There is no quick response to urgent cases like truck accident, breakdown, longtime idling.</a:t>
            </a:r>
            <a:endParaRPr sz="1800">
              <a:solidFill>
                <a:srgbClr val="434343"/>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800">
                <a:solidFill>
                  <a:srgbClr val="434343"/>
                </a:solidFill>
                <a:latin typeface="Times New Roman"/>
                <a:ea typeface="Times New Roman"/>
                <a:cs typeface="Times New Roman"/>
                <a:sym typeface="Times New Roman"/>
              </a:rPr>
              <a:t> </a:t>
            </a:r>
            <a:endParaRPr sz="1800">
              <a:solidFill>
                <a:srgbClr val="434343"/>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800">
                <a:solidFill>
                  <a:srgbClr val="434343"/>
                </a:solidFill>
                <a:latin typeface="Times New Roman"/>
                <a:ea typeface="Times New Roman"/>
                <a:cs typeface="Times New Roman"/>
                <a:sym typeface="Times New Roman"/>
              </a:rPr>
              <a:t>5.There is no quick way to response to client's complaints about uncollected waste. </a:t>
            </a:r>
            <a:endParaRPr sz="1800">
              <a:solidFill>
                <a:srgbClr val="434343"/>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sz="1700">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11700" y="150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latin typeface="Comic Sans MS"/>
                <a:ea typeface="Comic Sans MS"/>
                <a:cs typeface="Comic Sans MS"/>
                <a:sym typeface="Comic Sans MS"/>
              </a:rPr>
              <a:t>Examples:</a:t>
            </a:r>
            <a:endParaRPr>
              <a:solidFill>
                <a:srgbClr val="FFFFFF"/>
              </a:solidFill>
              <a:latin typeface="Comic Sans MS"/>
              <a:ea typeface="Comic Sans MS"/>
              <a:cs typeface="Comic Sans MS"/>
              <a:sym typeface="Comic Sans MS"/>
            </a:endParaRPr>
          </a:p>
        </p:txBody>
      </p:sp>
      <p:pic>
        <p:nvPicPr>
          <p:cNvPr id="74" name="Google Shape;74;p16"/>
          <p:cNvPicPr preferRelativeResize="0"/>
          <p:nvPr/>
        </p:nvPicPr>
        <p:blipFill>
          <a:blip r:embed="rId3">
            <a:alphaModFix/>
          </a:blip>
          <a:stretch>
            <a:fillRect/>
          </a:stretch>
        </p:blipFill>
        <p:spPr>
          <a:xfrm>
            <a:off x="415950" y="784400"/>
            <a:ext cx="4156051" cy="4115175"/>
          </a:xfrm>
          <a:prstGeom prst="rect">
            <a:avLst/>
          </a:prstGeom>
          <a:noFill/>
          <a:ln>
            <a:noFill/>
          </a:ln>
        </p:spPr>
      </p:pic>
      <p:pic>
        <p:nvPicPr>
          <p:cNvPr id="75" name="Google Shape;75;p16"/>
          <p:cNvPicPr preferRelativeResize="0"/>
          <p:nvPr/>
        </p:nvPicPr>
        <p:blipFill>
          <a:blip r:embed="rId4">
            <a:alphaModFix/>
          </a:blip>
          <a:stretch>
            <a:fillRect/>
          </a:stretch>
        </p:blipFill>
        <p:spPr>
          <a:xfrm>
            <a:off x="4717125" y="784400"/>
            <a:ext cx="4115175" cy="4115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79"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0" y="0"/>
            <a:ext cx="9138197" cy="5143500"/>
          </a:xfrm>
          <a:prstGeom prst="rect">
            <a:avLst/>
          </a:prstGeom>
          <a:noFill/>
          <a:ln>
            <a:noFill/>
          </a:ln>
        </p:spPr>
      </p:pic>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latin typeface="Comic Sans MS"/>
                <a:ea typeface="Comic Sans MS"/>
                <a:cs typeface="Comic Sans MS"/>
                <a:sym typeface="Comic Sans MS"/>
              </a:rPr>
              <a:t>SOLUTION:</a:t>
            </a:r>
            <a:endParaRPr>
              <a:solidFill>
                <a:srgbClr val="FFFFFF"/>
              </a:solidFill>
              <a:latin typeface="Comic Sans MS"/>
              <a:ea typeface="Comic Sans MS"/>
              <a:cs typeface="Comic Sans MS"/>
              <a:sym typeface="Comic Sans MS"/>
            </a:endParaRPr>
          </a:p>
        </p:txBody>
      </p:sp>
      <p:sp>
        <p:nvSpPr>
          <p:cNvPr id="82" name="Google Shape;82;p17"/>
          <p:cNvSpPr txBox="1"/>
          <p:nvPr>
            <p:ph idx="1" type="body"/>
          </p:nvPr>
        </p:nvSpPr>
        <p:spPr>
          <a:xfrm>
            <a:off x="259050" y="1355375"/>
            <a:ext cx="86259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FFFFFF"/>
              </a:buClr>
              <a:buSzPts val="1900"/>
              <a:buFont typeface="Times New Roman"/>
              <a:buChar char="●"/>
            </a:pPr>
            <a:r>
              <a:rPr lang="en" sz="1900">
                <a:solidFill>
                  <a:srgbClr val="FFFFFF"/>
                </a:solidFill>
                <a:latin typeface="Times New Roman"/>
                <a:ea typeface="Times New Roman"/>
                <a:cs typeface="Times New Roman"/>
                <a:sym typeface="Times New Roman"/>
              </a:rPr>
              <a:t>What our system does is it gives a real time indicator of the garbage level in a trash can at any given time. </a:t>
            </a:r>
            <a:endParaRPr sz="1900">
              <a:solidFill>
                <a:srgbClr val="FFFFFF"/>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900">
              <a:solidFill>
                <a:srgbClr val="FFFFFF"/>
              </a:solidFill>
              <a:latin typeface="Times New Roman"/>
              <a:ea typeface="Times New Roman"/>
              <a:cs typeface="Times New Roman"/>
              <a:sym typeface="Times New Roman"/>
            </a:endParaRPr>
          </a:p>
          <a:p>
            <a:pPr indent="-349250" lvl="0" marL="457200" rtl="0" algn="l">
              <a:spcBef>
                <a:spcPts val="1200"/>
              </a:spcBef>
              <a:spcAft>
                <a:spcPts val="0"/>
              </a:spcAft>
              <a:buClr>
                <a:srgbClr val="FFFFFF"/>
              </a:buClr>
              <a:buSzPts val="1900"/>
              <a:buFont typeface="Times New Roman"/>
              <a:buChar char="●"/>
            </a:pPr>
            <a:r>
              <a:rPr lang="en" sz="1900">
                <a:solidFill>
                  <a:srgbClr val="FFFFFF"/>
                </a:solidFill>
                <a:latin typeface="Times New Roman"/>
                <a:ea typeface="Times New Roman"/>
                <a:cs typeface="Times New Roman"/>
                <a:sym typeface="Times New Roman"/>
              </a:rPr>
              <a:t> Using that data we can then optimize waste collection routes and ultimately reduce fuel consumption. It allows trash collectors to plan their daily/weekly pick up schedule.</a:t>
            </a:r>
            <a:endParaRPr sz="1900">
              <a:solidFill>
                <a:srgbClr val="FFFFFF"/>
              </a:solidFill>
              <a:latin typeface="Times New Roman"/>
              <a:ea typeface="Times New Roman"/>
              <a:cs typeface="Times New Roman"/>
              <a:sym typeface="Times New Roman"/>
            </a:endParaRPr>
          </a:p>
          <a:p>
            <a:pPr indent="0" lvl="0" marL="457200" rtl="0" algn="l">
              <a:spcBef>
                <a:spcPts val="1200"/>
              </a:spcBef>
              <a:spcAft>
                <a:spcPts val="1200"/>
              </a:spcAft>
              <a:buNone/>
            </a:pPr>
            <a:r>
              <a:rPr lang="en" sz="1900">
                <a:solidFill>
                  <a:srgbClr val="434343"/>
                </a:solidFill>
                <a:highlight>
                  <a:srgbClr val="FFFF00"/>
                </a:highlight>
                <a:latin typeface="Times New Roman"/>
                <a:ea typeface="Times New Roman"/>
                <a:cs typeface="Times New Roman"/>
                <a:sym typeface="Times New Roman"/>
              </a:rPr>
              <a:t>We can implement our project in our brand new campus to maintain cleanliness and hygiene.</a:t>
            </a:r>
            <a:r>
              <a:rPr lang="en" sz="1900">
                <a:solidFill>
                  <a:srgbClr val="FFFFFF"/>
                </a:solidFill>
                <a:latin typeface="Times New Roman"/>
                <a:ea typeface="Times New Roman"/>
                <a:cs typeface="Times New Roman"/>
                <a:sym typeface="Times New Roman"/>
              </a:rPr>
              <a:t> </a:t>
            </a:r>
            <a:endParaRPr sz="1900">
              <a:solidFill>
                <a:srgbClr val="FFFF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86" name="Shape 86"/>
        <p:cNvGrpSpPr/>
        <p:nvPr/>
      </p:nvGrpSpPr>
      <p:grpSpPr>
        <a:xfrm>
          <a:off x="0" y="0"/>
          <a:ext cx="0" cy="0"/>
          <a:chOff x="0" y="0"/>
          <a:chExt cx="0" cy="0"/>
        </a:xfrm>
      </p:grpSpPr>
      <p:pic>
        <p:nvPicPr>
          <p:cNvPr id="87" name="Google Shape;87;p18"/>
          <p:cNvPicPr preferRelativeResize="0"/>
          <p:nvPr/>
        </p:nvPicPr>
        <p:blipFill rotWithShape="1">
          <a:blip r:embed="rId3">
            <a:alphaModFix/>
          </a:blip>
          <a:srcRect b="15349" l="-568" r="52366" t="16124"/>
          <a:stretch/>
        </p:blipFill>
        <p:spPr>
          <a:xfrm>
            <a:off x="179475" y="233375"/>
            <a:ext cx="4260650" cy="2759425"/>
          </a:xfrm>
          <a:prstGeom prst="rect">
            <a:avLst/>
          </a:prstGeom>
          <a:noFill/>
          <a:ln>
            <a:noFill/>
          </a:ln>
        </p:spPr>
      </p:pic>
      <p:pic>
        <p:nvPicPr>
          <p:cNvPr id="88" name="Google Shape;88;p18"/>
          <p:cNvPicPr preferRelativeResize="0"/>
          <p:nvPr/>
        </p:nvPicPr>
        <p:blipFill rotWithShape="1">
          <a:blip r:embed="rId4">
            <a:alphaModFix/>
          </a:blip>
          <a:srcRect b="7933" l="49044" r="0" t="4015"/>
          <a:stretch/>
        </p:blipFill>
        <p:spPr>
          <a:xfrm>
            <a:off x="4703875" y="2252200"/>
            <a:ext cx="4260650" cy="2759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92" name="Shape 92"/>
        <p:cNvGrpSpPr/>
        <p:nvPr/>
      </p:nvGrpSpPr>
      <p:grpSpPr>
        <a:xfrm>
          <a:off x="0" y="0"/>
          <a:ext cx="0" cy="0"/>
          <a:chOff x="0" y="0"/>
          <a:chExt cx="0" cy="0"/>
        </a:xfrm>
      </p:grpSpPr>
      <p:sp>
        <p:nvSpPr>
          <p:cNvPr id="93" name="Google Shape;93;p19"/>
          <p:cNvSpPr txBox="1"/>
          <p:nvPr>
            <p:ph type="title"/>
          </p:nvPr>
        </p:nvSpPr>
        <p:spPr>
          <a:xfrm>
            <a:off x="240675" y="130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latin typeface="Comic Sans MS"/>
                <a:ea typeface="Comic Sans MS"/>
                <a:cs typeface="Comic Sans MS"/>
                <a:sym typeface="Comic Sans MS"/>
              </a:rPr>
              <a:t>Components Required for designing:</a:t>
            </a:r>
            <a:endParaRPr>
              <a:solidFill>
                <a:srgbClr val="FFFFFF"/>
              </a:solidFill>
              <a:latin typeface="Comic Sans MS"/>
              <a:ea typeface="Comic Sans MS"/>
              <a:cs typeface="Comic Sans MS"/>
              <a:sym typeface="Comic Sans MS"/>
            </a:endParaRPr>
          </a:p>
        </p:txBody>
      </p:sp>
      <p:sp>
        <p:nvSpPr>
          <p:cNvPr id="94" name="Google Shape;94;p19"/>
          <p:cNvSpPr txBox="1"/>
          <p:nvPr>
            <p:ph idx="1" type="body"/>
          </p:nvPr>
        </p:nvSpPr>
        <p:spPr>
          <a:xfrm>
            <a:off x="311700" y="703225"/>
            <a:ext cx="8520600" cy="424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1)Ultrasonic sensor  					 </a:t>
            </a:r>
            <a:r>
              <a:rPr lang="en">
                <a:solidFill>
                  <a:srgbClr val="FFFFFF"/>
                </a:solidFill>
                <a:latin typeface="Times New Roman"/>
                <a:ea typeface="Times New Roman"/>
                <a:cs typeface="Times New Roman"/>
                <a:sym typeface="Times New Roman"/>
              </a:rPr>
              <a:t>3)Wifi Shield</a:t>
            </a:r>
            <a:endParaRPr>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FFFFFF"/>
                </a:solidFill>
                <a:latin typeface="Times New Roman"/>
                <a:ea typeface="Times New Roman"/>
                <a:cs typeface="Times New Roman"/>
                <a:sym typeface="Times New Roman"/>
              </a:rPr>
              <a:t>2)Arduino uno							 </a:t>
            </a:r>
            <a:r>
              <a:rPr lang="en">
                <a:solidFill>
                  <a:srgbClr val="FFFFFF"/>
                </a:solidFill>
                <a:latin typeface="Times New Roman"/>
                <a:ea typeface="Times New Roman"/>
                <a:cs typeface="Times New Roman"/>
                <a:sym typeface="Times New Roman"/>
              </a:rPr>
              <a:t>4)Connecting wires.</a:t>
            </a:r>
            <a:endParaRPr>
              <a:solidFill>
                <a:srgbClr val="FFFFFF"/>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rgbClr val="FFFFFF"/>
              </a:solidFill>
              <a:latin typeface="Times New Roman"/>
              <a:ea typeface="Times New Roman"/>
              <a:cs typeface="Times New Roman"/>
              <a:sym typeface="Times New Roman"/>
            </a:endParaRPr>
          </a:p>
        </p:txBody>
      </p:sp>
      <p:pic>
        <p:nvPicPr>
          <p:cNvPr id="95" name="Google Shape;95;p19"/>
          <p:cNvPicPr preferRelativeResize="0"/>
          <p:nvPr/>
        </p:nvPicPr>
        <p:blipFill rotWithShape="1">
          <a:blip r:embed="rId3">
            <a:alphaModFix/>
          </a:blip>
          <a:srcRect b="13062" l="0" r="0" t="22400"/>
          <a:stretch/>
        </p:blipFill>
        <p:spPr>
          <a:xfrm>
            <a:off x="628425" y="1141300"/>
            <a:ext cx="3074500" cy="1430450"/>
          </a:xfrm>
          <a:prstGeom prst="rect">
            <a:avLst/>
          </a:prstGeom>
          <a:noFill/>
          <a:ln>
            <a:noFill/>
          </a:ln>
        </p:spPr>
      </p:pic>
      <p:pic>
        <p:nvPicPr>
          <p:cNvPr id="96" name="Google Shape;96;p19"/>
          <p:cNvPicPr preferRelativeResize="0"/>
          <p:nvPr/>
        </p:nvPicPr>
        <p:blipFill rotWithShape="1">
          <a:blip r:embed="rId4">
            <a:alphaModFix/>
          </a:blip>
          <a:srcRect b="23271" l="12198" r="11272" t="23474"/>
          <a:stretch/>
        </p:blipFill>
        <p:spPr>
          <a:xfrm>
            <a:off x="628425" y="3009825"/>
            <a:ext cx="3074500" cy="1613201"/>
          </a:xfrm>
          <a:prstGeom prst="rect">
            <a:avLst/>
          </a:prstGeom>
          <a:noFill/>
          <a:ln>
            <a:noFill/>
          </a:ln>
        </p:spPr>
      </p:pic>
      <p:pic>
        <p:nvPicPr>
          <p:cNvPr id="97" name="Google Shape;97;p19"/>
          <p:cNvPicPr preferRelativeResize="0"/>
          <p:nvPr/>
        </p:nvPicPr>
        <p:blipFill rotWithShape="1">
          <a:blip r:embed="rId5">
            <a:alphaModFix/>
          </a:blip>
          <a:srcRect b="0" l="0" r="0" t="26275"/>
          <a:stretch/>
        </p:blipFill>
        <p:spPr>
          <a:xfrm>
            <a:off x="4798575" y="1095637"/>
            <a:ext cx="3074501" cy="1521774"/>
          </a:xfrm>
          <a:prstGeom prst="rect">
            <a:avLst/>
          </a:prstGeom>
          <a:noFill/>
          <a:ln>
            <a:noFill/>
          </a:ln>
        </p:spPr>
      </p:pic>
      <p:pic>
        <p:nvPicPr>
          <p:cNvPr id="98" name="Google Shape;98;p19"/>
          <p:cNvPicPr preferRelativeResize="0"/>
          <p:nvPr/>
        </p:nvPicPr>
        <p:blipFill rotWithShape="1">
          <a:blip r:embed="rId6">
            <a:alphaModFix/>
          </a:blip>
          <a:srcRect b="23079" l="17120" r="15420" t="23272"/>
          <a:stretch/>
        </p:blipFill>
        <p:spPr>
          <a:xfrm>
            <a:off x="4798575" y="3009825"/>
            <a:ext cx="3074500" cy="161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102" name="Shape 102"/>
        <p:cNvGrpSpPr/>
        <p:nvPr/>
      </p:nvGrpSpPr>
      <p:grpSpPr>
        <a:xfrm>
          <a:off x="0" y="0"/>
          <a:ext cx="0" cy="0"/>
          <a:chOff x="0" y="0"/>
          <a:chExt cx="0" cy="0"/>
        </a:xfrm>
      </p:grpSpPr>
      <p:pic>
        <p:nvPicPr>
          <p:cNvPr id="103" name="Google Shape;103;p20"/>
          <p:cNvPicPr preferRelativeResize="0"/>
          <p:nvPr/>
        </p:nvPicPr>
        <p:blipFill rotWithShape="1">
          <a:blip r:embed="rId3">
            <a:alphaModFix/>
          </a:blip>
          <a:srcRect b="0" l="0" r="16604" t="0"/>
          <a:stretch/>
        </p:blipFill>
        <p:spPr>
          <a:xfrm>
            <a:off x="0" y="0"/>
            <a:ext cx="9144001" cy="5143500"/>
          </a:xfrm>
          <a:prstGeom prst="rect">
            <a:avLst/>
          </a:prstGeom>
          <a:noFill/>
          <a:ln>
            <a:noFill/>
          </a:ln>
        </p:spPr>
      </p:pic>
      <p:sp>
        <p:nvSpPr>
          <p:cNvPr id="104" name="Google Shape;104;p20"/>
          <p:cNvSpPr txBox="1"/>
          <p:nvPr>
            <p:ph idx="1" type="body"/>
          </p:nvPr>
        </p:nvSpPr>
        <p:spPr>
          <a:xfrm>
            <a:off x="0" y="0"/>
            <a:ext cx="4572000" cy="5027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900">
                <a:solidFill>
                  <a:srgbClr val="434343"/>
                </a:solidFill>
                <a:latin typeface="Times New Roman"/>
                <a:ea typeface="Times New Roman"/>
                <a:cs typeface="Times New Roman"/>
                <a:sym typeface="Times New Roman"/>
              </a:rPr>
              <a:t>An ultrasonic sensor will be placed on the interior side of the lid, the one facing the solid waste. As trash increases, the distance between the ultrasonic and the trash decreases. This live data will be sent to our microcontroller.</a:t>
            </a:r>
            <a:r>
              <a:rPr lang="en" sz="1900">
                <a:solidFill>
                  <a:srgbClr val="FFFFFF"/>
                </a:solidFill>
                <a:latin typeface="Times New Roman"/>
                <a:ea typeface="Times New Roman"/>
                <a:cs typeface="Times New Roman"/>
                <a:sym typeface="Times New Roman"/>
              </a:rPr>
              <a:t> </a:t>
            </a:r>
            <a:endParaRPr sz="1900">
              <a:solidFill>
                <a:srgbClr val="FFFFFF"/>
              </a:solidFill>
              <a:latin typeface="Times New Roman"/>
              <a:ea typeface="Times New Roman"/>
              <a:cs typeface="Times New Roman"/>
              <a:sym typeface="Times New Roman"/>
            </a:endParaRPr>
          </a:p>
          <a:p>
            <a:pPr indent="0" lvl="0" marL="457200" rtl="0" algn="l">
              <a:lnSpc>
                <a:spcPct val="200000"/>
              </a:lnSpc>
              <a:spcBef>
                <a:spcPts val="120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lnSpc>
                <a:spcPct val="200000"/>
              </a:lnSpc>
              <a:spcBef>
                <a:spcPts val="1200"/>
              </a:spcBef>
              <a:spcAft>
                <a:spcPts val="1200"/>
              </a:spcAft>
              <a:buNone/>
            </a:pPr>
            <a:r>
              <a:t/>
            </a:r>
            <a:endParaRPr>
              <a:solidFill>
                <a:srgbClr val="FFFFFF"/>
              </a:solidFill>
              <a:latin typeface="Times New Roman"/>
              <a:ea typeface="Times New Roman"/>
              <a:cs typeface="Times New Roman"/>
              <a:sym typeface="Times New Roman"/>
            </a:endParaRPr>
          </a:p>
        </p:txBody>
      </p:sp>
      <p:pic>
        <p:nvPicPr>
          <p:cNvPr id="105" name="Google Shape;105;p20"/>
          <p:cNvPicPr preferRelativeResize="0"/>
          <p:nvPr/>
        </p:nvPicPr>
        <p:blipFill>
          <a:blip r:embed="rId4">
            <a:alphaModFix/>
          </a:blip>
          <a:stretch>
            <a:fillRect/>
          </a:stretch>
        </p:blipFill>
        <p:spPr>
          <a:xfrm>
            <a:off x="2057000" y="2302925"/>
            <a:ext cx="2248525" cy="2599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