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2192000" cy="6858000"/>
  <p:notesSz cx="6858000" cy="9144000"/>
  <p:embeddedFontLst>
    <p:embeddedFont>
      <p:font typeface="Libre Franklin"/>
      <p:regular r:id="rId11"/>
      <p:bold r:id="rId12"/>
      <p:italic r:id="rId13"/>
      <p:boldItalic r:id="rId14"/>
    </p:embeddedFont>
    <p:embeddedFont>
      <p:font typeface="Franklin Gothic"/>
      <p:regular r:id="rId15"/>
    </p:embeddedFont>
    <p:embeddedFont>
      <p:font typeface="Calibri" panose="020F0502020204030204"/>
      <p:regular r:id="rId16"/>
      <p:bold r:id="rId17"/>
      <p:italic r:id="rId18"/>
      <p:boldItalic r:id="rId19"/>
    </p:embeddedFont>
    <p:embeddedFont>
      <p:font typeface="Franklin Gothic" charset="0"/>
      <p:regular r:id="rId20"/>
    </p:embeddedFont>
    <p:embeddedFont>
      <p:font typeface="Libre Franklin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14.fntdata"/><Relationship Id="rId23" Type="http://schemas.openxmlformats.org/officeDocument/2006/relationships/font" Target="fonts/font13.fntdata"/><Relationship Id="rId22" Type="http://schemas.openxmlformats.org/officeDocument/2006/relationships/font" Target="fonts/font12.fntdata"/><Relationship Id="rId21" Type="http://schemas.openxmlformats.org/officeDocument/2006/relationships/font" Target="fonts/font11.fntdata"/><Relationship Id="rId20" Type="http://schemas.openxmlformats.org/officeDocument/2006/relationships/font" Target="fonts/font10.fntdata"/><Relationship Id="rId2" Type="http://schemas.openxmlformats.org/officeDocument/2006/relationships/theme" Target="theme/theme1.xml"/><Relationship Id="rId19" Type="http://schemas.openxmlformats.org/officeDocument/2006/relationships/font" Target="fonts/font9.fntdata"/><Relationship Id="rId18" Type="http://schemas.openxmlformats.org/officeDocument/2006/relationships/font" Target="fonts/font8.fntdata"/><Relationship Id="rId17" Type="http://schemas.openxmlformats.org/officeDocument/2006/relationships/font" Target="fonts/font7.fntdata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lang="en-US" sz="20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833242" y="148172"/>
            <a:ext cx="6020660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33241" y="1520578"/>
            <a:ext cx="6020660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 charset="0"/>
                <a:ea typeface="Franklin Gothic"/>
                <a:cs typeface="Franklin Gothic"/>
                <a:sym typeface="Franklin Gothic"/>
              </a:rPr>
              <a:t>Ministry : </a:t>
            </a:r>
            <a:r>
              <a:rPr lang="en-US" dirty="0">
                <a:latin typeface="Franklin Gothic" charset="0"/>
                <a:ea typeface="Franklin Gothic"/>
                <a:cs typeface="Franklin Gothic"/>
              </a:rPr>
              <a:t> </a:t>
            </a:r>
            <a:r>
              <a:rPr lang="en-US" dirty="0">
                <a:solidFill>
                  <a:schemeClr val="tx1"/>
                </a:solidFill>
                <a:latin typeface="Franklin Gothic" charset="0"/>
                <a:ea typeface="Franklin Gothic"/>
                <a:cs typeface="Franklin Gothic"/>
              </a:rPr>
              <a:t>Ministry of Home Affairs</a:t>
            </a:r>
            <a:endParaRPr lang="en-US" dirty="0">
              <a:latin typeface="Franklin Gothic" charset="0"/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1"/>
              </a:solidFill>
              <a:latin typeface="Franklin Gothic" charset="0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 charset="0"/>
                <a:ea typeface="Franklin Gothic"/>
                <a:cs typeface="Franklin Gothic"/>
                <a:sym typeface="Franklin Gothic"/>
              </a:rPr>
              <a:t>PS Code : </a:t>
            </a:r>
            <a:r>
              <a:rPr lang="en-US" dirty="0">
                <a:solidFill>
                  <a:schemeClr val="tx1"/>
                </a:solidFill>
                <a:latin typeface="Franklin Gothic" charset="0"/>
                <a:ea typeface="Franklin Gothic"/>
                <a:cs typeface="Franklin Gothic"/>
                <a:sym typeface="Franklin Gothic"/>
              </a:rPr>
              <a:t>SIH1412</a:t>
            </a:r>
            <a:endParaRPr lang="en-US" dirty="0">
              <a:latin typeface="Franklin Gothic" charset="0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 charset="0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 charset="0"/>
                <a:ea typeface="Franklin Gothic"/>
                <a:cs typeface="Franklin Gothic"/>
                <a:sym typeface="Franklin Gothic"/>
              </a:rPr>
              <a:t>Problem Statement Title : </a:t>
            </a:r>
            <a:r>
              <a:rPr lang="en-US" dirty="0">
                <a:solidFill>
                  <a:schemeClr val="tx1"/>
                </a:solidFill>
                <a:latin typeface="Franklin Gothic" charset="0"/>
                <a:ea typeface="Franklin Gothic"/>
                <a:cs typeface="Franklin Gothic"/>
                <a:sym typeface="Franklin Gothic"/>
              </a:rPr>
              <a:t>Data Compression for Backbone Network</a:t>
            </a:r>
            <a:endParaRPr lang="en-US" dirty="0">
              <a:latin typeface="Franklin Gothic" charset="0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 charset="0"/>
                <a:ea typeface="Franklin Gothic"/>
                <a:cs typeface="Franklin Gothic"/>
                <a:sym typeface="Franklin Gothic"/>
              </a:rPr>
              <a:t>Team Name : </a:t>
            </a:r>
            <a:r>
              <a:rPr lang="en-US" dirty="0">
                <a:solidFill>
                  <a:schemeClr val="tx1"/>
                </a:solidFill>
                <a:latin typeface="Franklin Gothic" charset="0"/>
                <a:ea typeface="Franklin Gothic"/>
                <a:cs typeface="Franklin Gothic"/>
                <a:sym typeface="Franklin Gothic"/>
              </a:rPr>
              <a:t>Asterisks</a:t>
            </a:r>
            <a:endParaRPr dirty="0">
              <a:solidFill>
                <a:schemeClr val="tx1"/>
              </a:solidFill>
              <a:latin typeface="Franklin Gothic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 charset="0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 charset="0"/>
                <a:ea typeface="Franklin Gothic"/>
                <a:cs typeface="Franklin Gothic"/>
                <a:sym typeface="Franklin Gothic"/>
              </a:rPr>
              <a:t>Team Leader Name : </a:t>
            </a:r>
            <a:r>
              <a:rPr lang="en-US" dirty="0" err="1">
                <a:solidFill>
                  <a:schemeClr val="tx1"/>
                </a:solidFill>
                <a:latin typeface="Franklin Gothic" charset="0"/>
                <a:ea typeface="Franklin Gothic"/>
                <a:cs typeface="Franklin Gothic"/>
                <a:sym typeface="Franklin Gothic"/>
              </a:rPr>
              <a:t>Vyoam</a:t>
            </a:r>
            <a:r>
              <a:rPr lang="en-US" dirty="0">
                <a:solidFill>
                  <a:schemeClr val="tx1"/>
                </a:solidFill>
                <a:latin typeface="Franklin Gothic" charset="0"/>
                <a:ea typeface="Franklin Gothic"/>
                <a:cs typeface="Franklin Gothic"/>
                <a:sym typeface="Franklin Gothic"/>
              </a:rPr>
              <a:t> Yadav</a:t>
            </a:r>
            <a:endParaRPr dirty="0">
              <a:solidFill>
                <a:schemeClr val="tx1"/>
              </a:solidFill>
              <a:latin typeface="Franklin Gothic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 charset="0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 charset="0"/>
                <a:ea typeface="Franklin Gothic"/>
                <a:cs typeface="Franklin Gothic"/>
                <a:sym typeface="Franklin Gothic"/>
              </a:rPr>
              <a:t>Institute Code (AISHE) : </a:t>
            </a:r>
            <a:r>
              <a:rPr lang="en-IN" b="0" i="0" dirty="0">
                <a:solidFill>
                  <a:srgbClr val="212529"/>
                </a:solidFill>
                <a:effectLst/>
                <a:latin typeface="Franklin Gothic" charset="0"/>
              </a:rPr>
              <a:t>C-29359</a:t>
            </a:r>
            <a:endParaRPr dirty="0">
              <a:latin typeface="Franklin Gothic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 charset="0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 charset="0"/>
                <a:ea typeface="Franklin Gothic"/>
                <a:cs typeface="Franklin Gothic"/>
                <a:sym typeface="Franklin Gothic"/>
              </a:rPr>
              <a:t>Institute Name : </a:t>
            </a:r>
            <a:r>
              <a:rPr lang="en-US" dirty="0">
                <a:solidFill>
                  <a:schemeClr val="tx1"/>
                </a:solidFill>
                <a:latin typeface="Franklin Gothic" charset="0"/>
                <a:ea typeface="Franklin Gothic"/>
                <a:cs typeface="Franklin Gothic"/>
                <a:sym typeface="Franklin Gothic"/>
              </a:rPr>
              <a:t>CCET sector 26</a:t>
            </a:r>
            <a:endParaRPr lang="en-US" dirty="0">
              <a:solidFill>
                <a:schemeClr val="tx1"/>
              </a:solidFill>
              <a:latin typeface="Franklin Gothic" charset="0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solidFill>
                <a:schemeClr val="tx1"/>
              </a:solidFill>
              <a:latin typeface="Franklin Gothic" charset="0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 charset="0"/>
                <a:ea typeface="Franklin Gothic"/>
                <a:cs typeface="Franklin Gothic"/>
                <a:sym typeface="Franklin Gothic"/>
              </a:rPr>
              <a:t>Theme Name : </a:t>
            </a:r>
            <a:r>
              <a:rPr lang="en-IN" b="0" i="0" cap="all" dirty="0">
                <a:solidFill>
                  <a:srgbClr val="002449"/>
                </a:solidFill>
                <a:effectLst/>
                <a:latin typeface="Franklin Gothic" charset="0"/>
              </a:rPr>
              <a:t>BLOCKCHAIN &amp; CYBERSECURITY</a:t>
            </a:r>
            <a:endParaRPr dirty="0">
              <a:latin typeface="Franklin Gothic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13475" y="157612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71550" y="795020"/>
            <a:ext cx="5455920" cy="61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878205" y="1630045"/>
            <a:ext cx="5879465" cy="39585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1800" dirty="0">
                <a:solidFill>
                  <a:schemeClr val="lt2"/>
                </a:solidFill>
                <a:latin typeface="Franklin Gothic"/>
                <a:sym typeface="Franklin Gothic"/>
              </a:rPr>
              <a:t>Basic Idea about the Solution :</a:t>
            </a:r>
            <a:endParaRPr lang="en-IN" sz="1800" dirty="0">
              <a:solidFill>
                <a:schemeClr val="lt2"/>
              </a:solidFill>
              <a:latin typeface="Franklin Gothic"/>
              <a:sym typeface="Franklin Gothic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 data compression reducing system for a network with high speed and traffic.</a:t>
            </a: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Ensuring scalability with very low latency and overhead.</a:t>
            </a: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Identification and Removal of redundant data using efficient encoding schemes.</a:t>
            </a: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Recognising specific network’s resource requirements.</a:t>
            </a: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Optimising the performance of the system by reducing the bandwidth required for transmission of data packets.</a:t>
            </a: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Integration of compression for various data types like images, videos, text with different formats and sizes.</a:t>
            </a: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Ensuring reliablity and security of system.</a:t>
            </a:r>
            <a:endParaRPr lang="en-US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22" name="Google Shape;222;p2"/>
          <p:cNvSpPr txBox="1"/>
          <p:nvPr/>
        </p:nvSpPr>
        <p:spPr>
          <a:xfrm>
            <a:off x="6925310" y="3893185"/>
            <a:ext cx="5025390" cy="26866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 dirty="0">
                <a:solidFill>
                  <a:srgbClr val="7CA655"/>
                </a:solidFill>
                <a:latin typeface="Franklin Gothic" charset="0"/>
                <a:ea typeface="Libre Franklin"/>
                <a:cs typeface="Libre Franklin"/>
                <a:sym typeface="Libre Franklin"/>
              </a:rPr>
              <a:t>Tech Stack Used:</a:t>
            </a:r>
            <a:endParaRPr sz="1800" dirty="0">
              <a:solidFill>
                <a:srgbClr val="7CA655"/>
              </a:solidFill>
              <a:latin typeface="Franklin Gothic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tx1"/>
                </a:solidFill>
                <a:latin typeface="Libre Franklin" pitchFamily="2" charset="0"/>
              </a:rPr>
              <a:t>Compression System : Go, C </a:t>
            </a:r>
            <a:endParaRPr lang="en-US" sz="1600" dirty="0">
              <a:solidFill>
                <a:schemeClr val="tx1"/>
              </a:solidFill>
              <a:latin typeface="Libre Franklin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tx1"/>
                </a:solidFill>
                <a:latin typeface="Libre Franklin" pitchFamily="2" charset="0"/>
              </a:rPr>
              <a:t>Website / Network interface for performance testings : Django, ReactJs.</a:t>
            </a:r>
            <a:endParaRPr lang="en-US" sz="1600" dirty="0">
              <a:solidFill>
                <a:schemeClr val="tx1"/>
              </a:solidFill>
              <a:latin typeface="Libre Franklin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tx1"/>
                </a:solidFill>
                <a:latin typeface="Libre Franklin" pitchFamily="2" charset="0"/>
              </a:rPr>
              <a:t>Data storge : Sqlite</a:t>
            </a:r>
            <a:endParaRPr lang="en-US" sz="1600" dirty="0">
              <a:solidFill>
                <a:schemeClr val="tx1"/>
              </a:solidFill>
              <a:latin typeface="Libre Franklin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tx1"/>
              </a:solidFill>
              <a:latin typeface="Libre Franklin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tx1"/>
              </a:solidFill>
              <a:latin typeface="Libre Franklin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tx1"/>
              </a:solidFill>
              <a:latin typeface="Libre Franklin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tx1"/>
              </a:solidFill>
              <a:latin typeface="Libre Franklin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" name="Picture Placeholder 12" descr="Data Compression Flowchart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7000875" y="134620"/>
            <a:ext cx="4872990" cy="3655060"/>
          </a:xfrm>
          <a:prstGeom prst="rect">
            <a:avLst/>
          </a:prstGeom>
        </p:spPr>
      </p:pic>
      <p:pic>
        <p:nvPicPr>
          <p:cNvPr id="15" name="Picture 14" descr="django-basi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025" y="5710555"/>
            <a:ext cx="1378585" cy="480060"/>
          </a:xfrm>
          <a:prstGeom prst="rect">
            <a:avLst/>
          </a:prstGeom>
        </p:spPr>
      </p:pic>
      <p:pic>
        <p:nvPicPr>
          <p:cNvPr id="16" name="Picture 15" descr="react"/>
          <p:cNvPicPr>
            <a:picLocks noChangeAspect="1"/>
          </p:cNvPicPr>
          <p:nvPr/>
        </p:nvPicPr>
        <p:blipFill>
          <a:blip r:embed="rId3"/>
          <a:srcRect l="30883" t="12996" r="30247" b="12509"/>
          <a:stretch>
            <a:fillRect/>
          </a:stretch>
        </p:blipFill>
        <p:spPr>
          <a:xfrm>
            <a:off x="10240010" y="5429250"/>
            <a:ext cx="864870" cy="1042670"/>
          </a:xfrm>
          <a:prstGeom prst="rect">
            <a:avLst/>
          </a:prstGeom>
        </p:spPr>
      </p:pic>
      <p:pic>
        <p:nvPicPr>
          <p:cNvPr id="17" name="Picture 16" descr="sqli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0280" y="5588635"/>
            <a:ext cx="743585" cy="743585"/>
          </a:xfrm>
          <a:prstGeom prst="rect">
            <a:avLst/>
          </a:prstGeom>
        </p:spPr>
      </p:pic>
      <p:pic>
        <p:nvPicPr>
          <p:cNvPr id="18" name="Picture 17" descr="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5135" y="5601335"/>
            <a:ext cx="661670" cy="730885"/>
          </a:xfrm>
          <a:prstGeom prst="rect">
            <a:avLst/>
          </a:prstGeom>
        </p:spPr>
      </p:pic>
      <p:pic>
        <p:nvPicPr>
          <p:cNvPr id="19" name="Picture 18" descr="go"/>
          <p:cNvPicPr>
            <a:picLocks noChangeAspect="1"/>
          </p:cNvPicPr>
          <p:nvPr/>
        </p:nvPicPr>
        <p:blipFill>
          <a:blip r:embed="rId6"/>
          <a:srcRect l="9986" t="31564" r="7699" b="30932"/>
          <a:stretch>
            <a:fillRect/>
          </a:stretch>
        </p:blipFill>
        <p:spPr>
          <a:xfrm>
            <a:off x="7045960" y="5776595"/>
            <a:ext cx="945515" cy="380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247608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499" y="2128041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Use Cases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880110" y="2444115"/>
            <a:ext cx="5215890" cy="41351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altLang="en-IN" sz="1500" dirty="0">
                <a:sym typeface="+mn-ea"/>
              </a:rPr>
              <a:t>Reduced transmission times for large data files between differnt nodes in the network.</a:t>
            </a:r>
            <a:endParaRPr lang="en-US" altLang="en-IN" sz="1500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dirty="0">
                <a:sym typeface="+mn-ea"/>
              </a:rPr>
              <a:t>Reducing bandwidth requirements ensuring performance during periods of high network traffic.</a:t>
            </a:r>
            <a:endParaRPr lang="en-US" sz="1500" dirty="0">
              <a:sym typeface="+mn-ea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dirty="0">
                <a:sym typeface="+mn-ea"/>
              </a:rPr>
              <a:t>Effective and efficient compression will  allow storage of larger volumes of data.</a:t>
            </a:r>
            <a:endParaRPr lang="en-US" sz="1500" dirty="0">
              <a:sym typeface="+mn-ea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dirty="0">
                <a:sym typeface="+mn-ea"/>
              </a:rPr>
              <a:t>Improving efficiency of distributed computing. </a:t>
            </a:r>
            <a:endParaRPr lang="en-US" sz="1500" dirty="0">
              <a:sym typeface="+mn-ea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dirty="0"/>
              <a:t>Technologies like IOTs where power resource are limited could be more effectively used due reduced packet sizes.</a:t>
            </a:r>
            <a:endParaRPr lang="en-US" sz="1500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dirty="0">
                <a:sym typeface="+mn-ea"/>
              </a:rPr>
              <a:t>Optimising network performance considering specific requirements of the network.</a:t>
            </a:r>
            <a:endParaRPr lang="en-US" sz="1500" dirty="0">
              <a:sym typeface="+mn-ea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dirty="0">
                <a:sym typeface="+mn-ea"/>
              </a:rPr>
              <a:t>Duplicate copies of same data could be eliminated.                   </a:t>
            </a:r>
            <a:endParaRPr lang="en-US" sz="1500" dirty="0">
              <a:sym typeface="+mn-ea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altLang="en-IN" sz="1500" dirty="0"/>
          </a:p>
          <a:p>
            <a:pPr marL="28575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altLang="en-IN" sz="1500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240780" y="2128042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400" y="2444115"/>
            <a:ext cx="5135880" cy="41351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dirty="0"/>
              <a:t>Choice of compression techniques like lossless and lossy compression.</a:t>
            </a:r>
            <a:endParaRPr lang="en-US" sz="1500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500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dirty="0"/>
              <a:t>Level of compression : Like providing Protocall Level Compression via “Accept Encoding” or “Content Encoding”.</a:t>
            </a:r>
            <a:endParaRPr lang="en-US" sz="1500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500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dirty="0"/>
              <a:t>Transformation of data into different domains like Fourier and Discrete Cosine Transforms.</a:t>
            </a:r>
            <a:endParaRPr lang="en-US" sz="1500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500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dirty="0"/>
              <a:t>Recognition of patterns and different data types for elimination of redundancies.</a:t>
            </a:r>
            <a:endParaRPr lang="en-US" sz="1500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500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dirty="0"/>
              <a:t>Level of information to store about data quality of images, videos or audios to be maintained.</a:t>
            </a:r>
            <a:endParaRPr lang="en-US" sz="1500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500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dirty="0"/>
              <a:t>Infrastructure and Resources available to the network like bandwitdth, storage, transmission protocalls.  </a:t>
            </a:r>
            <a:endParaRPr lang="en-US" sz="1500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500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910594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853664" y="2349062"/>
            <a:ext cx="9835356" cy="413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500" b="1" dirty="0">
                <a:solidFill>
                  <a:srgbClr val="5D7C3F"/>
                </a:solidFill>
              </a:rPr>
              <a:t>Team Leader Name :              </a:t>
            </a:r>
            <a:r>
              <a:rPr lang="en-US" sz="1500" b="1" dirty="0" err="1">
                <a:solidFill>
                  <a:schemeClr val="tx1"/>
                </a:solidFill>
              </a:rPr>
              <a:t>Vyoam</a:t>
            </a:r>
            <a:r>
              <a:rPr lang="en-US" sz="1500" b="1" dirty="0">
                <a:solidFill>
                  <a:schemeClr val="tx1"/>
                </a:solidFill>
              </a:rPr>
              <a:t> Yadav</a:t>
            </a:r>
            <a:endParaRPr lang="en-US" sz="15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500" dirty="0"/>
              <a:t>Branch :       BE			                               Stream :      CSE		       Year :         IV</a:t>
            </a:r>
            <a:endParaRPr lang="en-US" sz="1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500" b="1" dirty="0">
                <a:solidFill>
                  <a:srgbClr val="5D7C3F"/>
                </a:solidFill>
              </a:rPr>
              <a:t>Team Member 1 Name :       </a:t>
            </a:r>
            <a:r>
              <a:rPr lang="en-US" sz="1500" b="1" dirty="0">
                <a:solidFill>
                  <a:schemeClr val="tx1"/>
                </a:solidFill>
              </a:rPr>
              <a:t>Shivam  Jain</a:t>
            </a:r>
            <a:endParaRPr lang="en-US" sz="15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500" dirty="0"/>
              <a:t>Branch :       BE			                               Stream :      CSE		       Year :         IV</a:t>
            </a:r>
            <a:endParaRPr lang="en-US" sz="1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500" b="1" dirty="0">
                <a:solidFill>
                  <a:srgbClr val="5D7C3F"/>
                </a:solidFill>
              </a:rPr>
              <a:t>Team Member 2 Name :      </a:t>
            </a:r>
            <a:r>
              <a:rPr lang="en-US" sz="1500" b="1" dirty="0">
                <a:solidFill>
                  <a:schemeClr val="tx1"/>
                </a:solidFill>
              </a:rPr>
              <a:t>Smriti Kumari</a:t>
            </a:r>
            <a:endParaRPr lang="en-US" sz="15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500" dirty="0"/>
              <a:t>Branch :       BE			                               Stream :      CSE		       Year :         IV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500" b="1" dirty="0">
                <a:solidFill>
                  <a:srgbClr val="5D7C3F"/>
                </a:solidFill>
              </a:rPr>
              <a:t>Team Member 3 Name :      </a:t>
            </a:r>
            <a:r>
              <a:rPr lang="en-US" sz="1500" b="1" dirty="0">
                <a:solidFill>
                  <a:schemeClr val="tx1"/>
                </a:solidFill>
              </a:rPr>
              <a:t>Shivam Kumar</a:t>
            </a:r>
            <a:endParaRPr sz="15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500" dirty="0"/>
              <a:t>Branch :       BE			                               Stream :      CSE		        Year :        IV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500" b="1" dirty="0">
                <a:solidFill>
                  <a:srgbClr val="5D7C3F"/>
                </a:solidFill>
              </a:rPr>
              <a:t>Team Member 4 Name :      </a:t>
            </a:r>
            <a:r>
              <a:rPr lang="en-US" sz="1500" b="1" dirty="0">
                <a:solidFill>
                  <a:schemeClr val="tx1"/>
                </a:solidFill>
              </a:rPr>
              <a:t>Rishika</a:t>
            </a:r>
            <a:endParaRPr sz="15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500" dirty="0"/>
              <a:t>Branch :       BE		</a:t>
            </a:r>
            <a:r>
              <a:rPr lang="en-US" sz="1500" dirty="0">
                <a:sym typeface="+mn-ea"/>
              </a:rPr>
              <a:t>		         </a:t>
            </a:r>
            <a:r>
              <a:rPr lang="en-US" sz="1500" dirty="0"/>
              <a:t>Stream :      ECE		        Year :        IV</a:t>
            </a:r>
            <a:endParaRPr sz="1500" dirty="0"/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500" b="1" dirty="0">
                <a:solidFill>
                  <a:srgbClr val="5D7C3F"/>
                </a:solidFill>
              </a:rPr>
              <a:t>Team Member 5 Name :      </a:t>
            </a:r>
            <a:r>
              <a:rPr lang="en-US" sz="1500" b="1" dirty="0">
                <a:solidFill>
                  <a:schemeClr val="tx1"/>
                </a:solidFill>
              </a:rPr>
              <a:t>Aditya Motla</a:t>
            </a:r>
            <a:endParaRPr lang="en-US" sz="15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500" dirty="0"/>
              <a:t>Branch :       BE 			                               Stream :      MECH	        Year :        IV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2977</Words>
  <Application>WPS Presentation</Application>
  <PresentationFormat>Widescreen</PresentationFormat>
  <Paragraphs>83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SimSun</vt:lpstr>
      <vt:lpstr>Wingdings</vt:lpstr>
      <vt:lpstr>Arial</vt:lpstr>
      <vt:lpstr>Libre Franklin</vt:lpstr>
      <vt:lpstr>Franklin Gothic</vt:lpstr>
      <vt:lpstr>Noto Sans Symbols</vt:lpstr>
      <vt:lpstr>Almonte Snow</vt:lpstr>
      <vt:lpstr>Calibri</vt:lpstr>
      <vt:lpstr>Franklin Gothic</vt:lpstr>
      <vt:lpstr>Libre Franklin</vt:lpstr>
      <vt:lpstr>Microsoft YaHei</vt:lpstr>
      <vt:lpstr>Arial Unicode MS</vt:lpstr>
      <vt:lpstr>Theme1</vt:lpstr>
      <vt:lpstr>Basic Details of the Team and Problem Statement</vt:lpstr>
      <vt:lpstr>Approach Details</vt:lpstr>
      <vt:lpstr>Approach Details</vt:lpstr>
      <vt:lpstr>Team Member Details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microsoft</cp:lastModifiedBy>
  <cp:revision>7</cp:revision>
  <dcterms:created xsi:type="dcterms:W3CDTF">2022-02-11T07:14:00Z</dcterms:created>
  <dcterms:modified xsi:type="dcterms:W3CDTF">2023-09-30T17:23:20Z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F766F9C16C3D4FB1A25C901408F8EB8F_13</vt:lpwstr>
  </property>
  <property fmtid="{D5CDD505-2E9C-101B-9397-08002B2CF9AE}" pid="4" name="KSOProductBuildVer">
    <vt:lpwstr>1033-12.2.0.13215</vt:lpwstr>
  </property>
</Properties>
</file>