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7" r:id="rId6"/>
    <p:sldId id="271" r:id="rId7"/>
    <p:sldId id="275" r:id="rId8"/>
    <p:sldId id="274" r:id="rId9"/>
    <p:sldId id="278" r:id="rId10"/>
    <p:sldId id="279" r:id="rId11"/>
    <p:sldId id="280" r:id="rId12"/>
    <p:sldId id="281" r:id="rId13"/>
    <p:sldId id="28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146174"/>
            <a:ext cx="8821271" cy="860613"/>
          </a:xfrm>
        </p:spPr>
        <p:txBody>
          <a:bodyPr>
            <a:noAutofit/>
          </a:bodyPr>
          <a:lstStyle/>
          <a:p>
            <a:pPr algn="l"/>
            <a:r>
              <a:rPr lang="en-IN" b="0" i="0" dirty="0">
                <a:effectLst/>
                <a:latin typeface="Helvetica" panose="020B0604020202020204" pitchFamily="34" charset="0"/>
              </a:rPr>
              <a:t>		</a:t>
            </a:r>
            <a:r>
              <a:rPr lang="en-IN" sz="7200" b="0" i="0" dirty="0">
                <a:effectLst/>
                <a:latin typeface="Helvetica" panose="020B0604020202020204" pitchFamily="34" charset="0"/>
              </a:rPr>
              <a:t>Snowpipe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 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10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Step1: Checking the pipe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1438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SELECT SYSTEM$PIPE_STATUS(‘</a:t>
            </a:r>
            <a:r>
              <a:rPr lang="en-US" i="1" dirty="0" err="1"/>
              <a:t>pipe_name</a:t>
            </a:r>
            <a:r>
              <a:rPr lang="en-US" dirty="0"/>
              <a:t>’);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lastReceivedMessageTimestamp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Specifies the timestamp of the last event message received from the message queue.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If the timestamp is earlier than expected, this indicates an issue with the service configuration (i.e. Amazon SQS) 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Verify whether any settings were changed in your service configuration.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lastForwardedMessageTimestamp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Specifies the timestamp of the last “create object” event message that was forwarded to the pipe.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If this value is not similar to above timestamp, then there is a mismatch between the cloud storage path where the new data files are created and the path specified in the Snowflake stage object.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Verify the paths and correct them.</a:t>
            </a:r>
          </a:p>
        </p:txBody>
      </p:sp>
    </p:spTree>
    <p:extLst>
      <p:ext uri="{BB962C8B-B14F-4D97-AF65-F5344CB8AC3E}">
        <p14:creationId xmlns:p14="http://schemas.microsoft.com/office/powerpoint/2010/main" val="52817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Step2: View the copy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Copy history shows the history of all file loads and errors if any.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View the copy history by using below query.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SELECT * FROM TABLE( INFORMATION_SCHEMA.COPY_HISTORY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table_name</a:t>
            </a:r>
            <a:r>
              <a:rPr lang="en-US" dirty="0"/>
              <a:t>  =&gt;  </a:t>
            </a:r>
            <a:r>
              <a:rPr lang="en-US" i="1" dirty="0"/>
              <a:t>‘</a:t>
            </a:r>
            <a:r>
              <a:rPr lang="en-US" i="1" dirty="0" err="1"/>
              <a:t>table_name</a:t>
            </a:r>
            <a:r>
              <a:rPr lang="en-US" i="1" dirty="0"/>
              <a:t>'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 START_TIME =&gt;  </a:t>
            </a:r>
            <a:r>
              <a:rPr lang="en-US" i="1" dirty="0"/>
              <a:t>‘timestamp or expression’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Step3: Validate the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If the load operation encounters errors in the data files, the COPY_HISTORY table function describes the first error encountered in each file.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To validate the data files, query the VALIDATE_PIPE_LOAD table.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TABLE(INFORMATION_SCHEMA.VALIDATE_PIPE_LOAD</a:t>
            </a:r>
          </a:p>
          <a:p>
            <a:pPr marL="0" indent="0">
              <a:buNone/>
            </a:pPr>
            <a:r>
              <a:rPr lang="en-US" dirty="0"/>
              <a:t>	(PIPE_NAME =&gt; ‘</a:t>
            </a:r>
            <a:r>
              <a:rPr lang="en-US" i="1" dirty="0" err="1"/>
              <a:t>pipe_name</a:t>
            </a:r>
            <a:r>
              <a:rPr lang="en-US" i="1" dirty="0"/>
              <a:t>’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START_TIME =&gt; </a:t>
            </a:r>
            <a:r>
              <a:rPr lang="en-US" i="1" dirty="0"/>
              <a:t>‘timestamp or expression’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à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53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Managing Pipes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 Use DESC </a:t>
            </a:r>
            <a:r>
              <a:rPr lang="en-IN" dirty="0" err="1">
                <a:sym typeface="Wingdings" panose="05000000000000000000" pitchFamily="2" charset="2"/>
              </a:rPr>
              <a:t>pipe_name</a:t>
            </a:r>
            <a:r>
              <a:rPr lang="en-IN" dirty="0">
                <a:sym typeface="Wingdings" panose="05000000000000000000" pitchFamily="2" charset="2"/>
              </a:rPr>
              <a:t> command to see the pipe properties and the copy command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 Use SHOW pipes command to see all the pipes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 We can pause/resume pipes with </a:t>
            </a:r>
            <a:r>
              <a:rPr lang="en-IN" sz="2400" dirty="0"/>
              <a:t>PIPE_EXECUTION_PAUSED</a:t>
            </a:r>
            <a:r>
              <a:rPr lang="en-IN" dirty="0"/>
              <a:t> = true/false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 It is a best practice to pause and resume pipes before and after performing below actions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	</a:t>
            </a:r>
            <a:r>
              <a:rPr lang="en-IN" dirty="0">
                <a:sym typeface="Wingdings" panose="05000000000000000000" pitchFamily="2" charset="2"/>
              </a:rPr>
              <a:t> when modifying the stage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ym typeface="Wingdings" panose="05000000000000000000" pitchFamily="2" charset="2"/>
              </a:rPr>
              <a:t>	 when modifying file format object if stage is using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ym typeface="Wingdings" panose="05000000000000000000" pitchFamily="2" charset="2"/>
              </a:rPr>
              <a:t>	 when modifying copy command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To modify the copy command, recreating pipe is the only possible way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When you recreate a pipe, all the load history will be dropped.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307540"/>
            <a:ext cx="8821271" cy="860613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Thank You</a:t>
            </a:r>
            <a:r>
              <a:rPr lang="en-IN" sz="4800" b="0" i="0" dirty="0">
                <a:effectLst/>
                <a:latin typeface="Helvetica" panose="020B0604020202020204" pitchFamily="34" charset="0"/>
              </a:rPr>
              <a:t>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/>
          <a:lstStyle/>
          <a:p>
            <a:r>
              <a:rPr lang="en-US" dirty="0"/>
              <a:t>What is continuous loading?</a:t>
            </a:r>
          </a:p>
          <a:p>
            <a:r>
              <a:rPr lang="en-US" dirty="0"/>
              <a:t>Snowpipe</a:t>
            </a:r>
          </a:p>
          <a:p>
            <a:r>
              <a:rPr lang="en-US" dirty="0"/>
              <a:t>Steps in Creating Snowpipe</a:t>
            </a:r>
          </a:p>
          <a:p>
            <a:r>
              <a:rPr lang="en-US" dirty="0"/>
              <a:t>Snowpipe syntax</a:t>
            </a:r>
          </a:p>
          <a:p>
            <a:r>
              <a:rPr lang="en-US" dirty="0"/>
              <a:t>Snowpipe DDL</a:t>
            </a:r>
          </a:p>
          <a:p>
            <a:r>
              <a:rPr lang="en-US" dirty="0"/>
              <a:t>Troubleshooting Snowpipe</a:t>
            </a:r>
          </a:p>
          <a:p>
            <a:r>
              <a:rPr lang="en-US" dirty="0"/>
              <a:t>Managing Snowpipe</a:t>
            </a:r>
          </a:p>
        </p:txBody>
      </p:sp>
    </p:spTree>
    <p:extLst>
      <p:ext uri="{BB962C8B-B14F-4D97-AF65-F5344CB8AC3E}">
        <p14:creationId xmlns:p14="http://schemas.microsoft.com/office/powerpoint/2010/main" val="25277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What is Continuous loading?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Loading small volumes of data in continuous manner like for every hour or for every 10 minutes etc.</a:t>
            </a:r>
          </a:p>
          <a:p>
            <a:r>
              <a:rPr lang="en-US" dirty="0">
                <a:solidFill>
                  <a:srgbClr val="000000"/>
                </a:solidFill>
              </a:rPr>
              <a:t>Live or real time data.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ensures users have the latest data for business analysis.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Snowflake uses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snowpipes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for continuous data loads into snowflake tables.</a:t>
            </a:r>
          </a:p>
        </p:txBody>
      </p:sp>
    </p:spTree>
    <p:extLst>
      <p:ext uri="{BB962C8B-B14F-4D97-AF65-F5344CB8AC3E}">
        <p14:creationId xmlns:p14="http://schemas.microsoft.com/office/powerpoint/2010/main" val="11406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Snowpipe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 pipe is a named database object that contains Copy command used to load the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Snowpipe loads data within minutes after files are added to a stage and submitted for ingestion.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Snowpipe uses compute resources provided by Snowflake, It is a serverless task.</a:t>
            </a:r>
          </a:p>
          <a:p>
            <a:r>
              <a:rPr lang="en-US" dirty="0">
                <a:solidFill>
                  <a:srgbClr val="000000"/>
                </a:solidFill>
              </a:rPr>
              <a:t>One time setup.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Suggested micro file size is </a:t>
            </a:r>
            <a:r>
              <a:rPr lang="en-US" dirty="0">
                <a:solidFill>
                  <a:srgbClr val="000000"/>
                </a:solidFill>
              </a:rPr>
              <a:t>100-250 MB.</a:t>
            </a:r>
          </a:p>
          <a:p>
            <a:r>
              <a:rPr lang="en-US" dirty="0">
                <a:solidFill>
                  <a:srgbClr val="000000"/>
                </a:solidFill>
              </a:rPr>
              <a:t>Snowpipe uses file loading metadata associated with each pipe object to prevent reloading the same files.</a:t>
            </a:r>
          </a:p>
        </p:txBody>
      </p:sp>
    </p:spTree>
    <p:extLst>
      <p:ext uri="{BB962C8B-B14F-4D97-AF65-F5344CB8AC3E}">
        <p14:creationId xmlns:p14="http://schemas.microsoft.com/office/powerpoint/2010/main" val="201315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How Snowpipe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A0FE3-0023-89E9-1A71-4FD4AC1C0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05" y="2004433"/>
            <a:ext cx="9681483" cy="2271732"/>
          </a:xfrm>
        </p:spPr>
      </p:pic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Steps in creating Snowpipe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511860"/>
            <a:ext cx="10515600" cy="4351338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Storage Integration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a Stage object using storage integration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and test Copy command to load the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a Pipe by using the Copy command.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Setup event notifications at Cloud storage provider’s end.</a:t>
            </a:r>
          </a:p>
          <a:p>
            <a:pPr marL="4572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Snowpipe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3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CREATE OR REPLACE   PIPE   </a:t>
            </a:r>
            <a:r>
              <a:rPr lang="en-US" i="1" dirty="0"/>
              <a:t>PIPE_NAME</a:t>
            </a:r>
          </a:p>
          <a:p>
            <a:pPr marL="457200" lvl="1" indent="0">
              <a:buNone/>
            </a:pPr>
            <a:r>
              <a:rPr lang="en-US" dirty="0"/>
              <a:t>  	AUTO_INGEST = [ TRUE | FALSE ] ]</a:t>
            </a:r>
          </a:p>
          <a:p>
            <a:pPr marL="457200" lvl="1" indent="0">
              <a:buNone/>
            </a:pPr>
            <a:r>
              <a:rPr lang="en-US" dirty="0"/>
              <a:t>	AS </a:t>
            </a:r>
          </a:p>
          <a:p>
            <a:pPr marL="457200" lvl="1" indent="0">
              <a:buNone/>
            </a:pPr>
            <a:r>
              <a:rPr lang="en-US" dirty="0"/>
              <a:t>	&lt;</a:t>
            </a:r>
            <a:r>
              <a:rPr lang="en-US" dirty="0" err="1"/>
              <a:t>Copy_Statement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2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Snowpipe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CREATE PIPE </a:t>
            </a:r>
            <a:r>
              <a:rPr lang="en-IN" dirty="0">
                <a:sym typeface="Wingdings" panose="05000000000000000000" pitchFamily="2" charset="2"/>
              </a:rPr>
              <a:t> To create a pipe</a:t>
            </a:r>
            <a:endParaRPr lang="en-IN" dirty="0"/>
          </a:p>
          <a:p>
            <a:r>
              <a:rPr lang="en-IN" dirty="0"/>
              <a:t>ALTER PIPE </a:t>
            </a:r>
            <a:r>
              <a:rPr lang="en-IN" dirty="0">
                <a:sym typeface="Wingdings" panose="05000000000000000000" pitchFamily="2" charset="2"/>
              </a:rPr>
              <a:t> To alter pipe or to pause or resume pipe</a:t>
            </a:r>
          </a:p>
          <a:p>
            <a:pPr marL="0" indent="0">
              <a:buNone/>
            </a:pPr>
            <a:r>
              <a:rPr lang="en-IN" sz="2200" dirty="0"/>
              <a:t>   ALTER   PIPE  </a:t>
            </a:r>
            <a:r>
              <a:rPr lang="en-IN" sz="2200" i="1" dirty="0"/>
              <a:t>PIPE_NAME  </a:t>
            </a:r>
            <a:r>
              <a:rPr lang="en-IN" sz="2200" dirty="0"/>
              <a:t> </a:t>
            </a:r>
            <a:r>
              <a:rPr lang="en-US" sz="2200" dirty="0"/>
              <a:t>PIPE_EXECUTION_PAUSED = TRUE | FALSE</a:t>
            </a:r>
            <a:endParaRPr lang="en-IN" sz="2200" dirty="0"/>
          </a:p>
          <a:p>
            <a:r>
              <a:rPr lang="en-IN" dirty="0"/>
              <a:t>DROP PIPE </a:t>
            </a:r>
            <a:r>
              <a:rPr lang="en-IN" dirty="0">
                <a:sym typeface="Wingdings" panose="05000000000000000000" pitchFamily="2" charset="2"/>
              </a:rPr>
              <a:t> To drop the pipe</a:t>
            </a:r>
            <a:endParaRPr lang="en-IN" dirty="0"/>
          </a:p>
          <a:p>
            <a:r>
              <a:rPr lang="en-IN" dirty="0"/>
              <a:t>DESCRIBE PIPE </a:t>
            </a:r>
            <a:r>
              <a:rPr lang="en-IN" dirty="0">
                <a:sym typeface="Wingdings" panose="05000000000000000000" pitchFamily="2" charset="2"/>
              </a:rPr>
              <a:t> To describe the pipe properties, to get ARN</a:t>
            </a:r>
            <a:endParaRPr lang="en-IN" dirty="0"/>
          </a:p>
          <a:p>
            <a:r>
              <a:rPr lang="en-IN" dirty="0"/>
              <a:t>SHOW PIPES </a:t>
            </a:r>
            <a:r>
              <a:rPr lang="en-IN" dirty="0">
                <a:sym typeface="Wingdings" panose="05000000000000000000" pitchFamily="2" charset="2"/>
              </a:rPr>
              <a:t> To see all the pipes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7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Troubleshooting Snowpipe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 Check the Pipe Status</a:t>
            </a:r>
          </a:p>
          <a:p>
            <a:pPr marL="0" indent="0">
              <a:buNone/>
            </a:pPr>
            <a:r>
              <a:rPr lang="en-US" dirty="0"/>
              <a:t>Step 2: View the COPY History for the Table</a:t>
            </a:r>
          </a:p>
          <a:p>
            <a:pPr marL="0" indent="0">
              <a:buNone/>
            </a:pPr>
            <a:r>
              <a:rPr lang="en-US" dirty="0"/>
              <a:t>Step 3: Validate the Data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29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760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Wingdings</vt:lpstr>
      <vt:lpstr>Office Theme</vt:lpstr>
      <vt:lpstr>  Snowpipe                 by                  Janardhan Bandi</vt:lpstr>
      <vt:lpstr>Agenda</vt:lpstr>
      <vt:lpstr>What is Continuous loading?</vt:lpstr>
      <vt:lpstr>Snowpipe</vt:lpstr>
      <vt:lpstr>How Snowpipe works?</vt:lpstr>
      <vt:lpstr>Steps in creating Snowpipe</vt:lpstr>
      <vt:lpstr>Snowpipe Syntax</vt:lpstr>
      <vt:lpstr>Snowpipe DDL</vt:lpstr>
      <vt:lpstr>Troubleshooting Snowpipe</vt:lpstr>
      <vt:lpstr>Step1: Checking the pipe status</vt:lpstr>
      <vt:lpstr>Step2: View the copy history</vt:lpstr>
      <vt:lpstr>Step3: Validate the Data Files</vt:lpstr>
      <vt:lpstr>Managing Pipes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Ambika Shyam</cp:lastModifiedBy>
  <cp:revision>110</cp:revision>
  <dcterms:created xsi:type="dcterms:W3CDTF">2021-01-16T07:18:07Z</dcterms:created>
  <dcterms:modified xsi:type="dcterms:W3CDTF">2023-09-10T10:50:29Z</dcterms:modified>
</cp:coreProperties>
</file>