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9" r:id="rId2"/>
    <p:sldId id="270" r:id="rId3"/>
    <p:sldId id="271"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807"/>
  </p:normalViewPr>
  <p:slideViewPr>
    <p:cSldViewPr snapToGrid="0">
      <p:cViewPr varScale="1">
        <p:scale>
          <a:sx n="111" d="100"/>
          <a:sy n="111" d="100"/>
        </p:scale>
        <p:origin x="632"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03B23-5CCA-3302-96A6-82F74FF277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3DCC67-2CE0-0DD7-4218-1068EEE04F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F3807E-4029-635C-10E5-5E4E02CEC046}"/>
              </a:ext>
            </a:extLst>
          </p:cNvPr>
          <p:cNvSpPr>
            <a:spLocks noGrp="1"/>
          </p:cNvSpPr>
          <p:nvPr>
            <p:ph type="dt" sz="half" idx="10"/>
          </p:nvPr>
        </p:nvSpPr>
        <p:spPr/>
        <p:txBody>
          <a:bodyPr/>
          <a:lstStyle/>
          <a:p>
            <a:fld id="{0966D2EE-1A38-D04C-94C0-63F4795E5E6B}" type="datetimeFigureOut">
              <a:rPr lang="en-US" smtClean="0"/>
              <a:t>8/28/23</a:t>
            </a:fld>
            <a:endParaRPr lang="en-US"/>
          </a:p>
        </p:txBody>
      </p:sp>
      <p:sp>
        <p:nvSpPr>
          <p:cNvPr id="5" name="Footer Placeholder 4">
            <a:extLst>
              <a:ext uri="{FF2B5EF4-FFF2-40B4-BE49-F238E27FC236}">
                <a16:creationId xmlns:a16="http://schemas.microsoft.com/office/drawing/2014/main" id="{2391DDDA-0744-F368-515F-696D35A6D2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AFB266-46E9-7076-4B42-851973403C03}"/>
              </a:ext>
            </a:extLst>
          </p:cNvPr>
          <p:cNvSpPr>
            <a:spLocks noGrp="1"/>
          </p:cNvSpPr>
          <p:nvPr>
            <p:ph type="sldNum" sz="quarter" idx="12"/>
          </p:nvPr>
        </p:nvSpPr>
        <p:spPr/>
        <p:txBody>
          <a:bodyPr/>
          <a:lstStyle/>
          <a:p>
            <a:fld id="{41B557F1-B908-F24D-A226-2411FD4AC29D}" type="slidenum">
              <a:rPr lang="en-US" smtClean="0"/>
              <a:t>‹#›</a:t>
            </a:fld>
            <a:endParaRPr lang="en-US"/>
          </a:p>
        </p:txBody>
      </p:sp>
    </p:spTree>
    <p:extLst>
      <p:ext uri="{BB962C8B-B14F-4D97-AF65-F5344CB8AC3E}">
        <p14:creationId xmlns:p14="http://schemas.microsoft.com/office/powerpoint/2010/main" val="4205084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0ED1E-6966-7E4D-BF52-010F655134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0D6E81-C83D-246C-D60B-5E4A870507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3402E0-2FD0-8096-D5A1-E09FD1F89276}"/>
              </a:ext>
            </a:extLst>
          </p:cNvPr>
          <p:cNvSpPr>
            <a:spLocks noGrp="1"/>
          </p:cNvSpPr>
          <p:nvPr>
            <p:ph type="dt" sz="half" idx="10"/>
          </p:nvPr>
        </p:nvSpPr>
        <p:spPr/>
        <p:txBody>
          <a:bodyPr/>
          <a:lstStyle/>
          <a:p>
            <a:fld id="{0966D2EE-1A38-D04C-94C0-63F4795E5E6B}" type="datetimeFigureOut">
              <a:rPr lang="en-US" smtClean="0"/>
              <a:t>8/28/23</a:t>
            </a:fld>
            <a:endParaRPr lang="en-US"/>
          </a:p>
        </p:txBody>
      </p:sp>
      <p:sp>
        <p:nvSpPr>
          <p:cNvPr id="5" name="Footer Placeholder 4">
            <a:extLst>
              <a:ext uri="{FF2B5EF4-FFF2-40B4-BE49-F238E27FC236}">
                <a16:creationId xmlns:a16="http://schemas.microsoft.com/office/drawing/2014/main" id="{7A26CEC9-F3F7-3870-A471-6ECE33926E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72D64A-7D08-1320-F296-BC34A8460051}"/>
              </a:ext>
            </a:extLst>
          </p:cNvPr>
          <p:cNvSpPr>
            <a:spLocks noGrp="1"/>
          </p:cNvSpPr>
          <p:nvPr>
            <p:ph type="sldNum" sz="quarter" idx="12"/>
          </p:nvPr>
        </p:nvSpPr>
        <p:spPr/>
        <p:txBody>
          <a:bodyPr/>
          <a:lstStyle/>
          <a:p>
            <a:fld id="{41B557F1-B908-F24D-A226-2411FD4AC29D}" type="slidenum">
              <a:rPr lang="en-US" smtClean="0"/>
              <a:t>‹#›</a:t>
            </a:fld>
            <a:endParaRPr lang="en-US"/>
          </a:p>
        </p:txBody>
      </p:sp>
    </p:spTree>
    <p:extLst>
      <p:ext uri="{BB962C8B-B14F-4D97-AF65-F5344CB8AC3E}">
        <p14:creationId xmlns:p14="http://schemas.microsoft.com/office/powerpoint/2010/main" val="4157636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A3B582-840E-658F-E758-8C6B60F5B0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EBF0B5-EED3-9A3A-2BEE-898763AC60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9085FA-AD0F-1170-F120-5EAC55E5D140}"/>
              </a:ext>
            </a:extLst>
          </p:cNvPr>
          <p:cNvSpPr>
            <a:spLocks noGrp="1"/>
          </p:cNvSpPr>
          <p:nvPr>
            <p:ph type="dt" sz="half" idx="10"/>
          </p:nvPr>
        </p:nvSpPr>
        <p:spPr/>
        <p:txBody>
          <a:bodyPr/>
          <a:lstStyle/>
          <a:p>
            <a:fld id="{0966D2EE-1A38-D04C-94C0-63F4795E5E6B}" type="datetimeFigureOut">
              <a:rPr lang="en-US" smtClean="0"/>
              <a:t>8/28/23</a:t>
            </a:fld>
            <a:endParaRPr lang="en-US"/>
          </a:p>
        </p:txBody>
      </p:sp>
      <p:sp>
        <p:nvSpPr>
          <p:cNvPr id="5" name="Footer Placeholder 4">
            <a:extLst>
              <a:ext uri="{FF2B5EF4-FFF2-40B4-BE49-F238E27FC236}">
                <a16:creationId xmlns:a16="http://schemas.microsoft.com/office/drawing/2014/main" id="{2949BC4C-C154-28A7-05BF-F8A3764575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9C2D35-E3D8-BC4E-7D15-BC43F2785E87}"/>
              </a:ext>
            </a:extLst>
          </p:cNvPr>
          <p:cNvSpPr>
            <a:spLocks noGrp="1"/>
          </p:cNvSpPr>
          <p:nvPr>
            <p:ph type="sldNum" sz="quarter" idx="12"/>
          </p:nvPr>
        </p:nvSpPr>
        <p:spPr/>
        <p:txBody>
          <a:bodyPr/>
          <a:lstStyle/>
          <a:p>
            <a:fld id="{41B557F1-B908-F24D-A226-2411FD4AC29D}" type="slidenum">
              <a:rPr lang="en-US" smtClean="0"/>
              <a:t>‹#›</a:t>
            </a:fld>
            <a:endParaRPr lang="en-US"/>
          </a:p>
        </p:txBody>
      </p:sp>
    </p:spTree>
    <p:extLst>
      <p:ext uri="{BB962C8B-B14F-4D97-AF65-F5344CB8AC3E}">
        <p14:creationId xmlns:p14="http://schemas.microsoft.com/office/powerpoint/2010/main" val="4147831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ACE62-19A3-BCA8-D27B-7DC415DE34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CB9AFA-3530-FC27-24EB-80F938BF5F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15D7EA-2875-E823-0A10-7C723A9954BC}"/>
              </a:ext>
            </a:extLst>
          </p:cNvPr>
          <p:cNvSpPr>
            <a:spLocks noGrp="1"/>
          </p:cNvSpPr>
          <p:nvPr>
            <p:ph type="dt" sz="half" idx="10"/>
          </p:nvPr>
        </p:nvSpPr>
        <p:spPr/>
        <p:txBody>
          <a:bodyPr/>
          <a:lstStyle/>
          <a:p>
            <a:fld id="{0966D2EE-1A38-D04C-94C0-63F4795E5E6B}" type="datetimeFigureOut">
              <a:rPr lang="en-US" smtClean="0"/>
              <a:t>8/28/23</a:t>
            </a:fld>
            <a:endParaRPr lang="en-US"/>
          </a:p>
        </p:txBody>
      </p:sp>
      <p:sp>
        <p:nvSpPr>
          <p:cNvPr id="5" name="Footer Placeholder 4">
            <a:extLst>
              <a:ext uri="{FF2B5EF4-FFF2-40B4-BE49-F238E27FC236}">
                <a16:creationId xmlns:a16="http://schemas.microsoft.com/office/drawing/2014/main" id="{6DEB924E-3367-98B6-1C0C-1426DCACC1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BDE2B8-1DA6-0B2C-EF70-E0FC958C101C}"/>
              </a:ext>
            </a:extLst>
          </p:cNvPr>
          <p:cNvSpPr>
            <a:spLocks noGrp="1"/>
          </p:cNvSpPr>
          <p:nvPr>
            <p:ph type="sldNum" sz="quarter" idx="12"/>
          </p:nvPr>
        </p:nvSpPr>
        <p:spPr/>
        <p:txBody>
          <a:bodyPr/>
          <a:lstStyle/>
          <a:p>
            <a:fld id="{41B557F1-B908-F24D-A226-2411FD4AC29D}" type="slidenum">
              <a:rPr lang="en-US" smtClean="0"/>
              <a:t>‹#›</a:t>
            </a:fld>
            <a:endParaRPr lang="en-US"/>
          </a:p>
        </p:txBody>
      </p:sp>
    </p:spTree>
    <p:extLst>
      <p:ext uri="{BB962C8B-B14F-4D97-AF65-F5344CB8AC3E}">
        <p14:creationId xmlns:p14="http://schemas.microsoft.com/office/powerpoint/2010/main" val="1582185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4CB3B-3779-3B4F-3576-493BC7C0C1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4B4E8A-41AB-ED04-7295-39335463CA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916D7B-403C-8930-23CC-9679F3E7B996}"/>
              </a:ext>
            </a:extLst>
          </p:cNvPr>
          <p:cNvSpPr>
            <a:spLocks noGrp="1"/>
          </p:cNvSpPr>
          <p:nvPr>
            <p:ph type="dt" sz="half" idx="10"/>
          </p:nvPr>
        </p:nvSpPr>
        <p:spPr/>
        <p:txBody>
          <a:bodyPr/>
          <a:lstStyle/>
          <a:p>
            <a:fld id="{0966D2EE-1A38-D04C-94C0-63F4795E5E6B}" type="datetimeFigureOut">
              <a:rPr lang="en-US" smtClean="0"/>
              <a:t>8/28/23</a:t>
            </a:fld>
            <a:endParaRPr lang="en-US"/>
          </a:p>
        </p:txBody>
      </p:sp>
      <p:sp>
        <p:nvSpPr>
          <p:cNvPr id="5" name="Footer Placeholder 4">
            <a:extLst>
              <a:ext uri="{FF2B5EF4-FFF2-40B4-BE49-F238E27FC236}">
                <a16:creationId xmlns:a16="http://schemas.microsoft.com/office/drawing/2014/main" id="{E76BDF7E-6315-29AA-7B93-ADC5EED7EE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7897A3-3D7D-9324-EE32-A6A935D1986D}"/>
              </a:ext>
            </a:extLst>
          </p:cNvPr>
          <p:cNvSpPr>
            <a:spLocks noGrp="1"/>
          </p:cNvSpPr>
          <p:nvPr>
            <p:ph type="sldNum" sz="quarter" idx="12"/>
          </p:nvPr>
        </p:nvSpPr>
        <p:spPr/>
        <p:txBody>
          <a:bodyPr/>
          <a:lstStyle/>
          <a:p>
            <a:fld id="{41B557F1-B908-F24D-A226-2411FD4AC29D}" type="slidenum">
              <a:rPr lang="en-US" smtClean="0"/>
              <a:t>‹#›</a:t>
            </a:fld>
            <a:endParaRPr lang="en-US"/>
          </a:p>
        </p:txBody>
      </p:sp>
    </p:spTree>
    <p:extLst>
      <p:ext uri="{BB962C8B-B14F-4D97-AF65-F5344CB8AC3E}">
        <p14:creationId xmlns:p14="http://schemas.microsoft.com/office/powerpoint/2010/main" val="1578363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3E062-0117-78CB-D589-87FF4A668A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766BF1-CF34-21D9-D5DE-16D17A6206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B2F322-792A-0F18-8F9C-595DFDBF76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D42E522-09B4-3AE8-8A4F-25652FC82C54}"/>
              </a:ext>
            </a:extLst>
          </p:cNvPr>
          <p:cNvSpPr>
            <a:spLocks noGrp="1"/>
          </p:cNvSpPr>
          <p:nvPr>
            <p:ph type="dt" sz="half" idx="10"/>
          </p:nvPr>
        </p:nvSpPr>
        <p:spPr/>
        <p:txBody>
          <a:bodyPr/>
          <a:lstStyle/>
          <a:p>
            <a:fld id="{0966D2EE-1A38-D04C-94C0-63F4795E5E6B}" type="datetimeFigureOut">
              <a:rPr lang="en-US" smtClean="0"/>
              <a:t>8/28/23</a:t>
            </a:fld>
            <a:endParaRPr lang="en-US"/>
          </a:p>
        </p:txBody>
      </p:sp>
      <p:sp>
        <p:nvSpPr>
          <p:cNvPr id="6" name="Footer Placeholder 5">
            <a:extLst>
              <a:ext uri="{FF2B5EF4-FFF2-40B4-BE49-F238E27FC236}">
                <a16:creationId xmlns:a16="http://schemas.microsoft.com/office/drawing/2014/main" id="{6657C263-BF3D-A903-8E3A-D06C15E4D6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3EED0F-1082-5F7E-6D31-B84BB46F934D}"/>
              </a:ext>
            </a:extLst>
          </p:cNvPr>
          <p:cNvSpPr>
            <a:spLocks noGrp="1"/>
          </p:cNvSpPr>
          <p:nvPr>
            <p:ph type="sldNum" sz="quarter" idx="12"/>
          </p:nvPr>
        </p:nvSpPr>
        <p:spPr/>
        <p:txBody>
          <a:bodyPr/>
          <a:lstStyle/>
          <a:p>
            <a:fld id="{41B557F1-B908-F24D-A226-2411FD4AC29D}" type="slidenum">
              <a:rPr lang="en-US" smtClean="0"/>
              <a:t>‹#›</a:t>
            </a:fld>
            <a:endParaRPr lang="en-US"/>
          </a:p>
        </p:txBody>
      </p:sp>
    </p:spTree>
    <p:extLst>
      <p:ext uri="{BB962C8B-B14F-4D97-AF65-F5344CB8AC3E}">
        <p14:creationId xmlns:p14="http://schemas.microsoft.com/office/powerpoint/2010/main" val="3916003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EF67B-2C13-4262-E719-6E8F2BBFEE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D0D158-D4F4-4313-0802-08CF700812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194846-32FE-C5D8-EE1A-C67D351A23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251B8C-390A-1B97-7A11-3D9520558D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AD95C2-9217-A9C5-C354-84D9B4D3AC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9658F5-0769-B02C-EF82-CDD4A89E64F9}"/>
              </a:ext>
            </a:extLst>
          </p:cNvPr>
          <p:cNvSpPr>
            <a:spLocks noGrp="1"/>
          </p:cNvSpPr>
          <p:nvPr>
            <p:ph type="dt" sz="half" idx="10"/>
          </p:nvPr>
        </p:nvSpPr>
        <p:spPr/>
        <p:txBody>
          <a:bodyPr/>
          <a:lstStyle/>
          <a:p>
            <a:fld id="{0966D2EE-1A38-D04C-94C0-63F4795E5E6B}" type="datetimeFigureOut">
              <a:rPr lang="en-US" smtClean="0"/>
              <a:t>8/28/23</a:t>
            </a:fld>
            <a:endParaRPr lang="en-US"/>
          </a:p>
        </p:txBody>
      </p:sp>
      <p:sp>
        <p:nvSpPr>
          <p:cNvPr id="8" name="Footer Placeholder 7">
            <a:extLst>
              <a:ext uri="{FF2B5EF4-FFF2-40B4-BE49-F238E27FC236}">
                <a16:creationId xmlns:a16="http://schemas.microsoft.com/office/drawing/2014/main" id="{9EBC5C1E-742C-2804-A99E-3186ED4C73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CA433D-BAE5-8672-3FC0-E9947F471AE1}"/>
              </a:ext>
            </a:extLst>
          </p:cNvPr>
          <p:cNvSpPr>
            <a:spLocks noGrp="1"/>
          </p:cNvSpPr>
          <p:nvPr>
            <p:ph type="sldNum" sz="quarter" idx="12"/>
          </p:nvPr>
        </p:nvSpPr>
        <p:spPr/>
        <p:txBody>
          <a:bodyPr/>
          <a:lstStyle/>
          <a:p>
            <a:fld id="{41B557F1-B908-F24D-A226-2411FD4AC29D}" type="slidenum">
              <a:rPr lang="en-US" smtClean="0"/>
              <a:t>‹#›</a:t>
            </a:fld>
            <a:endParaRPr lang="en-US"/>
          </a:p>
        </p:txBody>
      </p:sp>
    </p:spTree>
    <p:extLst>
      <p:ext uri="{BB962C8B-B14F-4D97-AF65-F5344CB8AC3E}">
        <p14:creationId xmlns:p14="http://schemas.microsoft.com/office/powerpoint/2010/main" val="672900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9A3F-2EFB-02F0-DCD6-FB1E35365C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BCEAA6D-C0BA-A646-5641-394E08A4E9B1}"/>
              </a:ext>
            </a:extLst>
          </p:cNvPr>
          <p:cNvSpPr>
            <a:spLocks noGrp="1"/>
          </p:cNvSpPr>
          <p:nvPr>
            <p:ph type="dt" sz="half" idx="10"/>
          </p:nvPr>
        </p:nvSpPr>
        <p:spPr/>
        <p:txBody>
          <a:bodyPr/>
          <a:lstStyle/>
          <a:p>
            <a:fld id="{0966D2EE-1A38-D04C-94C0-63F4795E5E6B}" type="datetimeFigureOut">
              <a:rPr lang="en-US" smtClean="0"/>
              <a:t>8/28/23</a:t>
            </a:fld>
            <a:endParaRPr lang="en-US"/>
          </a:p>
        </p:txBody>
      </p:sp>
      <p:sp>
        <p:nvSpPr>
          <p:cNvPr id="4" name="Footer Placeholder 3">
            <a:extLst>
              <a:ext uri="{FF2B5EF4-FFF2-40B4-BE49-F238E27FC236}">
                <a16:creationId xmlns:a16="http://schemas.microsoft.com/office/drawing/2014/main" id="{4EF3C7E2-4DB5-FBF5-3800-106EE21821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E7971A-DA31-125B-E1CA-4418D5573AD7}"/>
              </a:ext>
            </a:extLst>
          </p:cNvPr>
          <p:cNvSpPr>
            <a:spLocks noGrp="1"/>
          </p:cNvSpPr>
          <p:nvPr>
            <p:ph type="sldNum" sz="quarter" idx="12"/>
          </p:nvPr>
        </p:nvSpPr>
        <p:spPr/>
        <p:txBody>
          <a:bodyPr/>
          <a:lstStyle/>
          <a:p>
            <a:fld id="{41B557F1-B908-F24D-A226-2411FD4AC29D}" type="slidenum">
              <a:rPr lang="en-US" smtClean="0"/>
              <a:t>‹#›</a:t>
            </a:fld>
            <a:endParaRPr lang="en-US"/>
          </a:p>
        </p:txBody>
      </p:sp>
    </p:spTree>
    <p:extLst>
      <p:ext uri="{BB962C8B-B14F-4D97-AF65-F5344CB8AC3E}">
        <p14:creationId xmlns:p14="http://schemas.microsoft.com/office/powerpoint/2010/main" val="1787948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377B2A-7993-621F-3F10-8544EB909B98}"/>
              </a:ext>
            </a:extLst>
          </p:cNvPr>
          <p:cNvSpPr>
            <a:spLocks noGrp="1"/>
          </p:cNvSpPr>
          <p:nvPr>
            <p:ph type="dt" sz="half" idx="10"/>
          </p:nvPr>
        </p:nvSpPr>
        <p:spPr/>
        <p:txBody>
          <a:bodyPr/>
          <a:lstStyle/>
          <a:p>
            <a:fld id="{0966D2EE-1A38-D04C-94C0-63F4795E5E6B}" type="datetimeFigureOut">
              <a:rPr lang="en-US" smtClean="0"/>
              <a:t>8/28/23</a:t>
            </a:fld>
            <a:endParaRPr lang="en-US"/>
          </a:p>
        </p:txBody>
      </p:sp>
      <p:sp>
        <p:nvSpPr>
          <p:cNvPr id="3" name="Footer Placeholder 2">
            <a:extLst>
              <a:ext uri="{FF2B5EF4-FFF2-40B4-BE49-F238E27FC236}">
                <a16:creationId xmlns:a16="http://schemas.microsoft.com/office/drawing/2014/main" id="{4E6EF227-0791-BD1F-754E-A1075EFB62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2B117F-0881-3DA0-E085-3B3CDEEBDC16}"/>
              </a:ext>
            </a:extLst>
          </p:cNvPr>
          <p:cNvSpPr>
            <a:spLocks noGrp="1"/>
          </p:cNvSpPr>
          <p:nvPr>
            <p:ph type="sldNum" sz="quarter" idx="12"/>
          </p:nvPr>
        </p:nvSpPr>
        <p:spPr/>
        <p:txBody>
          <a:bodyPr/>
          <a:lstStyle/>
          <a:p>
            <a:fld id="{41B557F1-B908-F24D-A226-2411FD4AC29D}" type="slidenum">
              <a:rPr lang="en-US" smtClean="0"/>
              <a:t>‹#›</a:t>
            </a:fld>
            <a:endParaRPr lang="en-US"/>
          </a:p>
        </p:txBody>
      </p:sp>
    </p:spTree>
    <p:extLst>
      <p:ext uri="{BB962C8B-B14F-4D97-AF65-F5344CB8AC3E}">
        <p14:creationId xmlns:p14="http://schemas.microsoft.com/office/powerpoint/2010/main" val="1749029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F3EF5-C034-D5F9-2119-D48EFE9AFB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F4C7FC4-F972-C466-F3B2-75BE2930AF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1ECEB3-558E-89E3-4AD1-D5148820DF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C30548-7852-D1FC-A8F6-3AB8041E3FCC}"/>
              </a:ext>
            </a:extLst>
          </p:cNvPr>
          <p:cNvSpPr>
            <a:spLocks noGrp="1"/>
          </p:cNvSpPr>
          <p:nvPr>
            <p:ph type="dt" sz="half" idx="10"/>
          </p:nvPr>
        </p:nvSpPr>
        <p:spPr/>
        <p:txBody>
          <a:bodyPr/>
          <a:lstStyle/>
          <a:p>
            <a:fld id="{0966D2EE-1A38-D04C-94C0-63F4795E5E6B}" type="datetimeFigureOut">
              <a:rPr lang="en-US" smtClean="0"/>
              <a:t>8/28/23</a:t>
            </a:fld>
            <a:endParaRPr lang="en-US"/>
          </a:p>
        </p:txBody>
      </p:sp>
      <p:sp>
        <p:nvSpPr>
          <p:cNvPr id="6" name="Footer Placeholder 5">
            <a:extLst>
              <a:ext uri="{FF2B5EF4-FFF2-40B4-BE49-F238E27FC236}">
                <a16:creationId xmlns:a16="http://schemas.microsoft.com/office/drawing/2014/main" id="{6F26B4BB-2E14-6523-F7FD-2C601B7E22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0245E4-AA55-A456-4A93-20850D0D9266}"/>
              </a:ext>
            </a:extLst>
          </p:cNvPr>
          <p:cNvSpPr>
            <a:spLocks noGrp="1"/>
          </p:cNvSpPr>
          <p:nvPr>
            <p:ph type="sldNum" sz="quarter" idx="12"/>
          </p:nvPr>
        </p:nvSpPr>
        <p:spPr/>
        <p:txBody>
          <a:bodyPr/>
          <a:lstStyle/>
          <a:p>
            <a:fld id="{41B557F1-B908-F24D-A226-2411FD4AC29D}" type="slidenum">
              <a:rPr lang="en-US" smtClean="0"/>
              <a:t>‹#›</a:t>
            </a:fld>
            <a:endParaRPr lang="en-US"/>
          </a:p>
        </p:txBody>
      </p:sp>
    </p:spTree>
    <p:extLst>
      <p:ext uri="{BB962C8B-B14F-4D97-AF65-F5344CB8AC3E}">
        <p14:creationId xmlns:p14="http://schemas.microsoft.com/office/powerpoint/2010/main" val="1595794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66BBA-38C9-C12E-201B-B0CE5C99DB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36C5D6-7C46-774F-ACEF-3B44CC4138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0BD109-57DE-BC62-FE55-AE297B58DA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BBEA95-3409-9ED8-ED61-011CC45E929A}"/>
              </a:ext>
            </a:extLst>
          </p:cNvPr>
          <p:cNvSpPr>
            <a:spLocks noGrp="1"/>
          </p:cNvSpPr>
          <p:nvPr>
            <p:ph type="dt" sz="half" idx="10"/>
          </p:nvPr>
        </p:nvSpPr>
        <p:spPr/>
        <p:txBody>
          <a:bodyPr/>
          <a:lstStyle/>
          <a:p>
            <a:fld id="{0966D2EE-1A38-D04C-94C0-63F4795E5E6B}" type="datetimeFigureOut">
              <a:rPr lang="en-US" smtClean="0"/>
              <a:t>8/28/23</a:t>
            </a:fld>
            <a:endParaRPr lang="en-US"/>
          </a:p>
        </p:txBody>
      </p:sp>
      <p:sp>
        <p:nvSpPr>
          <p:cNvPr id="6" name="Footer Placeholder 5">
            <a:extLst>
              <a:ext uri="{FF2B5EF4-FFF2-40B4-BE49-F238E27FC236}">
                <a16:creationId xmlns:a16="http://schemas.microsoft.com/office/drawing/2014/main" id="{889DAD9D-8030-A130-8FC0-9C0956AC75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601033-76DA-7427-532E-CD7F1F59080E}"/>
              </a:ext>
            </a:extLst>
          </p:cNvPr>
          <p:cNvSpPr>
            <a:spLocks noGrp="1"/>
          </p:cNvSpPr>
          <p:nvPr>
            <p:ph type="sldNum" sz="quarter" idx="12"/>
          </p:nvPr>
        </p:nvSpPr>
        <p:spPr/>
        <p:txBody>
          <a:bodyPr/>
          <a:lstStyle/>
          <a:p>
            <a:fld id="{41B557F1-B908-F24D-A226-2411FD4AC29D}" type="slidenum">
              <a:rPr lang="en-US" smtClean="0"/>
              <a:t>‹#›</a:t>
            </a:fld>
            <a:endParaRPr lang="en-US"/>
          </a:p>
        </p:txBody>
      </p:sp>
    </p:spTree>
    <p:extLst>
      <p:ext uri="{BB962C8B-B14F-4D97-AF65-F5344CB8AC3E}">
        <p14:creationId xmlns:p14="http://schemas.microsoft.com/office/powerpoint/2010/main" val="2650897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39EF4A-08D3-F47B-6FD5-03628611CD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5B38BA-EA43-EB31-666E-C6F266FAA0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3AAB3B-153E-64A2-D0D1-A5B3213BFC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66D2EE-1A38-D04C-94C0-63F4795E5E6B}" type="datetimeFigureOut">
              <a:rPr lang="en-US" smtClean="0"/>
              <a:t>8/28/23</a:t>
            </a:fld>
            <a:endParaRPr lang="en-US"/>
          </a:p>
        </p:txBody>
      </p:sp>
      <p:sp>
        <p:nvSpPr>
          <p:cNvPr id="5" name="Footer Placeholder 4">
            <a:extLst>
              <a:ext uri="{FF2B5EF4-FFF2-40B4-BE49-F238E27FC236}">
                <a16:creationId xmlns:a16="http://schemas.microsoft.com/office/drawing/2014/main" id="{0CDCC4A5-12F9-DDFD-C7B4-AD800CE87C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8AD250-6C47-B17C-7DA4-1E3C434961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B557F1-B908-F24D-A226-2411FD4AC29D}" type="slidenum">
              <a:rPr lang="en-US" smtClean="0"/>
              <a:t>‹#›</a:t>
            </a:fld>
            <a:endParaRPr lang="en-US"/>
          </a:p>
        </p:txBody>
      </p:sp>
    </p:spTree>
    <p:extLst>
      <p:ext uri="{BB962C8B-B14F-4D97-AF65-F5344CB8AC3E}">
        <p14:creationId xmlns:p14="http://schemas.microsoft.com/office/powerpoint/2010/main" val="23748613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E8576-5994-78A6-623A-B0FA9BE36CB4}"/>
              </a:ext>
            </a:extLst>
          </p:cNvPr>
          <p:cNvSpPr>
            <a:spLocks noGrp="1"/>
          </p:cNvSpPr>
          <p:nvPr>
            <p:ph type="ctrTitle"/>
          </p:nvPr>
        </p:nvSpPr>
        <p:spPr>
          <a:xfrm>
            <a:off x="537211" y="252237"/>
            <a:ext cx="11253152" cy="1193800"/>
          </a:xfrm>
        </p:spPr>
        <p:txBody>
          <a:bodyPr>
            <a:normAutofit/>
          </a:bodyPr>
          <a:lstStyle/>
          <a:p>
            <a:r>
              <a:rPr lang="en-US" b="1" dirty="0"/>
              <a:t>Snowflake</a:t>
            </a:r>
            <a:r>
              <a:rPr lang="en-US" dirty="0"/>
              <a:t> &amp; </a:t>
            </a:r>
            <a:r>
              <a:rPr lang="en-US" b="1" dirty="0"/>
              <a:t>dbt </a:t>
            </a:r>
            <a:r>
              <a:rPr lang="en-US" dirty="0"/>
              <a:t>Capabilities</a:t>
            </a:r>
          </a:p>
        </p:txBody>
      </p:sp>
      <p:pic>
        <p:nvPicPr>
          <p:cNvPr id="1028" name="Picture 4">
            <a:extLst>
              <a:ext uri="{FF2B5EF4-FFF2-40B4-BE49-F238E27FC236}">
                <a16:creationId xmlns:a16="http://schemas.microsoft.com/office/drawing/2014/main" id="{5A448BC8-EBA9-8FBC-9743-C6C07C68EA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29963" y="6103302"/>
            <a:ext cx="660400" cy="6604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4C8219A2-7829-2ACF-79E0-0247E49BD0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637" y="6299217"/>
            <a:ext cx="1122363" cy="338755"/>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5">
            <a:extLst>
              <a:ext uri="{FF2B5EF4-FFF2-40B4-BE49-F238E27FC236}">
                <a16:creationId xmlns:a16="http://schemas.microsoft.com/office/drawing/2014/main" id="{C3CCCD6D-2D7F-101C-4AC4-BB9D3DD57DD9}"/>
              </a:ext>
            </a:extLst>
          </p:cNvPr>
          <p:cNvSpPr>
            <a:spLocks noGrp="1"/>
          </p:cNvSpPr>
          <p:nvPr>
            <p:ph type="subTitle" idx="1"/>
          </p:nvPr>
        </p:nvSpPr>
        <p:spPr>
          <a:xfrm>
            <a:off x="982715" y="1503079"/>
            <a:ext cx="10378440" cy="425546"/>
          </a:xfrm>
        </p:spPr>
        <p:txBody>
          <a:bodyPr>
            <a:normAutofit fontScale="85000" lnSpcReduction="10000"/>
          </a:bodyPr>
          <a:lstStyle/>
          <a:p>
            <a:r>
              <a:rPr lang="en-US" dirty="0"/>
              <a:t>Data availability to downstream systems when data is wiped out and reloaded by the CDC systems</a:t>
            </a:r>
          </a:p>
        </p:txBody>
      </p:sp>
      <p:sp>
        <p:nvSpPr>
          <p:cNvPr id="3" name="Rectangle: Rounded Corners 30">
            <a:extLst>
              <a:ext uri="{FF2B5EF4-FFF2-40B4-BE49-F238E27FC236}">
                <a16:creationId xmlns:a16="http://schemas.microsoft.com/office/drawing/2014/main" id="{4A80AEB1-1718-2977-CB79-8DA57BDF2160}"/>
              </a:ext>
            </a:extLst>
          </p:cNvPr>
          <p:cNvSpPr/>
          <p:nvPr/>
        </p:nvSpPr>
        <p:spPr>
          <a:xfrm>
            <a:off x="813538" y="2283941"/>
            <a:ext cx="1879995" cy="806373"/>
          </a:xfrm>
          <a:prstGeom prst="roundRect">
            <a:avLst>
              <a:gd name="adj" fmla="val 22337"/>
            </a:avLst>
          </a:prstGeom>
          <a:solidFill>
            <a:schemeClr val="bg1"/>
          </a:solidFill>
          <a:ln>
            <a:noFill/>
          </a:ln>
          <a:effectLst>
            <a:outerShdw blurRad="317500" dist="152400" dir="2700000" algn="tl" rotWithShape="0">
              <a:schemeClr val="bg1">
                <a:lumMod val="50000"/>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4" name="Picture 4" descr="Logo&#10;&#10;Description automatically generated">
            <a:extLst>
              <a:ext uri="{FF2B5EF4-FFF2-40B4-BE49-F238E27FC236}">
                <a16:creationId xmlns:a16="http://schemas.microsoft.com/office/drawing/2014/main" id="{FEB48479-D7ED-9A88-1121-9172FF1501BB}"/>
              </a:ext>
            </a:extLst>
          </p:cNvPr>
          <p:cNvPicPr>
            <a:picLocks noChangeAspect="1"/>
          </p:cNvPicPr>
          <p:nvPr/>
        </p:nvPicPr>
        <p:blipFill>
          <a:blip r:embed="rId4"/>
          <a:stretch>
            <a:fillRect/>
          </a:stretch>
        </p:blipFill>
        <p:spPr>
          <a:xfrm>
            <a:off x="3232032" y="2180427"/>
            <a:ext cx="2073700" cy="920316"/>
          </a:xfrm>
          <a:prstGeom prst="rect">
            <a:avLst/>
          </a:prstGeom>
        </p:spPr>
      </p:pic>
      <p:pic>
        <p:nvPicPr>
          <p:cNvPr id="5" name="Picture 6" descr="Logo&#10;&#10;Description automatically generated">
            <a:extLst>
              <a:ext uri="{FF2B5EF4-FFF2-40B4-BE49-F238E27FC236}">
                <a16:creationId xmlns:a16="http://schemas.microsoft.com/office/drawing/2014/main" id="{E60CBA07-AC8A-819D-80BD-075FF85B2F20}"/>
              </a:ext>
            </a:extLst>
          </p:cNvPr>
          <p:cNvPicPr>
            <a:picLocks noChangeAspect="1"/>
          </p:cNvPicPr>
          <p:nvPr/>
        </p:nvPicPr>
        <p:blipFill>
          <a:blip r:embed="rId5"/>
          <a:stretch>
            <a:fillRect/>
          </a:stretch>
        </p:blipFill>
        <p:spPr>
          <a:xfrm>
            <a:off x="6171935" y="2145663"/>
            <a:ext cx="2365054" cy="1029233"/>
          </a:xfrm>
          <a:prstGeom prst="rect">
            <a:avLst/>
          </a:prstGeom>
        </p:spPr>
      </p:pic>
      <p:pic>
        <p:nvPicPr>
          <p:cNvPr id="9" name="Picture 8" descr="Icon&#10;&#10;Description automatically generated">
            <a:extLst>
              <a:ext uri="{FF2B5EF4-FFF2-40B4-BE49-F238E27FC236}">
                <a16:creationId xmlns:a16="http://schemas.microsoft.com/office/drawing/2014/main" id="{FB72808B-0078-9A77-281D-7432E1AD718E}"/>
              </a:ext>
            </a:extLst>
          </p:cNvPr>
          <p:cNvPicPr>
            <a:picLocks noChangeAspect="1"/>
          </p:cNvPicPr>
          <p:nvPr/>
        </p:nvPicPr>
        <p:blipFill>
          <a:blip r:embed="rId6"/>
          <a:stretch>
            <a:fillRect/>
          </a:stretch>
        </p:blipFill>
        <p:spPr>
          <a:xfrm>
            <a:off x="9781672" y="2143563"/>
            <a:ext cx="906659" cy="906659"/>
          </a:xfrm>
          <a:prstGeom prst="rect">
            <a:avLst/>
          </a:prstGeom>
        </p:spPr>
      </p:pic>
      <p:sp>
        <p:nvSpPr>
          <p:cNvPr id="10" name="Arrow: Right 8">
            <a:extLst>
              <a:ext uri="{FF2B5EF4-FFF2-40B4-BE49-F238E27FC236}">
                <a16:creationId xmlns:a16="http://schemas.microsoft.com/office/drawing/2014/main" id="{5B6AE403-4A44-E5CB-7555-9C414C70D464}"/>
              </a:ext>
            </a:extLst>
          </p:cNvPr>
          <p:cNvSpPr/>
          <p:nvPr/>
        </p:nvSpPr>
        <p:spPr>
          <a:xfrm>
            <a:off x="2912809" y="2542975"/>
            <a:ext cx="368300" cy="2730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cs typeface="Calibri"/>
            </a:endParaRPr>
          </a:p>
        </p:txBody>
      </p:sp>
      <p:sp>
        <p:nvSpPr>
          <p:cNvPr id="11" name="Arrow: Right 52">
            <a:extLst>
              <a:ext uri="{FF2B5EF4-FFF2-40B4-BE49-F238E27FC236}">
                <a16:creationId xmlns:a16="http://schemas.microsoft.com/office/drawing/2014/main" id="{220510B5-D0BF-8BA9-F376-F82D7E3F02C5}"/>
              </a:ext>
            </a:extLst>
          </p:cNvPr>
          <p:cNvSpPr/>
          <p:nvPr/>
        </p:nvSpPr>
        <p:spPr>
          <a:xfrm>
            <a:off x="5475931" y="2540325"/>
            <a:ext cx="368300" cy="2730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cs typeface="Calibri"/>
            </a:endParaRPr>
          </a:p>
        </p:txBody>
      </p:sp>
      <p:sp>
        <p:nvSpPr>
          <p:cNvPr id="12" name="Arrow: Right 53">
            <a:extLst>
              <a:ext uri="{FF2B5EF4-FFF2-40B4-BE49-F238E27FC236}">
                <a16:creationId xmlns:a16="http://schemas.microsoft.com/office/drawing/2014/main" id="{DD23ABA1-88F1-2B07-605B-47952F3F5189}"/>
              </a:ext>
            </a:extLst>
          </p:cNvPr>
          <p:cNvSpPr/>
          <p:nvPr/>
        </p:nvSpPr>
        <p:spPr>
          <a:xfrm>
            <a:off x="8965292" y="2501155"/>
            <a:ext cx="368300" cy="2730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cs typeface="Calibri"/>
            </a:endParaRPr>
          </a:p>
        </p:txBody>
      </p:sp>
      <p:sp>
        <p:nvSpPr>
          <p:cNvPr id="13" name="TextBox 12">
            <a:extLst>
              <a:ext uri="{FF2B5EF4-FFF2-40B4-BE49-F238E27FC236}">
                <a16:creationId xmlns:a16="http://schemas.microsoft.com/office/drawing/2014/main" id="{AC67EBAE-71FF-D8C5-9C57-9BE945FE6793}"/>
              </a:ext>
            </a:extLst>
          </p:cNvPr>
          <p:cNvSpPr txBox="1"/>
          <p:nvPr/>
        </p:nvSpPr>
        <p:spPr>
          <a:xfrm>
            <a:off x="751827" y="2478980"/>
            <a:ext cx="1879995" cy="412810"/>
          </a:xfrm>
          <a:prstGeom prst="rect">
            <a:avLst/>
          </a:prstGeom>
          <a:noFill/>
        </p:spPr>
        <p:txBody>
          <a:bodyPr wrap="square" lIns="91440" tIns="45720" rIns="91440" bIns="45720" rtlCol="0" anchor="ctr">
            <a:spAutoFit/>
          </a:bodyPr>
          <a:lstStyle/>
          <a:p>
            <a:pPr algn="ctr"/>
            <a:r>
              <a:rPr lang="en-US" sz="2000" dirty="0">
                <a:solidFill>
                  <a:srgbClr val="FF8B00"/>
                </a:solidFill>
                <a:latin typeface="Poppins SemiBold"/>
                <a:cs typeface="Poppins SemiBold"/>
              </a:rPr>
              <a:t>Source System</a:t>
            </a:r>
            <a:endParaRPr lang="en-ID" sz="2000" dirty="0">
              <a:solidFill>
                <a:srgbClr val="FF8B00"/>
              </a:solidFill>
              <a:latin typeface="Poppins SemiBold" panose="00000700000000000000" pitchFamily="2" charset="0"/>
              <a:cs typeface="Poppins SemiBold" panose="00000700000000000000" pitchFamily="2" charset="0"/>
            </a:endParaRPr>
          </a:p>
        </p:txBody>
      </p:sp>
      <p:sp>
        <p:nvSpPr>
          <p:cNvPr id="15" name="TextBox 14">
            <a:extLst>
              <a:ext uri="{FF2B5EF4-FFF2-40B4-BE49-F238E27FC236}">
                <a16:creationId xmlns:a16="http://schemas.microsoft.com/office/drawing/2014/main" id="{AD3881FB-AED9-DB96-1281-C68972849F43}"/>
              </a:ext>
            </a:extLst>
          </p:cNvPr>
          <p:cNvSpPr txBox="1"/>
          <p:nvPr/>
        </p:nvSpPr>
        <p:spPr>
          <a:xfrm>
            <a:off x="624512" y="3477933"/>
            <a:ext cx="10874068" cy="2585323"/>
          </a:xfrm>
          <a:prstGeom prst="rect">
            <a:avLst/>
          </a:prstGeom>
          <a:noFill/>
        </p:spPr>
        <p:txBody>
          <a:bodyPr wrap="square" lIns="91440" tIns="45720" rIns="91440" bIns="45720" rtlCol="0" anchor="t">
            <a:spAutoFit/>
          </a:bodyPr>
          <a:lstStyle/>
          <a:p>
            <a:pPr marL="171450" indent="-171450" algn="just">
              <a:buFont typeface="Arial" panose="020B0604020202020204" pitchFamily="34" charset="0"/>
              <a:buChar char="•"/>
            </a:pPr>
            <a:r>
              <a:rPr lang="en-US" sz="1600" dirty="0">
                <a:latin typeface="Poppins SemiBold"/>
              </a:rPr>
              <a:t>Attunity replicates the data from the Source system by looking at the Database transaction logs. The table in the source system is replicated into Snowflake by performing the "Apply Changes" option in Attunity.</a:t>
            </a:r>
          </a:p>
          <a:p>
            <a:pPr marL="171450" indent="-171450" algn="just">
              <a:buFont typeface="Arial" panose="020B0604020202020204" pitchFamily="34" charset="0"/>
              <a:buChar char="•"/>
            </a:pPr>
            <a:endParaRPr lang="en-US" sz="1600" dirty="0">
              <a:latin typeface="Poppins SemiBold"/>
            </a:endParaRPr>
          </a:p>
          <a:p>
            <a:pPr marL="171450" indent="-171450" algn="just">
              <a:buFont typeface="Arial" panose="020B0604020202020204" pitchFamily="34" charset="0"/>
              <a:buChar char="•"/>
            </a:pPr>
            <a:r>
              <a:rPr lang="en-US" sz="1600" dirty="0">
                <a:latin typeface="Poppins SemiBold"/>
              </a:rPr>
              <a:t>Due to various reasons, when Attunity performs reload of the target table in Snowflake, the target table is first truncated and then the reload process starts. The reload could take few minutes to few hours to complete the reload, depending on the size of the table in the source system.</a:t>
            </a:r>
          </a:p>
          <a:p>
            <a:pPr marL="171450" indent="-171450" algn="just">
              <a:buFont typeface="Arial" panose="020B0604020202020204" pitchFamily="34" charset="0"/>
              <a:buChar char="•"/>
            </a:pPr>
            <a:endParaRPr lang="en-US" sz="1600" dirty="0">
              <a:latin typeface="Poppins SemiBold"/>
            </a:endParaRPr>
          </a:p>
          <a:p>
            <a:pPr marL="171450" indent="-171450" algn="just">
              <a:buFont typeface="Arial" panose="020B0604020202020204" pitchFamily="34" charset="0"/>
              <a:buChar char="•"/>
            </a:pPr>
            <a:r>
              <a:rPr lang="en-US" sz="1600" dirty="0">
                <a:latin typeface="Poppins SemiBold"/>
              </a:rPr>
              <a:t>During this reload, any system(s) or users using these tables from Snowflake will have empty data until Attunity replication is complete</a:t>
            </a:r>
          </a:p>
          <a:p>
            <a:pPr algn="just"/>
            <a:endParaRPr lang="en-US" dirty="0"/>
          </a:p>
        </p:txBody>
      </p:sp>
      <p:sp>
        <p:nvSpPr>
          <p:cNvPr id="18" name="TextBox 17">
            <a:extLst>
              <a:ext uri="{FF2B5EF4-FFF2-40B4-BE49-F238E27FC236}">
                <a16:creationId xmlns:a16="http://schemas.microsoft.com/office/drawing/2014/main" id="{CB5F4F49-FF14-6461-EBF9-D24C22AA4D43}"/>
              </a:ext>
            </a:extLst>
          </p:cNvPr>
          <p:cNvSpPr txBox="1"/>
          <p:nvPr/>
        </p:nvSpPr>
        <p:spPr>
          <a:xfrm rot="19594962">
            <a:off x="-89744" y="2208287"/>
            <a:ext cx="2316083" cy="369332"/>
          </a:xfrm>
          <a:prstGeom prst="rect">
            <a:avLst/>
          </a:prstGeom>
          <a:noFill/>
        </p:spPr>
        <p:txBody>
          <a:bodyPr wrap="none" rtlCol="0">
            <a:spAutoFit/>
          </a:bodyPr>
          <a:lstStyle/>
          <a:p>
            <a:pPr algn="just"/>
            <a:r>
              <a:rPr lang="en-US" b="1" dirty="0">
                <a:highlight>
                  <a:srgbClr val="00FF00"/>
                </a:highlight>
              </a:rPr>
              <a:t>PROBLEM STATEMENT</a:t>
            </a:r>
          </a:p>
        </p:txBody>
      </p:sp>
    </p:spTree>
    <p:extLst>
      <p:ext uri="{BB962C8B-B14F-4D97-AF65-F5344CB8AC3E}">
        <p14:creationId xmlns:p14="http://schemas.microsoft.com/office/powerpoint/2010/main" val="2507022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E8576-5994-78A6-623A-B0FA9BE36CB4}"/>
              </a:ext>
            </a:extLst>
          </p:cNvPr>
          <p:cNvSpPr>
            <a:spLocks noGrp="1"/>
          </p:cNvSpPr>
          <p:nvPr>
            <p:ph type="ctrTitle"/>
          </p:nvPr>
        </p:nvSpPr>
        <p:spPr>
          <a:xfrm>
            <a:off x="537211" y="252237"/>
            <a:ext cx="11253152" cy="1193800"/>
          </a:xfrm>
        </p:spPr>
        <p:txBody>
          <a:bodyPr>
            <a:normAutofit/>
          </a:bodyPr>
          <a:lstStyle/>
          <a:p>
            <a:r>
              <a:rPr lang="en-US" b="1" dirty="0"/>
              <a:t>Snowflake</a:t>
            </a:r>
            <a:r>
              <a:rPr lang="en-US" dirty="0"/>
              <a:t> &amp; </a:t>
            </a:r>
            <a:r>
              <a:rPr lang="en-US" b="1" dirty="0"/>
              <a:t>dbt </a:t>
            </a:r>
            <a:r>
              <a:rPr lang="en-US" dirty="0"/>
              <a:t>Capabilities</a:t>
            </a:r>
          </a:p>
        </p:txBody>
      </p:sp>
      <p:pic>
        <p:nvPicPr>
          <p:cNvPr id="1028" name="Picture 4">
            <a:extLst>
              <a:ext uri="{FF2B5EF4-FFF2-40B4-BE49-F238E27FC236}">
                <a16:creationId xmlns:a16="http://schemas.microsoft.com/office/drawing/2014/main" id="{5A448BC8-EBA9-8FBC-9743-C6C07C68EA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29963" y="6103302"/>
            <a:ext cx="660400" cy="6604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4C8219A2-7829-2ACF-79E0-0247E49BD0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637" y="6299217"/>
            <a:ext cx="1122363" cy="338755"/>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5">
            <a:extLst>
              <a:ext uri="{FF2B5EF4-FFF2-40B4-BE49-F238E27FC236}">
                <a16:creationId xmlns:a16="http://schemas.microsoft.com/office/drawing/2014/main" id="{C3CCCD6D-2D7F-101C-4AC4-BB9D3DD57DD9}"/>
              </a:ext>
            </a:extLst>
          </p:cNvPr>
          <p:cNvSpPr>
            <a:spLocks noGrp="1"/>
          </p:cNvSpPr>
          <p:nvPr>
            <p:ph type="subTitle" idx="1"/>
          </p:nvPr>
        </p:nvSpPr>
        <p:spPr>
          <a:xfrm>
            <a:off x="982715" y="1503079"/>
            <a:ext cx="10378440" cy="425546"/>
          </a:xfrm>
        </p:spPr>
        <p:txBody>
          <a:bodyPr>
            <a:normAutofit fontScale="85000" lnSpcReduction="10000"/>
          </a:bodyPr>
          <a:lstStyle/>
          <a:p>
            <a:r>
              <a:rPr lang="en-US" dirty="0"/>
              <a:t>Data availability to downstream systems when data is wiped out and reloaded by the CDC systems</a:t>
            </a:r>
          </a:p>
        </p:txBody>
      </p:sp>
      <p:sp>
        <p:nvSpPr>
          <p:cNvPr id="18" name="TextBox 17">
            <a:extLst>
              <a:ext uri="{FF2B5EF4-FFF2-40B4-BE49-F238E27FC236}">
                <a16:creationId xmlns:a16="http://schemas.microsoft.com/office/drawing/2014/main" id="{CB5F4F49-FF14-6461-EBF9-D24C22AA4D43}"/>
              </a:ext>
            </a:extLst>
          </p:cNvPr>
          <p:cNvSpPr txBox="1"/>
          <p:nvPr/>
        </p:nvSpPr>
        <p:spPr>
          <a:xfrm rot="19594962">
            <a:off x="243601" y="2221512"/>
            <a:ext cx="1174489" cy="369332"/>
          </a:xfrm>
          <a:prstGeom prst="rect">
            <a:avLst/>
          </a:prstGeom>
          <a:noFill/>
        </p:spPr>
        <p:txBody>
          <a:bodyPr wrap="none" rtlCol="0">
            <a:spAutoFit/>
          </a:bodyPr>
          <a:lstStyle/>
          <a:p>
            <a:pPr algn="just"/>
            <a:r>
              <a:rPr lang="en-US" b="1" dirty="0">
                <a:highlight>
                  <a:srgbClr val="00FF00"/>
                </a:highlight>
              </a:rPr>
              <a:t>SOLUTION</a:t>
            </a:r>
          </a:p>
        </p:txBody>
      </p:sp>
      <p:sp>
        <p:nvSpPr>
          <p:cNvPr id="8" name="TextBox 7">
            <a:extLst>
              <a:ext uri="{FF2B5EF4-FFF2-40B4-BE49-F238E27FC236}">
                <a16:creationId xmlns:a16="http://schemas.microsoft.com/office/drawing/2014/main" id="{C091DF77-2C9E-FBD3-AAFA-FD7E8598D69C}"/>
              </a:ext>
            </a:extLst>
          </p:cNvPr>
          <p:cNvSpPr txBox="1"/>
          <p:nvPr/>
        </p:nvSpPr>
        <p:spPr>
          <a:xfrm>
            <a:off x="600223" y="3974270"/>
            <a:ext cx="10874068" cy="2400657"/>
          </a:xfrm>
          <a:prstGeom prst="rect">
            <a:avLst/>
          </a:prstGeom>
          <a:noFill/>
        </p:spPr>
        <p:txBody>
          <a:bodyPr wrap="square" lIns="91440" tIns="45720" rIns="91440" bIns="45720" rtlCol="0" anchor="t">
            <a:spAutoFit/>
          </a:bodyPr>
          <a:lstStyle/>
          <a:p>
            <a:pPr algn="just"/>
            <a:r>
              <a:rPr lang="en-US" sz="2000" b="1" dirty="0">
                <a:latin typeface="Poppins SemiBold"/>
              </a:rPr>
              <a:t>Part 1:</a:t>
            </a:r>
          </a:p>
          <a:p>
            <a:pPr algn="just"/>
            <a:endParaRPr lang="en-US" sz="1600" dirty="0">
              <a:latin typeface="Poppins SemiBold"/>
            </a:endParaRPr>
          </a:p>
          <a:p>
            <a:pPr marL="285750" indent="-285750" algn="just">
              <a:buFont typeface="Arial" panose="020B0604020202020204" pitchFamily="34" charset="0"/>
              <a:buChar char="•"/>
            </a:pPr>
            <a:r>
              <a:rPr lang="en-US" sz="1600" dirty="0">
                <a:latin typeface="Poppins SemiBold"/>
              </a:rPr>
              <a:t>The auto generated dbt models will Create a View on top of the Table that is replicated by the CDC Tool</a:t>
            </a:r>
          </a:p>
          <a:p>
            <a:pPr marL="285750" indent="-285750" algn="just">
              <a:buFont typeface="Arial" panose="020B0604020202020204" pitchFamily="34" charset="0"/>
              <a:buChar char="•"/>
            </a:pPr>
            <a:endParaRPr lang="en-US" sz="1600" dirty="0">
              <a:latin typeface="Poppins SemiBold"/>
            </a:endParaRPr>
          </a:p>
          <a:p>
            <a:pPr marL="285750" indent="-285750" algn="just">
              <a:buFont typeface="Arial" panose="020B0604020202020204" pitchFamily="34" charset="0"/>
              <a:buChar char="•"/>
            </a:pPr>
            <a:r>
              <a:rPr lang="en-US" sz="1600" dirty="0">
                <a:latin typeface="Poppins SemiBold"/>
              </a:rPr>
              <a:t>A Snowflake Task is also created within the same dbt Model (as Post Hook) To be executed every {{15}} Minutes to check for data consistency</a:t>
            </a:r>
          </a:p>
          <a:p>
            <a:pPr marL="285750" indent="-285750" algn="just">
              <a:buFont typeface="Arial" panose="020B0604020202020204" pitchFamily="34" charset="0"/>
              <a:buChar char="•"/>
            </a:pPr>
            <a:endParaRPr lang="en-US" sz="1600" dirty="0">
              <a:latin typeface="Poppins SemiBold"/>
            </a:endParaRPr>
          </a:p>
          <a:p>
            <a:pPr marL="285750" indent="-285750" algn="just">
              <a:buFont typeface="Arial" panose="020B0604020202020204" pitchFamily="34" charset="0"/>
              <a:buChar char="•"/>
            </a:pPr>
            <a:r>
              <a:rPr lang="en-US" sz="1600" dirty="0">
                <a:latin typeface="Poppins SemiBold"/>
              </a:rPr>
              <a:t>The dbt models are executed only one time</a:t>
            </a:r>
          </a:p>
          <a:p>
            <a:pPr algn="just"/>
            <a:endParaRPr lang="en-US" dirty="0"/>
          </a:p>
        </p:txBody>
      </p:sp>
      <p:pic>
        <p:nvPicPr>
          <p:cNvPr id="14" name="Picture 13">
            <a:extLst>
              <a:ext uri="{FF2B5EF4-FFF2-40B4-BE49-F238E27FC236}">
                <a16:creationId xmlns:a16="http://schemas.microsoft.com/office/drawing/2014/main" id="{2AF4771F-9FED-AB13-697D-FF1523CC7BFE}"/>
              </a:ext>
            </a:extLst>
          </p:cNvPr>
          <p:cNvPicPr>
            <a:picLocks noChangeAspect="1"/>
          </p:cNvPicPr>
          <p:nvPr/>
        </p:nvPicPr>
        <p:blipFill>
          <a:blip r:embed="rId4"/>
          <a:stretch>
            <a:fillRect/>
          </a:stretch>
        </p:blipFill>
        <p:spPr>
          <a:xfrm>
            <a:off x="2166444" y="1815353"/>
            <a:ext cx="7137499" cy="2732946"/>
          </a:xfrm>
          <a:prstGeom prst="rect">
            <a:avLst/>
          </a:prstGeom>
        </p:spPr>
      </p:pic>
    </p:spTree>
    <p:extLst>
      <p:ext uri="{BB962C8B-B14F-4D97-AF65-F5344CB8AC3E}">
        <p14:creationId xmlns:p14="http://schemas.microsoft.com/office/powerpoint/2010/main" val="508691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E8576-5994-78A6-623A-B0FA9BE36CB4}"/>
              </a:ext>
            </a:extLst>
          </p:cNvPr>
          <p:cNvSpPr>
            <a:spLocks noGrp="1"/>
          </p:cNvSpPr>
          <p:nvPr>
            <p:ph type="ctrTitle"/>
          </p:nvPr>
        </p:nvSpPr>
        <p:spPr>
          <a:xfrm>
            <a:off x="537211" y="252237"/>
            <a:ext cx="11253152" cy="1193800"/>
          </a:xfrm>
        </p:spPr>
        <p:txBody>
          <a:bodyPr>
            <a:normAutofit/>
          </a:bodyPr>
          <a:lstStyle/>
          <a:p>
            <a:r>
              <a:rPr lang="en-US" b="1" dirty="0"/>
              <a:t>Snowflake</a:t>
            </a:r>
            <a:r>
              <a:rPr lang="en-US" dirty="0"/>
              <a:t> &amp; </a:t>
            </a:r>
            <a:r>
              <a:rPr lang="en-US" b="1" dirty="0"/>
              <a:t>dbt </a:t>
            </a:r>
            <a:r>
              <a:rPr lang="en-US" dirty="0"/>
              <a:t>Capabilities</a:t>
            </a:r>
          </a:p>
        </p:txBody>
      </p:sp>
      <p:pic>
        <p:nvPicPr>
          <p:cNvPr id="1028" name="Picture 4">
            <a:extLst>
              <a:ext uri="{FF2B5EF4-FFF2-40B4-BE49-F238E27FC236}">
                <a16:creationId xmlns:a16="http://schemas.microsoft.com/office/drawing/2014/main" id="{5A448BC8-EBA9-8FBC-9743-C6C07C68EA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29963" y="6103302"/>
            <a:ext cx="660400" cy="6604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4C8219A2-7829-2ACF-79E0-0247E49BD0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637" y="6299217"/>
            <a:ext cx="1122363" cy="338755"/>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5">
            <a:extLst>
              <a:ext uri="{FF2B5EF4-FFF2-40B4-BE49-F238E27FC236}">
                <a16:creationId xmlns:a16="http://schemas.microsoft.com/office/drawing/2014/main" id="{C3CCCD6D-2D7F-101C-4AC4-BB9D3DD57DD9}"/>
              </a:ext>
            </a:extLst>
          </p:cNvPr>
          <p:cNvSpPr>
            <a:spLocks noGrp="1"/>
          </p:cNvSpPr>
          <p:nvPr>
            <p:ph type="subTitle" idx="1"/>
          </p:nvPr>
        </p:nvSpPr>
        <p:spPr>
          <a:xfrm>
            <a:off x="982715" y="1503079"/>
            <a:ext cx="10378440" cy="425546"/>
          </a:xfrm>
        </p:spPr>
        <p:txBody>
          <a:bodyPr>
            <a:normAutofit fontScale="85000" lnSpcReduction="10000"/>
          </a:bodyPr>
          <a:lstStyle/>
          <a:p>
            <a:r>
              <a:rPr lang="en-US" dirty="0"/>
              <a:t>Data availability to downstream systems when data is wiped out and reloaded by the CDC systems</a:t>
            </a:r>
          </a:p>
        </p:txBody>
      </p:sp>
      <p:sp>
        <p:nvSpPr>
          <p:cNvPr id="18" name="TextBox 17">
            <a:extLst>
              <a:ext uri="{FF2B5EF4-FFF2-40B4-BE49-F238E27FC236}">
                <a16:creationId xmlns:a16="http://schemas.microsoft.com/office/drawing/2014/main" id="{CB5F4F49-FF14-6461-EBF9-D24C22AA4D43}"/>
              </a:ext>
            </a:extLst>
          </p:cNvPr>
          <p:cNvSpPr txBox="1"/>
          <p:nvPr/>
        </p:nvSpPr>
        <p:spPr>
          <a:xfrm rot="19594962">
            <a:off x="243601" y="2221512"/>
            <a:ext cx="1174489" cy="369332"/>
          </a:xfrm>
          <a:prstGeom prst="rect">
            <a:avLst/>
          </a:prstGeom>
          <a:noFill/>
        </p:spPr>
        <p:txBody>
          <a:bodyPr wrap="none" rtlCol="0">
            <a:spAutoFit/>
          </a:bodyPr>
          <a:lstStyle/>
          <a:p>
            <a:pPr algn="just"/>
            <a:r>
              <a:rPr lang="en-US" b="1" dirty="0">
                <a:highlight>
                  <a:srgbClr val="00FF00"/>
                </a:highlight>
              </a:rPr>
              <a:t>SOLUTION</a:t>
            </a:r>
          </a:p>
        </p:txBody>
      </p:sp>
      <p:sp>
        <p:nvSpPr>
          <p:cNvPr id="8" name="TextBox 7">
            <a:extLst>
              <a:ext uri="{FF2B5EF4-FFF2-40B4-BE49-F238E27FC236}">
                <a16:creationId xmlns:a16="http://schemas.microsoft.com/office/drawing/2014/main" id="{C091DF77-2C9E-FBD3-AAFA-FD7E8598D69C}"/>
              </a:ext>
            </a:extLst>
          </p:cNvPr>
          <p:cNvSpPr txBox="1"/>
          <p:nvPr/>
        </p:nvSpPr>
        <p:spPr>
          <a:xfrm>
            <a:off x="4282683" y="1928625"/>
            <a:ext cx="7387754" cy="3877985"/>
          </a:xfrm>
          <a:prstGeom prst="rect">
            <a:avLst/>
          </a:prstGeom>
          <a:noFill/>
        </p:spPr>
        <p:txBody>
          <a:bodyPr wrap="square" lIns="91440" tIns="45720" rIns="91440" bIns="45720" rtlCol="0" anchor="t">
            <a:spAutoFit/>
          </a:bodyPr>
          <a:lstStyle/>
          <a:p>
            <a:pPr algn="just"/>
            <a:r>
              <a:rPr lang="en-US" sz="2000" b="1" dirty="0">
                <a:latin typeface="Poppins SemiBold"/>
              </a:rPr>
              <a:t>Part 2:</a:t>
            </a:r>
          </a:p>
          <a:p>
            <a:pPr algn="just"/>
            <a:endParaRPr lang="en-US" sz="1600" dirty="0">
              <a:latin typeface="Poppins SemiBold"/>
            </a:endParaRPr>
          </a:p>
          <a:p>
            <a:pPr marL="285750" indent="-285750" algn="just">
              <a:buFont typeface="Arial" panose="020B0604020202020204" pitchFamily="34" charset="0"/>
              <a:buChar char="•"/>
            </a:pPr>
            <a:r>
              <a:rPr lang="en-US" sz="1600" dirty="0">
                <a:latin typeface="Poppins SemiBold"/>
              </a:rPr>
              <a:t>The Snowflake Task runs every {{15}} minutes to check the current data size (row counts) of the table and compares against the data size {{an hour}} ago (using Snowflake Time-travel)</a:t>
            </a:r>
          </a:p>
          <a:p>
            <a:pPr marL="285750" indent="-285750" algn="just">
              <a:buFont typeface="Arial" panose="020B0604020202020204" pitchFamily="34" charset="0"/>
              <a:buChar char="•"/>
            </a:pPr>
            <a:endParaRPr lang="en-US" sz="1600" dirty="0">
              <a:latin typeface="Poppins SemiBold"/>
            </a:endParaRPr>
          </a:p>
          <a:p>
            <a:pPr marL="285750" indent="-285750" algn="just">
              <a:buFont typeface="Arial" panose="020B0604020202020204" pitchFamily="34" charset="0"/>
              <a:buChar char="•"/>
            </a:pPr>
            <a:r>
              <a:rPr lang="en-US" sz="1600" dirty="0">
                <a:latin typeface="Poppins SemiBold"/>
              </a:rPr>
              <a:t>If the data size is {{75}}% lower than what it was {{1 hour}} ago, then create an _CLONE table with the data from {{1 hour}} ago using Snowflake Time-travel &amp; Snowflake Zero-clone copy.</a:t>
            </a:r>
          </a:p>
          <a:p>
            <a:pPr marL="285750" indent="-285750" algn="just">
              <a:buFont typeface="Arial" panose="020B0604020202020204" pitchFamily="34" charset="0"/>
              <a:buChar char="•"/>
            </a:pPr>
            <a:endParaRPr lang="en-US" sz="1600" dirty="0">
              <a:latin typeface="Poppins SemiBold"/>
            </a:endParaRPr>
          </a:p>
          <a:p>
            <a:pPr marL="285750" indent="-285750" algn="just">
              <a:buFont typeface="Arial" panose="020B0604020202020204" pitchFamily="34" charset="0"/>
              <a:buChar char="•"/>
            </a:pPr>
            <a:r>
              <a:rPr lang="en-US" sz="1600" dirty="0">
                <a:latin typeface="Poppins SemiBold"/>
              </a:rPr>
              <a:t>Modify the View to point to the Cloned table.</a:t>
            </a:r>
          </a:p>
          <a:p>
            <a:pPr marL="285750" indent="-285750" algn="just">
              <a:buFont typeface="Arial" panose="020B0604020202020204" pitchFamily="34" charset="0"/>
              <a:buChar char="•"/>
            </a:pPr>
            <a:endParaRPr lang="en-US" sz="1600" dirty="0">
              <a:latin typeface="Poppins SemiBold"/>
            </a:endParaRPr>
          </a:p>
          <a:p>
            <a:pPr marL="285750" indent="-285750" algn="just">
              <a:buFont typeface="Arial" panose="020B0604020202020204" pitchFamily="34" charset="0"/>
              <a:buChar char="•"/>
            </a:pPr>
            <a:r>
              <a:rPr lang="en-US" sz="1600" dirty="0">
                <a:latin typeface="Poppins SemiBold"/>
              </a:rPr>
              <a:t>When the data in main table is back to required {{75%}} threshold, Repoint the View to the Main table as part of the Snowflake Task.</a:t>
            </a:r>
          </a:p>
          <a:p>
            <a:pPr algn="just"/>
            <a:endParaRPr lang="en-US" dirty="0"/>
          </a:p>
        </p:txBody>
      </p:sp>
      <p:pic>
        <p:nvPicPr>
          <p:cNvPr id="3" name="Picture 2">
            <a:extLst>
              <a:ext uri="{FF2B5EF4-FFF2-40B4-BE49-F238E27FC236}">
                <a16:creationId xmlns:a16="http://schemas.microsoft.com/office/drawing/2014/main" id="{CD36F4A0-F1DB-585B-C699-F1E92097331B}"/>
              </a:ext>
            </a:extLst>
          </p:cNvPr>
          <p:cNvPicPr>
            <a:picLocks noChangeAspect="1"/>
          </p:cNvPicPr>
          <p:nvPr/>
        </p:nvPicPr>
        <p:blipFill>
          <a:blip r:embed="rId4"/>
          <a:stretch>
            <a:fillRect/>
          </a:stretch>
        </p:blipFill>
        <p:spPr>
          <a:xfrm>
            <a:off x="106680" y="3055565"/>
            <a:ext cx="4176003" cy="1928264"/>
          </a:xfrm>
          <a:prstGeom prst="rect">
            <a:avLst/>
          </a:prstGeom>
        </p:spPr>
      </p:pic>
    </p:spTree>
    <p:extLst>
      <p:ext uri="{BB962C8B-B14F-4D97-AF65-F5344CB8AC3E}">
        <p14:creationId xmlns:p14="http://schemas.microsoft.com/office/powerpoint/2010/main" val="4546964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366</Words>
  <Application>Microsoft Macintosh PowerPoint</Application>
  <PresentationFormat>Widescreen</PresentationFormat>
  <Paragraphs>31</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Poppins SemiBold</vt:lpstr>
      <vt:lpstr>Office Theme</vt:lpstr>
      <vt:lpstr>Snowflake &amp; dbt Capabilities</vt:lpstr>
      <vt:lpstr>Snowflake &amp; dbt Capabilities</vt:lpstr>
      <vt:lpstr>Snowflake &amp; dbt Capabilities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Snowflake &amp; dbt Capabilities</dc:title>
  <dc:creator>Bala Ramachandran</dc:creator>
  <cp:lastModifiedBy>Bala Ramachandran</cp:lastModifiedBy>
  <cp:revision>1</cp:revision>
  <dcterms:created xsi:type="dcterms:W3CDTF">2023-08-28T11:13:42Z</dcterms:created>
  <dcterms:modified xsi:type="dcterms:W3CDTF">2023-08-28T11:23:42Z</dcterms:modified>
</cp:coreProperties>
</file>