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D047-24D4-648C-E0EE-9D7C5462A9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5F0E48-5D63-F223-4D6A-6C6324685C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F4FD20-6294-2858-2467-331BC92CC364}"/>
              </a:ext>
            </a:extLst>
          </p:cNvPr>
          <p:cNvSpPr>
            <a:spLocks noGrp="1"/>
          </p:cNvSpPr>
          <p:nvPr>
            <p:ph type="dt" sz="half" idx="10"/>
          </p:nvPr>
        </p:nvSpPr>
        <p:spPr/>
        <p:txBody>
          <a:bodyPr/>
          <a:lstStyle/>
          <a:p>
            <a:fld id="{A751CEC7-F5E1-455A-8EF5-786E22AED581}" type="datetimeFigureOut">
              <a:rPr lang="en-IN" smtClean="0"/>
              <a:t>19-11-2023</a:t>
            </a:fld>
            <a:endParaRPr lang="en-IN"/>
          </a:p>
        </p:txBody>
      </p:sp>
      <p:sp>
        <p:nvSpPr>
          <p:cNvPr id="5" name="Footer Placeholder 4">
            <a:extLst>
              <a:ext uri="{FF2B5EF4-FFF2-40B4-BE49-F238E27FC236}">
                <a16:creationId xmlns:a16="http://schemas.microsoft.com/office/drawing/2014/main" id="{B7BC0051-11EE-EE3B-6574-0158B3AACA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EE11EE-26A0-A5F7-847E-2F25766A6035}"/>
              </a:ext>
            </a:extLst>
          </p:cNvPr>
          <p:cNvSpPr>
            <a:spLocks noGrp="1"/>
          </p:cNvSpPr>
          <p:nvPr>
            <p:ph type="sldNum" sz="quarter" idx="12"/>
          </p:nvPr>
        </p:nvSpPr>
        <p:spPr/>
        <p:txBody>
          <a:bodyPr/>
          <a:lstStyle/>
          <a:p>
            <a:fld id="{20EDEA80-95CE-4BBE-A6EE-6B8B4D32F390}" type="slidenum">
              <a:rPr lang="en-IN" smtClean="0"/>
              <a:t>‹#›</a:t>
            </a:fld>
            <a:endParaRPr lang="en-IN"/>
          </a:p>
        </p:txBody>
      </p:sp>
    </p:spTree>
    <p:extLst>
      <p:ext uri="{BB962C8B-B14F-4D97-AF65-F5344CB8AC3E}">
        <p14:creationId xmlns:p14="http://schemas.microsoft.com/office/powerpoint/2010/main" val="329653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1577-46C7-1FEF-8E5C-B18BBC2DA5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E5DCBA-BFDF-0101-FED3-6AFD4E82E1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88083B-D3C4-F9DC-A004-B598342A2580}"/>
              </a:ext>
            </a:extLst>
          </p:cNvPr>
          <p:cNvSpPr>
            <a:spLocks noGrp="1"/>
          </p:cNvSpPr>
          <p:nvPr>
            <p:ph type="dt" sz="half" idx="10"/>
          </p:nvPr>
        </p:nvSpPr>
        <p:spPr/>
        <p:txBody>
          <a:bodyPr/>
          <a:lstStyle/>
          <a:p>
            <a:fld id="{A751CEC7-F5E1-455A-8EF5-786E22AED581}" type="datetimeFigureOut">
              <a:rPr lang="en-IN" smtClean="0"/>
              <a:t>19-11-2023</a:t>
            </a:fld>
            <a:endParaRPr lang="en-IN"/>
          </a:p>
        </p:txBody>
      </p:sp>
      <p:sp>
        <p:nvSpPr>
          <p:cNvPr id="5" name="Footer Placeholder 4">
            <a:extLst>
              <a:ext uri="{FF2B5EF4-FFF2-40B4-BE49-F238E27FC236}">
                <a16:creationId xmlns:a16="http://schemas.microsoft.com/office/drawing/2014/main" id="{04A1801B-77AC-DFEA-9CD5-C6B6E5C934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4F3E80-0D7E-D4C1-E4CE-AC609B42E9A9}"/>
              </a:ext>
            </a:extLst>
          </p:cNvPr>
          <p:cNvSpPr>
            <a:spLocks noGrp="1"/>
          </p:cNvSpPr>
          <p:nvPr>
            <p:ph type="sldNum" sz="quarter" idx="12"/>
          </p:nvPr>
        </p:nvSpPr>
        <p:spPr/>
        <p:txBody>
          <a:bodyPr/>
          <a:lstStyle/>
          <a:p>
            <a:fld id="{20EDEA80-95CE-4BBE-A6EE-6B8B4D32F390}" type="slidenum">
              <a:rPr lang="en-IN" smtClean="0"/>
              <a:t>‹#›</a:t>
            </a:fld>
            <a:endParaRPr lang="en-IN"/>
          </a:p>
        </p:txBody>
      </p:sp>
    </p:spTree>
    <p:extLst>
      <p:ext uri="{BB962C8B-B14F-4D97-AF65-F5344CB8AC3E}">
        <p14:creationId xmlns:p14="http://schemas.microsoft.com/office/powerpoint/2010/main" val="157016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791E34-CCFD-251D-D49F-5A673C1C0F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454C99-11AE-9DC5-B892-9F3EF6C0C0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E49E3B-D344-766C-AD9D-BC0AB01CD8AB}"/>
              </a:ext>
            </a:extLst>
          </p:cNvPr>
          <p:cNvSpPr>
            <a:spLocks noGrp="1"/>
          </p:cNvSpPr>
          <p:nvPr>
            <p:ph type="dt" sz="half" idx="10"/>
          </p:nvPr>
        </p:nvSpPr>
        <p:spPr/>
        <p:txBody>
          <a:bodyPr/>
          <a:lstStyle/>
          <a:p>
            <a:fld id="{A751CEC7-F5E1-455A-8EF5-786E22AED581}" type="datetimeFigureOut">
              <a:rPr lang="en-IN" smtClean="0"/>
              <a:t>19-11-2023</a:t>
            </a:fld>
            <a:endParaRPr lang="en-IN"/>
          </a:p>
        </p:txBody>
      </p:sp>
      <p:sp>
        <p:nvSpPr>
          <p:cNvPr id="5" name="Footer Placeholder 4">
            <a:extLst>
              <a:ext uri="{FF2B5EF4-FFF2-40B4-BE49-F238E27FC236}">
                <a16:creationId xmlns:a16="http://schemas.microsoft.com/office/drawing/2014/main" id="{EB8FA391-4F8A-61BC-D9C0-ABB01FE34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3AB311-5E0F-5CDA-377A-F656456A82E7}"/>
              </a:ext>
            </a:extLst>
          </p:cNvPr>
          <p:cNvSpPr>
            <a:spLocks noGrp="1"/>
          </p:cNvSpPr>
          <p:nvPr>
            <p:ph type="sldNum" sz="quarter" idx="12"/>
          </p:nvPr>
        </p:nvSpPr>
        <p:spPr/>
        <p:txBody>
          <a:bodyPr/>
          <a:lstStyle/>
          <a:p>
            <a:fld id="{20EDEA80-95CE-4BBE-A6EE-6B8B4D32F390}" type="slidenum">
              <a:rPr lang="en-IN" smtClean="0"/>
              <a:t>‹#›</a:t>
            </a:fld>
            <a:endParaRPr lang="en-IN"/>
          </a:p>
        </p:txBody>
      </p:sp>
    </p:spTree>
    <p:extLst>
      <p:ext uri="{BB962C8B-B14F-4D97-AF65-F5344CB8AC3E}">
        <p14:creationId xmlns:p14="http://schemas.microsoft.com/office/powerpoint/2010/main" val="202297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8B3D-9C92-A565-44C0-2778CB1DA9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6B1BDB-1457-35C1-64F1-64A6A34DA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C4D6CE-AA47-8AF2-729C-501733BE1C8C}"/>
              </a:ext>
            </a:extLst>
          </p:cNvPr>
          <p:cNvSpPr>
            <a:spLocks noGrp="1"/>
          </p:cNvSpPr>
          <p:nvPr>
            <p:ph type="dt" sz="half" idx="10"/>
          </p:nvPr>
        </p:nvSpPr>
        <p:spPr/>
        <p:txBody>
          <a:bodyPr/>
          <a:lstStyle/>
          <a:p>
            <a:fld id="{A751CEC7-F5E1-455A-8EF5-786E22AED581}" type="datetimeFigureOut">
              <a:rPr lang="en-IN" smtClean="0"/>
              <a:t>19-11-2023</a:t>
            </a:fld>
            <a:endParaRPr lang="en-IN"/>
          </a:p>
        </p:txBody>
      </p:sp>
      <p:sp>
        <p:nvSpPr>
          <p:cNvPr id="5" name="Footer Placeholder 4">
            <a:extLst>
              <a:ext uri="{FF2B5EF4-FFF2-40B4-BE49-F238E27FC236}">
                <a16:creationId xmlns:a16="http://schemas.microsoft.com/office/drawing/2014/main" id="{3C1E8E5E-D4F1-C44D-C751-1E4A8E94C2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8AA0AF-E1AE-0DE3-EF8A-294467421485}"/>
              </a:ext>
            </a:extLst>
          </p:cNvPr>
          <p:cNvSpPr>
            <a:spLocks noGrp="1"/>
          </p:cNvSpPr>
          <p:nvPr>
            <p:ph type="sldNum" sz="quarter" idx="12"/>
          </p:nvPr>
        </p:nvSpPr>
        <p:spPr/>
        <p:txBody>
          <a:bodyPr/>
          <a:lstStyle/>
          <a:p>
            <a:fld id="{20EDEA80-95CE-4BBE-A6EE-6B8B4D32F390}" type="slidenum">
              <a:rPr lang="en-IN" smtClean="0"/>
              <a:t>‹#›</a:t>
            </a:fld>
            <a:endParaRPr lang="en-IN"/>
          </a:p>
        </p:txBody>
      </p:sp>
    </p:spTree>
    <p:extLst>
      <p:ext uri="{BB962C8B-B14F-4D97-AF65-F5344CB8AC3E}">
        <p14:creationId xmlns:p14="http://schemas.microsoft.com/office/powerpoint/2010/main" val="344086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676-A8A0-A8D0-DA2B-8D900757F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4C9E4B-D0D1-A1DF-2A9C-34D26DC4C4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23239A-529A-6287-5424-21E7DC2B9CC7}"/>
              </a:ext>
            </a:extLst>
          </p:cNvPr>
          <p:cNvSpPr>
            <a:spLocks noGrp="1"/>
          </p:cNvSpPr>
          <p:nvPr>
            <p:ph type="dt" sz="half" idx="10"/>
          </p:nvPr>
        </p:nvSpPr>
        <p:spPr/>
        <p:txBody>
          <a:bodyPr/>
          <a:lstStyle/>
          <a:p>
            <a:fld id="{A751CEC7-F5E1-455A-8EF5-786E22AED581}" type="datetimeFigureOut">
              <a:rPr lang="en-IN" smtClean="0"/>
              <a:t>19-11-2023</a:t>
            </a:fld>
            <a:endParaRPr lang="en-IN"/>
          </a:p>
        </p:txBody>
      </p:sp>
      <p:sp>
        <p:nvSpPr>
          <p:cNvPr id="5" name="Footer Placeholder 4">
            <a:extLst>
              <a:ext uri="{FF2B5EF4-FFF2-40B4-BE49-F238E27FC236}">
                <a16:creationId xmlns:a16="http://schemas.microsoft.com/office/drawing/2014/main" id="{8AEA41D3-47A3-B3C6-187A-B4FC93B030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787B8B-6B7B-7F92-AE83-7DE398ED7958}"/>
              </a:ext>
            </a:extLst>
          </p:cNvPr>
          <p:cNvSpPr>
            <a:spLocks noGrp="1"/>
          </p:cNvSpPr>
          <p:nvPr>
            <p:ph type="sldNum" sz="quarter" idx="12"/>
          </p:nvPr>
        </p:nvSpPr>
        <p:spPr/>
        <p:txBody>
          <a:bodyPr/>
          <a:lstStyle/>
          <a:p>
            <a:fld id="{20EDEA80-95CE-4BBE-A6EE-6B8B4D32F390}" type="slidenum">
              <a:rPr lang="en-IN" smtClean="0"/>
              <a:t>‹#›</a:t>
            </a:fld>
            <a:endParaRPr lang="en-IN"/>
          </a:p>
        </p:txBody>
      </p:sp>
    </p:spTree>
    <p:extLst>
      <p:ext uri="{BB962C8B-B14F-4D97-AF65-F5344CB8AC3E}">
        <p14:creationId xmlns:p14="http://schemas.microsoft.com/office/powerpoint/2010/main" val="318151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AB34F-ACEB-1549-1087-5663ED84F6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8AC836-0A3C-890C-6F16-3F0BC4123F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7B3A01-9F3D-31E6-7D4E-A721787FE1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9211BF-1241-2649-2B9C-C706D0F2D073}"/>
              </a:ext>
            </a:extLst>
          </p:cNvPr>
          <p:cNvSpPr>
            <a:spLocks noGrp="1"/>
          </p:cNvSpPr>
          <p:nvPr>
            <p:ph type="dt" sz="half" idx="10"/>
          </p:nvPr>
        </p:nvSpPr>
        <p:spPr/>
        <p:txBody>
          <a:bodyPr/>
          <a:lstStyle/>
          <a:p>
            <a:fld id="{A751CEC7-F5E1-455A-8EF5-786E22AED581}" type="datetimeFigureOut">
              <a:rPr lang="en-IN" smtClean="0"/>
              <a:t>19-11-2023</a:t>
            </a:fld>
            <a:endParaRPr lang="en-IN"/>
          </a:p>
        </p:txBody>
      </p:sp>
      <p:sp>
        <p:nvSpPr>
          <p:cNvPr id="6" name="Footer Placeholder 5">
            <a:extLst>
              <a:ext uri="{FF2B5EF4-FFF2-40B4-BE49-F238E27FC236}">
                <a16:creationId xmlns:a16="http://schemas.microsoft.com/office/drawing/2014/main" id="{DD4D3FEC-7B26-1D83-7132-1BF88848DA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E8ADB1-CE4A-276C-0E61-5B8843D204FC}"/>
              </a:ext>
            </a:extLst>
          </p:cNvPr>
          <p:cNvSpPr>
            <a:spLocks noGrp="1"/>
          </p:cNvSpPr>
          <p:nvPr>
            <p:ph type="sldNum" sz="quarter" idx="12"/>
          </p:nvPr>
        </p:nvSpPr>
        <p:spPr/>
        <p:txBody>
          <a:bodyPr/>
          <a:lstStyle/>
          <a:p>
            <a:fld id="{20EDEA80-95CE-4BBE-A6EE-6B8B4D32F390}" type="slidenum">
              <a:rPr lang="en-IN" smtClean="0"/>
              <a:t>‹#›</a:t>
            </a:fld>
            <a:endParaRPr lang="en-IN"/>
          </a:p>
        </p:txBody>
      </p:sp>
    </p:spTree>
    <p:extLst>
      <p:ext uri="{BB962C8B-B14F-4D97-AF65-F5344CB8AC3E}">
        <p14:creationId xmlns:p14="http://schemas.microsoft.com/office/powerpoint/2010/main" val="176255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20493-1F41-D710-50D3-0D2FEA5DC1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93B8AD-5E83-2A40-1A37-36F4CF4CD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DE5CC4-6347-3792-6910-15EB18001E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298349-1670-C854-F6E7-D951CC50DA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14E626-8350-4FDA-0EC7-DA302DA919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D8841B-16CF-1139-CBE4-0977789A4442}"/>
              </a:ext>
            </a:extLst>
          </p:cNvPr>
          <p:cNvSpPr>
            <a:spLocks noGrp="1"/>
          </p:cNvSpPr>
          <p:nvPr>
            <p:ph type="dt" sz="half" idx="10"/>
          </p:nvPr>
        </p:nvSpPr>
        <p:spPr/>
        <p:txBody>
          <a:bodyPr/>
          <a:lstStyle/>
          <a:p>
            <a:fld id="{A751CEC7-F5E1-455A-8EF5-786E22AED581}" type="datetimeFigureOut">
              <a:rPr lang="en-IN" smtClean="0"/>
              <a:t>19-11-2023</a:t>
            </a:fld>
            <a:endParaRPr lang="en-IN"/>
          </a:p>
        </p:txBody>
      </p:sp>
      <p:sp>
        <p:nvSpPr>
          <p:cNvPr id="8" name="Footer Placeholder 7">
            <a:extLst>
              <a:ext uri="{FF2B5EF4-FFF2-40B4-BE49-F238E27FC236}">
                <a16:creationId xmlns:a16="http://schemas.microsoft.com/office/drawing/2014/main" id="{6905B6BC-5699-CA2C-5715-0ACE693135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7B083A-314E-E993-6723-E3EAC4DB29DB}"/>
              </a:ext>
            </a:extLst>
          </p:cNvPr>
          <p:cNvSpPr>
            <a:spLocks noGrp="1"/>
          </p:cNvSpPr>
          <p:nvPr>
            <p:ph type="sldNum" sz="quarter" idx="12"/>
          </p:nvPr>
        </p:nvSpPr>
        <p:spPr/>
        <p:txBody>
          <a:bodyPr/>
          <a:lstStyle/>
          <a:p>
            <a:fld id="{20EDEA80-95CE-4BBE-A6EE-6B8B4D32F390}" type="slidenum">
              <a:rPr lang="en-IN" smtClean="0"/>
              <a:t>‹#›</a:t>
            </a:fld>
            <a:endParaRPr lang="en-IN"/>
          </a:p>
        </p:txBody>
      </p:sp>
    </p:spTree>
    <p:extLst>
      <p:ext uri="{BB962C8B-B14F-4D97-AF65-F5344CB8AC3E}">
        <p14:creationId xmlns:p14="http://schemas.microsoft.com/office/powerpoint/2010/main" val="175008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15CD-AC45-3530-F36B-9E82FBF4A0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4FC64A-43A4-0748-0966-C9F907EEBB90}"/>
              </a:ext>
            </a:extLst>
          </p:cNvPr>
          <p:cNvSpPr>
            <a:spLocks noGrp="1"/>
          </p:cNvSpPr>
          <p:nvPr>
            <p:ph type="dt" sz="half" idx="10"/>
          </p:nvPr>
        </p:nvSpPr>
        <p:spPr/>
        <p:txBody>
          <a:bodyPr/>
          <a:lstStyle/>
          <a:p>
            <a:fld id="{A751CEC7-F5E1-455A-8EF5-786E22AED581}" type="datetimeFigureOut">
              <a:rPr lang="en-IN" smtClean="0"/>
              <a:t>19-11-2023</a:t>
            </a:fld>
            <a:endParaRPr lang="en-IN"/>
          </a:p>
        </p:txBody>
      </p:sp>
      <p:sp>
        <p:nvSpPr>
          <p:cNvPr id="4" name="Footer Placeholder 3">
            <a:extLst>
              <a:ext uri="{FF2B5EF4-FFF2-40B4-BE49-F238E27FC236}">
                <a16:creationId xmlns:a16="http://schemas.microsoft.com/office/drawing/2014/main" id="{4F0FA70D-8AC0-EB25-ED4D-170755C2FC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71C48E-92FE-A203-76E8-D90877AA28D9}"/>
              </a:ext>
            </a:extLst>
          </p:cNvPr>
          <p:cNvSpPr>
            <a:spLocks noGrp="1"/>
          </p:cNvSpPr>
          <p:nvPr>
            <p:ph type="sldNum" sz="quarter" idx="12"/>
          </p:nvPr>
        </p:nvSpPr>
        <p:spPr/>
        <p:txBody>
          <a:bodyPr/>
          <a:lstStyle/>
          <a:p>
            <a:fld id="{20EDEA80-95CE-4BBE-A6EE-6B8B4D32F390}" type="slidenum">
              <a:rPr lang="en-IN" smtClean="0"/>
              <a:t>‹#›</a:t>
            </a:fld>
            <a:endParaRPr lang="en-IN"/>
          </a:p>
        </p:txBody>
      </p:sp>
    </p:spTree>
    <p:extLst>
      <p:ext uri="{BB962C8B-B14F-4D97-AF65-F5344CB8AC3E}">
        <p14:creationId xmlns:p14="http://schemas.microsoft.com/office/powerpoint/2010/main" val="2811499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B1998-EB30-49B4-F66B-2092D4265F36}"/>
              </a:ext>
            </a:extLst>
          </p:cNvPr>
          <p:cNvSpPr>
            <a:spLocks noGrp="1"/>
          </p:cNvSpPr>
          <p:nvPr>
            <p:ph type="dt" sz="half" idx="10"/>
          </p:nvPr>
        </p:nvSpPr>
        <p:spPr/>
        <p:txBody>
          <a:bodyPr/>
          <a:lstStyle/>
          <a:p>
            <a:fld id="{A751CEC7-F5E1-455A-8EF5-786E22AED581}" type="datetimeFigureOut">
              <a:rPr lang="en-IN" smtClean="0"/>
              <a:t>19-11-2023</a:t>
            </a:fld>
            <a:endParaRPr lang="en-IN"/>
          </a:p>
        </p:txBody>
      </p:sp>
      <p:sp>
        <p:nvSpPr>
          <p:cNvPr id="3" name="Footer Placeholder 2">
            <a:extLst>
              <a:ext uri="{FF2B5EF4-FFF2-40B4-BE49-F238E27FC236}">
                <a16:creationId xmlns:a16="http://schemas.microsoft.com/office/drawing/2014/main" id="{669DB36E-582C-CA67-FEAE-6382DB79AE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C523DC-F775-420E-9883-C64BC9BE6D68}"/>
              </a:ext>
            </a:extLst>
          </p:cNvPr>
          <p:cNvSpPr>
            <a:spLocks noGrp="1"/>
          </p:cNvSpPr>
          <p:nvPr>
            <p:ph type="sldNum" sz="quarter" idx="12"/>
          </p:nvPr>
        </p:nvSpPr>
        <p:spPr/>
        <p:txBody>
          <a:bodyPr/>
          <a:lstStyle/>
          <a:p>
            <a:fld id="{20EDEA80-95CE-4BBE-A6EE-6B8B4D32F390}" type="slidenum">
              <a:rPr lang="en-IN" smtClean="0"/>
              <a:t>‹#›</a:t>
            </a:fld>
            <a:endParaRPr lang="en-IN"/>
          </a:p>
        </p:txBody>
      </p:sp>
    </p:spTree>
    <p:extLst>
      <p:ext uri="{BB962C8B-B14F-4D97-AF65-F5344CB8AC3E}">
        <p14:creationId xmlns:p14="http://schemas.microsoft.com/office/powerpoint/2010/main" val="14259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5758-09D3-45CA-6E09-5DBD5A4E7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CA83AF-5FD4-5145-58B3-9E6E399D0F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347070-1275-8AFF-7839-988709CFF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1E780-4B39-14FC-2022-6EF8B4F2A641}"/>
              </a:ext>
            </a:extLst>
          </p:cNvPr>
          <p:cNvSpPr>
            <a:spLocks noGrp="1"/>
          </p:cNvSpPr>
          <p:nvPr>
            <p:ph type="dt" sz="half" idx="10"/>
          </p:nvPr>
        </p:nvSpPr>
        <p:spPr/>
        <p:txBody>
          <a:bodyPr/>
          <a:lstStyle/>
          <a:p>
            <a:fld id="{A751CEC7-F5E1-455A-8EF5-786E22AED581}" type="datetimeFigureOut">
              <a:rPr lang="en-IN" smtClean="0"/>
              <a:t>19-11-2023</a:t>
            </a:fld>
            <a:endParaRPr lang="en-IN"/>
          </a:p>
        </p:txBody>
      </p:sp>
      <p:sp>
        <p:nvSpPr>
          <p:cNvPr id="6" name="Footer Placeholder 5">
            <a:extLst>
              <a:ext uri="{FF2B5EF4-FFF2-40B4-BE49-F238E27FC236}">
                <a16:creationId xmlns:a16="http://schemas.microsoft.com/office/drawing/2014/main" id="{9A3605B8-EC23-ADDA-A533-E6C9D66260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0E7FBE-5597-4369-CAE8-1C449E5257E5}"/>
              </a:ext>
            </a:extLst>
          </p:cNvPr>
          <p:cNvSpPr>
            <a:spLocks noGrp="1"/>
          </p:cNvSpPr>
          <p:nvPr>
            <p:ph type="sldNum" sz="quarter" idx="12"/>
          </p:nvPr>
        </p:nvSpPr>
        <p:spPr/>
        <p:txBody>
          <a:bodyPr/>
          <a:lstStyle/>
          <a:p>
            <a:fld id="{20EDEA80-95CE-4BBE-A6EE-6B8B4D32F390}" type="slidenum">
              <a:rPr lang="en-IN" smtClean="0"/>
              <a:t>‹#›</a:t>
            </a:fld>
            <a:endParaRPr lang="en-IN"/>
          </a:p>
        </p:txBody>
      </p:sp>
    </p:spTree>
    <p:extLst>
      <p:ext uri="{BB962C8B-B14F-4D97-AF65-F5344CB8AC3E}">
        <p14:creationId xmlns:p14="http://schemas.microsoft.com/office/powerpoint/2010/main" val="363805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605CC-BC26-D67F-78B7-FF58EDE4D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CA19F1-8886-DDC7-B683-94383612D3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550D7C-92C2-F904-4AA4-4C869C3C6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E0DBF-3686-8BCB-A773-C771952E4041}"/>
              </a:ext>
            </a:extLst>
          </p:cNvPr>
          <p:cNvSpPr>
            <a:spLocks noGrp="1"/>
          </p:cNvSpPr>
          <p:nvPr>
            <p:ph type="dt" sz="half" idx="10"/>
          </p:nvPr>
        </p:nvSpPr>
        <p:spPr/>
        <p:txBody>
          <a:bodyPr/>
          <a:lstStyle/>
          <a:p>
            <a:fld id="{A751CEC7-F5E1-455A-8EF5-786E22AED581}" type="datetimeFigureOut">
              <a:rPr lang="en-IN" smtClean="0"/>
              <a:t>19-11-2023</a:t>
            </a:fld>
            <a:endParaRPr lang="en-IN"/>
          </a:p>
        </p:txBody>
      </p:sp>
      <p:sp>
        <p:nvSpPr>
          <p:cNvPr id="6" name="Footer Placeholder 5">
            <a:extLst>
              <a:ext uri="{FF2B5EF4-FFF2-40B4-BE49-F238E27FC236}">
                <a16:creationId xmlns:a16="http://schemas.microsoft.com/office/drawing/2014/main" id="{192F5330-61D8-EEBD-9010-A987129BD7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4073BB-8D84-BD61-8EB6-8F9B0E7602A1}"/>
              </a:ext>
            </a:extLst>
          </p:cNvPr>
          <p:cNvSpPr>
            <a:spLocks noGrp="1"/>
          </p:cNvSpPr>
          <p:nvPr>
            <p:ph type="sldNum" sz="quarter" idx="12"/>
          </p:nvPr>
        </p:nvSpPr>
        <p:spPr/>
        <p:txBody>
          <a:bodyPr/>
          <a:lstStyle/>
          <a:p>
            <a:fld id="{20EDEA80-95CE-4BBE-A6EE-6B8B4D32F390}" type="slidenum">
              <a:rPr lang="en-IN" smtClean="0"/>
              <a:t>‹#›</a:t>
            </a:fld>
            <a:endParaRPr lang="en-IN"/>
          </a:p>
        </p:txBody>
      </p:sp>
    </p:spTree>
    <p:extLst>
      <p:ext uri="{BB962C8B-B14F-4D97-AF65-F5344CB8AC3E}">
        <p14:creationId xmlns:p14="http://schemas.microsoft.com/office/powerpoint/2010/main" val="222827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17C3CE-FCB0-3BD8-8040-E6DC0B5E4E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CC9132-14F6-A3FC-0F0B-6A4854C51B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5DFC62-1872-B0DD-89EA-63AEA9C806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1CEC7-F5E1-455A-8EF5-786E22AED581}" type="datetimeFigureOut">
              <a:rPr lang="en-IN" smtClean="0"/>
              <a:t>19-11-2023</a:t>
            </a:fld>
            <a:endParaRPr lang="en-IN"/>
          </a:p>
        </p:txBody>
      </p:sp>
      <p:sp>
        <p:nvSpPr>
          <p:cNvPr id="5" name="Footer Placeholder 4">
            <a:extLst>
              <a:ext uri="{FF2B5EF4-FFF2-40B4-BE49-F238E27FC236}">
                <a16:creationId xmlns:a16="http://schemas.microsoft.com/office/drawing/2014/main" id="{CC40EE7F-A53A-50C9-23C3-85071BF4D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D59538-BBD9-C11E-4A91-CD6EACE07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DEA80-95CE-4BBE-A6EE-6B8B4D32F390}" type="slidenum">
              <a:rPr lang="en-IN" smtClean="0"/>
              <a:t>‹#›</a:t>
            </a:fld>
            <a:endParaRPr lang="en-IN"/>
          </a:p>
        </p:txBody>
      </p:sp>
    </p:spTree>
    <p:extLst>
      <p:ext uri="{BB962C8B-B14F-4D97-AF65-F5344CB8AC3E}">
        <p14:creationId xmlns:p14="http://schemas.microsoft.com/office/powerpoint/2010/main" val="1740841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reamsets.com/solutions/streamsets-for-snowflake/" TargetMode="External"/><Relationship Id="rId2" Type="http://schemas.openxmlformats.org/officeDocument/2006/relationships/hyperlink" Target="https://streamsets.com/learn/etl-or-el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phdata.io/blog/how-to-identify-pii-in-text-fields-and-redact-i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1ADD-8DC8-E8B4-184B-36FB18BC21FB}"/>
              </a:ext>
            </a:extLst>
          </p:cNvPr>
          <p:cNvSpPr>
            <a:spLocks noGrp="1"/>
          </p:cNvSpPr>
          <p:nvPr>
            <p:ph type="ctrTitle"/>
          </p:nvPr>
        </p:nvSpPr>
        <p:spPr/>
        <p:txBody>
          <a:bodyPr/>
          <a:lstStyle/>
          <a:p>
            <a:r>
              <a:rPr lang="en-US" dirty="0"/>
              <a:t>Interview Preparations</a:t>
            </a:r>
            <a:endParaRPr lang="en-IN" dirty="0"/>
          </a:p>
        </p:txBody>
      </p:sp>
      <p:sp>
        <p:nvSpPr>
          <p:cNvPr id="3" name="Subtitle 2">
            <a:extLst>
              <a:ext uri="{FF2B5EF4-FFF2-40B4-BE49-F238E27FC236}">
                <a16:creationId xmlns:a16="http://schemas.microsoft.com/office/drawing/2014/main" id="{43C772E3-4FD5-669C-2BF5-D13B8BB4AC79}"/>
              </a:ext>
            </a:extLst>
          </p:cNvPr>
          <p:cNvSpPr>
            <a:spLocks noGrp="1"/>
          </p:cNvSpPr>
          <p:nvPr>
            <p:ph type="subTitle" idx="1"/>
          </p:nvPr>
        </p:nvSpPr>
        <p:spPr/>
        <p:txBody>
          <a:bodyPr/>
          <a:lstStyle/>
          <a:p>
            <a:r>
              <a:rPr lang="en-US" dirty="0"/>
              <a:t>Normalization, de normalization, first form , second form , third form, what is </a:t>
            </a:r>
            <a:r>
              <a:rPr lang="en-US" dirty="0" err="1"/>
              <a:t>snowpipe</a:t>
            </a:r>
            <a:r>
              <a:rPr lang="en-US" dirty="0"/>
              <a:t>, task , streams, </a:t>
            </a:r>
            <a:r>
              <a:rPr lang="en-US" dirty="0" err="1"/>
              <a:t>kafka</a:t>
            </a:r>
            <a:r>
              <a:rPr lang="en-US" dirty="0"/>
              <a:t> queue, what is modeling, </a:t>
            </a:r>
            <a:r>
              <a:rPr lang="en-US" dirty="0" err="1"/>
              <a:t>dbt</a:t>
            </a:r>
            <a:r>
              <a:rPr lang="en-US" dirty="0"/>
              <a:t> modeling what is spark, how to work on that</a:t>
            </a:r>
            <a:endParaRPr lang="en-IN" dirty="0"/>
          </a:p>
          <a:p>
            <a:endParaRPr lang="en-IN" dirty="0"/>
          </a:p>
        </p:txBody>
      </p:sp>
    </p:spTree>
    <p:extLst>
      <p:ext uri="{BB962C8B-B14F-4D97-AF65-F5344CB8AC3E}">
        <p14:creationId xmlns:p14="http://schemas.microsoft.com/office/powerpoint/2010/main" val="244068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0E85-19F0-9A89-E11F-474E94E0FD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A2CA9C-02E6-8364-9DFB-853E3F96735F}"/>
              </a:ext>
            </a:extLst>
          </p:cNvPr>
          <p:cNvSpPr>
            <a:spLocks noGrp="1"/>
          </p:cNvSpPr>
          <p:nvPr>
            <p:ph idx="1"/>
          </p:nvPr>
        </p:nvSpPr>
        <p:spPr/>
        <p:txBody>
          <a:bodyPr>
            <a:normAutofit fontScale="47500" lnSpcReduction="20000"/>
          </a:bodyPr>
          <a:lstStyle/>
          <a:p>
            <a:pPr algn="l"/>
            <a:r>
              <a:rPr lang="en-US" b="0" i="0" dirty="0">
                <a:solidFill>
                  <a:srgbClr val="202124"/>
                </a:solidFill>
                <a:effectLst/>
                <a:latin typeface="Google Sans"/>
              </a:rPr>
              <a:t>What is event-driven data pipeline?</a:t>
            </a:r>
            <a:endParaRPr lang="en-US" b="0" i="0" dirty="0">
              <a:solidFill>
                <a:srgbClr val="202124"/>
              </a:solidFill>
              <a:effectLst/>
              <a:latin typeface="arial" panose="020B0604020202020204" pitchFamily="34" charset="0"/>
            </a:endParaRPr>
          </a:p>
          <a:p>
            <a:pPr algn="l"/>
            <a:r>
              <a:rPr lang="en-US" b="0" i="0" dirty="0">
                <a:solidFill>
                  <a:srgbClr val="4D5156"/>
                </a:solidFill>
                <a:effectLst/>
                <a:latin typeface="Google Sans"/>
              </a:rPr>
              <a:t>It </a:t>
            </a:r>
            <a:r>
              <a:rPr lang="en-US" b="0" i="0" dirty="0">
                <a:solidFill>
                  <a:srgbClr val="040C28"/>
                </a:solidFill>
                <a:effectLst/>
                <a:latin typeface="Google Sans"/>
              </a:rPr>
              <a:t>allows organizations to track and detect “events” (valuable business moments such as customer transactions) and then instantly act on these events</a:t>
            </a:r>
            <a:r>
              <a:rPr lang="en-US" b="0" i="0" dirty="0">
                <a:solidFill>
                  <a:srgbClr val="4D5156"/>
                </a:solidFill>
                <a:effectLst/>
                <a:latin typeface="Google Sans"/>
              </a:rPr>
              <a:t>. EDA is different from a traditional request-driven system, where services needed to wait for a reply before processing the next task.</a:t>
            </a:r>
          </a:p>
          <a:p>
            <a:pPr algn="l" fontAlgn="base"/>
            <a:r>
              <a:rPr lang="en-US" b="0" i="0" dirty="0">
                <a:solidFill>
                  <a:srgbClr val="333D46"/>
                </a:solidFill>
                <a:effectLst/>
                <a:latin typeface="inherit"/>
              </a:rPr>
              <a:t>A data pipeline is a set of steps that moves data from one system to another. Different types of data pipelines perform different operations through the data transit. </a:t>
            </a:r>
            <a:endParaRPr lang="en-US" b="0" i="0" dirty="0">
              <a:solidFill>
                <a:srgbClr val="333D46"/>
              </a:solidFill>
              <a:effectLst/>
              <a:latin typeface="Open Sans" panose="020B0606030504020204" pitchFamily="34" charset="0"/>
            </a:endParaRPr>
          </a:p>
          <a:p>
            <a:pPr algn="l" fontAlgn="base"/>
            <a:r>
              <a:rPr lang="en-US" b="0" i="0" dirty="0">
                <a:solidFill>
                  <a:srgbClr val="333D46"/>
                </a:solidFill>
                <a:effectLst/>
                <a:latin typeface="inherit"/>
              </a:rPr>
              <a:t>Standard data pipelines include:</a:t>
            </a:r>
            <a:endParaRPr lang="en-US" b="0" i="0" dirty="0">
              <a:solidFill>
                <a:srgbClr val="333D46"/>
              </a:solidFill>
              <a:effectLst/>
              <a:latin typeface="Open Sans" panose="020B0606030504020204" pitchFamily="34" charset="0"/>
            </a:endParaRPr>
          </a:p>
          <a:p>
            <a:pPr algn="l" fontAlgn="base">
              <a:buFont typeface="Arial" panose="020B0604020202020204" pitchFamily="34" charset="0"/>
              <a:buChar char="•"/>
            </a:pPr>
            <a:r>
              <a:rPr lang="en-US" b="1" i="0" dirty="0">
                <a:solidFill>
                  <a:srgbClr val="333D46"/>
                </a:solidFill>
                <a:effectLst/>
                <a:latin typeface="inherit"/>
              </a:rPr>
              <a:t>Batch data pipeline</a:t>
            </a:r>
            <a:r>
              <a:rPr lang="en-US" b="0" i="0" dirty="0">
                <a:solidFill>
                  <a:srgbClr val="333D46"/>
                </a:solidFill>
                <a:effectLst/>
                <a:latin typeface="inherit"/>
              </a:rPr>
              <a:t>: A batch data pipeline periodically transfers bulk data from source to destination. It’s also a common choice for </a:t>
            </a:r>
            <a:r>
              <a:rPr lang="en-US" b="0" i="0" dirty="0">
                <a:solidFill>
                  <a:srgbClr val="00A0DD"/>
                </a:solidFill>
                <a:effectLst/>
                <a:latin typeface="inherit"/>
                <a:hlinkClick r:id="rId2"/>
              </a:rPr>
              <a:t>ELT or ETL processing</a:t>
            </a:r>
            <a:r>
              <a:rPr lang="en-US" b="0" i="0" dirty="0">
                <a:solidFill>
                  <a:srgbClr val="333D46"/>
                </a:solidFill>
                <a:effectLst/>
                <a:latin typeface="inherit"/>
              </a:rPr>
              <a:t>.  </a:t>
            </a:r>
            <a:endParaRPr lang="en-US" b="0" i="0" dirty="0">
              <a:solidFill>
                <a:srgbClr val="333D46"/>
              </a:solidFill>
              <a:effectLst/>
              <a:latin typeface="Open Sans" panose="020B0606030504020204" pitchFamily="34" charset="0"/>
            </a:endParaRPr>
          </a:p>
          <a:p>
            <a:pPr algn="l" fontAlgn="base">
              <a:buFont typeface="Arial" panose="020B0604020202020204" pitchFamily="34" charset="0"/>
              <a:buChar char="•"/>
            </a:pPr>
            <a:r>
              <a:rPr lang="en-US" b="1" i="0" dirty="0">
                <a:solidFill>
                  <a:srgbClr val="333D46"/>
                </a:solidFill>
                <a:effectLst/>
                <a:latin typeface="inherit"/>
              </a:rPr>
              <a:t>Streaming data pipeline: </a:t>
            </a:r>
            <a:r>
              <a:rPr lang="en-US" b="0" i="0" dirty="0">
                <a:solidFill>
                  <a:srgbClr val="333D46"/>
                </a:solidFill>
                <a:effectLst/>
                <a:latin typeface="inherit"/>
              </a:rPr>
              <a:t>A </a:t>
            </a:r>
            <a:r>
              <a:rPr lang="en-US" b="0" i="0" dirty="0">
                <a:solidFill>
                  <a:srgbClr val="00A0DD"/>
                </a:solidFill>
                <a:effectLst/>
                <a:latin typeface="inherit"/>
                <a:hlinkClick r:id="rId3"/>
              </a:rPr>
              <a:t>streaming data pipeline</a:t>
            </a:r>
            <a:r>
              <a:rPr lang="en-US" b="0" i="0" dirty="0">
                <a:solidFill>
                  <a:srgbClr val="333D46"/>
                </a:solidFill>
                <a:effectLst/>
                <a:latin typeface="inherit"/>
              </a:rPr>
              <a:t> continually flows data from source to destination while translating the data into a receivable format in real-</a:t>
            </a:r>
            <a:r>
              <a:rPr lang="en-US" b="0" i="0" dirty="0" err="1">
                <a:solidFill>
                  <a:srgbClr val="333D46"/>
                </a:solidFill>
                <a:effectLst/>
                <a:latin typeface="inherit"/>
              </a:rPr>
              <a:t>tim</a:t>
            </a:r>
            <a:endParaRPr lang="en-US" b="0" i="0" dirty="0">
              <a:solidFill>
                <a:srgbClr val="333D46"/>
              </a:solidFill>
              <a:effectLst/>
              <a:latin typeface="Open Sans" panose="020B0606030504020204" pitchFamily="34" charset="0"/>
            </a:endParaRPr>
          </a:p>
          <a:p>
            <a:pPr algn="l"/>
            <a:r>
              <a:rPr lang="en-US" b="0" i="0" dirty="0">
                <a:solidFill>
                  <a:srgbClr val="333D46"/>
                </a:solidFill>
                <a:effectLst/>
                <a:latin typeface="Open Sans" panose="020B0606030504020204" pitchFamily="34" charset="0"/>
              </a:rPr>
              <a:t>ETL refers to a set of processes extracting data from one system, transforming it, and loading it into a target system. A data pipeline is a more generic term; it refers to any set of processing that moves data from one system to another and may or may not transform it.</a:t>
            </a:r>
            <a:endParaRPr lang="en-US" b="0" i="0" dirty="0">
              <a:solidFill>
                <a:srgbClr val="202124"/>
              </a:solidFill>
              <a:effectLst/>
              <a:latin typeface="arial" panose="020B0604020202020204" pitchFamily="34" charset="0"/>
            </a:endParaRPr>
          </a:p>
          <a:p>
            <a:pPr algn="l" fontAlgn="base"/>
            <a:r>
              <a:rPr lang="en-US" b="0" i="0" dirty="0">
                <a:solidFill>
                  <a:srgbClr val="333D46"/>
                </a:solidFill>
                <a:effectLst/>
                <a:latin typeface="inherit"/>
              </a:rPr>
              <a:t>What is an ETL pipeline?</a:t>
            </a:r>
            <a:endParaRPr lang="en-US" b="1" i="0" dirty="0">
              <a:solidFill>
                <a:srgbClr val="333D46"/>
              </a:solidFill>
              <a:effectLst/>
              <a:latin typeface="Open Sans" panose="020B0606030504020204" pitchFamily="34" charset="0"/>
            </a:endParaRPr>
          </a:p>
          <a:p>
            <a:pPr algn="l" fontAlgn="base"/>
            <a:r>
              <a:rPr lang="en-US" b="0" i="0" dirty="0">
                <a:solidFill>
                  <a:srgbClr val="333D46"/>
                </a:solidFill>
                <a:effectLst/>
                <a:latin typeface="inherit"/>
              </a:rPr>
              <a:t>An ETL pipeline is simply a data pipeline that uses an ETL strategy to extract, transform, and load data. Here data is typically ingested from various data sources such as a SQL or NoSQL database, a CRM or CSV file, etc. </a:t>
            </a:r>
            <a:endParaRPr lang="en-US" b="0" i="0" dirty="0">
              <a:solidFill>
                <a:srgbClr val="333D46"/>
              </a:solidFill>
              <a:effectLst/>
              <a:latin typeface="Open Sans" panose="020B0606030504020204" pitchFamily="34" charset="0"/>
            </a:endParaRPr>
          </a:p>
          <a:p>
            <a:pPr algn="l" fontAlgn="base"/>
            <a:r>
              <a:rPr lang="en-US" b="0" i="0" dirty="0">
                <a:solidFill>
                  <a:srgbClr val="333D46"/>
                </a:solidFill>
                <a:effectLst/>
                <a:latin typeface="inherit"/>
              </a:rPr>
              <a:t>The data is then transformed in a staging area that’s sole purpose is to prepare the data into the format best suited for the data target (typically a data warehouse or database).</a:t>
            </a:r>
            <a:br>
              <a:rPr lang="en-US" b="0" i="0" dirty="0">
                <a:solidFill>
                  <a:srgbClr val="333D46"/>
                </a:solidFill>
                <a:effectLst/>
                <a:latin typeface="inherit"/>
              </a:rPr>
            </a:br>
            <a:br>
              <a:rPr lang="en-US" b="0" i="0" dirty="0">
                <a:solidFill>
                  <a:srgbClr val="333D46"/>
                </a:solidFill>
                <a:effectLst/>
                <a:latin typeface="inherit"/>
              </a:rPr>
            </a:br>
            <a:r>
              <a:rPr lang="en-US" b="0" i="0" dirty="0">
                <a:solidFill>
                  <a:srgbClr val="333D46"/>
                </a:solidFill>
                <a:effectLst/>
                <a:latin typeface="inherit"/>
              </a:rPr>
              <a:t>Let’s explore some common ETL data pipeline transformations to understand better how these types of data pipelines are used today. </a:t>
            </a:r>
            <a:endParaRPr lang="en-US" b="0" i="0" dirty="0">
              <a:solidFill>
                <a:srgbClr val="333D46"/>
              </a:solidFill>
              <a:effectLst/>
              <a:latin typeface="Open Sans" panose="020B0606030504020204" pitchFamily="34" charset="0"/>
            </a:endParaRPr>
          </a:p>
          <a:p>
            <a:pPr algn="l"/>
            <a:endParaRPr lang="en-US" b="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93824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4431-8985-1559-3567-0794C2BC7F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5DAF9F-5498-A549-5447-EF87F3B1DFB8}"/>
              </a:ext>
            </a:extLst>
          </p:cNvPr>
          <p:cNvSpPr>
            <a:spLocks noGrp="1"/>
          </p:cNvSpPr>
          <p:nvPr>
            <p:ph idx="1"/>
          </p:nvPr>
        </p:nvSpPr>
        <p:spPr/>
        <p:txBody>
          <a:bodyPr>
            <a:normAutofit fontScale="85000" lnSpcReduction="20000"/>
          </a:bodyPr>
          <a:lstStyle/>
          <a:p>
            <a:pPr algn="l"/>
            <a:r>
              <a:rPr lang="en-US" b="0" i="0" dirty="0">
                <a:solidFill>
                  <a:srgbClr val="202124"/>
                </a:solidFill>
                <a:effectLst/>
                <a:latin typeface="Google Sans"/>
              </a:rPr>
              <a:t>Is Kafka a queue system?</a:t>
            </a:r>
            <a:endParaRPr lang="en-US" b="0" i="0" dirty="0">
              <a:solidFill>
                <a:srgbClr val="202124"/>
              </a:solidFill>
              <a:effectLst/>
              <a:latin typeface="arial" panose="020B0604020202020204" pitchFamily="34" charset="0"/>
            </a:endParaRPr>
          </a:p>
          <a:p>
            <a:pPr algn="l"/>
            <a:r>
              <a:rPr lang="en-US" b="0" i="0" dirty="0">
                <a:solidFill>
                  <a:srgbClr val="040C28"/>
                </a:solidFill>
                <a:effectLst/>
                <a:latin typeface="Google Sans"/>
              </a:rPr>
              <a:t>Kafka and RabbitMQ are message queue systems</a:t>
            </a:r>
            <a:r>
              <a:rPr lang="en-US" b="0" i="0" dirty="0">
                <a:solidFill>
                  <a:srgbClr val="4D5156"/>
                </a:solidFill>
                <a:effectLst/>
                <a:latin typeface="Google Sans"/>
              </a:rPr>
              <a:t> you can use in stream processing. A data stream is high-volume, continuous, incremental data that requires high-speed processing.</a:t>
            </a:r>
          </a:p>
          <a:p>
            <a:pPr algn="l"/>
            <a:r>
              <a:rPr lang="en-US" b="0" i="0" dirty="0">
                <a:solidFill>
                  <a:srgbClr val="202124"/>
                </a:solidFill>
                <a:effectLst/>
                <a:latin typeface="Google Sans"/>
              </a:rPr>
              <a:t>How Kafka works?</a:t>
            </a:r>
            <a:endParaRPr lang="en-US" b="0" i="0" dirty="0">
              <a:solidFill>
                <a:srgbClr val="202124"/>
              </a:solidFill>
              <a:effectLst/>
              <a:latin typeface="arial" panose="020B0604020202020204" pitchFamily="34" charset="0"/>
            </a:endParaRPr>
          </a:p>
          <a:p>
            <a:pPr algn="l"/>
            <a:r>
              <a:rPr lang="en-US" b="0" i="0" dirty="0">
                <a:solidFill>
                  <a:srgbClr val="4D5156"/>
                </a:solidFill>
                <a:effectLst/>
                <a:latin typeface="Google Sans"/>
              </a:rPr>
              <a:t>Within Kafka, </a:t>
            </a:r>
            <a:r>
              <a:rPr lang="en-US" b="0" i="0" dirty="0">
                <a:solidFill>
                  <a:srgbClr val="040C28"/>
                </a:solidFill>
                <a:effectLst/>
                <a:latin typeface="Google Sans"/>
              </a:rPr>
              <a:t>each unit of data in the stream is called a message</a:t>
            </a:r>
            <a:r>
              <a:rPr lang="en-US" b="0" i="0" dirty="0">
                <a:solidFill>
                  <a:srgbClr val="4D5156"/>
                </a:solidFill>
                <a:effectLst/>
                <a:latin typeface="Google Sans"/>
              </a:rPr>
              <a:t>. Messages could be clickstream data from a web app, point-of-sale data for a retail store, user data from a smart device, or any other events that underlie your business. Applications that send the message stream into Kafka are called producers.</a:t>
            </a:r>
            <a:endParaRPr lang="en-US" b="0" i="0" dirty="0">
              <a:solidFill>
                <a:srgbClr val="202124"/>
              </a:solidFill>
              <a:effectLst/>
              <a:latin typeface="arial" panose="020B0604020202020204" pitchFamily="34" charset="0"/>
            </a:endParaRPr>
          </a:p>
          <a:p>
            <a:pPr algn="l"/>
            <a:r>
              <a:rPr lang="en-US" b="0" i="0" dirty="0">
                <a:solidFill>
                  <a:srgbClr val="202124"/>
                </a:solidFill>
                <a:effectLst/>
                <a:latin typeface="Google Sans"/>
              </a:rPr>
              <a:t>Which data modeling concepts can be used in Snowflake?</a:t>
            </a:r>
            <a:endParaRPr lang="en-US" b="0" i="0" dirty="0">
              <a:solidFill>
                <a:srgbClr val="202124"/>
              </a:solidFill>
              <a:effectLst/>
              <a:latin typeface="arial" panose="020B0604020202020204" pitchFamily="34" charset="0"/>
            </a:endParaRPr>
          </a:p>
          <a:p>
            <a:pPr algn="l"/>
            <a:r>
              <a:rPr lang="en-US" b="0" i="0" dirty="0">
                <a:solidFill>
                  <a:srgbClr val="4D5156"/>
                </a:solidFill>
                <a:effectLst/>
                <a:latin typeface="Google Sans"/>
              </a:rPr>
              <a:t>The Snowflake's platform is ANSI SQL-compliant, allowing customers to leverage a wide selection of data modeling tools tailored to specific needs and purposes. Snowflake also has introduced a VARIANT data type for semi-structured data storage (</a:t>
            </a:r>
            <a:r>
              <a:rPr lang="en-US" b="0" i="0" dirty="0">
                <a:solidFill>
                  <a:srgbClr val="040C28"/>
                </a:solidFill>
                <a:effectLst/>
                <a:latin typeface="Google Sans"/>
              </a:rPr>
              <a:t>AVRO, JSON, XML, Parquet, and others)</a:t>
            </a:r>
            <a:r>
              <a:rPr lang="en-US" b="0" i="0" dirty="0">
                <a:solidFill>
                  <a:srgbClr val="4D5156"/>
                </a:solidFill>
                <a:effectLst/>
                <a:latin typeface="Google Sans"/>
              </a:rPr>
              <a:t>.</a:t>
            </a:r>
            <a:endParaRPr lang="en-US" b="0" i="0" dirty="0">
              <a:solidFill>
                <a:srgbClr val="202124"/>
              </a:solidFill>
              <a:effectLst/>
              <a:latin typeface="arial" panose="020B0604020202020204" pitchFamily="34" charset="0"/>
            </a:endParaRPr>
          </a:p>
          <a:p>
            <a:pPr algn="l"/>
            <a:endParaRPr lang="en-US" b="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437256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7FF7-5707-5C0F-098F-34712C5F57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EAF01C-1E22-A36B-19BC-D131BAE0B51A}"/>
              </a:ext>
            </a:extLst>
          </p:cNvPr>
          <p:cNvSpPr>
            <a:spLocks noGrp="1"/>
          </p:cNvSpPr>
          <p:nvPr>
            <p:ph idx="1"/>
          </p:nvPr>
        </p:nvSpPr>
        <p:spPr/>
        <p:txBody>
          <a:bodyPr>
            <a:normAutofit fontScale="92500" lnSpcReduction="10000"/>
          </a:bodyPr>
          <a:lstStyle/>
          <a:p>
            <a:r>
              <a:rPr lang="en-US" b="0" i="0" dirty="0" err="1">
                <a:solidFill>
                  <a:srgbClr val="202124"/>
                </a:solidFill>
                <a:effectLst/>
                <a:latin typeface="Google Sans"/>
              </a:rPr>
              <a:t>dbt</a:t>
            </a:r>
            <a:r>
              <a:rPr lang="en-US" b="0" i="0" dirty="0">
                <a:solidFill>
                  <a:srgbClr val="202124"/>
                </a:solidFill>
                <a:effectLst/>
                <a:latin typeface="Google Sans"/>
              </a:rPr>
              <a:t> (Data Building Tool) ETL tool is an open-source data transformation tool that allows data analysts and engineers to easily modify the data in their warehouses by writing simple transformation select statements.</a:t>
            </a:r>
          </a:p>
          <a:p>
            <a:r>
              <a:rPr lang="en-US" b="0" i="0" dirty="0">
                <a:solidFill>
                  <a:srgbClr val="202124"/>
                </a:solidFill>
                <a:effectLst/>
                <a:latin typeface="Google Sans"/>
              </a:rPr>
              <a:t>What are the 5 steps of the ETL process?</a:t>
            </a:r>
            <a:r>
              <a:rPr lang="en-US" b="0" i="0" dirty="0">
                <a:solidFill>
                  <a:srgbClr val="040C28"/>
                </a:solidFill>
                <a:effectLst/>
                <a:latin typeface="Google Sans"/>
              </a:rPr>
              <a:t> Extract, Clean, Transform, Load, and Analyze</a:t>
            </a:r>
            <a:r>
              <a:rPr lang="en-US" b="0" i="0" dirty="0">
                <a:solidFill>
                  <a:srgbClr val="4D5156"/>
                </a:solidFill>
                <a:effectLst/>
                <a:latin typeface="Google Sans"/>
              </a:rPr>
              <a:t>.</a:t>
            </a:r>
          </a:p>
          <a:p>
            <a:pPr algn="l"/>
            <a:r>
              <a:rPr lang="en-US" b="0" i="0" dirty="0">
                <a:solidFill>
                  <a:srgbClr val="202124"/>
                </a:solidFill>
                <a:effectLst/>
                <a:latin typeface="Google Sans"/>
              </a:rPr>
              <a:t>What is DBT tool used for?</a:t>
            </a:r>
            <a:endParaRPr lang="en-US" b="0" i="0" dirty="0">
              <a:solidFill>
                <a:srgbClr val="202124"/>
              </a:solidFill>
              <a:effectLst/>
              <a:latin typeface="arial" panose="020B0604020202020204" pitchFamily="34" charset="0"/>
            </a:endParaRPr>
          </a:p>
          <a:p>
            <a:pPr algn="l"/>
            <a:r>
              <a:rPr lang="en-US" b="0" i="0" dirty="0" err="1">
                <a:solidFill>
                  <a:srgbClr val="4D5156"/>
                </a:solidFill>
                <a:effectLst/>
                <a:latin typeface="Google Sans"/>
              </a:rPr>
              <a:t>dbt</a:t>
            </a:r>
            <a:r>
              <a:rPr lang="en-US" b="0" i="0" dirty="0">
                <a:solidFill>
                  <a:srgbClr val="4D5156"/>
                </a:solidFill>
                <a:effectLst/>
                <a:latin typeface="Google Sans"/>
              </a:rPr>
              <a:t>, or data build tool, is an open-source command-line tool that helps organizations build, test, and maintain their data infrastructure. The tool is designed to make it easier for data analysts and engineers to work with data, by providing a consistent and standardized approach to data transformation and analysis.</a:t>
            </a:r>
            <a:endParaRPr lang="en-US" b="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360337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BB9F-BE64-72FB-2AB0-7B2351A23E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A682E3-128D-6E9F-C5EE-C983E82545E6}"/>
              </a:ext>
            </a:extLst>
          </p:cNvPr>
          <p:cNvSpPr>
            <a:spLocks noGrp="1"/>
          </p:cNvSpPr>
          <p:nvPr>
            <p:ph idx="1"/>
          </p:nvPr>
        </p:nvSpPr>
        <p:spPr/>
        <p:txBody>
          <a:bodyPr>
            <a:normAutofit fontScale="62500" lnSpcReduction="20000"/>
          </a:bodyPr>
          <a:lstStyle/>
          <a:p>
            <a:pPr algn="l"/>
            <a:r>
              <a:rPr lang="en-US" b="0" i="0" dirty="0">
                <a:solidFill>
                  <a:srgbClr val="202124"/>
                </a:solidFill>
                <a:effectLst/>
                <a:latin typeface="Google Sans"/>
              </a:rPr>
              <a:t>What are the advantages of first normal form?</a:t>
            </a:r>
            <a:endParaRPr lang="en-US" b="0" i="0" dirty="0">
              <a:solidFill>
                <a:srgbClr val="202124"/>
              </a:solidFill>
              <a:effectLst/>
              <a:latin typeface="arial" panose="020B0604020202020204" pitchFamily="34" charset="0"/>
            </a:endParaRPr>
          </a:p>
          <a:p>
            <a:pPr algn="l"/>
            <a:r>
              <a:rPr lang="en-US" b="1" i="0" dirty="0">
                <a:solidFill>
                  <a:srgbClr val="202124"/>
                </a:solidFill>
                <a:effectLst/>
                <a:latin typeface="Google Sans"/>
              </a:rPr>
              <a:t>A table that is normalized to the first normal form has these advantages:</a:t>
            </a:r>
            <a:endParaRPr lang="en-US" b="0" i="0" dirty="0">
              <a:solidFill>
                <a:srgbClr val="202124"/>
              </a:solidFill>
              <a:effectLst/>
              <a:latin typeface="Google Sans"/>
            </a:endParaRPr>
          </a:p>
          <a:p>
            <a:pPr algn="l">
              <a:buFont typeface="Arial" panose="020B0604020202020204" pitchFamily="34" charset="0"/>
              <a:buChar char="•"/>
            </a:pPr>
            <a:r>
              <a:rPr lang="en-US" b="0" i="0" dirty="0">
                <a:solidFill>
                  <a:srgbClr val="202124"/>
                </a:solidFill>
                <a:effectLst/>
                <a:latin typeface="Google Sans"/>
              </a:rPr>
              <a:t>It allows you to create any number of orders for each customer without having to add new columns.</a:t>
            </a:r>
          </a:p>
          <a:p>
            <a:pPr algn="l">
              <a:buFont typeface="Arial" panose="020B0604020202020204" pitchFamily="34" charset="0"/>
              <a:buChar char="•"/>
            </a:pPr>
            <a:r>
              <a:rPr lang="en-US" b="0" i="0" dirty="0">
                <a:solidFill>
                  <a:srgbClr val="202124"/>
                </a:solidFill>
                <a:effectLst/>
                <a:latin typeface="Google Sans"/>
              </a:rPr>
              <a:t>It allows you to query and sort data for orders very quickly because you search only one column—Order Number.</a:t>
            </a:r>
          </a:p>
          <a:p>
            <a:pPr algn="l"/>
            <a:r>
              <a:rPr lang="en-US" b="0" i="0" dirty="0">
                <a:solidFill>
                  <a:srgbClr val="202124"/>
                </a:solidFill>
                <a:effectLst/>
                <a:latin typeface="Google Sans"/>
              </a:rPr>
              <a:t>What is second normal form with an example?</a:t>
            </a:r>
            <a:endParaRPr lang="en-US" b="0" i="0" dirty="0">
              <a:solidFill>
                <a:srgbClr val="202124"/>
              </a:solidFill>
              <a:effectLst/>
              <a:latin typeface="arial" panose="020B0604020202020204" pitchFamily="34" charset="0"/>
            </a:endParaRPr>
          </a:p>
          <a:p>
            <a:pPr algn="l"/>
            <a:r>
              <a:rPr lang="en-US" b="0" i="0" dirty="0">
                <a:solidFill>
                  <a:srgbClr val="4D5156"/>
                </a:solidFill>
                <a:effectLst/>
                <a:latin typeface="Google Sans"/>
              </a:rPr>
              <a:t>Note – 2NF </a:t>
            </a:r>
            <a:r>
              <a:rPr lang="en-US" b="0" i="0" dirty="0">
                <a:solidFill>
                  <a:srgbClr val="040C28"/>
                </a:solidFill>
                <a:effectLst/>
                <a:latin typeface="Google Sans"/>
              </a:rPr>
              <a:t>tries to reduce the redundant data getting stored in memory</a:t>
            </a:r>
            <a:r>
              <a:rPr lang="en-US" b="0" i="0" dirty="0">
                <a:solidFill>
                  <a:srgbClr val="4D5156"/>
                </a:solidFill>
                <a:effectLst/>
                <a:latin typeface="Google Sans"/>
              </a:rPr>
              <a:t>. For instance, if there are 100 students taking C1 course, we </a:t>
            </a:r>
            <a:r>
              <a:rPr lang="en-US" b="0" i="0" dirty="0" err="1">
                <a:solidFill>
                  <a:srgbClr val="4D5156"/>
                </a:solidFill>
                <a:effectLst/>
                <a:latin typeface="Google Sans"/>
              </a:rPr>
              <a:t>dont</a:t>
            </a:r>
            <a:r>
              <a:rPr lang="en-US" b="0" i="0" dirty="0">
                <a:solidFill>
                  <a:srgbClr val="4D5156"/>
                </a:solidFill>
                <a:effectLst/>
                <a:latin typeface="Google Sans"/>
              </a:rPr>
              <a:t> need to store its Fee as 1000 for all the 100 records, instead once we can store it in the second table as the course fee for C1 is 1000.</a:t>
            </a:r>
            <a:r>
              <a:rPr lang="en-US" b="0" i="0" dirty="0">
                <a:solidFill>
                  <a:srgbClr val="70757A"/>
                </a:solidFill>
                <a:effectLst/>
                <a:latin typeface="Google Sans"/>
              </a:rPr>
              <a:t>06-Nov-2023</a:t>
            </a:r>
            <a:endParaRPr lang="en-US" b="0" i="0" dirty="0">
              <a:solidFill>
                <a:srgbClr val="202124"/>
              </a:solidFill>
              <a:effectLst/>
              <a:latin typeface="arial" panose="020B0604020202020204" pitchFamily="34" charset="0"/>
            </a:endParaRPr>
          </a:p>
          <a:p>
            <a:r>
              <a:rPr lang="en-US" b="0" i="0" dirty="0">
                <a:solidFill>
                  <a:srgbClr val="202124"/>
                </a:solidFill>
                <a:effectLst/>
                <a:latin typeface="Google Sans"/>
              </a:rPr>
              <a:t>Data redundancy </a:t>
            </a:r>
            <a:r>
              <a:rPr lang="en-US" b="0" i="0" dirty="0">
                <a:solidFill>
                  <a:srgbClr val="040C28"/>
                </a:solidFill>
                <a:effectLst/>
                <a:latin typeface="Google Sans"/>
              </a:rPr>
              <a:t>occurs when the same piece of data exists in multiple places</a:t>
            </a:r>
            <a:r>
              <a:rPr lang="en-US" b="0" i="0" dirty="0">
                <a:solidFill>
                  <a:srgbClr val="202124"/>
                </a:solidFill>
                <a:effectLst/>
                <a:latin typeface="Google Sans"/>
              </a:rPr>
              <a:t>, whereas data inconsistency is when the same data exists in different formats in multiple tables. Unfortunately, data redundancy can cause data inconsistency, which can provide a company with unreliable and/or meaningless information.</a:t>
            </a:r>
          </a:p>
          <a:p>
            <a:r>
              <a:rPr lang="en-US" b="0" i="0" dirty="0">
                <a:solidFill>
                  <a:srgbClr val="4D5156"/>
                </a:solidFill>
                <a:effectLst/>
                <a:latin typeface="Google Sans"/>
              </a:rPr>
              <a:t>The first normal form helps to eliminate duplicate data and simplify queries. Second Normal Form (2NF): 2NF eliminates redundant data by requiring that each non-key attribute be dependent on the primary key. This means that each column should be directly related to the primary key, and not to other columns.</a:t>
            </a:r>
            <a:endParaRPr lang="en-IN" dirty="0"/>
          </a:p>
        </p:txBody>
      </p:sp>
    </p:spTree>
    <p:extLst>
      <p:ext uri="{BB962C8B-B14F-4D97-AF65-F5344CB8AC3E}">
        <p14:creationId xmlns:p14="http://schemas.microsoft.com/office/powerpoint/2010/main" val="123555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C5EC-54B2-3697-1460-2C47A0463C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C98D00-DF6B-19F1-1B78-41803ED66B8C}"/>
              </a:ext>
            </a:extLst>
          </p:cNvPr>
          <p:cNvSpPr>
            <a:spLocks noGrp="1"/>
          </p:cNvSpPr>
          <p:nvPr>
            <p:ph idx="1"/>
          </p:nvPr>
        </p:nvSpPr>
        <p:spPr/>
        <p:txBody>
          <a:bodyPr/>
          <a:lstStyle/>
          <a:p>
            <a:r>
              <a:rPr lang="en-US" b="0" i="0" dirty="0">
                <a:solidFill>
                  <a:srgbClr val="4D5156"/>
                </a:solidFill>
                <a:effectLst/>
                <a:latin typeface="Google Sans"/>
              </a:rPr>
              <a:t>The third normal form (3NF) is </a:t>
            </a:r>
            <a:r>
              <a:rPr lang="en-US" b="0" i="0" dirty="0">
                <a:solidFill>
                  <a:srgbClr val="040C28"/>
                </a:solidFill>
                <a:effectLst/>
                <a:latin typeface="Google Sans"/>
              </a:rPr>
              <a:t>a means of organizing database tables by removing the transitive dependencies from a relational system</a:t>
            </a:r>
            <a:r>
              <a:rPr lang="en-US" b="0" i="0" dirty="0">
                <a:solidFill>
                  <a:srgbClr val="4D5156"/>
                </a:solidFill>
                <a:effectLst/>
                <a:latin typeface="Google Sans"/>
              </a:rPr>
              <a:t>. In transitive dependence, the value of a column or field within a table relies on another column in that same table, which is facilitated through another column located between them</a:t>
            </a:r>
            <a:endParaRPr lang="en-IN" dirty="0"/>
          </a:p>
        </p:txBody>
      </p:sp>
    </p:spTree>
    <p:extLst>
      <p:ext uri="{BB962C8B-B14F-4D97-AF65-F5344CB8AC3E}">
        <p14:creationId xmlns:p14="http://schemas.microsoft.com/office/powerpoint/2010/main" val="443649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136D-DBC4-DF4F-3258-545FAF155084}"/>
              </a:ext>
            </a:extLst>
          </p:cNvPr>
          <p:cNvSpPr>
            <a:spLocks noGrp="1"/>
          </p:cNvSpPr>
          <p:nvPr>
            <p:ph type="title"/>
          </p:nvPr>
        </p:nvSpPr>
        <p:spPr/>
        <p:txBody>
          <a:bodyPr/>
          <a:lstStyle/>
          <a:p>
            <a:r>
              <a:rPr lang="en-US" dirty="0"/>
              <a:t>SCD</a:t>
            </a:r>
            <a:endParaRPr lang="en-IN" dirty="0"/>
          </a:p>
        </p:txBody>
      </p:sp>
      <p:sp>
        <p:nvSpPr>
          <p:cNvPr id="3" name="Content Placeholder 2">
            <a:extLst>
              <a:ext uri="{FF2B5EF4-FFF2-40B4-BE49-F238E27FC236}">
                <a16:creationId xmlns:a16="http://schemas.microsoft.com/office/drawing/2014/main" id="{4F7FCF84-C1FD-22CF-90AC-80ABBF0C59BA}"/>
              </a:ext>
            </a:extLst>
          </p:cNvPr>
          <p:cNvSpPr>
            <a:spLocks noGrp="1"/>
          </p:cNvSpPr>
          <p:nvPr>
            <p:ph idx="1"/>
          </p:nvPr>
        </p:nvSpPr>
        <p:spPr/>
        <p:txBody>
          <a:bodyPr/>
          <a:lstStyle/>
          <a:p>
            <a:r>
              <a:rPr lang="en-US" b="0" i="0" dirty="0">
                <a:solidFill>
                  <a:srgbClr val="333333"/>
                </a:solidFill>
                <a:effectLst/>
                <a:latin typeface="Poppins" panose="00000500000000000000" pitchFamily="2" charset="0"/>
              </a:rPr>
              <a:t>SCDs are considered and implemented as one of the most critical ETL/ELT tasks in tracking the history of dimension records. For example, if we have a fact and dimension tables, the fact table is linked to the dimension tables with the help of foreign keys. If any of the dimension table data changes, we have to keep track of the data changes for reporting purposes. </a:t>
            </a:r>
            <a:endParaRPr lang="en-IN" dirty="0"/>
          </a:p>
        </p:txBody>
      </p:sp>
    </p:spTree>
    <p:extLst>
      <p:ext uri="{BB962C8B-B14F-4D97-AF65-F5344CB8AC3E}">
        <p14:creationId xmlns:p14="http://schemas.microsoft.com/office/powerpoint/2010/main" val="635657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AEBE-B37D-E30D-5594-C23EECE89E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6D75C7-32F6-73F0-886B-A04B2F1007A1}"/>
              </a:ext>
            </a:extLst>
          </p:cNvPr>
          <p:cNvSpPr>
            <a:spLocks noGrp="1"/>
          </p:cNvSpPr>
          <p:nvPr>
            <p:ph idx="1"/>
          </p:nvPr>
        </p:nvSpPr>
        <p:spPr/>
        <p:txBody>
          <a:bodyPr/>
          <a:lstStyle/>
          <a:p>
            <a:pPr algn="l"/>
            <a:r>
              <a:rPr lang="en-US" b="0" i="0" dirty="0">
                <a:solidFill>
                  <a:srgbClr val="5B5B5B"/>
                </a:solidFill>
                <a:effectLst/>
                <a:latin typeface="Poppins" panose="00000500000000000000" pitchFamily="2" charset="0"/>
              </a:rPr>
              <a:t>Type-0</a:t>
            </a:r>
          </a:p>
          <a:p>
            <a:pPr algn="l"/>
            <a:r>
              <a:rPr lang="en-US" b="0" i="1" dirty="0">
                <a:solidFill>
                  <a:srgbClr val="333333"/>
                </a:solidFill>
                <a:effectLst/>
                <a:latin typeface="Poppins" panose="00000500000000000000" pitchFamily="2" charset="0"/>
              </a:rPr>
              <a:t>Simple and no special action is required.</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This type is pretty simple and doesn’t require any special action since type 0-dimensional table has the static data, the values remain the same forever.</a:t>
            </a:r>
          </a:p>
          <a:p>
            <a:endParaRPr lang="en-IN" dirty="0"/>
          </a:p>
        </p:txBody>
      </p:sp>
      <p:graphicFrame>
        <p:nvGraphicFramePr>
          <p:cNvPr id="8" name="Table 7">
            <a:extLst>
              <a:ext uri="{FF2B5EF4-FFF2-40B4-BE49-F238E27FC236}">
                <a16:creationId xmlns:a16="http://schemas.microsoft.com/office/drawing/2014/main" id="{1841181B-1B41-FF98-0F0C-628E9FE204D7}"/>
              </a:ext>
            </a:extLst>
          </p:cNvPr>
          <p:cNvGraphicFramePr>
            <a:graphicFrameLocks noGrp="1"/>
          </p:cNvGraphicFramePr>
          <p:nvPr>
            <p:extLst>
              <p:ext uri="{D42A27DB-BD31-4B8C-83A1-F6EECF244321}">
                <p14:modId xmlns:p14="http://schemas.microsoft.com/office/powerpoint/2010/main" val="482233265"/>
              </p:ext>
            </p:extLst>
          </p:nvPr>
        </p:nvGraphicFramePr>
        <p:xfrm>
          <a:off x="1310688" y="4577488"/>
          <a:ext cx="4409344" cy="2026920"/>
        </p:xfrm>
        <a:graphic>
          <a:graphicData uri="http://schemas.openxmlformats.org/drawingml/2006/table">
            <a:tbl>
              <a:tblPr/>
              <a:tblGrid>
                <a:gridCol w="1102336">
                  <a:extLst>
                    <a:ext uri="{9D8B030D-6E8A-4147-A177-3AD203B41FA5}">
                      <a16:colId xmlns:a16="http://schemas.microsoft.com/office/drawing/2014/main" val="3583682711"/>
                    </a:ext>
                  </a:extLst>
                </a:gridCol>
                <a:gridCol w="1102336">
                  <a:extLst>
                    <a:ext uri="{9D8B030D-6E8A-4147-A177-3AD203B41FA5}">
                      <a16:colId xmlns:a16="http://schemas.microsoft.com/office/drawing/2014/main" val="460942565"/>
                    </a:ext>
                  </a:extLst>
                </a:gridCol>
                <a:gridCol w="1102336">
                  <a:extLst>
                    <a:ext uri="{9D8B030D-6E8A-4147-A177-3AD203B41FA5}">
                      <a16:colId xmlns:a16="http://schemas.microsoft.com/office/drawing/2014/main" val="1255813026"/>
                    </a:ext>
                  </a:extLst>
                </a:gridCol>
                <a:gridCol w="1102336">
                  <a:extLst>
                    <a:ext uri="{9D8B030D-6E8A-4147-A177-3AD203B41FA5}">
                      <a16:colId xmlns:a16="http://schemas.microsoft.com/office/drawing/2014/main" val="1253670209"/>
                    </a:ext>
                  </a:extLst>
                </a:gridCol>
              </a:tblGrid>
              <a:tr h="0">
                <a:tc>
                  <a:txBody>
                    <a:bodyPr/>
                    <a:lstStyle/>
                    <a:p>
                      <a:pPr algn="l" fontAlgn="t"/>
                      <a:r>
                        <a:rPr lang="en-IN" b="1">
                          <a:solidFill>
                            <a:srgbClr val="333332"/>
                          </a:solidFill>
                          <a:effectLst/>
                        </a:rPr>
                        <a:t>Date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day</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dirty="0" err="1">
                          <a:solidFill>
                            <a:srgbClr val="333332"/>
                          </a:solidFill>
                          <a:effectLst/>
                        </a:rPr>
                        <a:t>week_in_a_month</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week_in_a_year</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4091514529"/>
                  </a:ext>
                </a:extLst>
              </a:tr>
              <a:tr h="0">
                <a:tc>
                  <a:txBody>
                    <a:bodyPr/>
                    <a:lstStyle/>
                    <a:p>
                      <a:pPr algn="l" fontAlgn="t"/>
                      <a:r>
                        <a:rPr lang="en-IN">
                          <a:solidFill>
                            <a:srgbClr val="333332"/>
                          </a:solidFill>
                          <a:effectLst/>
                        </a:rPr>
                        <a:t>2021-01-18</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Monday</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4th week</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4th week</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2971419681"/>
                  </a:ext>
                </a:extLst>
              </a:tr>
              <a:tr h="0">
                <a:tc>
                  <a:txBody>
                    <a:bodyPr/>
                    <a:lstStyle/>
                    <a:p>
                      <a:pPr algn="l" fontAlgn="t"/>
                      <a:r>
                        <a:rPr lang="en-IN">
                          <a:solidFill>
                            <a:srgbClr val="333332"/>
                          </a:solidFill>
                          <a:effectLst/>
                        </a:rPr>
                        <a:t>2021-02-18</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Thursday</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3rd week</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8th week</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816973704"/>
                  </a:ext>
                </a:extLst>
              </a:tr>
            </a:tbl>
          </a:graphicData>
        </a:graphic>
      </p:graphicFrame>
      <p:sp>
        <p:nvSpPr>
          <p:cNvPr id="9" name="Rectangle 3">
            <a:extLst>
              <a:ext uri="{FF2B5EF4-FFF2-40B4-BE49-F238E27FC236}">
                <a16:creationId xmlns:a16="http://schemas.microsoft.com/office/drawing/2014/main" id="{A04F7535-70BA-1F3C-C796-5E9FFC4C265B}"/>
              </a:ext>
            </a:extLst>
          </p:cNvPr>
          <p:cNvSpPr>
            <a:spLocks noChangeArrowheads="1"/>
          </p:cNvSpPr>
          <p:nvPr/>
        </p:nvSpPr>
        <p:spPr bwMode="auto">
          <a:xfrm>
            <a:off x="1310688" y="4150043"/>
            <a:ext cx="482631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Poppins" panose="00000500000000000000" pitchFamily="2" charset="0"/>
                <a:cs typeface="Poppins" panose="00000500000000000000" pitchFamily="2" charset="0"/>
              </a:rPr>
              <a:t>Example – Date dimension table (static data)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395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15EE-D7AD-F511-8E76-ED7546BF32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23965C-AE5F-0078-95C7-5AF987AE6AD1}"/>
              </a:ext>
            </a:extLst>
          </p:cNvPr>
          <p:cNvSpPr>
            <a:spLocks noGrp="1"/>
          </p:cNvSpPr>
          <p:nvPr>
            <p:ph idx="1"/>
          </p:nvPr>
        </p:nvSpPr>
        <p:spPr/>
        <p:txBody>
          <a:bodyPr/>
          <a:lstStyle/>
          <a:p>
            <a:pPr algn="l"/>
            <a:r>
              <a:rPr lang="en-US" b="0" i="0">
                <a:solidFill>
                  <a:srgbClr val="5B5B5B"/>
                </a:solidFill>
                <a:effectLst/>
                <a:latin typeface="Poppins" panose="00000500000000000000" pitchFamily="2" charset="0"/>
              </a:rPr>
              <a:t>Type-1</a:t>
            </a:r>
          </a:p>
          <a:p>
            <a:pPr algn="l"/>
            <a:r>
              <a:rPr lang="en-US" b="0" i="1">
                <a:solidFill>
                  <a:srgbClr val="333333"/>
                </a:solidFill>
                <a:effectLst/>
                <a:latin typeface="Poppins" panose="00000500000000000000" pitchFamily="2" charset="0"/>
              </a:rPr>
              <a:t>Insert and overwrite (upsert).</a:t>
            </a:r>
            <a:endParaRPr lang="en-US" b="0" i="0">
              <a:solidFill>
                <a:srgbClr val="333333"/>
              </a:solidFill>
              <a:effectLst/>
              <a:latin typeface="Poppins" panose="00000500000000000000" pitchFamily="2" charset="0"/>
            </a:endParaRPr>
          </a:p>
          <a:p>
            <a:pPr algn="l"/>
            <a:r>
              <a:rPr lang="en-US" b="0" i="0">
                <a:solidFill>
                  <a:srgbClr val="333333"/>
                </a:solidFill>
                <a:effectLst/>
                <a:latin typeface="Poppins" panose="00000500000000000000" pitchFamily="2" charset="0"/>
              </a:rPr>
              <a:t>In this type, all the brand new records will get inserted and any change to the existing record will overwrite the old value with a new one. No history data is maintained in this type.</a:t>
            </a:r>
          </a:p>
          <a:p>
            <a:endParaRPr lang="en-IN" dirty="0"/>
          </a:p>
        </p:txBody>
      </p:sp>
      <p:graphicFrame>
        <p:nvGraphicFramePr>
          <p:cNvPr id="4" name="Table 3">
            <a:extLst>
              <a:ext uri="{FF2B5EF4-FFF2-40B4-BE49-F238E27FC236}">
                <a16:creationId xmlns:a16="http://schemas.microsoft.com/office/drawing/2014/main" id="{8992D828-D960-82C9-FB01-CB50EEA02808}"/>
              </a:ext>
            </a:extLst>
          </p:cNvPr>
          <p:cNvGraphicFramePr>
            <a:graphicFrameLocks noGrp="1"/>
          </p:cNvGraphicFramePr>
          <p:nvPr>
            <p:extLst>
              <p:ext uri="{D42A27DB-BD31-4B8C-83A1-F6EECF244321}">
                <p14:modId xmlns:p14="http://schemas.microsoft.com/office/powerpoint/2010/main" val="3900202337"/>
              </p:ext>
            </p:extLst>
          </p:nvPr>
        </p:nvGraphicFramePr>
        <p:xfrm>
          <a:off x="955086" y="4953566"/>
          <a:ext cx="6512514" cy="1203960"/>
        </p:xfrm>
        <a:graphic>
          <a:graphicData uri="http://schemas.openxmlformats.org/drawingml/2006/table">
            <a:tbl>
              <a:tblPr/>
              <a:tblGrid>
                <a:gridCol w="2170838">
                  <a:extLst>
                    <a:ext uri="{9D8B030D-6E8A-4147-A177-3AD203B41FA5}">
                      <a16:colId xmlns:a16="http://schemas.microsoft.com/office/drawing/2014/main" val="2463460490"/>
                    </a:ext>
                  </a:extLst>
                </a:gridCol>
                <a:gridCol w="2170838">
                  <a:extLst>
                    <a:ext uri="{9D8B030D-6E8A-4147-A177-3AD203B41FA5}">
                      <a16:colId xmlns:a16="http://schemas.microsoft.com/office/drawing/2014/main" val="3247289104"/>
                    </a:ext>
                  </a:extLst>
                </a:gridCol>
                <a:gridCol w="2170838">
                  <a:extLst>
                    <a:ext uri="{9D8B030D-6E8A-4147-A177-3AD203B41FA5}">
                      <a16:colId xmlns:a16="http://schemas.microsoft.com/office/drawing/2014/main" val="978413846"/>
                    </a:ext>
                  </a:extLst>
                </a:gridCol>
              </a:tblGrid>
              <a:tr h="0">
                <a:tc>
                  <a:txBody>
                    <a:bodyPr/>
                    <a:lstStyle/>
                    <a:p>
                      <a:pPr algn="l" fontAlgn="t"/>
                      <a:r>
                        <a:rPr lang="en-IN" b="1">
                          <a:solidFill>
                            <a:srgbClr val="333332"/>
                          </a:solidFill>
                          <a:effectLst/>
                        </a:rPr>
                        <a:t>Emp_id</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dirty="0" err="1">
                          <a:solidFill>
                            <a:srgbClr val="333332"/>
                          </a:solidFill>
                          <a:effectLst/>
                        </a:rPr>
                        <a:t>Emp_name</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690163334"/>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MI</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762786495"/>
                  </a:ext>
                </a:extLst>
              </a:tr>
              <a:tr h="0">
                <a:tc>
                  <a:txBody>
                    <a:bodyPr/>
                    <a:lstStyle/>
                    <a:p>
                      <a:pPr algn="l" fontAlgn="t"/>
                      <a:r>
                        <a:rPr lang="en-IN">
                          <a:solidFill>
                            <a:srgbClr val="333332"/>
                          </a:solidFill>
                          <a:effectLst/>
                        </a:rPr>
                        <a:t>1212</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Adam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605785387"/>
                  </a:ext>
                </a:extLst>
              </a:tr>
            </a:tbl>
          </a:graphicData>
        </a:graphic>
      </p:graphicFrame>
      <p:sp>
        <p:nvSpPr>
          <p:cNvPr id="5" name="Rectangle 1">
            <a:extLst>
              <a:ext uri="{FF2B5EF4-FFF2-40B4-BE49-F238E27FC236}">
                <a16:creationId xmlns:a16="http://schemas.microsoft.com/office/drawing/2014/main" id="{3E99B80F-FD19-1B2B-9E6B-053A73936B16}"/>
              </a:ext>
            </a:extLst>
          </p:cNvPr>
          <p:cNvSpPr>
            <a:spLocks noChangeArrowheads="1"/>
          </p:cNvSpPr>
          <p:nvPr/>
        </p:nvSpPr>
        <p:spPr bwMode="auto">
          <a:xfrm>
            <a:off x="838200" y="4569639"/>
            <a:ext cx="436911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Poppins" panose="00000500000000000000" pitchFamily="2" charset="0"/>
                <a:cs typeface="Poppins" panose="00000500000000000000" pitchFamily="2" charset="0"/>
              </a:rPr>
              <a:t>Before the change: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5540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A710-6DE2-EF2A-5C75-2A5D3F715AAA}"/>
              </a:ext>
            </a:extLst>
          </p:cNvPr>
          <p:cNvSpPr>
            <a:spLocks noGrp="1"/>
          </p:cNvSpPr>
          <p:nvPr>
            <p:ph type="title"/>
          </p:nvPr>
        </p:nvSpPr>
        <p:spPr>
          <a:xfrm>
            <a:off x="868680" y="965200"/>
            <a:ext cx="10515600" cy="1066879"/>
          </a:xfrm>
        </p:spPr>
        <p:txBody>
          <a:bodyPr>
            <a:normAutofit fontScale="90000"/>
          </a:bodyPr>
          <a:lstStyle/>
          <a:p>
            <a:r>
              <a:rPr lang="en-US" dirty="0"/>
              <a:t>Type -1</a:t>
            </a:r>
            <a:br>
              <a:rPr lang="en-US" dirty="0"/>
            </a:br>
            <a:br>
              <a:rPr lang="en-US" dirty="0"/>
            </a:br>
            <a:endParaRPr lang="en-IN" dirty="0"/>
          </a:p>
        </p:txBody>
      </p:sp>
      <p:sp>
        <p:nvSpPr>
          <p:cNvPr id="3" name="Content Placeholder 2">
            <a:extLst>
              <a:ext uri="{FF2B5EF4-FFF2-40B4-BE49-F238E27FC236}">
                <a16:creationId xmlns:a16="http://schemas.microsoft.com/office/drawing/2014/main" id="{C617E55C-BAFE-2422-7CE4-DC94EBF72C2A}"/>
              </a:ext>
            </a:extLst>
          </p:cNvPr>
          <p:cNvSpPr>
            <a:spLocks noGrp="1"/>
          </p:cNvSpPr>
          <p:nvPr>
            <p:ph idx="1"/>
          </p:nvPr>
        </p:nvSpPr>
        <p:spPr>
          <a:xfrm>
            <a:off x="838200" y="1825625"/>
            <a:ext cx="10515600" cy="2583815"/>
          </a:xfrm>
        </p:spPr>
        <p:txBody>
          <a:bodyPr/>
          <a:lstStyle/>
          <a:p>
            <a:r>
              <a:rPr lang="en-IN" b="1" i="0" dirty="0">
                <a:solidFill>
                  <a:srgbClr val="333333"/>
                </a:solidFill>
                <a:effectLst/>
                <a:latin typeface="Poppins" panose="00000500000000000000" pitchFamily="2" charset="0"/>
              </a:rPr>
              <a:t>After the change:</a:t>
            </a:r>
          </a:p>
          <a:p>
            <a:endParaRPr lang="en-IN" dirty="0"/>
          </a:p>
        </p:txBody>
      </p:sp>
      <p:graphicFrame>
        <p:nvGraphicFramePr>
          <p:cNvPr id="4" name="Table 3">
            <a:extLst>
              <a:ext uri="{FF2B5EF4-FFF2-40B4-BE49-F238E27FC236}">
                <a16:creationId xmlns:a16="http://schemas.microsoft.com/office/drawing/2014/main" id="{F4ECBE1B-278E-C077-B099-A2E1CBFE6D3B}"/>
              </a:ext>
            </a:extLst>
          </p:cNvPr>
          <p:cNvGraphicFramePr>
            <a:graphicFrameLocks noGrp="1"/>
          </p:cNvGraphicFramePr>
          <p:nvPr>
            <p:extLst>
              <p:ext uri="{D42A27DB-BD31-4B8C-83A1-F6EECF244321}">
                <p14:modId xmlns:p14="http://schemas.microsoft.com/office/powerpoint/2010/main" val="4009566636"/>
              </p:ext>
            </p:extLst>
          </p:nvPr>
        </p:nvGraphicFramePr>
        <p:xfrm>
          <a:off x="1422400" y="2238534"/>
          <a:ext cx="9931400" cy="1879600"/>
        </p:xfrm>
        <a:graphic>
          <a:graphicData uri="http://schemas.openxmlformats.org/drawingml/2006/table">
            <a:tbl>
              <a:tblPr/>
              <a:tblGrid>
                <a:gridCol w="2482850">
                  <a:extLst>
                    <a:ext uri="{9D8B030D-6E8A-4147-A177-3AD203B41FA5}">
                      <a16:colId xmlns:a16="http://schemas.microsoft.com/office/drawing/2014/main" val="3305545371"/>
                    </a:ext>
                  </a:extLst>
                </a:gridCol>
                <a:gridCol w="2482850">
                  <a:extLst>
                    <a:ext uri="{9D8B030D-6E8A-4147-A177-3AD203B41FA5}">
                      <a16:colId xmlns:a16="http://schemas.microsoft.com/office/drawing/2014/main" val="1816060414"/>
                    </a:ext>
                  </a:extLst>
                </a:gridCol>
                <a:gridCol w="2482850">
                  <a:extLst>
                    <a:ext uri="{9D8B030D-6E8A-4147-A177-3AD203B41FA5}">
                      <a16:colId xmlns:a16="http://schemas.microsoft.com/office/drawing/2014/main" val="3931354218"/>
                    </a:ext>
                  </a:extLst>
                </a:gridCol>
                <a:gridCol w="2482850">
                  <a:extLst>
                    <a:ext uri="{9D8B030D-6E8A-4147-A177-3AD203B41FA5}">
                      <a16:colId xmlns:a16="http://schemas.microsoft.com/office/drawing/2014/main" val="3330180329"/>
                    </a:ext>
                  </a:extLst>
                </a:gridCol>
              </a:tblGrid>
              <a:tr h="0">
                <a:tc>
                  <a:txBody>
                    <a:bodyPr/>
                    <a:lstStyle/>
                    <a:p>
                      <a:pPr algn="l" fontAlgn="t"/>
                      <a:r>
                        <a:rPr lang="en-IN" b="1">
                          <a:solidFill>
                            <a:srgbClr val="333332"/>
                          </a:solidFill>
                          <a:effectLst/>
                        </a:rPr>
                        <a:t>Emp_id</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b="1">
                          <a:solidFill>
                            <a:srgbClr val="333332"/>
                          </a:solidFill>
                          <a:effectLst/>
                        </a:rPr>
                        <a:t>Emp_name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b="1">
                          <a:solidFill>
                            <a:srgbClr val="333332"/>
                          </a:solidFill>
                          <a:effectLst/>
                        </a:rPr>
                        <a:t>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endParaRPr lang="en-IN" b="1">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272389396"/>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AZ</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a:solidFill>
                            <a:srgbClr val="333332"/>
                          </a:solidFill>
                          <a:effectLst/>
                        </a:rPr>
                        <a:t>Exisiting record, so overwritten the old value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512625053"/>
                  </a:ext>
                </a:extLst>
              </a:tr>
              <a:tr h="0">
                <a:tc>
                  <a:txBody>
                    <a:bodyPr/>
                    <a:lstStyle/>
                    <a:p>
                      <a:pPr algn="l" fontAlgn="t"/>
                      <a:r>
                        <a:rPr lang="en-IN">
                          <a:solidFill>
                            <a:srgbClr val="333332"/>
                          </a:solidFill>
                          <a:effectLst/>
                        </a:rPr>
                        <a:t>1212</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Adam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endParaRPr lang="en-IN">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30309810"/>
                  </a:ext>
                </a:extLst>
              </a:tr>
              <a:tr h="0">
                <a:tc>
                  <a:txBody>
                    <a:bodyPr/>
                    <a:lstStyle/>
                    <a:p>
                      <a:pPr algn="l" fontAlgn="t"/>
                      <a:r>
                        <a:rPr lang="en-IN">
                          <a:solidFill>
                            <a:srgbClr val="333332"/>
                          </a:solidFill>
                          <a:effectLst/>
                        </a:rPr>
                        <a:t>1818</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Frank</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NY</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dirty="0">
                          <a:solidFill>
                            <a:srgbClr val="333332"/>
                          </a:solidFill>
                          <a:effectLst/>
                        </a:rPr>
                        <a:t>New record, so inserted</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233094921"/>
                  </a:ext>
                </a:extLst>
              </a:tr>
            </a:tbl>
          </a:graphicData>
        </a:graphic>
      </p:graphicFrame>
      <p:sp>
        <p:nvSpPr>
          <p:cNvPr id="7" name="TextBox 6">
            <a:extLst>
              <a:ext uri="{FF2B5EF4-FFF2-40B4-BE49-F238E27FC236}">
                <a16:creationId xmlns:a16="http://schemas.microsoft.com/office/drawing/2014/main" id="{24629994-7162-73BD-3C33-3A689C9977C8}"/>
              </a:ext>
            </a:extLst>
          </p:cNvPr>
          <p:cNvSpPr txBox="1"/>
          <p:nvPr/>
        </p:nvSpPr>
        <p:spPr>
          <a:xfrm>
            <a:off x="1300480" y="4324589"/>
            <a:ext cx="10515600" cy="2031325"/>
          </a:xfrm>
          <a:prstGeom prst="rect">
            <a:avLst/>
          </a:prstGeom>
          <a:noFill/>
        </p:spPr>
        <p:txBody>
          <a:bodyPr wrap="square">
            <a:spAutoFit/>
          </a:bodyPr>
          <a:lstStyle/>
          <a:p>
            <a:pPr algn="l"/>
            <a:r>
              <a:rPr lang="en-US" b="0" i="0" dirty="0">
                <a:solidFill>
                  <a:srgbClr val="5B5B5B"/>
                </a:solidFill>
                <a:effectLst/>
                <a:latin typeface="Poppins" panose="00000500000000000000" pitchFamily="2" charset="0"/>
              </a:rPr>
              <a:t>Type-2</a:t>
            </a:r>
          </a:p>
          <a:p>
            <a:pPr algn="l"/>
            <a:r>
              <a:rPr lang="en-US" b="0" i="1" dirty="0">
                <a:solidFill>
                  <a:srgbClr val="333333"/>
                </a:solidFill>
                <a:effectLst/>
                <a:latin typeface="Poppins" panose="00000500000000000000" pitchFamily="2" charset="0"/>
              </a:rPr>
              <a:t>Insert a changed record. </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In this type, insert all brand new records and all changed records will terminate with the </a:t>
            </a:r>
            <a:r>
              <a:rPr lang="en-US" b="0" i="0" dirty="0" err="1">
                <a:solidFill>
                  <a:srgbClr val="333333"/>
                </a:solidFill>
                <a:effectLst/>
                <a:latin typeface="Poppins" panose="00000500000000000000" pitchFamily="2" charset="0"/>
              </a:rPr>
              <a:t>end_date</a:t>
            </a:r>
            <a:r>
              <a:rPr lang="en-US" b="0" i="0" dirty="0">
                <a:solidFill>
                  <a:srgbClr val="333333"/>
                </a:solidFill>
                <a:effectLst/>
                <a:latin typeface="Poppins" panose="00000500000000000000" pitchFamily="2" charset="0"/>
              </a:rPr>
              <a:t> and set the </a:t>
            </a:r>
            <a:r>
              <a:rPr lang="en-US" b="0" i="0" dirty="0" err="1">
                <a:solidFill>
                  <a:srgbClr val="333333"/>
                </a:solidFill>
                <a:effectLst/>
                <a:latin typeface="Poppins" panose="00000500000000000000" pitchFamily="2" charset="0"/>
              </a:rPr>
              <a:t>current_flag_status</a:t>
            </a:r>
            <a:r>
              <a:rPr lang="en-US" b="0" i="0" dirty="0">
                <a:solidFill>
                  <a:srgbClr val="333333"/>
                </a:solidFill>
                <a:effectLst/>
                <a:latin typeface="Poppins" panose="00000500000000000000" pitchFamily="2" charset="0"/>
              </a:rPr>
              <a:t> to false. Create a new record for changed data values with open </a:t>
            </a:r>
            <a:r>
              <a:rPr lang="en-US" b="0" i="0" dirty="0" err="1">
                <a:solidFill>
                  <a:srgbClr val="333333"/>
                </a:solidFill>
                <a:effectLst/>
                <a:latin typeface="Poppins" panose="00000500000000000000" pitchFamily="2" charset="0"/>
              </a:rPr>
              <a:t>end_date</a:t>
            </a:r>
            <a:r>
              <a:rPr lang="en-US" b="0" i="0" dirty="0">
                <a:solidFill>
                  <a:srgbClr val="333333"/>
                </a:solidFill>
                <a:effectLst/>
                <a:latin typeface="Poppins" panose="00000500000000000000" pitchFamily="2" charset="0"/>
              </a:rPr>
              <a:t> and set the </a:t>
            </a:r>
            <a:r>
              <a:rPr lang="en-US" b="0" i="0" dirty="0" err="1">
                <a:solidFill>
                  <a:srgbClr val="333333"/>
                </a:solidFill>
                <a:effectLst/>
                <a:latin typeface="Poppins" panose="00000500000000000000" pitchFamily="2" charset="0"/>
              </a:rPr>
              <a:t>current_flag_status</a:t>
            </a:r>
            <a:r>
              <a:rPr lang="en-US" b="0" i="0" dirty="0">
                <a:solidFill>
                  <a:srgbClr val="333333"/>
                </a:solidFill>
                <a:effectLst/>
                <a:latin typeface="Poppins" panose="00000500000000000000" pitchFamily="2" charset="0"/>
              </a:rPr>
              <a:t> to true.</a:t>
            </a:r>
          </a:p>
          <a:p>
            <a:pPr algn="l"/>
            <a:r>
              <a:rPr lang="en-US" b="0" i="0" dirty="0">
                <a:solidFill>
                  <a:srgbClr val="333333"/>
                </a:solidFill>
                <a:effectLst/>
                <a:latin typeface="Poppins" panose="00000500000000000000" pitchFamily="2" charset="0"/>
              </a:rPr>
              <a:t>Each and every record has the effective date, end date, and flag status </a:t>
            </a:r>
            <a:r>
              <a:rPr lang="en-US" b="0" i="0" u="none" strike="noStrike" dirty="0">
                <a:solidFill>
                  <a:srgbClr val="333333"/>
                </a:solidFill>
                <a:effectLst/>
                <a:latin typeface="Poppins" panose="00000500000000000000" pitchFamily="2" charset="0"/>
                <a:hlinkClick r:id="rId2"/>
              </a:rPr>
              <a:t>fields to identify</a:t>
            </a:r>
            <a:r>
              <a:rPr lang="en-US" b="0" i="0" dirty="0">
                <a:solidFill>
                  <a:srgbClr val="333333"/>
                </a:solidFill>
                <a:effectLst/>
                <a:latin typeface="Poppins" panose="00000500000000000000" pitchFamily="2" charset="0"/>
              </a:rPr>
              <a:t> in which time period the record was active.</a:t>
            </a:r>
          </a:p>
        </p:txBody>
      </p:sp>
    </p:spTree>
    <p:extLst>
      <p:ext uri="{BB962C8B-B14F-4D97-AF65-F5344CB8AC3E}">
        <p14:creationId xmlns:p14="http://schemas.microsoft.com/office/powerpoint/2010/main" val="3018049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7680-3FEA-CDB3-9FB2-CAEEA7A3950B}"/>
              </a:ext>
            </a:extLst>
          </p:cNvPr>
          <p:cNvSpPr>
            <a:spLocks noGrp="1"/>
          </p:cNvSpPr>
          <p:nvPr>
            <p:ph type="title"/>
          </p:nvPr>
        </p:nvSpPr>
        <p:spPr/>
        <p:txBody>
          <a:bodyPr/>
          <a:lstStyle/>
          <a:p>
            <a:r>
              <a:rPr lang="en-US" dirty="0"/>
              <a:t>Before and After change</a:t>
            </a:r>
            <a:endParaRPr lang="en-IN" dirty="0"/>
          </a:p>
        </p:txBody>
      </p:sp>
      <p:graphicFrame>
        <p:nvGraphicFramePr>
          <p:cNvPr id="4" name="Content Placeholder 3">
            <a:extLst>
              <a:ext uri="{FF2B5EF4-FFF2-40B4-BE49-F238E27FC236}">
                <a16:creationId xmlns:a16="http://schemas.microsoft.com/office/drawing/2014/main" id="{8352F76A-4444-2CB7-C925-1BF4A2CF806F}"/>
              </a:ext>
            </a:extLst>
          </p:cNvPr>
          <p:cNvGraphicFramePr>
            <a:graphicFrameLocks noGrp="1"/>
          </p:cNvGraphicFramePr>
          <p:nvPr>
            <p:ph idx="1"/>
            <p:extLst>
              <p:ext uri="{D42A27DB-BD31-4B8C-83A1-F6EECF244321}">
                <p14:modId xmlns:p14="http://schemas.microsoft.com/office/powerpoint/2010/main" val="2796435371"/>
              </p:ext>
            </p:extLst>
          </p:nvPr>
        </p:nvGraphicFramePr>
        <p:xfrm>
          <a:off x="482600" y="1950720"/>
          <a:ext cx="10515600" cy="1478280"/>
        </p:xfrm>
        <a:graphic>
          <a:graphicData uri="http://schemas.openxmlformats.org/drawingml/2006/table">
            <a:tbl>
              <a:tblPr/>
              <a:tblGrid>
                <a:gridCol w="1752600">
                  <a:extLst>
                    <a:ext uri="{9D8B030D-6E8A-4147-A177-3AD203B41FA5}">
                      <a16:colId xmlns:a16="http://schemas.microsoft.com/office/drawing/2014/main" val="3215632679"/>
                    </a:ext>
                  </a:extLst>
                </a:gridCol>
                <a:gridCol w="1752600">
                  <a:extLst>
                    <a:ext uri="{9D8B030D-6E8A-4147-A177-3AD203B41FA5}">
                      <a16:colId xmlns:a16="http://schemas.microsoft.com/office/drawing/2014/main" val="3874065844"/>
                    </a:ext>
                  </a:extLst>
                </a:gridCol>
                <a:gridCol w="1752600">
                  <a:extLst>
                    <a:ext uri="{9D8B030D-6E8A-4147-A177-3AD203B41FA5}">
                      <a16:colId xmlns:a16="http://schemas.microsoft.com/office/drawing/2014/main" val="641252788"/>
                    </a:ext>
                  </a:extLst>
                </a:gridCol>
                <a:gridCol w="1752600">
                  <a:extLst>
                    <a:ext uri="{9D8B030D-6E8A-4147-A177-3AD203B41FA5}">
                      <a16:colId xmlns:a16="http://schemas.microsoft.com/office/drawing/2014/main" val="2173732085"/>
                    </a:ext>
                  </a:extLst>
                </a:gridCol>
                <a:gridCol w="1752600">
                  <a:extLst>
                    <a:ext uri="{9D8B030D-6E8A-4147-A177-3AD203B41FA5}">
                      <a16:colId xmlns:a16="http://schemas.microsoft.com/office/drawing/2014/main" val="2707344171"/>
                    </a:ext>
                  </a:extLst>
                </a:gridCol>
                <a:gridCol w="1752600">
                  <a:extLst>
                    <a:ext uri="{9D8B030D-6E8A-4147-A177-3AD203B41FA5}">
                      <a16:colId xmlns:a16="http://schemas.microsoft.com/office/drawing/2014/main" val="936632377"/>
                    </a:ext>
                  </a:extLst>
                </a:gridCol>
              </a:tblGrid>
              <a:tr h="0">
                <a:tc>
                  <a:txBody>
                    <a:bodyPr/>
                    <a:lstStyle/>
                    <a:p>
                      <a:pPr algn="l" fontAlgn="t"/>
                      <a:r>
                        <a:rPr lang="en-IN" b="1">
                          <a:solidFill>
                            <a:srgbClr val="333332"/>
                          </a:solidFill>
                          <a:effectLst/>
                        </a:rPr>
                        <a:t>Emp_id</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Emp_name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Effective_date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end_date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current_flag_status</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872188072"/>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MI</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2020-10-08</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9999-12-31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True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677630585"/>
                  </a:ext>
                </a:extLst>
              </a:tr>
              <a:tr h="0">
                <a:tc>
                  <a:txBody>
                    <a:bodyPr/>
                    <a:lstStyle/>
                    <a:p>
                      <a:pPr algn="l" fontAlgn="t"/>
                      <a:r>
                        <a:rPr lang="en-IN">
                          <a:solidFill>
                            <a:srgbClr val="333332"/>
                          </a:solidFill>
                          <a:effectLst/>
                        </a:rPr>
                        <a:t>1212</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Adam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2020-10-08</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9999-12-31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True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402110775"/>
                  </a:ext>
                </a:extLst>
              </a:tr>
            </a:tbl>
          </a:graphicData>
        </a:graphic>
      </p:graphicFrame>
      <p:graphicFrame>
        <p:nvGraphicFramePr>
          <p:cNvPr id="9" name="Table 8">
            <a:extLst>
              <a:ext uri="{FF2B5EF4-FFF2-40B4-BE49-F238E27FC236}">
                <a16:creationId xmlns:a16="http://schemas.microsoft.com/office/drawing/2014/main" id="{220B3032-F12C-B067-07B4-9CBF92EDDE40}"/>
              </a:ext>
            </a:extLst>
          </p:cNvPr>
          <p:cNvGraphicFramePr>
            <a:graphicFrameLocks noGrp="1"/>
          </p:cNvGraphicFramePr>
          <p:nvPr>
            <p:extLst>
              <p:ext uri="{D42A27DB-BD31-4B8C-83A1-F6EECF244321}">
                <p14:modId xmlns:p14="http://schemas.microsoft.com/office/powerpoint/2010/main" val="4201947817"/>
              </p:ext>
            </p:extLst>
          </p:nvPr>
        </p:nvGraphicFramePr>
        <p:xfrm>
          <a:off x="383540" y="3973511"/>
          <a:ext cx="10713720" cy="2519363"/>
        </p:xfrm>
        <a:graphic>
          <a:graphicData uri="http://schemas.openxmlformats.org/drawingml/2006/table">
            <a:tbl>
              <a:tblPr>
                <a:tableStyleId>{35758FB7-9AC5-4552-8A53-C91805E547FA}</a:tableStyleId>
              </a:tblPr>
              <a:tblGrid>
                <a:gridCol w="1908107">
                  <a:extLst>
                    <a:ext uri="{9D8B030D-6E8A-4147-A177-3AD203B41FA5}">
                      <a16:colId xmlns:a16="http://schemas.microsoft.com/office/drawing/2014/main" val="3509918867"/>
                    </a:ext>
                  </a:extLst>
                </a:gridCol>
                <a:gridCol w="2749094">
                  <a:extLst>
                    <a:ext uri="{9D8B030D-6E8A-4147-A177-3AD203B41FA5}">
                      <a16:colId xmlns:a16="http://schemas.microsoft.com/office/drawing/2014/main" val="3409058934"/>
                    </a:ext>
                  </a:extLst>
                </a:gridCol>
                <a:gridCol w="2749094">
                  <a:extLst>
                    <a:ext uri="{9D8B030D-6E8A-4147-A177-3AD203B41FA5}">
                      <a16:colId xmlns:a16="http://schemas.microsoft.com/office/drawing/2014/main" val="1831384660"/>
                    </a:ext>
                  </a:extLst>
                </a:gridCol>
                <a:gridCol w="475216">
                  <a:extLst>
                    <a:ext uri="{9D8B030D-6E8A-4147-A177-3AD203B41FA5}">
                      <a16:colId xmlns:a16="http://schemas.microsoft.com/office/drawing/2014/main" val="1134489317"/>
                    </a:ext>
                  </a:extLst>
                </a:gridCol>
                <a:gridCol w="688277">
                  <a:extLst>
                    <a:ext uri="{9D8B030D-6E8A-4147-A177-3AD203B41FA5}">
                      <a16:colId xmlns:a16="http://schemas.microsoft.com/office/drawing/2014/main" val="4290910688"/>
                    </a:ext>
                  </a:extLst>
                </a:gridCol>
                <a:gridCol w="1545105">
                  <a:extLst>
                    <a:ext uri="{9D8B030D-6E8A-4147-A177-3AD203B41FA5}">
                      <a16:colId xmlns:a16="http://schemas.microsoft.com/office/drawing/2014/main" val="978047975"/>
                    </a:ext>
                  </a:extLst>
                </a:gridCol>
                <a:gridCol w="598827">
                  <a:extLst>
                    <a:ext uri="{9D8B030D-6E8A-4147-A177-3AD203B41FA5}">
                      <a16:colId xmlns:a16="http://schemas.microsoft.com/office/drawing/2014/main" val="3268732004"/>
                    </a:ext>
                  </a:extLst>
                </a:gridCol>
              </a:tblGrid>
              <a:tr h="664241">
                <a:tc>
                  <a:txBody>
                    <a:bodyPr/>
                    <a:lstStyle/>
                    <a:p>
                      <a:pPr algn="l" fontAlgn="t"/>
                      <a:r>
                        <a:rPr lang="en-IN" sz="500" b="1">
                          <a:solidFill>
                            <a:srgbClr val="333332"/>
                          </a:solidFill>
                          <a:effectLst/>
                        </a:rPr>
                        <a:t>Emp_id</a:t>
                      </a:r>
                    </a:p>
                  </a:txBody>
                  <a:tcPr marL="18363" marR="18363" marT="18363" marB="18363"/>
                </a:tc>
                <a:tc>
                  <a:txBody>
                    <a:bodyPr/>
                    <a:lstStyle/>
                    <a:p>
                      <a:pPr algn="l" fontAlgn="t"/>
                      <a:r>
                        <a:rPr lang="en-IN" sz="500" b="1">
                          <a:solidFill>
                            <a:srgbClr val="333332"/>
                          </a:solidFill>
                          <a:effectLst/>
                        </a:rPr>
                        <a:t>Emp_name</a:t>
                      </a:r>
                    </a:p>
                  </a:txBody>
                  <a:tcPr marL="18363" marR="18363" marT="18363" marB="18363"/>
                </a:tc>
                <a:tc>
                  <a:txBody>
                    <a:bodyPr/>
                    <a:lstStyle/>
                    <a:p>
                      <a:pPr algn="l" fontAlgn="t"/>
                      <a:r>
                        <a:rPr lang="en-IN" sz="500" b="1">
                          <a:solidFill>
                            <a:srgbClr val="333332"/>
                          </a:solidFill>
                          <a:effectLst/>
                        </a:rPr>
                        <a:t>state</a:t>
                      </a:r>
                    </a:p>
                  </a:txBody>
                  <a:tcPr marL="18363" marR="18363" marT="18363" marB="18363"/>
                </a:tc>
                <a:tc>
                  <a:txBody>
                    <a:bodyPr/>
                    <a:lstStyle/>
                    <a:p>
                      <a:pPr algn="l" fontAlgn="t"/>
                      <a:r>
                        <a:rPr lang="en-IN" sz="500" b="1">
                          <a:solidFill>
                            <a:srgbClr val="333332"/>
                          </a:solidFill>
                          <a:effectLst/>
                        </a:rPr>
                        <a:t>Effective_date</a:t>
                      </a:r>
                    </a:p>
                  </a:txBody>
                  <a:tcPr marL="18363" marR="18363" marT="18363" marB="18363"/>
                </a:tc>
                <a:tc>
                  <a:txBody>
                    <a:bodyPr/>
                    <a:lstStyle/>
                    <a:p>
                      <a:pPr algn="l" fontAlgn="t"/>
                      <a:r>
                        <a:rPr lang="en-IN" sz="500" b="1">
                          <a:solidFill>
                            <a:srgbClr val="333332"/>
                          </a:solidFill>
                          <a:effectLst/>
                        </a:rPr>
                        <a:t>end_date</a:t>
                      </a:r>
                    </a:p>
                  </a:txBody>
                  <a:tcPr marL="18363" marR="18363" marT="18363" marB="18363"/>
                </a:tc>
                <a:tc>
                  <a:txBody>
                    <a:bodyPr/>
                    <a:lstStyle/>
                    <a:p>
                      <a:pPr algn="l" fontAlgn="t"/>
                      <a:r>
                        <a:rPr lang="en-IN" sz="500" b="1">
                          <a:solidFill>
                            <a:srgbClr val="333332"/>
                          </a:solidFill>
                          <a:effectLst/>
                        </a:rPr>
                        <a:t>current_flag_status</a:t>
                      </a:r>
                    </a:p>
                  </a:txBody>
                  <a:tcPr marL="18363" marR="18363" marT="18363" marB="18363"/>
                </a:tc>
                <a:tc>
                  <a:txBody>
                    <a:bodyPr/>
                    <a:lstStyle/>
                    <a:p>
                      <a:pPr algn="l" fontAlgn="t"/>
                      <a:br>
                        <a:rPr lang="en-IN" sz="500" b="1">
                          <a:solidFill>
                            <a:srgbClr val="333332"/>
                          </a:solidFill>
                          <a:effectLst/>
                        </a:rPr>
                      </a:br>
                      <a:endParaRPr lang="en-IN" sz="500" b="1">
                        <a:solidFill>
                          <a:srgbClr val="333332"/>
                        </a:solidFill>
                        <a:effectLst/>
                      </a:endParaRPr>
                    </a:p>
                  </a:txBody>
                  <a:tcPr marL="18363" marR="18363" marT="18363" marB="18363"/>
                </a:tc>
                <a:extLst>
                  <a:ext uri="{0D108BD9-81ED-4DB2-BD59-A6C34878D82A}">
                    <a16:rowId xmlns:a16="http://schemas.microsoft.com/office/drawing/2014/main" val="67894914"/>
                  </a:ext>
                </a:extLst>
              </a:tr>
              <a:tr h="893574">
                <a:tc>
                  <a:txBody>
                    <a:bodyPr/>
                    <a:lstStyle/>
                    <a:p>
                      <a:pPr algn="l" fontAlgn="t"/>
                      <a:r>
                        <a:rPr lang="en-IN" sz="500">
                          <a:solidFill>
                            <a:srgbClr val="333332"/>
                          </a:solidFill>
                          <a:effectLst/>
                        </a:rPr>
                        <a:t>1111</a:t>
                      </a:r>
                    </a:p>
                  </a:txBody>
                  <a:tcPr marL="18363" marR="18363" marT="18363" marB="18363"/>
                </a:tc>
                <a:tc>
                  <a:txBody>
                    <a:bodyPr/>
                    <a:lstStyle/>
                    <a:p>
                      <a:pPr algn="l" fontAlgn="t"/>
                      <a:r>
                        <a:rPr lang="en-IN" sz="500">
                          <a:solidFill>
                            <a:srgbClr val="333332"/>
                          </a:solidFill>
                          <a:effectLst/>
                        </a:rPr>
                        <a:t>Tom</a:t>
                      </a:r>
                    </a:p>
                  </a:txBody>
                  <a:tcPr marL="18363" marR="18363" marT="18363" marB="18363"/>
                </a:tc>
                <a:tc>
                  <a:txBody>
                    <a:bodyPr/>
                    <a:lstStyle/>
                    <a:p>
                      <a:pPr algn="l" fontAlgn="t"/>
                      <a:r>
                        <a:rPr lang="en-IN" sz="500" dirty="0">
                          <a:solidFill>
                            <a:srgbClr val="333332"/>
                          </a:solidFill>
                          <a:effectLst/>
                        </a:rPr>
                        <a:t>MI</a:t>
                      </a:r>
                    </a:p>
                  </a:txBody>
                  <a:tcPr marL="18363" marR="18363" marT="18363" marB="18363"/>
                </a:tc>
                <a:tc>
                  <a:txBody>
                    <a:bodyPr/>
                    <a:lstStyle/>
                    <a:p>
                      <a:pPr algn="l" fontAlgn="t"/>
                      <a:r>
                        <a:rPr lang="en-IN" sz="500">
                          <a:solidFill>
                            <a:srgbClr val="333332"/>
                          </a:solidFill>
                          <a:effectLst/>
                        </a:rPr>
                        <a:t>2020-10-08</a:t>
                      </a:r>
                    </a:p>
                  </a:txBody>
                  <a:tcPr marL="18363" marR="18363" marT="18363" marB="18363"/>
                </a:tc>
                <a:tc>
                  <a:txBody>
                    <a:bodyPr/>
                    <a:lstStyle/>
                    <a:p>
                      <a:pPr algn="l" fontAlgn="t"/>
                      <a:r>
                        <a:rPr lang="en-IN" sz="500">
                          <a:solidFill>
                            <a:srgbClr val="333332"/>
                          </a:solidFill>
                          <a:effectLst/>
                        </a:rPr>
                        <a:t>2021-10-09</a:t>
                      </a:r>
                    </a:p>
                  </a:txBody>
                  <a:tcPr marL="18363" marR="18363" marT="18363" marB="18363"/>
                </a:tc>
                <a:tc>
                  <a:txBody>
                    <a:bodyPr/>
                    <a:lstStyle/>
                    <a:p>
                      <a:pPr algn="l" fontAlgn="t"/>
                      <a:r>
                        <a:rPr lang="en-IN" sz="500">
                          <a:solidFill>
                            <a:srgbClr val="333332"/>
                          </a:solidFill>
                          <a:effectLst/>
                        </a:rPr>
                        <a:t>False</a:t>
                      </a:r>
                    </a:p>
                  </a:txBody>
                  <a:tcPr marL="18363" marR="18363" marT="18363" marB="18363"/>
                </a:tc>
                <a:tc>
                  <a:txBody>
                    <a:bodyPr/>
                    <a:lstStyle/>
                    <a:p>
                      <a:pPr algn="l" fontAlgn="t"/>
                      <a:r>
                        <a:rPr lang="en-IN" sz="500">
                          <a:solidFill>
                            <a:srgbClr val="333332"/>
                          </a:solidFill>
                          <a:effectLst/>
                        </a:rPr>
                        <a:t>Old record terminated</a:t>
                      </a:r>
                    </a:p>
                  </a:txBody>
                  <a:tcPr marL="18363" marR="18363" marT="18363" marB="18363"/>
                </a:tc>
                <a:extLst>
                  <a:ext uri="{0D108BD9-81ED-4DB2-BD59-A6C34878D82A}">
                    <a16:rowId xmlns:a16="http://schemas.microsoft.com/office/drawing/2014/main" val="1207750080"/>
                  </a:ext>
                </a:extLst>
              </a:tr>
              <a:tr h="480774">
                <a:tc>
                  <a:txBody>
                    <a:bodyPr/>
                    <a:lstStyle/>
                    <a:p>
                      <a:pPr algn="l" fontAlgn="t"/>
                      <a:r>
                        <a:rPr lang="en-IN" sz="500">
                          <a:solidFill>
                            <a:srgbClr val="333332"/>
                          </a:solidFill>
                          <a:effectLst/>
                        </a:rPr>
                        <a:t>1111</a:t>
                      </a:r>
                    </a:p>
                  </a:txBody>
                  <a:tcPr marL="18363" marR="18363" marT="18363" marB="18363"/>
                </a:tc>
                <a:tc>
                  <a:txBody>
                    <a:bodyPr/>
                    <a:lstStyle/>
                    <a:p>
                      <a:pPr algn="l" fontAlgn="t"/>
                      <a:r>
                        <a:rPr lang="en-IN" sz="500">
                          <a:solidFill>
                            <a:srgbClr val="333332"/>
                          </a:solidFill>
                          <a:effectLst/>
                        </a:rPr>
                        <a:t>Tom</a:t>
                      </a:r>
                    </a:p>
                  </a:txBody>
                  <a:tcPr marL="18363" marR="18363" marT="18363" marB="18363"/>
                </a:tc>
                <a:tc>
                  <a:txBody>
                    <a:bodyPr/>
                    <a:lstStyle/>
                    <a:p>
                      <a:pPr algn="l" fontAlgn="t"/>
                      <a:r>
                        <a:rPr lang="en-IN" sz="500">
                          <a:solidFill>
                            <a:srgbClr val="333332"/>
                          </a:solidFill>
                          <a:effectLst/>
                        </a:rPr>
                        <a:t>AZ</a:t>
                      </a:r>
                    </a:p>
                  </a:txBody>
                  <a:tcPr marL="18363" marR="18363" marT="18363" marB="18363"/>
                </a:tc>
                <a:tc>
                  <a:txBody>
                    <a:bodyPr/>
                    <a:lstStyle/>
                    <a:p>
                      <a:pPr algn="l" fontAlgn="t"/>
                      <a:r>
                        <a:rPr lang="en-IN" sz="500">
                          <a:solidFill>
                            <a:srgbClr val="333332"/>
                          </a:solidFill>
                          <a:effectLst/>
                        </a:rPr>
                        <a:t>2020-10-09</a:t>
                      </a:r>
                    </a:p>
                  </a:txBody>
                  <a:tcPr marL="18363" marR="18363" marT="18363" marB="18363"/>
                </a:tc>
                <a:tc>
                  <a:txBody>
                    <a:bodyPr/>
                    <a:lstStyle/>
                    <a:p>
                      <a:pPr algn="l" fontAlgn="t"/>
                      <a:r>
                        <a:rPr lang="en-IN" sz="500">
                          <a:solidFill>
                            <a:srgbClr val="333332"/>
                          </a:solidFill>
                          <a:effectLst/>
                        </a:rPr>
                        <a:t>9999-12-31</a:t>
                      </a:r>
                    </a:p>
                  </a:txBody>
                  <a:tcPr marL="18363" marR="18363" marT="18363" marB="18363"/>
                </a:tc>
                <a:tc>
                  <a:txBody>
                    <a:bodyPr/>
                    <a:lstStyle/>
                    <a:p>
                      <a:pPr algn="l" fontAlgn="t"/>
                      <a:r>
                        <a:rPr lang="en-IN" sz="500">
                          <a:solidFill>
                            <a:srgbClr val="333332"/>
                          </a:solidFill>
                          <a:effectLst/>
                        </a:rPr>
                        <a:t>True</a:t>
                      </a:r>
                    </a:p>
                  </a:txBody>
                  <a:tcPr marL="18363" marR="18363" marT="18363" marB="18363"/>
                </a:tc>
                <a:tc>
                  <a:txBody>
                    <a:bodyPr/>
                    <a:lstStyle/>
                    <a:p>
                      <a:pPr algn="l" fontAlgn="t"/>
                      <a:br>
                        <a:rPr lang="en-IN" sz="500">
                          <a:solidFill>
                            <a:srgbClr val="333332"/>
                          </a:solidFill>
                          <a:effectLst/>
                        </a:rPr>
                      </a:br>
                      <a:endParaRPr lang="en-IN" sz="500">
                        <a:solidFill>
                          <a:srgbClr val="333332"/>
                        </a:solidFill>
                        <a:effectLst/>
                      </a:endParaRPr>
                    </a:p>
                  </a:txBody>
                  <a:tcPr marL="18363" marR="18363" marT="18363" marB="18363"/>
                </a:tc>
                <a:extLst>
                  <a:ext uri="{0D108BD9-81ED-4DB2-BD59-A6C34878D82A}">
                    <a16:rowId xmlns:a16="http://schemas.microsoft.com/office/drawing/2014/main" val="962969455"/>
                  </a:ext>
                </a:extLst>
              </a:tr>
              <a:tr h="480774">
                <a:tc>
                  <a:txBody>
                    <a:bodyPr/>
                    <a:lstStyle/>
                    <a:p>
                      <a:pPr algn="l" fontAlgn="t"/>
                      <a:r>
                        <a:rPr lang="en-IN" sz="500">
                          <a:solidFill>
                            <a:srgbClr val="333332"/>
                          </a:solidFill>
                          <a:effectLst/>
                        </a:rPr>
                        <a:t>1212</a:t>
                      </a:r>
                    </a:p>
                  </a:txBody>
                  <a:tcPr marL="18363" marR="18363" marT="18363" marB="18363"/>
                </a:tc>
                <a:tc>
                  <a:txBody>
                    <a:bodyPr/>
                    <a:lstStyle/>
                    <a:p>
                      <a:pPr algn="l" fontAlgn="t"/>
                      <a:r>
                        <a:rPr lang="en-IN" sz="500">
                          <a:solidFill>
                            <a:srgbClr val="333332"/>
                          </a:solidFill>
                          <a:effectLst/>
                        </a:rPr>
                        <a:t>Adam</a:t>
                      </a:r>
                    </a:p>
                  </a:txBody>
                  <a:tcPr marL="18363" marR="18363" marT="18363" marB="18363"/>
                </a:tc>
                <a:tc>
                  <a:txBody>
                    <a:bodyPr/>
                    <a:lstStyle/>
                    <a:p>
                      <a:pPr algn="l" fontAlgn="t"/>
                      <a:r>
                        <a:rPr lang="en-IN" sz="500">
                          <a:solidFill>
                            <a:srgbClr val="333332"/>
                          </a:solidFill>
                          <a:effectLst/>
                        </a:rPr>
                        <a:t>MN</a:t>
                      </a:r>
                    </a:p>
                  </a:txBody>
                  <a:tcPr marL="18363" marR="18363" marT="18363" marB="18363"/>
                </a:tc>
                <a:tc>
                  <a:txBody>
                    <a:bodyPr/>
                    <a:lstStyle/>
                    <a:p>
                      <a:pPr algn="l" fontAlgn="t"/>
                      <a:r>
                        <a:rPr lang="en-IN" sz="500">
                          <a:solidFill>
                            <a:srgbClr val="333332"/>
                          </a:solidFill>
                          <a:effectLst/>
                        </a:rPr>
                        <a:t>2020-10-08</a:t>
                      </a:r>
                    </a:p>
                  </a:txBody>
                  <a:tcPr marL="18363" marR="18363" marT="18363" marB="18363"/>
                </a:tc>
                <a:tc>
                  <a:txBody>
                    <a:bodyPr/>
                    <a:lstStyle/>
                    <a:p>
                      <a:pPr algn="l" fontAlgn="t"/>
                      <a:r>
                        <a:rPr lang="en-IN" sz="500">
                          <a:solidFill>
                            <a:srgbClr val="333332"/>
                          </a:solidFill>
                          <a:effectLst/>
                        </a:rPr>
                        <a:t>9999-12-31</a:t>
                      </a:r>
                    </a:p>
                  </a:txBody>
                  <a:tcPr marL="18363" marR="18363" marT="18363" marB="18363"/>
                </a:tc>
                <a:tc>
                  <a:txBody>
                    <a:bodyPr/>
                    <a:lstStyle/>
                    <a:p>
                      <a:pPr algn="l" fontAlgn="t"/>
                      <a:r>
                        <a:rPr lang="en-IN" sz="500">
                          <a:solidFill>
                            <a:srgbClr val="333332"/>
                          </a:solidFill>
                          <a:effectLst/>
                        </a:rPr>
                        <a:t>True</a:t>
                      </a:r>
                    </a:p>
                  </a:txBody>
                  <a:tcPr marL="18363" marR="18363" marT="18363" marB="18363"/>
                </a:tc>
                <a:tc>
                  <a:txBody>
                    <a:bodyPr/>
                    <a:lstStyle/>
                    <a:p>
                      <a:endParaRPr lang="en-IN" sz="500" dirty="0"/>
                    </a:p>
                  </a:txBody>
                  <a:tcPr marL="26443" marR="26443" marT="13221" marB="13221"/>
                </a:tc>
                <a:extLst>
                  <a:ext uri="{0D108BD9-81ED-4DB2-BD59-A6C34878D82A}">
                    <a16:rowId xmlns:a16="http://schemas.microsoft.com/office/drawing/2014/main" val="3242794653"/>
                  </a:ext>
                </a:extLst>
              </a:tr>
            </a:tbl>
          </a:graphicData>
        </a:graphic>
      </p:graphicFrame>
    </p:spTree>
    <p:extLst>
      <p:ext uri="{BB962C8B-B14F-4D97-AF65-F5344CB8AC3E}">
        <p14:creationId xmlns:p14="http://schemas.microsoft.com/office/powerpoint/2010/main" val="212361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4C75C-0A8C-8A54-E376-AEBD3E13C693}"/>
              </a:ext>
            </a:extLst>
          </p:cNvPr>
          <p:cNvSpPr>
            <a:spLocks noGrp="1"/>
          </p:cNvSpPr>
          <p:nvPr>
            <p:ph type="title"/>
          </p:nvPr>
        </p:nvSpPr>
        <p:spPr/>
        <p:txBody>
          <a:bodyPr/>
          <a:lstStyle/>
          <a:p>
            <a:r>
              <a:rPr lang="en-US" dirty="0"/>
              <a:t>Normalization, De normalization </a:t>
            </a:r>
            <a:endParaRPr lang="en-IN" dirty="0"/>
          </a:p>
        </p:txBody>
      </p:sp>
      <p:sp>
        <p:nvSpPr>
          <p:cNvPr id="3" name="Content Placeholder 2">
            <a:extLst>
              <a:ext uri="{FF2B5EF4-FFF2-40B4-BE49-F238E27FC236}">
                <a16:creationId xmlns:a16="http://schemas.microsoft.com/office/drawing/2014/main" id="{A66AD26C-1853-6F4B-1EDD-CB897E1743C0}"/>
              </a:ext>
            </a:extLst>
          </p:cNvPr>
          <p:cNvSpPr>
            <a:spLocks noGrp="1"/>
          </p:cNvSpPr>
          <p:nvPr>
            <p:ph idx="1"/>
          </p:nvPr>
        </p:nvSpPr>
        <p:spPr/>
        <p:txBody>
          <a:bodyPr>
            <a:normAutofit lnSpcReduction="10000"/>
          </a:bodyPr>
          <a:lstStyle/>
          <a:p>
            <a:r>
              <a:rPr lang="en-US" b="0" i="0" dirty="0">
                <a:solidFill>
                  <a:srgbClr val="040C28"/>
                </a:solidFill>
                <a:effectLst/>
                <a:latin typeface="Google Sans"/>
              </a:rPr>
              <a:t>the process of reorganizing data within a database so that users can utilize it for further queries and analysis</a:t>
            </a:r>
            <a:r>
              <a:rPr lang="en-US" b="0" i="0" dirty="0">
                <a:solidFill>
                  <a:srgbClr val="4D5156"/>
                </a:solidFill>
                <a:effectLst/>
                <a:latin typeface="Google Sans"/>
              </a:rPr>
              <a:t>. (</a:t>
            </a:r>
            <a:r>
              <a:rPr lang="en-IN" b="0" i="0" dirty="0">
                <a:solidFill>
                  <a:srgbClr val="202124"/>
                </a:solidFill>
                <a:effectLst/>
                <a:latin typeface="Google Sans"/>
              </a:rPr>
              <a:t>Normalised data)</a:t>
            </a:r>
          </a:p>
          <a:p>
            <a:r>
              <a:rPr lang="en-US" b="0" i="0" dirty="0">
                <a:solidFill>
                  <a:srgbClr val="4D5156"/>
                </a:solidFill>
                <a:effectLst/>
                <a:latin typeface="Google Sans"/>
              </a:rPr>
              <a:t> eliminating redundant and unstructured data and making the data appear similar across all records and fields.</a:t>
            </a:r>
          </a:p>
          <a:p>
            <a:r>
              <a:rPr lang="en-US" b="0" i="0" dirty="0">
                <a:solidFill>
                  <a:srgbClr val="4D5156"/>
                </a:solidFill>
                <a:effectLst/>
                <a:latin typeface="Google Sans"/>
              </a:rPr>
              <a:t> </a:t>
            </a:r>
            <a:r>
              <a:rPr lang="en-US" b="0" i="0" dirty="0">
                <a:solidFill>
                  <a:srgbClr val="040C28"/>
                </a:solidFill>
                <a:effectLst/>
                <a:latin typeface="Google Sans"/>
              </a:rPr>
              <a:t>all phone numbers to include dashes (2345678910 becomes 234-567-8910) or all s</a:t>
            </a:r>
          </a:p>
          <a:p>
            <a:r>
              <a:rPr lang="en-US" b="0" i="0" dirty="0">
                <a:solidFill>
                  <a:srgbClr val="4D5156"/>
                </a:solidFill>
                <a:effectLst/>
                <a:latin typeface="Google Sans"/>
              </a:rPr>
              <a:t>Normalization is the technique of dividing the data into multiple tables to reduce data redundancy and inconsistency and to achieve data integrity. On the other hand, Denormalization is the technique of combining the data into a single table to make data retrieval </a:t>
            </a:r>
            <a:r>
              <a:rPr lang="en-US" b="0" i="0" dirty="0" err="1">
                <a:solidFill>
                  <a:srgbClr val="4D5156"/>
                </a:solidFill>
                <a:effectLst/>
                <a:latin typeface="Google Sans"/>
              </a:rPr>
              <a:t>faster.</a:t>
            </a:r>
            <a:r>
              <a:rPr lang="en-US" b="0" i="0" dirty="0" err="1">
                <a:solidFill>
                  <a:srgbClr val="040C28"/>
                </a:solidFill>
                <a:effectLst/>
                <a:latin typeface="Google Sans"/>
              </a:rPr>
              <a:t>tates</a:t>
            </a:r>
            <a:r>
              <a:rPr lang="en-US" b="0" i="0" dirty="0">
                <a:solidFill>
                  <a:srgbClr val="040C28"/>
                </a:solidFill>
                <a:effectLst/>
                <a:latin typeface="Google Sans"/>
              </a:rPr>
              <a:t> to be abbreviated (California becomes CA)</a:t>
            </a:r>
            <a:r>
              <a:rPr lang="en-US" b="0" i="0" dirty="0">
                <a:solidFill>
                  <a:srgbClr val="4D5156"/>
                </a:solidFill>
                <a:effectLst/>
                <a:latin typeface="Google Sans"/>
              </a:rPr>
              <a:t>.</a:t>
            </a:r>
            <a:endParaRPr lang="en-IN" dirty="0"/>
          </a:p>
        </p:txBody>
      </p:sp>
    </p:spTree>
    <p:extLst>
      <p:ext uri="{BB962C8B-B14F-4D97-AF65-F5344CB8AC3E}">
        <p14:creationId xmlns:p14="http://schemas.microsoft.com/office/powerpoint/2010/main" val="3402006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5D6A-B4BA-4593-51C7-AC0680238301}"/>
              </a:ext>
            </a:extLst>
          </p:cNvPr>
          <p:cNvSpPr>
            <a:spLocks noGrp="1"/>
          </p:cNvSpPr>
          <p:nvPr>
            <p:ph type="title"/>
          </p:nvPr>
        </p:nvSpPr>
        <p:spPr/>
        <p:txBody>
          <a:bodyPr/>
          <a:lstStyle/>
          <a:p>
            <a:r>
              <a:rPr lang="en-US" dirty="0"/>
              <a:t>Type 3</a:t>
            </a:r>
            <a:endParaRPr lang="en-IN" dirty="0"/>
          </a:p>
        </p:txBody>
      </p:sp>
      <p:sp>
        <p:nvSpPr>
          <p:cNvPr id="3" name="Content Placeholder 2">
            <a:extLst>
              <a:ext uri="{FF2B5EF4-FFF2-40B4-BE49-F238E27FC236}">
                <a16:creationId xmlns:a16="http://schemas.microsoft.com/office/drawing/2014/main" id="{350F5A75-A92A-47B9-F2CF-76665E2D2413}"/>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17" name="TextBox 16">
            <a:extLst>
              <a:ext uri="{FF2B5EF4-FFF2-40B4-BE49-F238E27FC236}">
                <a16:creationId xmlns:a16="http://schemas.microsoft.com/office/drawing/2014/main" id="{3F87DAE0-3092-22BA-82F5-345C390AB216}"/>
              </a:ext>
            </a:extLst>
          </p:cNvPr>
          <p:cNvSpPr txBox="1"/>
          <p:nvPr/>
        </p:nvSpPr>
        <p:spPr>
          <a:xfrm>
            <a:off x="934672" y="1437704"/>
            <a:ext cx="9083040" cy="1200329"/>
          </a:xfrm>
          <a:prstGeom prst="rect">
            <a:avLst/>
          </a:prstGeom>
          <a:noFill/>
        </p:spPr>
        <p:txBody>
          <a:bodyPr wrap="square">
            <a:spAutoFit/>
          </a:bodyPr>
          <a:lstStyle/>
          <a:p>
            <a:pPr algn="l"/>
            <a:r>
              <a:rPr lang="en-US" b="0" i="1" dirty="0">
                <a:solidFill>
                  <a:srgbClr val="333333"/>
                </a:solidFill>
                <a:effectLst/>
                <a:latin typeface="Poppins" panose="00000500000000000000" pitchFamily="2" charset="0"/>
              </a:rPr>
              <a:t>Store the new and old values in current and previous fields. </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In this method, we usually have current and previous value fields. The new value is ingested into the current field and the old value is ingested into Previous field.</a:t>
            </a:r>
          </a:p>
        </p:txBody>
      </p:sp>
      <p:graphicFrame>
        <p:nvGraphicFramePr>
          <p:cNvPr id="18" name="Table 17">
            <a:extLst>
              <a:ext uri="{FF2B5EF4-FFF2-40B4-BE49-F238E27FC236}">
                <a16:creationId xmlns:a16="http://schemas.microsoft.com/office/drawing/2014/main" id="{2D57B60F-774D-DB7E-2F97-CA9DB75BEE1E}"/>
              </a:ext>
            </a:extLst>
          </p:cNvPr>
          <p:cNvGraphicFramePr>
            <a:graphicFrameLocks noGrp="1"/>
          </p:cNvGraphicFramePr>
          <p:nvPr>
            <p:extLst>
              <p:ext uri="{D42A27DB-BD31-4B8C-83A1-F6EECF244321}">
                <p14:modId xmlns:p14="http://schemas.microsoft.com/office/powerpoint/2010/main" val="4290150913"/>
              </p:ext>
            </p:extLst>
          </p:nvPr>
        </p:nvGraphicFramePr>
        <p:xfrm>
          <a:off x="980464" y="3224334"/>
          <a:ext cx="10231072" cy="1203960"/>
        </p:xfrm>
        <a:graphic>
          <a:graphicData uri="http://schemas.openxmlformats.org/drawingml/2006/table">
            <a:tbl>
              <a:tblPr/>
              <a:tblGrid>
                <a:gridCol w="2557768">
                  <a:extLst>
                    <a:ext uri="{9D8B030D-6E8A-4147-A177-3AD203B41FA5}">
                      <a16:colId xmlns:a16="http://schemas.microsoft.com/office/drawing/2014/main" val="1780691958"/>
                    </a:ext>
                  </a:extLst>
                </a:gridCol>
                <a:gridCol w="2557768">
                  <a:extLst>
                    <a:ext uri="{9D8B030D-6E8A-4147-A177-3AD203B41FA5}">
                      <a16:colId xmlns:a16="http://schemas.microsoft.com/office/drawing/2014/main" val="1293584008"/>
                    </a:ext>
                  </a:extLst>
                </a:gridCol>
                <a:gridCol w="2557768">
                  <a:extLst>
                    <a:ext uri="{9D8B030D-6E8A-4147-A177-3AD203B41FA5}">
                      <a16:colId xmlns:a16="http://schemas.microsoft.com/office/drawing/2014/main" val="2287289089"/>
                    </a:ext>
                  </a:extLst>
                </a:gridCol>
                <a:gridCol w="2557768">
                  <a:extLst>
                    <a:ext uri="{9D8B030D-6E8A-4147-A177-3AD203B41FA5}">
                      <a16:colId xmlns:a16="http://schemas.microsoft.com/office/drawing/2014/main" val="1452703289"/>
                    </a:ext>
                  </a:extLst>
                </a:gridCol>
              </a:tblGrid>
              <a:tr h="0">
                <a:tc>
                  <a:txBody>
                    <a:bodyPr/>
                    <a:lstStyle/>
                    <a:p>
                      <a:pPr algn="l" fontAlgn="t"/>
                      <a:r>
                        <a:rPr lang="en-IN" b="1" dirty="0" err="1">
                          <a:solidFill>
                            <a:srgbClr val="333332"/>
                          </a:solidFill>
                          <a:effectLst/>
                        </a:rPr>
                        <a:t>Emp_id</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Emp_name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current_state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Previous_state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351855462"/>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MI</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MI</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485491622"/>
                  </a:ext>
                </a:extLst>
              </a:tr>
              <a:tr h="0">
                <a:tc>
                  <a:txBody>
                    <a:bodyPr/>
                    <a:lstStyle/>
                    <a:p>
                      <a:pPr algn="l" fontAlgn="t"/>
                      <a:r>
                        <a:rPr lang="en-IN">
                          <a:solidFill>
                            <a:srgbClr val="333332"/>
                          </a:solidFill>
                          <a:effectLst/>
                        </a:rPr>
                        <a:t>1212</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Adam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4278145"/>
                  </a:ext>
                </a:extLst>
              </a:tr>
            </a:tbl>
          </a:graphicData>
        </a:graphic>
      </p:graphicFrame>
      <p:sp>
        <p:nvSpPr>
          <p:cNvPr id="19" name="Rectangle 7">
            <a:extLst>
              <a:ext uri="{FF2B5EF4-FFF2-40B4-BE49-F238E27FC236}">
                <a16:creationId xmlns:a16="http://schemas.microsoft.com/office/drawing/2014/main" id="{440BA0D0-E1ED-9D7D-5770-EDAF01F13C77}"/>
              </a:ext>
            </a:extLst>
          </p:cNvPr>
          <p:cNvSpPr>
            <a:spLocks noChangeArrowheads="1"/>
          </p:cNvSpPr>
          <p:nvPr/>
        </p:nvSpPr>
        <p:spPr bwMode="auto">
          <a:xfrm>
            <a:off x="1066848" y="2703989"/>
            <a:ext cx="1089152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Poppins" panose="00000500000000000000" pitchFamily="2" charset="0"/>
                <a:cs typeface="Poppins" panose="00000500000000000000" pitchFamily="2" charset="0"/>
              </a:rPr>
              <a:t>Before the change: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0" name="Table 19">
            <a:extLst>
              <a:ext uri="{FF2B5EF4-FFF2-40B4-BE49-F238E27FC236}">
                <a16:creationId xmlns:a16="http://schemas.microsoft.com/office/drawing/2014/main" id="{8F6AE7DE-C6B5-9FCF-88E6-9C6A3235ED23}"/>
              </a:ext>
            </a:extLst>
          </p:cNvPr>
          <p:cNvGraphicFramePr>
            <a:graphicFrameLocks noGrp="1"/>
          </p:cNvGraphicFramePr>
          <p:nvPr>
            <p:extLst>
              <p:ext uri="{D42A27DB-BD31-4B8C-83A1-F6EECF244321}">
                <p14:modId xmlns:p14="http://schemas.microsoft.com/office/powerpoint/2010/main" val="1054952664"/>
              </p:ext>
            </p:extLst>
          </p:nvPr>
        </p:nvGraphicFramePr>
        <p:xfrm>
          <a:off x="1066848" y="4764639"/>
          <a:ext cx="9885632" cy="1203960"/>
        </p:xfrm>
        <a:graphic>
          <a:graphicData uri="http://schemas.openxmlformats.org/drawingml/2006/table">
            <a:tbl>
              <a:tblPr/>
              <a:tblGrid>
                <a:gridCol w="2471408">
                  <a:extLst>
                    <a:ext uri="{9D8B030D-6E8A-4147-A177-3AD203B41FA5}">
                      <a16:colId xmlns:a16="http://schemas.microsoft.com/office/drawing/2014/main" val="3120266350"/>
                    </a:ext>
                  </a:extLst>
                </a:gridCol>
                <a:gridCol w="2471408">
                  <a:extLst>
                    <a:ext uri="{9D8B030D-6E8A-4147-A177-3AD203B41FA5}">
                      <a16:colId xmlns:a16="http://schemas.microsoft.com/office/drawing/2014/main" val="2895479408"/>
                    </a:ext>
                  </a:extLst>
                </a:gridCol>
                <a:gridCol w="2471408">
                  <a:extLst>
                    <a:ext uri="{9D8B030D-6E8A-4147-A177-3AD203B41FA5}">
                      <a16:colId xmlns:a16="http://schemas.microsoft.com/office/drawing/2014/main" val="1132561815"/>
                    </a:ext>
                  </a:extLst>
                </a:gridCol>
                <a:gridCol w="2471408">
                  <a:extLst>
                    <a:ext uri="{9D8B030D-6E8A-4147-A177-3AD203B41FA5}">
                      <a16:colId xmlns:a16="http://schemas.microsoft.com/office/drawing/2014/main" val="2443307583"/>
                    </a:ext>
                  </a:extLst>
                </a:gridCol>
              </a:tblGrid>
              <a:tr h="0">
                <a:tc>
                  <a:txBody>
                    <a:bodyPr/>
                    <a:lstStyle/>
                    <a:p>
                      <a:pPr algn="l" fontAlgn="t"/>
                      <a:r>
                        <a:rPr lang="en-IN" b="1">
                          <a:solidFill>
                            <a:srgbClr val="333332"/>
                          </a:solidFill>
                          <a:effectLst/>
                        </a:rPr>
                        <a:t>Emp_id</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b="1" dirty="0" err="1">
                          <a:solidFill>
                            <a:srgbClr val="333332"/>
                          </a:solidFill>
                          <a:effectLst/>
                        </a:rPr>
                        <a:t>Emp_name</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b="1" dirty="0" err="1">
                          <a:solidFill>
                            <a:srgbClr val="333332"/>
                          </a:solidFill>
                          <a:effectLst/>
                        </a:rPr>
                        <a:t>current_state</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b="1">
                          <a:solidFill>
                            <a:srgbClr val="333332"/>
                          </a:solidFill>
                          <a:effectLst/>
                        </a:rPr>
                        <a:t>Previous_state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048837900"/>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AZ</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dirty="0">
                          <a:solidFill>
                            <a:srgbClr val="333332"/>
                          </a:solidFill>
                          <a:effectLst/>
                        </a:rPr>
                        <a:t>MI</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83750170"/>
                  </a:ext>
                </a:extLst>
              </a:tr>
              <a:tr h="0">
                <a:tc>
                  <a:txBody>
                    <a:bodyPr/>
                    <a:lstStyle/>
                    <a:p>
                      <a:pPr algn="l" fontAlgn="t"/>
                      <a:r>
                        <a:rPr lang="en-IN">
                          <a:solidFill>
                            <a:srgbClr val="333332"/>
                          </a:solidFill>
                          <a:effectLst/>
                        </a:rPr>
                        <a:t>1212</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Adam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dirty="0">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661494213"/>
                  </a:ext>
                </a:extLst>
              </a:tr>
            </a:tbl>
          </a:graphicData>
        </a:graphic>
      </p:graphicFrame>
    </p:spTree>
    <p:extLst>
      <p:ext uri="{BB962C8B-B14F-4D97-AF65-F5344CB8AC3E}">
        <p14:creationId xmlns:p14="http://schemas.microsoft.com/office/powerpoint/2010/main" val="2144014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93D46-13CA-7F1A-BB2B-F31B166E8327}"/>
              </a:ext>
            </a:extLst>
          </p:cNvPr>
          <p:cNvSpPr>
            <a:spLocks noGrp="1"/>
          </p:cNvSpPr>
          <p:nvPr>
            <p:ph type="title"/>
          </p:nvPr>
        </p:nvSpPr>
        <p:spPr/>
        <p:txBody>
          <a:bodyPr/>
          <a:lstStyle/>
          <a:p>
            <a:r>
              <a:rPr lang="en-US" dirty="0"/>
              <a:t>Type-4</a:t>
            </a:r>
            <a:endParaRPr lang="en-IN" dirty="0"/>
          </a:p>
        </p:txBody>
      </p:sp>
      <p:sp>
        <p:nvSpPr>
          <p:cNvPr id="6" name="TextBox 5">
            <a:extLst>
              <a:ext uri="{FF2B5EF4-FFF2-40B4-BE49-F238E27FC236}">
                <a16:creationId xmlns:a16="http://schemas.microsoft.com/office/drawing/2014/main" id="{6D9E91CC-7C84-E137-3D14-FACFC3D4F63B}"/>
              </a:ext>
            </a:extLst>
          </p:cNvPr>
          <p:cNvSpPr txBox="1"/>
          <p:nvPr/>
        </p:nvSpPr>
        <p:spPr>
          <a:xfrm>
            <a:off x="838200" y="1557219"/>
            <a:ext cx="11059160" cy="1477328"/>
          </a:xfrm>
          <a:prstGeom prst="rect">
            <a:avLst/>
          </a:prstGeom>
          <a:noFill/>
        </p:spPr>
        <p:txBody>
          <a:bodyPr wrap="square">
            <a:spAutoFit/>
          </a:bodyPr>
          <a:lstStyle/>
          <a:p>
            <a:pPr algn="l"/>
            <a:endParaRPr lang="en-US" b="0" i="0" dirty="0">
              <a:solidFill>
                <a:srgbClr val="5B5B5B"/>
              </a:solidFill>
              <a:effectLst/>
              <a:latin typeface="Poppins" panose="00000500000000000000" pitchFamily="2" charset="0"/>
            </a:endParaRPr>
          </a:p>
          <a:p>
            <a:pPr algn="l"/>
            <a:r>
              <a:rPr lang="en-US" b="0" i="1" dirty="0">
                <a:solidFill>
                  <a:srgbClr val="333333"/>
                </a:solidFill>
                <a:effectLst/>
                <a:latin typeface="Poppins" panose="00000500000000000000" pitchFamily="2" charset="0"/>
              </a:rPr>
              <a:t>Maintain data in separate tables (current table, history table). </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In this method, we will maintain the data in two separate tables. All the current active data will be seen in the current table and all the history data will be seen in the history table with the effective and end date fields to determine in which time period the record was active. </a:t>
            </a:r>
          </a:p>
        </p:txBody>
      </p:sp>
      <p:graphicFrame>
        <p:nvGraphicFramePr>
          <p:cNvPr id="9" name="Table 8">
            <a:extLst>
              <a:ext uri="{FF2B5EF4-FFF2-40B4-BE49-F238E27FC236}">
                <a16:creationId xmlns:a16="http://schemas.microsoft.com/office/drawing/2014/main" id="{8B903F94-C7AA-116A-01D3-8168C3F091F7}"/>
              </a:ext>
            </a:extLst>
          </p:cNvPr>
          <p:cNvGraphicFramePr>
            <a:graphicFrameLocks noGrp="1"/>
          </p:cNvGraphicFramePr>
          <p:nvPr>
            <p:extLst>
              <p:ext uri="{D42A27DB-BD31-4B8C-83A1-F6EECF244321}">
                <p14:modId xmlns:p14="http://schemas.microsoft.com/office/powerpoint/2010/main" val="3813514242"/>
              </p:ext>
            </p:extLst>
          </p:nvPr>
        </p:nvGraphicFramePr>
        <p:xfrm>
          <a:off x="838200" y="3640614"/>
          <a:ext cx="4409346" cy="802640"/>
        </p:xfrm>
        <a:graphic>
          <a:graphicData uri="http://schemas.openxmlformats.org/drawingml/2006/table">
            <a:tbl>
              <a:tblPr/>
              <a:tblGrid>
                <a:gridCol w="1469782">
                  <a:extLst>
                    <a:ext uri="{9D8B030D-6E8A-4147-A177-3AD203B41FA5}">
                      <a16:colId xmlns:a16="http://schemas.microsoft.com/office/drawing/2014/main" val="3731790877"/>
                    </a:ext>
                  </a:extLst>
                </a:gridCol>
                <a:gridCol w="1469782">
                  <a:extLst>
                    <a:ext uri="{9D8B030D-6E8A-4147-A177-3AD203B41FA5}">
                      <a16:colId xmlns:a16="http://schemas.microsoft.com/office/drawing/2014/main" val="388985068"/>
                    </a:ext>
                  </a:extLst>
                </a:gridCol>
                <a:gridCol w="1469782">
                  <a:extLst>
                    <a:ext uri="{9D8B030D-6E8A-4147-A177-3AD203B41FA5}">
                      <a16:colId xmlns:a16="http://schemas.microsoft.com/office/drawing/2014/main" val="822384834"/>
                    </a:ext>
                  </a:extLst>
                </a:gridCol>
              </a:tblGrid>
              <a:tr h="0">
                <a:tc>
                  <a:txBody>
                    <a:bodyPr/>
                    <a:lstStyle/>
                    <a:p>
                      <a:pPr algn="l" fontAlgn="t"/>
                      <a:r>
                        <a:rPr lang="en-IN" b="1">
                          <a:solidFill>
                            <a:srgbClr val="333332"/>
                          </a:solidFill>
                          <a:effectLst/>
                        </a:rPr>
                        <a:t>Emp_id</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Emp_name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572131124"/>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AZ</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909165270"/>
                  </a:ext>
                </a:extLst>
              </a:tr>
            </a:tbl>
          </a:graphicData>
        </a:graphic>
      </p:graphicFrame>
      <p:sp>
        <p:nvSpPr>
          <p:cNvPr id="10" name="Rectangle 1">
            <a:extLst>
              <a:ext uri="{FF2B5EF4-FFF2-40B4-BE49-F238E27FC236}">
                <a16:creationId xmlns:a16="http://schemas.microsoft.com/office/drawing/2014/main" id="{2290A16F-7332-09C2-7293-8C8400E10D60}"/>
              </a:ext>
            </a:extLst>
          </p:cNvPr>
          <p:cNvSpPr>
            <a:spLocks noChangeArrowheads="1"/>
          </p:cNvSpPr>
          <p:nvPr/>
        </p:nvSpPr>
        <p:spPr bwMode="auto">
          <a:xfrm>
            <a:off x="837836" y="364109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Poppins" panose="00000500000000000000" pitchFamily="2" charset="0"/>
                <a:cs typeface="Poppins" panose="00000500000000000000" pitchFamily="2" charset="0"/>
              </a:rPr>
              <a:t>Current table: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3" name="Table 12">
            <a:extLst>
              <a:ext uri="{FF2B5EF4-FFF2-40B4-BE49-F238E27FC236}">
                <a16:creationId xmlns:a16="http://schemas.microsoft.com/office/drawing/2014/main" id="{4B2252BF-2D78-9728-7646-C4FF493CAF16}"/>
              </a:ext>
            </a:extLst>
          </p:cNvPr>
          <p:cNvGraphicFramePr>
            <a:graphicFrameLocks noGrp="1"/>
          </p:cNvGraphicFramePr>
          <p:nvPr>
            <p:extLst>
              <p:ext uri="{D42A27DB-BD31-4B8C-83A1-F6EECF244321}">
                <p14:modId xmlns:p14="http://schemas.microsoft.com/office/powerpoint/2010/main" val="2805038329"/>
              </p:ext>
            </p:extLst>
          </p:nvPr>
        </p:nvGraphicFramePr>
        <p:xfrm>
          <a:off x="838185" y="4800861"/>
          <a:ext cx="10642643" cy="999840"/>
        </p:xfrm>
        <a:graphic>
          <a:graphicData uri="http://schemas.openxmlformats.org/drawingml/2006/table">
            <a:tbl>
              <a:tblPr/>
              <a:tblGrid>
                <a:gridCol w="3159271">
                  <a:extLst>
                    <a:ext uri="{9D8B030D-6E8A-4147-A177-3AD203B41FA5}">
                      <a16:colId xmlns:a16="http://schemas.microsoft.com/office/drawing/2014/main" val="609288403"/>
                    </a:ext>
                  </a:extLst>
                </a:gridCol>
                <a:gridCol w="3159271">
                  <a:extLst>
                    <a:ext uri="{9D8B030D-6E8A-4147-A177-3AD203B41FA5}">
                      <a16:colId xmlns:a16="http://schemas.microsoft.com/office/drawing/2014/main" val="1761890787"/>
                    </a:ext>
                  </a:extLst>
                </a:gridCol>
                <a:gridCol w="3159271">
                  <a:extLst>
                    <a:ext uri="{9D8B030D-6E8A-4147-A177-3AD203B41FA5}">
                      <a16:colId xmlns:a16="http://schemas.microsoft.com/office/drawing/2014/main" val="3619204568"/>
                    </a:ext>
                  </a:extLst>
                </a:gridCol>
                <a:gridCol w="413822">
                  <a:extLst>
                    <a:ext uri="{9D8B030D-6E8A-4147-A177-3AD203B41FA5}">
                      <a16:colId xmlns:a16="http://schemas.microsoft.com/office/drawing/2014/main" val="3753461477"/>
                    </a:ext>
                  </a:extLst>
                </a:gridCol>
                <a:gridCol w="751008">
                  <a:extLst>
                    <a:ext uri="{9D8B030D-6E8A-4147-A177-3AD203B41FA5}">
                      <a16:colId xmlns:a16="http://schemas.microsoft.com/office/drawing/2014/main" val="176480712"/>
                    </a:ext>
                  </a:extLst>
                </a:gridCol>
              </a:tblGrid>
              <a:tr h="517190">
                <a:tc>
                  <a:txBody>
                    <a:bodyPr/>
                    <a:lstStyle/>
                    <a:p>
                      <a:pPr algn="l" fontAlgn="t"/>
                      <a:r>
                        <a:rPr lang="en-IN" sz="1100" b="1">
                          <a:solidFill>
                            <a:srgbClr val="333332"/>
                          </a:solidFill>
                          <a:effectLst/>
                        </a:rPr>
                        <a:t>Emp_id</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b="1">
                          <a:solidFill>
                            <a:srgbClr val="333332"/>
                          </a:solidFill>
                          <a:effectLst/>
                        </a:rPr>
                        <a:t>Emp_name</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b="1">
                          <a:solidFill>
                            <a:srgbClr val="333332"/>
                          </a:solidFill>
                          <a:effectLst/>
                        </a:rPr>
                        <a:t>state</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b="1">
                          <a:solidFill>
                            <a:srgbClr val="333332"/>
                          </a:solidFill>
                          <a:effectLst/>
                        </a:rPr>
                        <a:t>Effective_date</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b="1">
                          <a:solidFill>
                            <a:srgbClr val="333332"/>
                          </a:solidFill>
                          <a:effectLst/>
                        </a:rPr>
                        <a:t>end_date</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537832948"/>
                  </a:ext>
                </a:extLst>
              </a:tr>
              <a:tr h="374151">
                <a:tc>
                  <a:txBody>
                    <a:bodyPr/>
                    <a:lstStyle/>
                    <a:p>
                      <a:pPr algn="l" fontAlgn="t"/>
                      <a:r>
                        <a:rPr lang="en-IN" sz="1100">
                          <a:solidFill>
                            <a:srgbClr val="333332"/>
                          </a:solidFill>
                          <a:effectLst/>
                        </a:rPr>
                        <a:t>1111</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a:solidFill>
                            <a:srgbClr val="333332"/>
                          </a:solidFill>
                          <a:effectLst/>
                        </a:rPr>
                        <a:t>Tom</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a:solidFill>
                            <a:srgbClr val="333332"/>
                          </a:solidFill>
                          <a:effectLst/>
                        </a:rPr>
                        <a:t>MI</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a:solidFill>
                            <a:srgbClr val="333332"/>
                          </a:solidFill>
                          <a:effectLst/>
                        </a:rPr>
                        <a:t>2020-10-08</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dirty="0">
                          <a:solidFill>
                            <a:srgbClr val="333332"/>
                          </a:solidFill>
                          <a:effectLst/>
                        </a:rPr>
                        <a:t>2021-10-09</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2107027901"/>
                  </a:ext>
                </a:extLst>
              </a:tr>
            </a:tbl>
          </a:graphicData>
        </a:graphic>
      </p:graphicFrame>
      <p:sp>
        <p:nvSpPr>
          <p:cNvPr id="14" name="Rectangle 3">
            <a:extLst>
              <a:ext uri="{FF2B5EF4-FFF2-40B4-BE49-F238E27FC236}">
                <a16:creationId xmlns:a16="http://schemas.microsoft.com/office/drawing/2014/main" id="{A2ED9B5C-1CE3-660A-7A44-A62840FED088}"/>
              </a:ext>
            </a:extLst>
          </p:cNvPr>
          <p:cNvSpPr>
            <a:spLocks noChangeArrowheads="1"/>
          </p:cNvSpPr>
          <p:nvPr/>
        </p:nvSpPr>
        <p:spPr bwMode="auto">
          <a:xfrm>
            <a:off x="837837" y="4752462"/>
            <a:ext cx="1127288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Poppins" panose="00000500000000000000" pitchFamily="2" charset="0"/>
                <a:cs typeface="Poppins" panose="00000500000000000000" pitchFamily="2" charset="0"/>
              </a:rPr>
              <a:t>History table: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7159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D509-0B53-B12A-2DEA-71273BA4F215}"/>
              </a:ext>
            </a:extLst>
          </p:cNvPr>
          <p:cNvSpPr>
            <a:spLocks noGrp="1"/>
          </p:cNvSpPr>
          <p:nvPr>
            <p:ph type="title"/>
          </p:nvPr>
        </p:nvSpPr>
        <p:spPr/>
        <p:txBody>
          <a:bodyPr/>
          <a:lstStyle/>
          <a:p>
            <a:r>
              <a:rPr lang="en-US" dirty="0"/>
              <a:t>Type-6</a:t>
            </a:r>
            <a:endParaRPr lang="en-IN" dirty="0"/>
          </a:p>
        </p:txBody>
      </p:sp>
      <p:sp>
        <p:nvSpPr>
          <p:cNvPr id="3" name="Content Placeholder 2">
            <a:extLst>
              <a:ext uri="{FF2B5EF4-FFF2-40B4-BE49-F238E27FC236}">
                <a16:creationId xmlns:a16="http://schemas.microsoft.com/office/drawing/2014/main" id="{1BEFFD44-A286-B5E3-E19A-930CD6B31A8E}"/>
              </a:ext>
            </a:extLst>
          </p:cNvPr>
          <p:cNvSpPr>
            <a:spLocks noGrp="1"/>
          </p:cNvSpPr>
          <p:nvPr>
            <p:ph idx="1"/>
          </p:nvPr>
        </p:nvSpPr>
        <p:spPr/>
        <p:txBody>
          <a:bodyPr/>
          <a:lstStyle/>
          <a:p>
            <a:pPr algn="l"/>
            <a:endParaRPr lang="en-US" b="0" i="0" dirty="0">
              <a:solidFill>
                <a:srgbClr val="5B5B5B"/>
              </a:solidFill>
              <a:effectLst/>
              <a:latin typeface="Poppins" panose="00000500000000000000" pitchFamily="2" charset="0"/>
            </a:endParaRPr>
          </a:p>
          <a:p>
            <a:pPr algn="l"/>
            <a:r>
              <a:rPr lang="en-US" b="0" i="1" dirty="0">
                <a:solidFill>
                  <a:srgbClr val="333333"/>
                </a:solidFill>
                <a:effectLst/>
                <a:latin typeface="Poppins" panose="00000500000000000000" pitchFamily="2" charset="0"/>
              </a:rPr>
              <a:t>Type 1 + Type 2 + Type 3 (Combined approach).</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This method is a combination of Type 1 (</a:t>
            </a:r>
            <a:r>
              <a:rPr lang="en-US" b="0" i="1" dirty="0">
                <a:solidFill>
                  <a:srgbClr val="333333"/>
                </a:solidFill>
                <a:effectLst/>
                <a:latin typeface="Poppins" panose="00000500000000000000" pitchFamily="2" charset="0"/>
              </a:rPr>
              <a:t>insert and overwrite),</a:t>
            </a:r>
            <a:r>
              <a:rPr lang="en-US" b="0" i="0" dirty="0">
                <a:solidFill>
                  <a:srgbClr val="333333"/>
                </a:solidFill>
                <a:effectLst/>
                <a:latin typeface="Poppins" panose="00000500000000000000" pitchFamily="2" charset="0"/>
              </a:rPr>
              <a:t> Type 2 (</a:t>
            </a:r>
            <a:r>
              <a:rPr lang="en-US" b="0" i="1" dirty="0">
                <a:solidFill>
                  <a:srgbClr val="333333"/>
                </a:solidFill>
                <a:effectLst/>
                <a:latin typeface="Poppins" panose="00000500000000000000" pitchFamily="2" charset="0"/>
              </a:rPr>
              <a:t>insert a changed record), </a:t>
            </a:r>
            <a:r>
              <a:rPr lang="en-US" b="0" i="0" dirty="0">
                <a:solidFill>
                  <a:srgbClr val="333333"/>
                </a:solidFill>
                <a:effectLst/>
                <a:latin typeface="Poppins" panose="00000500000000000000" pitchFamily="2" charset="0"/>
              </a:rPr>
              <a:t>and Type 3 (</a:t>
            </a:r>
            <a:r>
              <a:rPr lang="en-US" b="0" i="1" dirty="0">
                <a:solidFill>
                  <a:srgbClr val="333333"/>
                </a:solidFill>
                <a:effectLst/>
                <a:latin typeface="Poppins" panose="00000500000000000000" pitchFamily="2" charset="0"/>
              </a:rPr>
              <a:t>store the new and old values in current and previous fields) </a:t>
            </a:r>
            <a:r>
              <a:rPr lang="en-US" b="0" i="0" dirty="0">
                <a:solidFill>
                  <a:srgbClr val="333333"/>
                </a:solidFill>
                <a:effectLst/>
                <a:latin typeface="Poppins" panose="00000500000000000000" pitchFamily="2" charset="0"/>
              </a:rPr>
              <a:t>approaches.</a:t>
            </a:r>
          </a:p>
          <a:p>
            <a:endParaRPr lang="en-IN" dirty="0"/>
          </a:p>
        </p:txBody>
      </p:sp>
    </p:spTree>
    <p:extLst>
      <p:ext uri="{BB962C8B-B14F-4D97-AF65-F5344CB8AC3E}">
        <p14:creationId xmlns:p14="http://schemas.microsoft.com/office/powerpoint/2010/main" val="2065653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6BF6-0E8E-1507-A2CA-70AE04EBC7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DBFD1-0BE9-AC44-690C-F8609DFBA7F2}"/>
              </a:ext>
            </a:extLst>
          </p:cNvPr>
          <p:cNvSpPr>
            <a:spLocks noGrp="1"/>
          </p:cNvSpPr>
          <p:nvPr>
            <p:ph idx="1"/>
          </p:nvPr>
        </p:nvSpPr>
        <p:spPr/>
        <p:txBody>
          <a:bodyPr>
            <a:normAutofit fontScale="92500"/>
          </a:bodyPr>
          <a:lstStyle/>
          <a:p>
            <a:pPr algn="l"/>
            <a:r>
              <a:rPr lang="en-US" b="0" i="0" dirty="0">
                <a:solidFill>
                  <a:srgbClr val="4D5156"/>
                </a:solidFill>
                <a:effectLst/>
                <a:latin typeface="Google Sans"/>
              </a:rPr>
              <a:t>To sum up, Spark </a:t>
            </a:r>
            <a:r>
              <a:rPr lang="en-US" b="0" i="0" dirty="0">
                <a:solidFill>
                  <a:srgbClr val="040C28"/>
                </a:solidFill>
                <a:effectLst/>
                <a:latin typeface="Google Sans"/>
              </a:rPr>
              <a:t>helps to simplify the challenging and computationally intensive task of processing high volumes of real-time or archived data</a:t>
            </a:r>
            <a:r>
              <a:rPr lang="en-US" b="0" i="0" dirty="0">
                <a:solidFill>
                  <a:srgbClr val="4D5156"/>
                </a:solidFill>
                <a:effectLst/>
                <a:latin typeface="Google Sans"/>
              </a:rPr>
              <a:t>, both structured and unstructured, seamlessly integrating relevant complex capabilities such as machine learning and graph algorithms.</a:t>
            </a:r>
            <a:endParaRPr lang="en-US" b="0" i="0" dirty="0">
              <a:solidFill>
                <a:srgbClr val="202124"/>
              </a:solidFill>
              <a:effectLst/>
              <a:latin typeface="arial" panose="020B0604020202020204" pitchFamily="34" charset="0"/>
            </a:endParaRPr>
          </a:p>
          <a:p>
            <a:pPr algn="l"/>
            <a:br>
              <a:rPr lang="en-US" b="0" i="0" dirty="0">
                <a:solidFill>
                  <a:srgbClr val="202124"/>
                </a:solidFill>
                <a:effectLst/>
                <a:latin typeface="arial" panose="020B0604020202020204" pitchFamily="34" charset="0"/>
              </a:rPr>
            </a:br>
            <a:r>
              <a:rPr lang="en-US" b="0" i="0" dirty="0">
                <a:solidFill>
                  <a:srgbClr val="202124"/>
                </a:solidFill>
                <a:effectLst/>
                <a:latin typeface="Google Sans"/>
              </a:rPr>
              <a:t>Why use Spark for ETL?</a:t>
            </a:r>
            <a:endParaRPr lang="en-US" b="0" i="0" dirty="0">
              <a:solidFill>
                <a:srgbClr val="202124"/>
              </a:solidFill>
              <a:effectLst/>
              <a:latin typeface="arial" panose="020B0604020202020204" pitchFamily="34" charset="0"/>
            </a:endParaRPr>
          </a:p>
          <a:p>
            <a:pPr algn="l"/>
            <a:r>
              <a:rPr lang="en-US" b="0" i="0" dirty="0">
                <a:solidFill>
                  <a:srgbClr val="4D5156"/>
                </a:solidFill>
                <a:effectLst/>
                <a:latin typeface="Google Sans"/>
              </a:rPr>
              <a:t>ETL pipelines on Apache </a:t>
            </a:r>
            <a:r>
              <a:rPr lang="en-US" b="0" i="0" dirty="0" err="1">
                <a:solidFill>
                  <a:srgbClr val="4D5156"/>
                </a:solidFill>
                <a:effectLst/>
                <a:latin typeface="Google Sans"/>
              </a:rPr>
              <a:t>Spark</a:t>
            </a:r>
            <a:r>
              <a:rPr lang="en-US" b="0" i="0" baseline="30000" dirty="0" err="1">
                <a:solidFill>
                  <a:srgbClr val="4D5156"/>
                </a:solidFill>
                <a:effectLst/>
                <a:latin typeface="Google Sans"/>
              </a:rPr>
              <a:t>TM</a:t>
            </a:r>
            <a:r>
              <a:rPr lang="en-US" b="0" i="0">
                <a:solidFill>
                  <a:srgbClr val="4D5156"/>
                </a:solidFill>
                <a:effectLst/>
                <a:latin typeface="Google Sans"/>
              </a:rPr>
              <a:t> are a popular choice for large-scale data processing for good reason: they can quickly handle incredible volumes of data, support parallel processing, offer a high-level API for easy data transformation, and have a strong ecosystem with many pre-built tools, connectors, and libraries.</a:t>
            </a:r>
            <a:r>
              <a:rPr lang="en-US" b="0" i="0">
                <a:solidFill>
                  <a:srgbClr val="70757A"/>
                </a:solidFill>
                <a:effectLst/>
                <a:latin typeface="Google Sans"/>
              </a:rPr>
              <a:t>01</a:t>
            </a:r>
            <a:endParaRPr lang="en-US" b="0" i="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91310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4144-09D8-A13B-0D31-0BE461066E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5BA855-3381-95A1-982D-6157E04D3978}"/>
              </a:ext>
            </a:extLst>
          </p:cNvPr>
          <p:cNvSpPr>
            <a:spLocks noGrp="1"/>
          </p:cNvSpPr>
          <p:nvPr>
            <p:ph idx="1"/>
          </p:nvPr>
        </p:nvSpPr>
        <p:spPr/>
        <p:txBody>
          <a:bodyPr>
            <a:normAutofit fontScale="85000" lnSpcReduction="20000"/>
          </a:bodyPr>
          <a:lstStyle/>
          <a:p>
            <a:pPr algn="l"/>
            <a:r>
              <a:rPr lang="en-US" b="0" i="0" dirty="0">
                <a:solidFill>
                  <a:srgbClr val="202124"/>
                </a:solidFill>
                <a:effectLst/>
                <a:latin typeface="Google Sans"/>
              </a:rPr>
              <a:t>What is the difference between snowflake and star data schema?</a:t>
            </a:r>
            <a:endParaRPr lang="en-US" b="0" i="0" dirty="0">
              <a:solidFill>
                <a:srgbClr val="202124"/>
              </a:solidFill>
              <a:effectLst/>
              <a:latin typeface="arial" panose="020B0604020202020204" pitchFamily="34" charset="0"/>
            </a:endParaRPr>
          </a:p>
          <a:p>
            <a:pPr algn="l"/>
            <a:r>
              <a:rPr lang="en-US" b="0" i="0" dirty="0">
                <a:solidFill>
                  <a:srgbClr val="4D5156"/>
                </a:solidFill>
                <a:effectLst/>
                <a:latin typeface="Google Sans"/>
              </a:rPr>
              <a:t>In a star schema, relationships between tables are represented by a single join, resulting in a simple data structure for fast query performance and easy data analysis. The snowflake schema has a complex data structure with multiple levels of relationships between tables, represented by multiple joins.</a:t>
            </a:r>
            <a:endParaRPr lang="en-US" b="0" i="0" dirty="0">
              <a:solidFill>
                <a:srgbClr val="202124"/>
              </a:solidFill>
              <a:effectLst/>
              <a:latin typeface="arial" panose="020B0604020202020204" pitchFamily="34" charset="0"/>
            </a:endParaRPr>
          </a:p>
          <a:p>
            <a:pPr algn="l" fontAlgn="base"/>
            <a:r>
              <a:rPr lang="en-US" b="1" i="0" dirty="0">
                <a:solidFill>
                  <a:srgbClr val="273239"/>
                </a:solidFill>
                <a:effectLst/>
                <a:latin typeface="Nunito" panose="020F0502020204030204" pitchFamily="2" charset="0"/>
              </a:rPr>
              <a:t>Star schema</a:t>
            </a:r>
            <a:r>
              <a:rPr lang="en-US" b="0" i="0" dirty="0">
                <a:solidFill>
                  <a:srgbClr val="273239"/>
                </a:solidFill>
                <a:effectLst/>
                <a:latin typeface="Nunito" panose="020F0502020204030204" pitchFamily="2" charset="0"/>
              </a:rPr>
              <a:t> is the fundamental schema among the data mart schema and it is simplest. This schema is widely used to develop or build a data warehouse and dimensional data marts. It includes one or more fact tables indexing any number of dimensional tables. The star schema is a necessary cause of the snowflake schema. It is also efficient for handling basic queries. </a:t>
            </a:r>
          </a:p>
          <a:p>
            <a:pPr algn="l" fontAlgn="base"/>
            <a:r>
              <a:rPr lang="en-US" b="0" i="0" dirty="0">
                <a:solidFill>
                  <a:srgbClr val="273239"/>
                </a:solidFill>
                <a:effectLst/>
                <a:latin typeface="Nunito" panose="020F0502020204030204" pitchFamily="2" charset="0"/>
              </a:rPr>
              <a:t>It is said to be star as its physical model resembles to the star shape having a fact table at its center and the dimension tables at its peripheral representing the star’s points. Below is an example to demonstrate the Star Schema: </a:t>
            </a:r>
          </a:p>
          <a:p>
            <a:endParaRPr lang="en-IN" dirty="0"/>
          </a:p>
        </p:txBody>
      </p:sp>
    </p:spTree>
    <p:extLst>
      <p:ext uri="{BB962C8B-B14F-4D97-AF65-F5344CB8AC3E}">
        <p14:creationId xmlns:p14="http://schemas.microsoft.com/office/powerpoint/2010/main" val="270807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5B82B-7B0E-B937-AE2A-E713E2BBCD76}"/>
              </a:ext>
            </a:extLst>
          </p:cNvPr>
          <p:cNvSpPr>
            <a:spLocks noGrp="1"/>
          </p:cNvSpPr>
          <p:nvPr>
            <p:ph type="title"/>
          </p:nvPr>
        </p:nvSpPr>
        <p:spPr/>
        <p:txBody>
          <a:bodyPr/>
          <a:lstStyle/>
          <a:p>
            <a:r>
              <a:rPr lang="en-US" dirty="0"/>
              <a:t>Star Schema</a:t>
            </a:r>
            <a:endParaRPr lang="en-IN" dirty="0"/>
          </a:p>
        </p:txBody>
      </p:sp>
      <p:pic>
        <p:nvPicPr>
          <p:cNvPr id="1026" name="Picture 2">
            <a:extLst>
              <a:ext uri="{FF2B5EF4-FFF2-40B4-BE49-F238E27FC236}">
                <a16:creationId xmlns:a16="http://schemas.microsoft.com/office/drawing/2014/main" id="{AFDE9EB1-8CE2-BEE1-F5A4-3B115492A6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9909" y="1825625"/>
            <a:ext cx="505218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43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A3A6-2FA7-39CF-30E5-171DED1BC2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80B8E4-8F7B-8916-FE38-DBE7F4457D6D}"/>
              </a:ext>
            </a:extLst>
          </p:cNvPr>
          <p:cNvSpPr>
            <a:spLocks noGrp="1"/>
          </p:cNvSpPr>
          <p:nvPr>
            <p:ph idx="1"/>
          </p:nvPr>
        </p:nvSpPr>
        <p:spPr/>
        <p:txBody>
          <a:bodyPr/>
          <a:lstStyle/>
          <a:p>
            <a:r>
              <a:rPr lang="en-US" b="1" i="0" dirty="0">
                <a:solidFill>
                  <a:srgbClr val="273239"/>
                </a:solidFill>
                <a:effectLst/>
                <a:latin typeface="Nunito" pitchFamily="2" charset="0"/>
              </a:rPr>
              <a:t>Model of Star Schema :</a:t>
            </a:r>
            <a:r>
              <a:rPr lang="en-US" b="0" i="0" dirty="0">
                <a:solidFill>
                  <a:srgbClr val="273239"/>
                </a:solidFill>
                <a:effectLst/>
                <a:latin typeface="Nunito" pitchFamily="2" charset="0"/>
              </a:rPr>
              <a:t> </a:t>
            </a:r>
            <a:br>
              <a:rPr lang="en-US" dirty="0"/>
            </a:br>
            <a:r>
              <a:rPr lang="en-US" b="0" i="0" dirty="0">
                <a:solidFill>
                  <a:srgbClr val="273239"/>
                </a:solidFill>
                <a:effectLst/>
                <a:latin typeface="Nunito" pitchFamily="2" charset="0"/>
              </a:rPr>
              <a:t>In Star Schema, Business process data, that holds the quantitative data about a business is distributed in fact tables, and dimensions which are descriptive characteristics related to fact data. Sales price, sale quantity, distant, speed, weight, and weight measurements are few examples of fact data in star schema. </a:t>
            </a:r>
            <a:br>
              <a:rPr lang="en-US" dirty="0"/>
            </a:br>
            <a:r>
              <a:rPr lang="en-US" b="0" i="0" dirty="0">
                <a:solidFill>
                  <a:srgbClr val="273239"/>
                </a:solidFill>
                <a:effectLst/>
                <a:latin typeface="Nunito" pitchFamily="2" charset="0"/>
              </a:rPr>
              <a:t>Often, A Star Schema having multiple dimensions is termed as Centipede Schema. It is easy to handle a star schema which have dimensions of few attributes. </a:t>
            </a:r>
            <a:endParaRPr lang="en-IN" dirty="0"/>
          </a:p>
        </p:txBody>
      </p:sp>
    </p:spTree>
    <p:extLst>
      <p:ext uri="{BB962C8B-B14F-4D97-AF65-F5344CB8AC3E}">
        <p14:creationId xmlns:p14="http://schemas.microsoft.com/office/powerpoint/2010/main" val="251729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6547-B65F-4E5D-DF02-9EA65478385F}"/>
              </a:ext>
            </a:extLst>
          </p:cNvPr>
          <p:cNvSpPr>
            <a:spLocks noGrp="1"/>
          </p:cNvSpPr>
          <p:nvPr>
            <p:ph type="title"/>
          </p:nvPr>
        </p:nvSpPr>
        <p:spPr/>
        <p:txBody>
          <a:bodyPr/>
          <a:lstStyle/>
          <a:p>
            <a:r>
              <a:rPr lang="en-US" dirty="0"/>
              <a:t>Advantages of star</a:t>
            </a:r>
            <a:endParaRPr lang="en-IN" dirty="0"/>
          </a:p>
        </p:txBody>
      </p:sp>
      <p:sp>
        <p:nvSpPr>
          <p:cNvPr id="3" name="Content Placeholder 2">
            <a:extLst>
              <a:ext uri="{FF2B5EF4-FFF2-40B4-BE49-F238E27FC236}">
                <a16:creationId xmlns:a16="http://schemas.microsoft.com/office/drawing/2014/main" id="{826F62B0-E6E9-BA49-39AF-34D5BB613572}"/>
              </a:ext>
            </a:extLst>
          </p:cNvPr>
          <p:cNvSpPr>
            <a:spLocks noGrp="1"/>
          </p:cNvSpPr>
          <p:nvPr>
            <p:ph idx="1"/>
          </p:nvPr>
        </p:nvSpPr>
        <p:spPr/>
        <p:txBody>
          <a:bodyPr/>
          <a:lstStyle/>
          <a:p>
            <a:r>
              <a:rPr lang="en-IN" b="1" i="0" dirty="0">
                <a:solidFill>
                  <a:srgbClr val="273239"/>
                </a:solidFill>
                <a:effectLst/>
                <a:latin typeface="Nunito" pitchFamily="2" charset="0"/>
              </a:rPr>
              <a:t>Simpler Queries –</a:t>
            </a:r>
          </a:p>
          <a:p>
            <a:r>
              <a:rPr lang="en-IN" b="1" i="0" dirty="0">
                <a:solidFill>
                  <a:srgbClr val="273239"/>
                </a:solidFill>
                <a:effectLst/>
                <a:latin typeface="Nunito" pitchFamily="2" charset="0"/>
              </a:rPr>
              <a:t>Simplified Business Reporting Logic –</a:t>
            </a:r>
            <a:r>
              <a:rPr lang="en-IN" b="0" i="0" dirty="0">
                <a:solidFill>
                  <a:srgbClr val="273239"/>
                </a:solidFill>
                <a:effectLst/>
                <a:latin typeface="Nunito" pitchFamily="2" charset="0"/>
              </a:rPr>
              <a:t> </a:t>
            </a:r>
            <a:endParaRPr lang="en-IN" b="1" dirty="0">
              <a:solidFill>
                <a:srgbClr val="273239"/>
              </a:solidFill>
              <a:latin typeface="Nunito" pitchFamily="2" charset="0"/>
            </a:endParaRPr>
          </a:p>
          <a:p>
            <a:r>
              <a:rPr lang="en-IN" b="1" i="0" dirty="0">
                <a:solidFill>
                  <a:srgbClr val="273239"/>
                </a:solidFill>
                <a:effectLst/>
                <a:latin typeface="Nunito" pitchFamily="2" charset="0"/>
              </a:rPr>
              <a:t>Disadvantages of Star Schema –</a:t>
            </a:r>
            <a:r>
              <a:rPr lang="en-IN" b="0" i="0" dirty="0">
                <a:solidFill>
                  <a:srgbClr val="273239"/>
                </a:solidFill>
                <a:effectLst/>
                <a:latin typeface="Nunito" pitchFamily="2" charset="0"/>
              </a:rPr>
              <a:t> </a:t>
            </a:r>
            <a:r>
              <a:rPr lang="en-IN" b="1" i="0" dirty="0">
                <a:solidFill>
                  <a:srgbClr val="273239"/>
                </a:solidFill>
                <a:effectLst/>
                <a:latin typeface="Nunito" pitchFamily="2" charset="0"/>
              </a:rPr>
              <a:t>’</a:t>
            </a:r>
          </a:p>
          <a:p>
            <a:pPr algn="l" fontAlgn="base">
              <a:buFont typeface="+mj-lt"/>
              <a:buAutoNum type="arabicPeriod"/>
            </a:pPr>
            <a:r>
              <a:rPr lang="en-US" b="0" i="0" dirty="0">
                <a:solidFill>
                  <a:srgbClr val="273239"/>
                </a:solidFill>
                <a:effectLst/>
                <a:latin typeface="Nunito" pitchFamily="2" charset="0"/>
              </a:rPr>
              <a:t>Data integrity is not enforced well since in a highly de-normalized schema state.</a:t>
            </a:r>
          </a:p>
          <a:p>
            <a:pPr algn="l" fontAlgn="base">
              <a:buFont typeface="+mj-lt"/>
              <a:buAutoNum type="arabicPeriod"/>
            </a:pPr>
            <a:r>
              <a:rPr lang="en-US" b="0" i="0" dirty="0">
                <a:solidFill>
                  <a:srgbClr val="273239"/>
                </a:solidFill>
                <a:effectLst/>
                <a:latin typeface="Nunito" pitchFamily="2" charset="0"/>
              </a:rPr>
              <a:t>Not flexible in terms if analytical needs as a normalized data model.</a:t>
            </a:r>
          </a:p>
          <a:p>
            <a:endParaRPr lang="en-IN" dirty="0"/>
          </a:p>
        </p:txBody>
      </p:sp>
    </p:spTree>
    <p:extLst>
      <p:ext uri="{BB962C8B-B14F-4D97-AF65-F5344CB8AC3E}">
        <p14:creationId xmlns:p14="http://schemas.microsoft.com/office/powerpoint/2010/main" val="57896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C009-7343-3D0F-717C-8543E16E98FF}"/>
              </a:ext>
            </a:extLst>
          </p:cNvPr>
          <p:cNvSpPr>
            <a:spLocks noGrp="1"/>
          </p:cNvSpPr>
          <p:nvPr>
            <p:ph type="title"/>
          </p:nvPr>
        </p:nvSpPr>
        <p:spPr/>
        <p:txBody>
          <a:bodyPr/>
          <a:lstStyle/>
          <a:p>
            <a:r>
              <a:rPr lang="en-US" dirty="0"/>
              <a:t>Features	</a:t>
            </a:r>
            <a:endParaRPr lang="en-IN" dirty="0"/>
          </a:p>
        </p:txBody>
      </p:sp>
      <p:sp>
        <p:nvSpPr>
          <p:cNvPr id="3" name="Content Placeholder 2">
            <a:extLst>
              <a:ext uri="{FF2B5EF4-FFF2-40B4-BE49-F238E27FC236}">
                <a16:creationId xmlns:a16="http://schemas.microsoft.com/office/drawing/2014/main" id="{DCEFDC2E-7CC7-0F5B-A1A1-260C053F0344}"/>
              </a:ext>
            </a:extLst>
          </p:cNvPr>
          <p:cNvSpPr>
            <a:spLocks noGrp="1"/>
          </p:cNvSpPr>
          <p:nvPr>
            <p:ph idx="1"/>
          </p:nvPr>
        </p:nvSpPr>
        <p:spPr/>
        <p:txBody>
          <a:bodyPr>
            <a:normAutofit fontScale="92500" lnSpcReduction="20000"/>
          </a:bodyPr>
          <a:lstStyle/>
          <a:p>
            <a:r>
              <a:rPr lang="en-IN" b="1" i="0" dirty="0">
                <a:solidFill>
                  <a:srgbClr val="273239"/>
                </a:solidFill>
                <a:effectLst/>
                <a:latin typeface="Nunito" pitchFamily="2" charset="0"/>
              </a:rPr>
              <a:t>Central fact table:</a:t>
            </a:r>
          </a:p>
          <a:p>
            <a:r>
              <a:rPr lang="en-IN" b="1" i="0" dirty="0">
                <a:solidFill>
                  <a:srgbClr val="273239"/>
                </a:solidFill>
                <a:effectLst/>
                <a:latin typeface="Nunito" pitchFamily="2" charset="0"/>
              </a:rPr>
              <a:t>Dimension tables:</a:t>
            </a:r>
          </a:p>
          <a:p>
            <a:r>
              <a:rPr lang="en-US" b="1" i="0" dirty="0">
                <a:solidFill>
                  <a:srgbClr val="273239"/>
                </a:solidFill>
                <a:effectLst/>
                <a:latin typeface="Nunito" pitchFamily="2" charset="0"/>
              </a:rPr>
              <a:t>Denormalized structure: </a:t>
            </a:r>
            <a:r>
              <a:rPr lang="en-US" b="0" i="0" dirty="0">
                <a:solidFill>
                  <a:srgbClr val="273239"/>
                </a:solidFill>
                <a:effectLst/>
                <a:latin typeface="Nunito" pitchFamily="2" charset="0"/>
              </a:rPr>
              <a:t>A star schema is denormalized, which means that redundancy is allowed in the schema design to improve query performance. This is because it is easier and faster to join a small number of tables than a large number of tables.</a:t>
            </a:r>
          </a:p>
          <a:p>
            <a:r>
              <a:rPr lang="en-IN" b="1" i="0" dirty="0">
                <a:solidFill>
                  <a:srgbClr val="273239"/>
                </a:solidFill>
                <a:effectLst/>
                <a:latin typeface="Nunito" pitchFamily="2" charset="0"/>
              </a:rPr>
              <a:t>Simple queries:</a:t>
            </a:r>
            <a:endParaRPr lang="en-US" dirty="0">
              <a:solidFill>
                <a:srgbClr val="273239"/>
              </a:solidFill>
              <a:latin typeface="Nunito" pitchFamily="2" charset="0"/>
            </a:endParaRPr>
          </a:p>
          <a:p>
            <a:r>
              <a:rPr lang="en-US" b="1" i="0" dirty="0">
                <a:solidFill>
                  <a:srgbClr val="273239"/>
                </a:solidFill>
                <a:effectLst/>
                <a:latin typeface="Nunito" pitchFamily="2" charset="0"/>
              </a:rPr>
              <a:t>Aggregated data: </a:t>
            </a:r>
            <a:r>
              <a:rPr lang="en-US" b="0" i="0" dirty="0">
                <a:solidFill>
                  <a:srgbClr val="273239"/>
                </a:solidFill>
                <a:effectLst/>
                <a:latin typeface="Nunito" pitchFamily="2" charset="0"/>
              </a:rPr>
              <a:t>The numerical data in the fact table is usually aggregated at different levels of granularity, such as daily, weekly, or monthly. This allows for analysis at different levels of detail.</a:t>
            </a:r>
          </a:p>
          <a:p>
            <a:r>
              <a:rPr lang="en-US" dirty="0">
                <a:solidFill>
                  <a:srgbClr val="273239"/>
                </a:solidFill>
                <a:latin typeface="Nunito" pitchFamily="2" charset="0"/>
              </a:rPr>
              <a:t>Fast Performance</a:t>
            </a:r>
          </a:p>
          <a:p>
            <a:r>
              <a:rPr lang="en-US" dirty="0">
                <a:solidFill>
                  <a:srgbClr val="273239"/>
                </a:solidFill>
                <a:latin typeface="Nunito" pitchFamily="2" charset="0"/>
              </a:rPr>
              <a:t>Easy to Understand</a:t>
            </a:r>
            <a:endParaRPr lang="en-IN" dirty="0"/>
          </a:p>
        </p:txBody>
      </p:sp>
    </p:spTree>
    <p:extLst>
      <p:ext uri="{BB962C8B-B14F-4D97-AF65-F5344CB8AC3E}">
        <p14:creationId xmlns:p14="http://schemas.microsoft.com/office/powerpoint/2010/main" val="3848687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D27D-9650-C8DB-BD78-4BFA8F9D6F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CF3B79-68DB-1D25-5BF9-94B72538D614}"/>
              </a:ext>
            </a:extLst>
          </p:cNvPr>
          <p:cNvSpPr>
            <a:spLocks noGrp="1"/>
          </p:cNvSpPr>
          <p:nvPr>
            <p:ph idx="1"/>
          </p:nvPr>
        </p:nvSpPr>
        <p:spPr/>
        <p:txBody>
          <a:bodyPr>
            <a:normAutofit fontScale="70000" lnSpcReduction="20000"/>
          </a:bodyPr>
          <a:lstStyle/>
          <a:p>
            <a:r>
              <a:rPr lang="en-US" b="0" i="0" dirty="0">
                <a:solidFill>
                  <a:srgbClr val="202124"/>
                </a:solidFill>
                <a:effectLst/>
                <a:latin typeface="Google Sans"/>
              </a:rPr>
              <a:t>What is Database Design? Database design is </a:t>
            </a:r>
            <a:r>
              <a:rPr lang="en-US" b="0" i="0" dirty="0">
                <a:solidFill>
                  <a:srgbClr val="040C28"/>
                </a:solidFill>
                <a:effectLst/>
                <a:latin typeface="Google Sans"/>
              </a:rPr>
              <a:t>a collection of steps that help create, implement, and maintain a business's data management systems</a:t>
            </a:r>
            <a:r>
              <a:rPr lang="en-US" b="0" i="0" dirty="0">
                <a:solidFill>
                  <a:srgbClr val="202124"/>
                </a:solidFill>
                <a:effectLst/>
                <a:latin typeface="Google Sans"/>
              </a:rPr>
              <a:t>. The primary purpose of designing a database is to produce physical and logical models of designs for the proposed database system</a:t>
            </a:r>
          </a:p>
          <a:p>
            <a:endParaRPr lang="en-US" dirty="0">
              <a:solidFill>
                <a:srgbClr val="202124"/>
              </a:solidFill>
              <a:latin typeface="Google Sans"/>
            </a:endParaRPr>
          </a:p>
          <a:p>
            <a:r>
              <a:rPr lang="en-US" b="0" i="0" dirty="0">
                <a:solidFill>
                  <a:srgbClr val="202124"/>
                </a:solidFill>
                <a:effectLst/>
                <a:latin typeface="Google Sans"/>
              </a:rPr>
              <a:t>What are the 4 types of database model?</a:t>
            </a:r>
          </a:p>
          <a:p>
            <a:r>
              <a:rPr lang="en-US" b="0" i="0" dirty="0">
                <a:solidFill>
                  <a:srgbClr val="040C28"/>
                </a:solidFill>
                <a:effectLst/>
                <a:latin typeface="Google Sans"/>
              </a:rPr>
              <a:t>Relational model</a:t>
            </a:r>
            <a:r>
              <a:rPr lang="en-US" b="0" i="0" dirty="0">
                <a:solidFill>
                  <a:srgbClr val="4D5156"/>
                </a:solidFill>
                <a:effectLst/>
                <a:latin typeface="Google Sans"/>
              </a:rPr>
              <a:t>. Network model. Object-oriented database model. Entity-relationship model.</a:t>
            </a:r>
          </a:p>
          <a:p>
            <a:endParaRPr lang="en-US" dirty="0">
              <a:solidFill>
                <a:srgbClr val="4D5156"/>
              </a:solidFill>
              <a:latin typeface="Google Sans"/>
            </a:endParaRPr>
          </a:p>
          <a:p>
            <a:r>
              <a:rPr lang="en-US" b="0" i="0" dirty="0">
                <a:solidFill>
                  <a:srgbClr val="202124"/>
                </a:solidFill>
                <a:effectLst/>
                <a:latin typeface="Google Sans"/>
              </a:rPr>
              <a:t>What are the 5 steps under data modeling?</a:t>
            </a:r>
          </a:p>
          <a:p>
            <a:pPr algn="l">
              <a:buFont typeface="Arial" panose="020B0604020202020204" pitchFamily="34" charset="0"/>
              <a:buChar char="•"/>
            </a:pPr>
            <a:r>
              <a:rPr lang="en-US" b="0" i="0" dirty="0">
                <a:solidFill>
                  <a:srgbClr val="202124"/>
                </a:solidFill>
                <a:effectLst/>
                <a:latin typeface="Google Sans"/>
              </a:rPr>
              <a:t>Requirements analysis.</a:t>
            </a:r>
          </a:p>
          <a:p>
            <a:pPr algn="l">
              <a:buFont typeface="Arial" panose="020B0604020202020204" pitchFamily="34" charset="0"/>
              <a:buChar char="•"/>
            </a:pPr>
            <a:r>
              <a:rPr lang="en-US" b="0" i="0" dirty="0">
                <a:solidFill>
                  <a:srgbClr val="202124"/>
                </a:solidFill>
                <a:effectLst/>
                <a:latin typeface="Google Sans"/>
              </a:rPr>
              <a:t>Conceptual modeling.</a:t>
            </a:r>
          </a:p>
          <a:p>
            <a:pPr algn="l">
              <a:buFont typeface="Arial" panose="020B0604020202020204" pitchFamily="34" charset="0"/>
              <a:buChar char="•"/>
            </a:pPr>
            <a:r>
              <a:rPr lang="en-US" b="0" i="0" dirty="0">
                <a:solidFill>
                  <a:srgbClr val="202124"/>
                </a:solidFill>
                <a:effectLst/>
                <a:latin typeface="Google Sans"/>
              </a:rPr>
              <a:t>Logical modeling.</a:t>
            </a:r>
          </a:p>
          <a:p>
            <a:pPr algn="l">
              <a:buFont typeface="Arial" panose="020B0604020202020204" pitchFamily="34" charset="0"/>
              <a:buChar char="•"/>
            </a:pPr>
            <a:r>
              <a:rPr lang="en-US" b="0" i="0" dirty="0">
                <a:solidFill>
                  <a:srgbClr val="202124"/>
                </a:solidFill>
                <a:effectLst/>
                <a:latin typeface="Google Sans"/>
              </a:rPr>
              <a:t>Physical modeling.</a:t>
            </a:r>
          </a:p>
          <a:p>
            <a:pPr algn="l">
              <a:buFont typeface="Arial" panose="020B0604020202020204" pitchFamily="34" charset="0"/>
              <a:buChar char="•"/>
            </a:pPr>
            <a:r>
              <a:rPr lang="en-US" b="0" i="0" dirty="0">
                <a:solidFill>
                  <a:srgbClr val="202124"/>
                </a:solidFill>
                <a:effectLst/>
                <a:latin typeface="Google Sans"/>
              </a:rPr>
              <a:t>Maintenance and optimization.</a:t>
            </a:r>
          </a:p>
          <a:p>
            <a:endParaRPr lang="en-IN" dirty="0"/>
          </a:p>
        </p:txBody>
      </p:sp>
    </p:spTree>
    <p:extLst>
      <p:ext uri="{BB962C8B-B14F-4D97-AF65-F5344CB8AC3E}">
        <p14:creationId xmlns:p14="http://schemas.microsoft.com/office/powerpoint/2010/main" val="92174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9353-EB7D-7092-BE14-4D6F7911FA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28BE21-675C-1961-41A1-7B98E4AC091F}"/>
              </a:ext>
            </a:extLst>
          </p:cNvPr>
          <p:cNvSpPr>
            <a:spLocks noGrp="1"/>
          </p:cNvSpPr>
          <p:nvPr>
            <p:ph idx="1"/>
          </p:nvPr>
        </p:nvSpPr>
        <p:spPr/>
        <p:txBody>
          <a:bodyPr>
            <a:normAutofit fontScale="92500" lnSpcReduction="10000"/>
          </a:bodyPr>
          <a:lstStyle/>
          <a:p>
            <a:pPr algn="l"/>
            <a:r>
              <a:rPr lang="en-US" b="0" i="0" dirty="0">
                <a:solidFill>
                  <a:srgbClr val="202124"/>
                </a:solidFill>
                <a:effectLst/>
                <a:latin typeface="Google Sans"/>
              </a:rPr>
              <a:t>What is the ETL process?</a:t>
            </a:r>
            <a:endParaRPr lang="en-US" b="0" i="0" dirty="0">
              <a:solidFill>
                <a:srgbClr val="202124"/>
              </a:solidFill>
              <a:effectLst/>
              <a:latin typeface="arial" panose="020B0604020202020204" pitchFamily="34" charset="0"/>
            </a:endParaRPr>
          </a:p>
          <a:p>
            <a:pPr algn="l"/>
            <a:r>
              <a:rPr lang="en-US" b="0" i="0" dirty="0">
                <a:solidFill>
                  <a:srgbClr val="4D5156"/>
                </a:solidFill>
                <a:effectLst/>
                <a:latin typeface="Google Sans"/>
              </a:rPr>
              <a:t>Extract, transform, and load (ETL) is </a:t>
            </a:r>
            <a:r>
              <a:rPr lang="en-US" b="0" i="0" dirty="0">
                <a:solidFill>
                  <a:srgbClr val="040C28"/>
                </a:solidFill>
                <a:effectLst/>
                <a:latin typeface="Google Sans"/>
              </a:rPr>
              <a:t>the process of combining data from multiple sources into a large, central repository called a data warehouse</a:t>
            </a:r>
            <a:r>
              <a:rPr lang="en-US" b="0" i="0" dirty="0">
                <a:solidFill>
                  <a:srgbClr val="4D5156"/>
                </a:solidFill>
                <a:effectLst/>
                <a:latin typeface="Google Sans"/>
              </a:rPr>
              <a:t>. ETL uses a set of business rules to clean and organize raw data and prepare it for storage, data analytics, and machine learning (ML).</a:t>
            </a:r>
            <a:endParaRPr lang="en-US" b="0" i="0" dirty="0">
              <a:solidFill>
                <a:srgbClr val="202124"/>
              </a:solidFill>
              <a:effectLst/>
              <a:latin typeface="arial" panose="020B0604020202020204" pitchFamily="34" charset="0"/>
            </a:endParaRPr>
          </a:p>
          <a:p>
            <a:pPr algn="l"/>
            <a:r>
              <a:rPr lang="en-US" b="0" i="0" dirty="0">
                <a:solidFill>
                  <a:srgbClr val="202124"/>
                </a:solidFill>
                <a:effectLst/>
                <a:latin typeface="Google Sans"/>
              </a:rPr>
              <a:t>What is cloud data warehouses?</a:t>
            </a:r>
            <a:endParaRPr lang="en-US" b="0" i="0" dirty="0">
              <a:solidFill>
                <a:srgbClr val="202124"/>
              </a:solidFill>
              <a:effectLst/>
              <a:latin typeface="arial" panose="020B0604020202020204" pitchFamily="34" charset="0"/>
            </a:endParaRPr>
          </a:p>
          <a:p>
            <a:pPr algn="l"/>
            <a:r>
              <a:rPr lang="en-US" b="0" i="0" dirty="0">
                <a:solidFill>
                  <a:srgbClr val="4D5156"/>
                </a:solidFill>
                <a:effectLst/>
                <a:latin typeface="Google Sans"/>
              </a:rPr>
              <a:t>A cloud data warehouse is </a:t>
            </a:r>
            <a:r>
              <a:rPr lang="en-US" b="0" i="0" dirty="0">
                <a:solidFill>
                  <a:srgbClr val="040C28"/>
                </a:solidFill>
                <a:effectLst/>
                <a:latin typeface="Google Sans"/>
              </a:rPr>
              <a:t>a modern way of storing and managing large amounts of data in a public cloud</a:t>
            </a:r>
            <a:r>
              <a:rPr lang="en-US" b="0" i="0" dirty="0">
                <a:solidFill>
                  <a:srgbClr val="4D5156"/>
                </a:solidFill>
                <a:effectLst/>
                <a:latin typeface="Google Sans"/>
              </a:rPr>
              <a:t>. It lets you quickly access and use your data. This makes it the perfect solution for businesses that rely on data and require agility, flexibility, and ease of use for their infrastructure requirements.</a:t>
            </a:r>
            <a:endParaRPr lang="en-US" b="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5826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5937</TotalTime>
  <Words>2436</Words>
  <Application>Microsoft Office PowerPoint</Application>
  <PresentationFormat>Widescreen</PresentationFormat>
  <Paragraphs>229</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vt:lpstr>
      <vt:lpstr>Calibri</vt:lpstr>
      <vt:lpstr>Calibri Light</vt:lpstr>
      <vt:lpstr>Google Sans</vt:lpstr>
      <vt:lpstr>inherit</vt:lpstr>
      <vt:lpstr>Nunito</vt:lpstr>
      <vt:lpstr>Open Sans</vt:lpstr>
      <vt:lpstr>Poppins</vt:lpstr>
      <vt:lpstr>Office Theme</vt:lpstr>
      <vt:lpstr>Interview Preparations</vt:lpstr>
      <vt:lpstr>Normalization, De normalization </vt:lpstr>
      <vt:lpstr>PowerPoint Presentation</vt:lpstr>
      <vt:lpstr>Star Schema</vt:lpstr>
      <vt:lpstr>PowerPoint Presentation</vt:lpstr>
      <vt:lpstr>Advantages of star</vt:lpstr>
      <vt:lpstr>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SCD</vt:lpstr>
      <vt:lpstr>PowerPoint Presentation</vt:lpstr>
      <vt:lpstr>PowerPoint Presentation</vt:lpstr>
      <vt:lpstr>Type -1  </vt:lpstr>
      <vt:lpstr>Before and After change</vt:lpstr>
      <vt:lpstr>Type 3</vt:lpstr>
      <vt:lpstr>Type-4</vt:lpstr>
      <vt:lpstr>Type-6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Preparations</dc:title>
  <dc:creator>Ambika Shyam</dc:creator>
  <cp:lastModifiedBy>Ambika Shyam (Tigeranalytics)</cp:lastModifiedBy>
  <cp:revision>30</cp:revision>
  <dcterms:created xsi:type="dcterms:W3CDTF">2023-11-16T06:09:34Z</dcterms:created>
  <dcterms:modified xsi:type="dcterms:W3CDTF">2023-11-22T05:57:27Z</dcterms:modified>
</cp:coreProperties>
</file>