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1" r:id="rId2"/>
    <p:sldId id="257" r:id="rId3"/>
    <p:sldId id="261" r:id="rId4"/>
    <p:sldId id="264" r:id="rId5"/>
    <p:sldId id="266" r:id="rId6"/>
    <p:sldId id="275" r:id="rId7"/>
    <p:sldId id="265" r:id="rId8"/>
    <p:sldId id="267" r:id="rId9"/>
    <p:sldId id="268" r:id="rId10"/>
    <p:sldId id="269" r:id="rId11"/>
    <p:sldId id="270" r:id="rId12"/>
    <p:sldId id="271" r:id="rId13"/>
    <p:sldId id="272" r:id="rId14"/>
    <p:sldId id="274" r:id="rId15"/>
    <p:sldId id="276" r:id="rId16"/>
    <p:sldId id="273" r:id="rId17"/>
    <p:sldId id="279" r:id="rId18"/>
    <p:sldId id="280" r:id="rId19"/>
    <p:sldId id="281" r:id="rId20"/>
    <p:sldId id="282" r:id="rId21"/>
    <p:sldId id="283" r:id="rId22"/>
    <p:sldId id="284" r:id="rId23"/>
    <p:sldId id="285" r:id="rId24"/>
    <p:sldId id="286" r:id="rId25"/>
    <p:sldId id="287" r:id="rId26"/>
    <p:sldId id="293" r:id="rId27"/>
    <p:sldId id="289" r:id="rId28"/>
    <p:sldId id="290" r:id="rId29"/>
    <p:sldId id="296" r:id="rId30"/>
    <p:sldId id="29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ocs.snowflake.com/en/developer-guide/snowflake-scripting/inde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snowflake.com/en/user-guide/data-load-azure-config" TargetMode="External"/><Relationship Id="rId2" Type="http://schemas.openxmlformats.org/officeDocument/2006/relationships/hyperlink" Target="https://docs.snowflake.com/en/user-guide/data-load-s3-config" TargetMode="External"/><Relationship Id="rId1" Type="http://schemas.openxmlformats.org/officeDocument/2006/relationships/slideLayout" Target="../slideLayouts/slideLayout2.xml"/><Relationship Id="rId4" Type="http://schemas.openxmlformats.org/officeDocument/2006/relationships/hyperlink" Target="https://docs.snowflake.com/en/user-guide/data-load-gcs-confi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snowflake.com/en/user-guide/data-unload-overview" TargetMode="External"/><Relationship Id="rId2" Type="http://schemas.openxmlformats.org/officeDocument/2006/relationships/hyperlink" Target="https://docs.snowflake.com/en/guides-overview-loading-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snowflake.com/en/sql-reference/intro-summary-data-typ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FEFC-4059-500E-53ED-B67079288ABC}"/>
              </a:ext>
            </a:extLst>
          </p:cNvPr>
          <p:cNvSpPr>
            <a:spLocks noGrp="1"/>
          </p:cNvSpPr>
          <p:nvPr>
            <p:ph type="title"/>
          </p:nvPr>
        </p:nvSpPr>
        <p:spPr>
          <a:xfrm>
            <a:off x="878841" y="2428240"/>
            <a:ext cx="10131425" cy="1456267"/>
          </a:xfrm>
        </p:spPr>
        <p:txBody>
          <a:bodyPr/>
          <a:lstStyle/>
          <a:p>
            <a:r>
              <a:rPr lang="en-US" dirty="0"/>
              <a:t>             Snowflake boot camp training</a:t>
            </a:r>
            <a:endParaRPr lang="en-IN" dirty="0"/>
          </a:p>
        </p:txBody>
      </p:sp>
    </p:spTree>
    <p:extLst>
      <p:ext uri="{BB962C8B-B14F-4D97-AF65-F5344CB8AC3E}">
        <p14:creationId xmlns:p14="http://schemas.microsoft.com/office/powerpoint/2010/main" val="2496858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7A1D-8DB0-311D-1EE2-AAE97B765D58}"/>
              </a:ext>
            </a:extLst>
          </p:cNvPr>
          <p:cNvSpPr>
            <a:spLocks noGrp="1"/>
          </p:cNvSpPr>
          <p:nvPr>
            <p:ph type="title"/>
          </p:nvPr>
        </p:nvSpPr>
        <p:spPr/>
        <p:txBody>
          <a:bodyPr/>
          <a:lstStyle/>
          <a:p>
            <a:r>
              <a:rPr lang="en-US" dirty="0"/>
              <a:t>DATA PROTECTION and governance</a:t>
            </a:r>
            <a:endParaRPr lang="en-IN" dirty="0"/>
          </a:p>
        </p:txBody>
      </p:sp>
      <p:pic>
        <p:nvPicPr>
          <p:cNvPr id="5122" name="Picture 2" descr="How End-to-End Data Governance in Snowflake Supports Business Agility">
            <a:extLst>
              <a:ext uri="{FF2B5EF4-FFF2-40B4-BE49-F238E27FC236}">
                <a16:creationId xmlns:a16="http://schemas.microsoft.com/office/drawing/2014/main" id="{1FD0A295-5B22-7326-95EA-C24860A3B2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1273" y="2065867"/>
            <a:ext cx="8920480" cy="364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69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CEA5-2BC4-7ADF-3DD4-28FE053A948B}"/>
              </a:ext>
            </a:extLst>
          </p:cNvPr>
          <p:cNvSpPr>
            <a:spLocks noGrp="1"/>
          </p:cNvSpPr>
          <p:nvPr>
            <p:ph type="title"/>
          </p:nvPr>
        </p:nvSpPr>
        <p:spPr>
          <a:xfrm>
            <a:off x="614681" y="802640"/>
            <a:ext cx="10131425" cy="988907"/>
          </a:xfrm>
        </p:spPr>
        <p:txBody>
          <a:bodyPr>
            <a:normAutofit fontScale="90000"/>
          </a:bodyPr>
          <a:lstStyle/>
          <a:p>
            <a:br>
              <a:rPr lang="en-US" dirty="0"/>
            </a:br>
            <a:r>
              <a:rPr lang="en-US" dirty="0"/>
              <a:t>Fail safe and time travel</a:t>
            </a:r>
            <a:br>
              <a:rPr lang="en-US" dirty="0"/>
            </a:br>
            <a:br>
              <a:rPr lang="en-US" dirty="0"/>
            </a:br>
            <a:r>
              <a:rPr lang="en-US" sz="2000" b="0" i="0" dirty="0">
                <a:solidFill>
                  <a:schemeClr val="tx2"/>
                </a:solidFill>
                <a:effectLst/>
              </a:rPr>
              <a:t>Fail-safe provides a (non-configurable) 7-day period during which historical data may be recoverable by Snowflake. This period starts immediately after the Time Travel retention period ends.</a:t>
            </a:r>
            <a:br>
              <a:rPr lang="en-US" sz="2000" b="0" i="0" dirty="0">
                <a:solidFill>
                  <a:schemeClr val="tx2"/>
                </a:solidFill>
                <a:effectLst/>
              </a:rPr>
            </a:br>
            <a:br>
              <a:rPr lang="en-US" sz="2000" b="0" i="0" dirty="0">
                <a:solidFill>
                  <a:schemeClr val="tx2"/>
                </a:solidFill>
                <a:effectLst/>
              </a:rPr>
            </a:br>
            <a:r>
              <a:rPr lang="en-US" sz="2000" b="0" i="0" dirty="0">
                <a:solidFill>
                  <a:schemeClr val="tx2"/>
                </a:solidFill>
                <a:effectLst/>
              </a:rPr>
              <a:t>Snowflake Time Travel is a very important tool that allows users to access Historical Data (i.e. data that has been updated or removed) at any point in time in the past. It is a powerful Continuous Data Protection (CDP) feature that ensures the maintenance and availability of historical data.</a:t>
            </a:r>
            <a:endParaRPr lang="en-IN" sz="2000" dirty="0">
              <a:solidFill>
                <a:schemeClr val="tx2"/>
              </a:solidFill>
            </a:endParaRPr>
          </a:p>
        </p:txBody>
      </p:sp>
      <p:pic>
        <p:nvPicPr>
          <p:cNvPr id="6150" name="Picture 6" descr="Snowflake — Data Protection Features — Part II | by Pooja Kelgaonkar |  Snowflake | Medium">
            <a:extLst>
              <a:ext uri="{FF2B5EF4-FFF2-40B4-BE49-F238E27FC236}">
                <a16:creationId xmlns:a16="http://schemas.microsoft.com/office/drawing/2014/main" id="{8C3E75C7-21B4-E7A2-8055-F0F2C285D4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4681" y="3298613"/>
            <a:ext cx="10564472"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179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8ECA-E642-5F95-C9BB-4A4904460AAF}"/>
              </a:ext>
            </a:extLst>
          </p:cNvPr>
          <p:cNvSpPr>
            <a:spLocks noGrp="1"/>
          </p:cNvSpPr>
          <p:nvPr>
            <p:ph type="title"/>
          </p:nvPr>
        </p:nvSpPr>
        <p:spPr/>
        <p:txBody>
          <a:bodyPr/>
          <a:lstStyle/>
          <a:p>
            <a:r>
              <a:rPr lang="en-US" dirty="0"/>
              <a:t>Fail safe and time travel</a:t>
            </a:r>
            <a:endParaRPr lang="en-IN" dirty="0"/>
          </a:p>
        </p:txBody>
      </p:sp>
      <p:pic>
        <p:nvPicPr>
          <p:cNvPr id="7170" name="Picture 2" descr="Exploring Snowflake's Fail-safe Feature for Data Security | by Aleksandar  Brkljac | Medium">
            <a:extLst>
              <a:ext uri="{FF2B5EF4-FFF2-40B4-BE49-F238E27FC236}">
                <a16:creationId xmlns:a16="http://schemas.microsoft.com/office/drawing/2014/main" id="{4504D368-43B5-0F93-45B8-4410AE86F3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1154" y="2065867"/>
            <a:ext cx="8797198" cy="364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5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6960-7274-EBED-EBC8-6C4AB36F2BB1}"/>
              </a:ext>
            </a:extLst>
          </p:cNvPr>
          <p:cNvSpPr>
            <a:spLocks noGrp="1"/>
          </p:cNvSpPr>
          <p:nvPr>
            <p:ph type="title"/>
          </p:nvPr>
        </p:nvSpPr>
        <p:spPr/>
        <p:txBody>
          <a:bodyPr/>
          <a:lstStyle/>
          <a:p>
            <a:r>
              <a:rPr lang="en-US" dirty="0"/>
              <a:t>Fail safe and time travel</a:t>
            </a:r>
            <a:endParaRPr lang="en-IN" dirty="0"/>
          </a:p>
        </p:txBody>
      </p:sp>
      <p:pic>
        <p:nvPicPr>
          <p:cNvPr id="5" name="Content Placeholder 4">
            <a:extLst>
              <a:ext uri="{FF2B5EF4-FFF2-40B4-BE49-F238E27FC236}">
                <a16:creationId xmlns:a16="http://schemas.microsoft.com/office/drawing/2014/main" id="{4B0DAC88-FFF1-0A1D-125B-B0B82E28CD03}"/>
              </a:ext>
            </a:extLst>
          </p:cNvPr>
          <p:cNvPicPr>
            <a:picLocks noGrp="1" noChangeAspect="1"/>
          </p:cNvPicPr>
          <p:nvPr>
            <p:ph idx="1"/>
          </p:nvPr>
        </p:nvPicPr>
        <p:blipFill>
          <a:blip r:embed="rId2"/>
          <a:stretch>
            <a:fillRect/>
          </a:stretch>
        </p:blipFill>
        <p:spPr>
          <a:xfrm>
            <a:off x="1310640" y="2641762"/>
            <a:ext cx="8808719" cy="3169757"/>
          </a:xfrm>
        </p:spPr>
      </p:pic>
    </p:spTree>
    <p:extLst>
      <p:ext uri="{BB962C8B-B14F-4D97-AF65-F5344CB8AC3E}">
        <p14:creationId xmlns:p14="http://schemas.microsoft.com/office/powerpoint/2010/main" val="1294799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BA6C-0A42-AAA1-34CC-486625150DF7}"/>
              </a:ext>
            </a:extLst>
          </p:cNvPr>
          <p:cNvSpPr>
            <a:spLocks noGrp="1"/>
          </p:cNvSpPr>
          <p:nvPr>
            <p:ph type="title"/>
          </p:nvPr>
        </p:nvSpPr>
        <p:spPr/>
        <p:txBody>
          <a:bodyPr/>
          <a:lstStyle/>
          <a:p>
            <a:r>
              <a:rPr lang="en-US" dirty="0"/>
              <a:t>Three layers of snowflake</a:t>
            </a:r>
            <a:endParaRPr lang="en-IN" dirty="0"/>
          </a:p>
        </p:txBody>
      </p:sp>
      <p:pic>
        <p:nvPicPr>
          <p:cNvPr id="12" name="Picture 11">
            <a:extLst>
              <a:ext uri="{FF2B5EF4-FFF2-40B4-BE49-F238E27FC236}">
                <a16:creationId xmlns:a16="http://schemas.microsoft.com/office/drawing/2014/main" id="{6179CDBF-BEAA-AD15-2119-016DE0AD0AA7}"/>
              </a:ext>
            </a:extLst>
          </p:cNvPr>
          <p:cNvPicPr>
            <a:picLocks noChangeAspect="1"/>
          </p:cNvPicPr>
          <p:nvPr/>
        </p:nvPicPr>
        <p:blipFill>
          <a:blip r:embed="rId2"/>
          <a:stretch>
            <a:fillRect/>
          </a:stretch>
        </p:blipFill>
        <p:spPr>
          <a:xfrm>
            <a:off x="1229360" y="2174805"/>
            <a:ext cx="8371839" cy="3697675"/>
          </a:xfrm>
          <a:prstGeom prst="rect">
            <a:avLst/>
          </a:prstGeom>
        </p:spPr>
      </p:pic>
    </p:spTree>
    <p:extLst>
      <p:ext uri="{BB962C8B-B14F-4D97-AF65-F5344CB8AC3E}">
        <p14:creationId xmlns:p14="http://schemas.microsoft.com/office/powerpoint/2010/main" val="3113657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652B2-5761-E8CC-A995-DDB93A80ABF7}"/>
              </a:ext>
            </a:extLst>
          </p:cNvPr>
          <p:cNvSpPr>
            <a:spLocks noGrp="1"/>
          </p:cNvSpPr>
          <p:nvPr>
            <p:ph type="title"/>
          </p:nvPr>
        </p:nvSpPr>
        <p:spPr/>
        <p:txBody>
          <a:bodyPr/>
          <a:lstStyle/>
          <a:p>
            <a:r>
              <a:rPr lang="en-US" dirty="0"/>
              <a:t>Three layers of snowflake</a:t>
            </a:r>
            <a:endParaRPr lang="en-IN" dirty="0"/>
          </a:p>
        </p:txBody>
      </p:sp>
      <p:pic>
        <p:nvPicPr>
          <p:cNvPr id="5" name="Content Placeholder 4">
            <a:extLst>
              <a:ext uri="{FF2B5EF4-FFF2-40B4-BE49-F238E27FC236}">
                <a16:creationId xmlns:a16="http://schemas.microsoft.com/office/drawing/2014/main" id="{8420E974-0003-4EAB-6E33-0511AE8F6B27}"/>
              </a:ext>
            </a:extLst>
          </p:cNvPr>
          <p:cNvPicPr>
            <a:picLocks noGrp="1" noChangeAspect="1"/>
          </p:cNvPicPr>
          <p:nvPr>
            <p:ph idx="1"/>
          </p:nvPr>
        </p:nvPicPr>
        <p:blipFill>
          <a:blip r:embed="rId2"/>
          <a:stretch>
            <a:fillRect/>
          </a:stretch>
        </p:blipFill>
        <p:spPr>
          <a:xfrm>
            <a:off x="879273" y="2251167"/>
            <a:ext cx="9744480" cy="3997233"/>
          </a:xfrm>
        </p:spPr>
      </p:pic>
    </p:spTree>
    <p:extLst>
      <p:ext uri="{BB962C8B-B14F-4D97-AF65-F5344CB8AC3E}">
        <p14:creationId xmlns:p14="http://schemas.microsoft.com/office/powerpoint/2010/main" val="7097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EA87-15B2-200F-86B4-132E46155DEC}"/>
              </a:ext>
            </a:extLst>
          </p:cNvPr>
          <p:cNvSpPr>
            <a:spLocks noGrp="1"/>
          </p:cNvSpPr>
          <p:nvPr>
            <p:ph type="title"/>
          </p:nvPr>
        </p:nvSpPr>
        <p:spPr/>
        <p:txBody>
          <a:bodyPr/>
          <a:lstStyle/>
          <a:p>
            <a:r>
              <a:rPr lang="en-US" dirty="0"/>
              <a:t>Cloud service layer</a:t>
            </a:r>
            <a:endParaRPr lang="en-IN" dirty="0"/>
          </a:p>
        </p:txBody>
      </p:sp>
      <p:pic>
        <p:nvPicPr>
          <p:cNvPr id="8194" name="Picture 2" descr="Snowflake Architecture Deep Dive - Mycloudplace">
            <a:extLst>
              <a:ext uri="{FF2B5EF4-FFF2-40B4-BE49-F238E27FC236}">
                <a16:creationId xmlns:a16="http://schemas.microsoft.com/office/drawing/2014/main" id="{062BF975-1C23-3E62-AD1B-82D32C6F48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4774" y="2065867"/>
            <a:ext cx="8510906" cy="364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65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6EA1-B6E2-3DF3-7BE2-DAFCCD81062B}"/>
              </a:ext>
            </a:extLst>
          </p:cNvPr>
          <p:cNvSpPr>
            <a:spLocks noGrp="1"/>
          </p:cNvSpPr>
          <p:nvPr>
            <p:ph type="title"/>
          </p:nvPr>
        </p:nvSpPr>
        <p:spPr>
          <a:xfrm>
            <a:off x="421641" y="136468"/>
            <a:ext cx="10131425" cy="1456267"/>
          </a:xfrm>
        </p:spPr>
        <p:txBody>
          <a:bodyPr/>
          <a:lstStyle/>
          <a:p>
            <a:r>
              <a:rPr lang="en-US" dirty="0"/>
              <a:t>Cloning in snowflake</a:t>
            </a:r>
            <a:endParaRPr lang="en-IN" dirty="0"/>
          </a:p>
        </p:txBody>
      </p:sp>
      <p:sp>
        <p:nvSpPr>
          <p:cNvPr id="3" name="Content Placeholder 2">
            <a:extLst>
              <a:ext uri="{FF2B5EF4-FFF2-40B4-BE49-F238E27FC236}">
                <a16:creationId xmlns:a16="http://schemas.microsoft.com/office/drawing/2014/main" id="{356B2B0F-F18C-D43D-8C60-C9EC703B66A7}"/>
              </a:ext>
            </a:extLst>
          </p:cNvPr>
          <p:cNvSpPr>
            <a:spLocks noGrp="1"/>
          </p:cNvSpPr>
          <p:nvPr>
            <p:ph idx="1"/>
          </p:nvPr>
        </p:nvSpPr>
        <p:spPr>
          <a:xfrm>
            <a:off x="685800" y="286329"/>
            <a:ext cx="10131425" cy="3649133"/>
          </a:xfrm>
        </p:spPr>
        <p:txBody>
          <a:bodyPr/>
          <a:lstStyle/>
          <a:p>
            <a:r>
              <a:rPr lang="en-US" b="0" i="0" dirty="0">
                <a:solidFill>
                  <a:schemeClr val="tx2"/>
                </a:solidFill>
                <a:effectLst/>
                <a:latin typeface="Google Sans"/>
              </a:rPr>
              <a:t>The term "Zero Copy Clone" is used because Snowflake's cloning process doesn't involve physical data copying. It creates a reference to the source data, eliminating the need for duplication and resulting in zero additional storage costs.</a:t>
            </a:r>
            <a:endParaRPr lang="en-IN" dirty="0">
              <a:solidFill>
                <a:schemeClr val="tx2"/>
              </a:solidFill>
            </a:endParaRPr>
          </a:p>
        </p:txBody>
      </p:sp>
      <p:pic>
        <p:nvPicPr>
          <p:cNvPr id="4" name="Content Placeholder 4">
            <a:extLst>
              <a:ext uri="{FF2B5EF4-FFF2-40B4-BE49-F238E27FC236}">
                <a16:creationId xmlns:a16="http://schemas.microsoft.com/office/drawing/2014/main" id="{005FA159-845B-18ED-CD58-0C8524A94939}"/>
              </a:ext>
            </a:extLst>
          </p:cNvPr>
          <p:cNvPicPr>
            <a:picLocks noChangeAspect="1"/>
          </p:cNvPicPr>
          <p:nvPr/>
        </p:nvPicPr>
        <p:blipFill>
          <a:blip r:embed="rId2"/>
          <a:stretch>
            <a:fillRect/>
          </a:stretch>
        </p:blipFill>
        <p:spPr>
          <a:xfrm>
            <a:off x="1679166" y="2899141"/>
            <a:ext cx="6763793" cy="3672530"/>
          </a:xfrm>
          <a:prstGeom prst="rect">
            <a:avLst/>
          </a:prstGeom>
        </p:spPr>
      </p:pic>
    </p:spTree>
    <p:extLst>
      <p:ext uri="{BB962C8B-B14F-4D97-AF65-F5344CB8AC3E}">
        <p14:creationId xmlns:p14="http://schemas.microsoft.com/office/powerpoint/2010/main" val="2833318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1CF7-DBD6-C10E-65F4-17069305C0C9}"/>
              </a:ext>
            </a:extLst>
          </p:cNvPr>
          <p:cNvSpPr>
            <a:spLocks noGrp="1"/>
          </p:cNvSpPr>
          <p:nvPr>
            <p:ph type="title"/>
          </p:nvPr>
        </p:nvSpPr>
        <p:spPr>
          <a:xfrm>
            <a:off x="796607" y="508000"/>
            <a:ext cx="10131425" cy="1456267"/>
          </a:xfrm>
        </p:spPr>
        <p:txBody>
          <a:bodyPr>
            <a:normAutofit fontScale="90000"/>
          </a:bodyPr>
          <a:lstStyle/>
          <a:p>
            <a:r>
              <a:rPr lang="en-US" dirty="0"/>
              <a:t>Micro partition and clustering in snowflake</a:t>
            </a:r>
            <a:br>
              <a:rPr lang="en-US" dirty="0"/>
            </a:br>
            <a:r>
              <a:rPr lang="en-US" sz="2000" b="0" i="0" dirty="0">
                <a:solidFill>
                  <a:schemeClr val="tx2"/>
                </a:solidFill>
                <a:effectLst/>
              </a:rPr>
              <a:t>micro-partitions are contiguous units of data storage that Snowflake automatically stores data in by default. Whenever data is loaded into Snowflake tables, it automatically divides them into these micro-partitions</a:t>
            </a:r>
            <a:endParaRPr lang="en-IN" sz="2000" dirty="0">
              <a:solidFill>
                <a:schemeClr val="tx2"/>
              </a:solidFill>
            </a:endParaRPr>
          </a:p>
        </p:txBody>
      </p:sp>
      <p:pic>
        <p:nvPicPr>
          <p:cNvPr id="5" name="Content Placeholder 4">
            <a:extLst>
              <a:ext uri="{FF2B5EF4-FFF2-40B4-BE49-F238E27FC236}">
                <a16:creationId xmlns:a16="http://schemas.microsoft.com/office/drawing/2014/main" id="{3C25D514-132A-F563-EEDA-CAD4276951F0}"/>
              </a:ext>
            </a:extLst>
          </p:cNvPr>
          <p:cNvPicPr>
            <a:picLocks noGrp="1" noChangeAspect="1"/>
          </p:cNvPicPr>
          <p:nvPr>
            <p:ph idx="1"/>
          </p:nvPr>
        </p:nvPicPr>
        <p:blipFill>
          <a:blip r:embed="rId2"/>
          <a:stretch>
            <a:fillRect/>
          </a:stretch>
        </p:blipFill>
        <p:spPr>
          <a:xfrm>
            <a:off x="991447" y="2286000"/>
            <a:ext cx="8711353" cy="3505200"/>
          </a:xfrm>
        </p:spPr>
      </p:pic>
    </p:spTree>
    <p:extLst>
      <p:ext uri="{BB962C8B-B14F-4D97-AF65-F5344CB8AC3E}">
        <p14:creationId xmlns:p14="http://schemas.microsoft.com/office/powerpoint/2010/main" val="3001680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A879-E6FD-2A38-A99B-0D95C919D45C}"/>
              </a:ext>
            </a:extLst>
          </p:cNvPr>
          <p:cNvSpPr>
            <a:spLocks noGrp="1"/>
          </p:cNvSpPr>
          <p:nvPr>
            <p:ph type="title"/>
          </p:nvPr>
        </p:nvSpPr>
        <p:spPr/>
        <p:txBody>
          <a:bodyPr>
            <a:normAutofit fontScale="90000"/>
          </a:bodyPr>
          <a:lstStyle/>
          <a:p>
            <a:r>
              <a:rPr lang="en-US" dirty="0"/>
              <a:t>Clustering</a:t>
            </a:r>
            <a:br>
              <a:rPr lang="en-US" dirty="0"/>
            </a:br>
            <a:r>
              <a:rPr lang="en-US" sz="2000" dirty="0">
                <a:solidFill>
                  <a:schemeClr val="tx2"/>
                </a:solidFill>
              </a:rPr>
              <a:t>it</a:t>
            </a:r>
            <a:r>
              <a:rPr lang="en-US" sz="2000" b="0" i="0" dirty="0">
                <a:solidFill>
                  <a:schemeClr val="tx2"/>
                </a:solidFill>
                <a:effectLst/>
              </a:rPr>
              <a:t> is a technique employed in Snowflake tables to group related rows together within the same micro-partition, thereby enhancing query performance for accessing these rows</a:t>
            </a:r>
            <a:r>
              <a:rPr lang="en-US" b="0" i="0" dirty="0">
                <a:solidFill>
                  <a:schemeClr val="tx2"/>
                </a:solidFill>
                <a:effectLst/>
                <a:latin typeface="Google Sans"/>
              </a:rPr>
              <a:t>.</a:t>
            </a:r>
            <a:endParaRPr lang="en-IN" dirty="0">
              <a:solidFill>
                <a:schemeClr val="tx2"/>
              </a:solidFill>
            </a:endParaRPr>
          </a:p>
        </p:txBody>
      </p:sp>
      <p:pic>
        <p:nvPicPr>
          <p:cNvPr id="5" name="Content Placeholder 4">
            <a:extLst>
              <a:ext uri="{FF2B5EF4-FFF2-40B4-BE49-F238E27FC236}">
                <a16:creationId xmlns:a16="http://schemas.microsoft.com/office/drawing/2014/main" id="{49096E93-8DC1-D7CB-0C4F-E6B1A9FA36B1}"/>
              </a:ext>
            </a:extLst>
          </p:cNvPr>
          <p:cNvPicPr>
            <a:picLocks noGrp="1" noChangeAspect="1"/>
          </p:cNvPicPr>
          <p:nvPr>
            <p:ph idx="1"/>
          </p:nvPr>
        </p:nvPicPr>
        <p:blipFill>
          <a:blip r:embed="rId2"/>
          <a:stretch>
            <a:fillRect/>
          </a:stretch>
        </p:blipFill>
        <p:spPr>
          <a:xfrm>
            <a:off x="922339" y="2449283"/>
            <a:ext cx="9894887" cy="3636557"/>
          </a:xfrm>
        </p:spPr>
      </p:pic>
    </p:spTree>
    <p:extLst>
      <p:ext uri="{BB962C8B-B14F-4D97-AF65-F5344CB8AC3E}">
        <p14:creationId xmlns:p14="http://schemas.microsoft.com/office/powerpoint/2010/main" val="334537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D49A-3755-5B5B-BB26-8E673266247E}"/>
              </a:ext>
            </a:extLst>
          </p:cNvPr>
          <p:cNvSpPr>
            <a:spLocks noGrp="1"/>
          </p:cNvSpPr>
          <p:nvPr>
            <p:ph type="title"/>
          </p:nvPr>
        </p:nvSpPr>
        <p:spPr/>
        <p:txBody>
          <a:bodyPr>
            <a:normAutofit/>
          </a:bodyPr>
          <a:lstStyle/>
          <a:p>
            <a:r>
              <a:rPr lang="en-US" sz="3200" i="1" dirty="0"/>
              <a:t>Snowflake and DATAWAREHOUSE</a:t>
            </a:r>
            <a:endParaRPr lang="en-IN" sz="3200" i="1" dirty="0"/>
          </a:p>
        </p:txBody>
      </p:sp>
      <p:sp>
        <p:nvSpPr>
          <p:cNvPr id="3" name="Content Placeholder 2">
            <a:extLst>
              <a:ext uri="{FF2B5EF4-FFF2-40B4-BE49-F238E27FC236}">
                <a16:creationId xmlns:a16="http://schemas.microsoft.com/office/drawing/2014/main" id="{3DAF063A-D569-0686-BB2C-D429ACDA3FC9}"/>
              </a:ext>
            </a:extLst>
          </p:cNvPr>
          <p:cNvSpPr>
            <a:spLocks noGrp="1"/>
          </p:cNvSpPr>
          <p:nvPr>
            <p:ph idx="1"/>
          </p:nvPr>
        </p:nvSpPr>
        <p:spPr/>
        <p:txBody>
          <a:bodyPr>
            <a:normAutofit/>
          </a:bodyPr>
          <a:lstStyle/>
          <a:p>
            <a:pPr marL="0" indent="0">
              <a:buNone/>
            </a:pPr>
            <a:r>
              <a:rPr lang="en-US" sz="2000" b="0" i="0" dirty="0">
                <a:solidFill>
                  <a:schemeClr val="tx2"/>
                </a:solidFill>
                <a:effectLst/>
                <a:latin typeface="+mj-lt"/>
              </a:rPr>
              <a:t>A data warehouse is a central repository of information that can be analyzed to make more informed decisions</a:t>
            </a:r>
            <a:r>
              <a:rPr lang="en-US" sz="2000" b="0" i="0" dirty="0">
                <a:solidFill>
                  <a:schemeClr val="tx2"/>
                </a:solidFill>
                <a:effectLst/>
                <a:highlight>
                  <a:srgbClr val="FF00FF"/>
                </a:highlight>
                <a:latin typeface="+mj-lt"/>
              </a:rPr>
              <a:t>. </a:t>
            </a:r>
            <a:r>
              <a:rPr lang="en-US" sz="2000" dirty="0">
                <a:solidFill>
                  <a:schemeClr val="tx2"/>
                </a:solidFill>
                <a:highlight>
                  <a:srgbClr val="FF00FF"/>
                </a:highlight>
                <a:latin typeface="+mj-lt"/>
              </a:rPr>
              <a:t> </a:t>
            </a:r>
          </a:p>
          <a:p>
            <a:pPr marL="0" indent="0">
              <a:buNone/>
            </a:pPr>
            <a:r>
              <a:rPr lang="en-US" sz="2000" b="0" i="0" dirty="0">
                <a:solidFill>
                  <a:schemeClr val="tx2"/>
                </a:solidFill>
                <a:effectLst/>
                <a:latin typeface="Google Sans"/>
              </a:rPr>
              <a:t>A data warehouse, or “enterprise data warehouse” (EDW), is a central repository system in which businesses store valuable information, such as customer and sales data, for analytics and reporting purposes</a:t>
            </a:r>
          </a:p>
          <a:p>
            <a:pPr marL="0" indent="0" algn="l">
              <a:buNone/>
            </a:pPr>
            <a:r>
              <a:rPr lang="en-US" sz="2000" b="0" i="0" dirty="0">
                <a:solidFill>
                  <a:schemeClr val="tx2"/>
                </a:solidFill>
                <a:effectLst/>
                <a:latin typeface="Google Sans"/>
              </a:rPr>
              <a:t>What is data warehouse in ETL?</a:t>
            </a:r>
            <a:endParaRPr lang="en-US" sz="2000" b="0" i="0" dirty="0">
              <a:solidFill>
                <a:schemeClr val="tx2"/>
              </a:solidFill>
              <a:effectLst/>
              <a:latin typeface="arial" panose="020B0604020202020204" pitchFamily="34" charset="0"/>
            </a:endParaRPr>
          </a:p>
          <a:p>
            <a:pPr marL="0" indent="0" algn="l">
              <a:buNone/>
            </a:pPr>
            <a:r>
              <a:rPr lang="en-US" sz="2000" b="0" i="0" dirty="0">
                <a:solidFill>
                  <a:schemeClr val="tx2"/>
                </a:solidFill>
                <a:effectLst/>
                <a:latin typeface="Google Sans"/>
              </a:rPr>
              <a:t>Extract, transform, and load (ETL) is the process of combining data from multiple sources into a large, central repository called a data warehouse. ETL uses a set of business rules to clean and organize raw data and prepare it for storage, data analytics</a:t>
            </a:r>
            <a:endParaRPr lang="en-US" sz="2000" b="0" i="0" dirty="0">
              <a:solidFill>
                <a:schemeClr val="tx2"/>
              </a:solidFill>
              <a:effectLst/>
              <a:latin typeface="arial" panose="020B0604020202020204" pitchFamily="34" charset="0"/>
            </a:endParaRPr>
          </a:p>
          <a:p>
            <a:pPr marL="0" indent="0">
              <a:buNone/>
            </a:pPr>
            <a:endParaRPr lang="en-US" sz="2000" dirty="0">
              <a:solidFill>
                <a:schemeClr val="tx2"/>
              </a:solidFill>
              <a:latin typeface="+mj-lt"/>
            </a:endParaRPr>
          </a:p>
        </p:txBody>
      </p:sp>
    </p:spTree>
    <p:extLst>
      <p:ext uri="{BB962C8B-B14F-4D97-AF65-F5344CB8AC3E}">
        <p14:creationId xmlns:p14="http://schemas.microsoft.com/office/powerpoint/2010/main" val="1363919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E336-F91E-C5A1-36A0-11DA6B8F4CDC}"/>
              </a:ext>
            </a:extLst>
          </p:cNvPr>
          <p:cNvSpPr>
            <a:spLocks noGrp="1"/>
          </p:cNvSpPr>
          <p:nvPr>
            <p:ph type="title"/>
          </p:nvPr>
        </p:nvSpPr>
        <p:spPr/>
        <p:txBody>
          <a:bodyPr/>
          <a:lstStyle/>
          <a:p>
            <a:r>
              <a:rPr lang="en-US" dirty="0" err="1"/>
              <a:t>snowsql</a:t>
            </a:r>
            <a:endParaRPr lang="en-IN" dirty="0"/>
          </a:p>
        </p:txBody>
      </p:sp>
      <p:sp>
        <p:nvSpPr>
          <p:cNvPr id="3" name="Content Placeholder 2">
            <a:extLst>
              <a:ext uri="{FF2B5EF4-FFF2-40B4-BE49-F238E27FC236}">
                <a16:creationId xmlns:a16="http://schemas.microsoft.com/office/drawing/2014/main" id="{91D16E53-7850-AAA2-93FF-0E40C8AAE18F}"/>
              </a:ext>
            </a:extLst>
          </p:cNvPr>
          <p:cNvSpPr>
            <a:spLocks noGrp="1"/>
          </p:cNvSpPr>
          <p:nvPr>
            <p:ph idx="1"/>
          </p:nvPr>
        </p:nvSpPr>
        <p:spPr/>
        <p:txBody>
          <a:bodyPr/>
          <a:lstStyle/>
          <a:p>
            <a:pPr marL="0" indent="0">
              <a:buNone/>
            </a:pPr>
            <a:r>
              <a:rPr lang="en-US" dirty="0"/>
              <a:t>Download and install </a:t>
            </a:r>
            <a:r>
              <a:rPr lang="en-US" dirty="0" err="1"/>
              <a:t>snowsql</a:t>
            </a:r>
            <a:r>
              <a:rPr lang="en-US" dirty="0"/>
              <a:t> in your local machine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IN" dirty="0"/>
          </a:p>
        </p:txBody>
      </p:sp>
      <p:pic>
        <p:nvPicPr>
          <p:cNvPr id="7" name="Picture 6">
            <a:extLst>
              <a:ext uri="{FF2B5EF4-FFF2-40B4-BE49-F238E27FC236}">
                <a16:creationId xmlns:a16="http://schemas.microsoft.com/office/drawing/2014/main" id="{DC8B48A4-D549-AF04-FDF3-43ADE215A296}"/>
              </a:ext>
            </a:extLst>
          </p:cNvPr>
          <p:cNvPicPr>
            <a:picLocks noChangeAspect="1"/>
          </p:cNvPicPr>
          <p:nvPr/>
        </p:nvPicPr>
        <p:blipFill>
          <a:blip r:embed="rId2"/>
          <a:stretch>
            <a:fillRect/>
          </a:stretch>
        </p:blipFill>
        <p:spPr>
          <a:xfrm>
            <a:off x="825440" y="2328537"/>
            <a:ext cx="2311519" cy="311166"/>
          </a:xfrm>
          <a:prstGeom prst="rect">
            <a:avLst/>
          </a:prstGeom>
        </p:spPr>
      </p:pic>
      <p:pic>
        <p:nvPicPr>
          <p:cNvPr id="9" name="Picture 8">
            <a:extLst>
              <a:ext uri="{FF2B5EF4-FFF2-40B4-BE49-F238E27FC236}">
                <a16:creationId xmlns:a16="http://schemas.microsoft.com/office/drawing/2014/main" id="{A31FC193-DC58-417C-E2D6-EB718456775C}"/>
              </a:ext>
            </a:extLst>
          </p:cNvPr>
          <p:cNvPicPr>
            <a:picLocks noChangeAspect="1"/>
          </p:cNvPicPr>
          <p:nvPr/>
        </p:nvPicPr>
        <p:blipFill>
          <a:blip r:embed="rId3"/>
          <a:stretch>
            <a:fillRect/>
          </a:stretch>
        </p:blipFill>
        <p:spPr>
          <a:xfrm>
            <a:off x="825440" y="2777487"/>
            <a:ext cx="2178162" cy="768389"/>
          </a:xfrm>
          <a:prstGeom prst="rect">
            <a:avLst/>
          </a:prstGeom>
        </p:spPr>
      </p:pic>
      <p:pic>
        <p:nvPicPr>
          <p:cNvPr id="11" name="Picture 10">
            <a:extLst>
              <a:ext uri="{FF2B5EF4-FFF2-40B4-BE49-F238E27FC236}">
                <a16:creationId xmlns:a16="http://schemas.microsoft.com/office/drawing/2014/main" id="{A4EDB871-C002-6BCD-79EF-A3FB80E7ACDA}"/>
              </a:ext>
            </a:extLst>
          </p:cNvPr>
          <p:cNvPicPr>
            <a:picLocks noChangeAspect="1"/>
          </p:cNvPicPr>
          <p:nvPr/>
        </p:nvPicPr>
        <p:blipFill>
          <a:blip r:embed="rId4"/>
          <a:stretch>
            <a:fillRect/>
          </a:stretch>
        </p:blipFill>
        <p:spPr>
          <a:xfrm>
            <a:off x="825440" y="3728053"/>
            <a:ext cx="6159817" cy="825542"/>
          </a:xfrm>
          <a:prstGeom prst="rect">
            <a:avLst/>
          </a:prstGeom>
        </p:spPr>
      </p:pic>
      <p:pic>
        <p:nvPicPr>
          <p:cNvPr id="13" name="Picture 12">
            <a:extLst>
              <a:ext uri="{FF2B5EF4-FFF2-40B4-BE49-F238E27FC236}">
                <a16:creationId xmlns:a16="http://schemas.microsoft.com/office/drawing/2014/main" id="{035DEFF0-F46F-AB5A-D322-950E1B7679BC}"/>
              </a:ext>
            </a:extLst>
          </p:cNvPr>
          <p:cNvPicPr>
            <a:picLocks noChangeAspect="1"/>
          </p:cNvPicPr>
          <p:nvPr/>
        </p:nvPicPr>
        <p:blipFill>
          <a:blip r:embed="rId5"/>
          <a:stretch>
            <a:fillRect/>
          </a:stretch>
        </p:blipFill>
        <p:spPr>
          <a:xfrm>
            <a:off x="825440" y="4825063"/>
            <a:ext cx="6674193" cy="997001"/>
          </a:xfrm>
          <a:prstGeom prst="rect">
            <a:avLst/>
          </a:prstGeom>
        </p:spPr>
      </p:pic>
    </p:spTree>
    <p:extLst>
      <p:ext uri="{BB962C8B-B14F-4D97-AF65-F5344CB8AC3E}">
        <p14:creationId xmlns:p14="http://schemas.microsoft.com/office/powerpoint/2010/main" val="90173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7EF0-883B-6929-E93D-122F80C0049E}"/>
              </a:ext>
            </a:extLst>
          </p:cNvPr>
          <p:cNvSpPr>
            <a:spLocks noGrp="1"/>
          </p:cNvSpPr>
          <p:nvPr>
            <p:ph type="title"/>
          </p:nvPr>
        </p:nvSpPr>
        <p:spPr>
          <a:xfrm>
            <a:off x="597535" y="280638"/>
            <a:ext cx="10131425" cy="1456267"/>
          </a:xfrm>
        </p:spPr>
        <p:txBody>
          <a:bodyPr/>
          <a:lstStyle/>
          <a:p>
            <a:r>
              <a:rPr lang="en-US" dirty="0"/>
              <a:t>SNOWSQL</a:t>
            </a:r>
            <a:endParaRPr lang="en-IN" dirty="0"/>
          </a:p>
        </p:txBody>
      </p:sp>
      <p:pic>
        <p:nvPicPr>
          <p:cNvPr id="5" name="Content Placeholder 4">
            <a:extLst>
              <a:ext uri="{FF2B5EF4-FFF2-40B4-BE49-F238E27FC236}">
                <a16:creationId xmlns:a16="http://schemas.microsoft.com/office/drawing/2014/main" id="{C1315152-8F90-803D-B93E-07C050C39A87}"/>
              </a:ext>
            </a:extLst>
          </p:cNvPr>
          <p:cNvPicPr>
            <a:picLocks noGrp="1" noChangeAspect="1"/>
          </p:cNvPicPr>
          <p:nvPr>
            <p:ph idx="1"/>
          </p:nvPr>
        </p:nvPicPr>
        <p:blipFill>
          <a:blip r:embed="rId2"/>
          <a:stretch>
            <a:fillRect/>
          </a:stretch>
        </p:blipFill>
        <p:spPr>
          <a:xfrm>
            <a:off x="724634" y="1832593"/>
            <a:ext cx="9877226" cy="1130358"/>
          </a:xfrm>
        </p:spPr>
      </p:pic>
      <p:pic>
        <p:nvPicPr>
          <p:cNvPr id="7" name="Picture 6">
            <a:extLst>
              <a:ext uri="{FF2B5EF4-FFF2-40B4-BE49-F238E27FC236}">
                <a16:creationId xmlns:a16="http://schemas.microsoft.com/office/drawing/2014/main" id="{CA001188-5570-6895-417E-863B84DE4818}"/>
              </a:ext>
            </a:extLst>
          </p:cNvPr>
          <p:cNvPicPr>
            <a:picLocks noChangeAspect="1"/>
          </p:cNvPicPr>
          <p:nvPr/>
        </p:nvPicPr>
        <p:blipFill>
          <a:blip r:embed="rId3"/>
          <a:stretch>
            <a:fillRect/>
          </a:stretch>
        </p:blipFill>
        <p:spPr>
          <a:xfrm>
            <a:off x="724634" y="3300160"/>
            <a:ext cx="9965492" cy="1587582"/>
          </a:xfrm>
          <a:prstGeom prst="rect">
            <a:avLst/>
          </a:prstGeom>
        </p:spPr>
      </p:pic>
      <p:pic>
        <p:nvPicPr>
          <p:cNvPr id="9" name="Picture 8">
            <a:extLst>
              <a:ext uri="{FF2B5EF4-FFF2-40B4-BE49-F238E27FC236}">
                <a16:creationId xmlns:a16="http://schemas.microsoft.com/office/drawing/2014/main" id="{BC3726B6-35EC-B57D-86B4-1ED9F56A35FE}"/>
              </a:ext>
            </a:extLst>
          </p:cNvPr>
          <p:cNvPicPr>
            <a:picLocks noChangeAspect="1"/>
          </p:cNvPicPr>
          <p:nvPr/>
        </p:nvPicPr>
        <p:blipFill>
          <a:blip r:embed="rId4"/>
          <a:stretch>
            <a:fillRect/>
          </a:stretch>
        </p:blipFill>
        <p:spPr>
          <a:xfrm>
            <a:off x="763469" y="5121095"/>
            <a:ext cx="9965491" cy="1456267"/>
          </a:xfrm>
          <a:prstGeom prst="rect">
            <a:avLst/>
          </a:prstGeom>
        </p:spPr>
      </p:pic>
    </p:spTree>
    <p:extLst>
      <p:ext uri="{BB962C8B-B14F-4D97-AF65-F5344CB8AC3E}">
        <p14:creationId xmlns:p14="http://schemas.microsoft.com/office/powerpoint/2010/main" val="2152043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FA7E-2261-848B-BF5A-F56B51460310}"/>
              </a:ext>
            </a:extLst>
          </p:cNvPr>
          <p:cNvSpPr>
            <a:spLocks noGrp="1"/>
          </p:cNvSpPr>
          <p:nvPr>
            <p:ph type="title"/>
          </p:nvPr>
        </p:nvSpPr>
        <p:spPr>
          <a:xfrm>
            <a:off x="706121" y="85073"/>
            <a:ext cx="10131425" cy="1456267"/>
          </a:xfrm>
        </p:spPr>
        <p:txBody>
          <a:bodyPr/>
          <a:lstStyle/>
          <a:p>
            <a:r>
              <a:rPr lang="en-US" dirty="0"/>
              <a:t>SNOWSQL</a:t>
            </a:r>
            <a:endParaRPr lang="en-IN" dirty="0"/>
          </a:p>
        </p:txBody>
      </p:sp>
      <p:pic>
        <p:nvPicPr>
          <p:cNvPr id="5" name="Content Placeholder 4">
            <a:extLst>
              <a:ext uri="{FF2B5EF4-FFF2-40B4-BE49-F238E27FC236}">
                <a16:creationId xmlns:a16="http://schemas.microsoft.com/office/drawing/2014/main" id="{DA0CE124-6507-A608-7B57-0F54301C27A0}"/>
              </a:ext>
            </a:extLst>
          </p:cNvPr>
          <p:cNvPicPr>
            <a:picLocks noGrp="1" noChangeAspect="1"/>
          </p:cNvPicPr>
          <p:nvPr>
            <p:ph idx="1"/>
          </p:nvPr>
        </p:nvPicPr>
        <p:blipFill>
          <a:blip r:embed="rId2"/>
          <a:stretch>
            <a:fillRect/>
          </a:stretch>
        </p:blipFill>
        <p:spPr>
          <a:xfrm>
            <a:off x="706121" y="1264695"/>
            <a:ext cx="8581203" cy="1456268"/>
          </a:xfrm>
        </p:spPr>
      </p:pic>
      <p:pic>
        <p:nvPicPr>
          <p:cNvPr id="9" name="Picture 8">
            <a:extLst>
              <a:ext uri="{FF2B5EF4-FFF2-40B4-BE49-F238E27FC236}">
                <a16:creationId xmlns:a16="http://schemas.microsoft.com/office/drawing/2014/main" id="{C696AEF0-B505-614A-709C-6335B8B1F780}"/>
              </a:ext>
            </a:extLst>
          </p:cNvPr>
          <p:cNvPicPr>
            <a:picLocks noChangeAspect="1"/>
          </p:cNvPicPr>
          <p:nvPr/>
        </p:nvPicPr>
        <p:blipFill>
          <a:blip r:embed="rId3"/>
          <a:stretch>
            <a:fillRect/>
          </a:stretch>
        </p:blipFill>
        <p:spPr>
          <a:xfrm>
            <a:off x="665480" y="2822326"/>
            <a:ext cx="8662483" cy="1330960"/>
          </a:xfrm>
          <a:prstGeom prst="rect">
            <a:avLst/>
          </a:prstGeom>
        </p:spPr>
      </p:pic>
      <p:pic>
        <p:nvPicPr>
          <p:cNvPr id="11" name="Picture 10">
            <a:extLst>
              <a:ext uri="{FF2B5EF4-FFF2-40B4-BE49-F238E27FC236}">
                <a16:creationId xmlns:a16="http://schemas.microsoft.com/office/drawing/2014/main" id="{1A2DFCCD-B832-7604-D5E8-37DE1E70013B}"/>
              </a:ext>
            </a:extLst>
          </p:cNvPr>
          <p:cNvPicPr>
            <a:picLocks noChangeAspect="1"/>
          </p:cNvPicPr>
          <p:nvPr/>
        </p:nvPicPr>
        <p:blipFill>
          <a:blip r:embed="rId4"/>
          <a:stretch>
            <a:fillRect/>
          </a:stretch>
        </p:blipFill>
        <p:spPr>
          <a:xfrm>
            <a:off x="706121" y="4289786"/>
            <a:ext cx="8662483" cy="1144486"/>
          </a:xfrm>
          <a:prstGeom prst="rect">
            <a:avLst/>
          </a:prstGeom>
        </p:spPr>
      </p:pic>
      <p:pic>
        <p:nvPicPr>
          <p:cNvPr id="13" name="Picture 12">
            <a:extLst>
              <a:ext uri="{FF2B5EF4-FFF2-40B4-BE49-F238E27FC236}">
                <a16:creationId xmlns:a16="http://schemas.microsoft.com/office/drawing/2014/main" id="{6D614D85-A6B5-A3BF-4D35-A3CB4EA5A5E8}"/>
              </a:ext>
            </a:extLst>
          </p:cNvPr>
          <p:cNvPicPr>
            <a:picLocks noChangeAspect="1"/>
          </p:cNvPicPr>
          <p:nvPr/>
        </p:nvPicPr>
        <p:blipFill>
          <a:blip r:embed="rId5"/>
          <a:stretch>
            <a:fillRect/>
          </a:stretch>
        </p:blipFill>
        <p:spPr>
          <a:xfrm>
            <a:off x="706120" y="5593305"/>
            <a:ext cx="8742679" cy="1179622"/>
          </a:xfrm>
          <a:prstGeom prst="rect">
            <a:avLst/>
          </a:prstGeom>
        </p:spPr>
      </p:pic>
    </p:spTree>
    <p:extLst>
      <p:ext uri="{BB962C8B-B14F-4D97-AF65-F5344CB8AC3E}">
        <p14:creationId xmlns:p14="http://schemas.microsoft.com/office/powerpoint/2010/main" val="1411403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625E4-F049-75F0-8224-D7272F55ABEF}"/>
              </a:ext>
            </a:extLst>
          </p:cNvPr>
          <p:cNvSpPr>
            <a:spLocks noGrp="1"/>
          </p:cNvSpPr>
          <p:nvPr>
            <p:ph type="title"/>
          </p:nvPr>
        </p:nvSpPr>
        <p:spPr/>
        <p:txBody>
          <a:bodyPr/>
          <a:lstStyle/>
          <a:p>
            <a:r>
              <a:rPr lang="en-US" dirty="0"/>
              <a:t>SNOWSQL</a:t>
            </a:r>
            <a:endParaRPr lang="en-IN" dirty="0"/>
          </a:p>
        </p:txBody>
      </p:sp>
      <p:sp>
        <p:nvSpPr>
          <p:cNvPr id="3" name="Content Placeholder 2">
            <a:extLst>
              <a:ext uri="{FF2B5EF4-FFF2-40B4-BE49-F238E27FC236}">
                <a16:creationId xmlns:a16="http://schemas.microsoft.com/office/drawing/2014/main" id="{0AFE2385-E4BF-7BD3-493D-4FC89E8C3F9F}"/>
              </a:ext>
            </a:extLst>
          </p:cNvPr>
          <p:cNvSpPr>
            <a:spLocks noGrp="1"/>
          </p:cNvSpPr>
          <p:nvPr>
            <p:ph idx="1"/>
          </p:nvPr>
        </p:nvSpPr>
        <p:spPr>
          <a:xfrm>
            <a:off x="685800" y="609600"/>
            <a:ext cx="10131425" cy="3649133"/>
          </a:xfrm>
        </p:spPr>
        <p:txBody>
          <a:bodyPr/>
          <a:lstStyle/>
          <a:p>
            <a:r>
              <a:rPr lang="en-US" dirty="0"/>
              <a:t>After unloading data from table to stage </a:t>
            </a:r>
          </a:p>
          <a:p>
            <a:r>
              <a:rPr lang="en-US" dirty="0"/>
              <a:t>Data in stream will be deleted</a:t>
            </a:r>
          </a:p>
          <a:p>
            <a:r>
              <a:rPr lang="en-US" dirty="0"/>
              <a:t>Unloaded data saves in a file in local drive</a:t>
            </a:r>
          </a:p>
          <a:p>
            <a:endParaRPr lang="en-IN" dirty="0"/>
          </a:p>
        </p:txBody>
      </p:sp>
      <p:pic>
        <p:nvPicPr>
          <p:cNvPr id="5" name="Picture 4">
            <a:extLst>
              <a:ext uri="{FF2B5EF4-FFF2-40B4-BE49-F238E27FC236}">
                <a16:creationId xmlns:a16="http://schemas.microsoft.com/office/drawing/2014/main" id="{96A450A7-4B53-ADD5-6F7C-1BB5CDBC04E0}"/>
              </a:ext>
            </a:extLst>
          </p:cNvPr>
          <p:cNvPicPr>
            <a:picLocks noChangeAspect="1"/>
          </p:cNvPicPr>
          <p:nvPr/>
        </p:nvPicPr>
        <p:blipFill>
          <a:blip r:embed="rId2"/>
          <a:stretch>
            <a:fillRect/>
          </a:stretch>
        </p:blipFill>
        <p:spPr>
          <a:xfrm>
            <a:off x="884434" y="3159563"/>
            <a:ext cx="9031726" cy="1290517"/>
          </a:xfrm>
          <a:prstGeom prst="rect">
            <a:avLst/>
          </a:prstGeom>
        </p:spPr>
      </p:pic>
      <p:pic>
        <p:nvPicPr>
          <p:cNvPr id="7" name="Picture 6">
            <a:extLst>
              <a:ext uri="{FF2B5EF4-FFF2-40B4-BE49-F238E27FC236}">
                <a16:creationId xmlns:a16="http://schemas.microsoft.com/office/drawing/2014/main" id="{951763D7-C607-B17F-9E7E-98B9DEE96DF4}"/>
              </a:ext>
            </a:extLst>
          </p:cNvPr>
          <p:cNvPicPr>
            <a:picLocks noChangeAspect="1"/>
          </p:cNvPicPr>
          <p:nvPr/>
        </p:nvPicPr>
        <p:blipFill>
          <a:blip r:embed="rId3"/>
          <a:stretch>
            <a:fillRect/>
          </a:stretch>
        </p:blipFill>
        <p:spPr>
          <a:xfrm>
            <a:off x="975874" y="4644996"/>
            <a:ext cx="8940286" cy="1603404"/>
          </a:xfrm>
          <a:prstGeom prst="rect">
            <a:avLst/>
          </a:prstGeom>
        </p:spPr>
      </p:pic>
    </p:spTree>
    <p:extLst>
      <p:ext uri="{BB962C8B-B14F-4D97-AF65-F5344CB8AC3E}">
        <p14:creationId xmlns:p14="http://schemas.microsoft.com/office/powerpoint/2010/main" val="1094874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AC9F-3478-9D9B-0150-F7DB4CFFB680}"/>
              </a:ext>
            </a:extLst>
          </p:cNvPr>
          <p:cNvSpPr>
            <a:spLocks noGrp="1"/>
          </p:cNvSpPr>
          <p:nvPr>
            <p:ph type="title"/>
          </p:nvPr>
        </p:nvSpPr>
        <p:spPr/>
        <p:txBody>
          <a:bodyPr/>
          <a:lstStyle/>
          <a:p>
            <a:r>
              <a:rPr lang="en-US" dirty="0"/>
              <a:t>Sequence</a:t>
            </a:r>
            <a:endParaRPr lang="en-IN" dirty="0"/>
          </a:p>
        </p:txBody>
      </p:sp>
      <p:sp>
        <p:nvSpPr>
          <p:cNvPr id="3" name="Content Placeholder 2">
            <a:extLst>
              <a:ext uri="{FF2B5EF4-FFF2-40B4-BE49-F238E27FC236}">
                <a16:creationId xmlns:a16="http://schemas.microsoft.com/office/drawing/2014/main" id="{8ACA4AE7-CE62-7AE2-EB58-472A72FF3BC0}"/>
              </a:ext>
            </a:extLst>
          </p:cNvPr>
          <p:cNvSpPr>
            <a:spLocks noGrp="1"/>
          </p:cNvSpPr>
          <p:nvPr>
            <p:ph idx="1"/>
          </p:nvPr>
        </p:nvSpPr>
        <p:spPr/>
        <p:txBody>
          <a:bodyPr/>
          <a:lstStyle/>
          <a:p>
            <a:r>
              <a:rPr lang="en-IN" dirty="0"/>
              <a:t>CREATE OR REPLACE SEQUENCE seq_01 START = 1 INCREMENT = 1;</a:t>
            </a:r>
          </a:p>
          <a:p>
            <a:r>
              <a:rPr lang="en-IN" dirty="0"/>
              <a:t>CREATE OR REPLACE TABLE </a:t>
            </a:r>
            <a:r>
              <a:rPr lang="en-IN" dirty="0" err="1"/>
              <a:t>sequence_test_table</a:t>
            </a:r>
            <a:r>
              <a:rPr lang="en-IN" dirty="0"/>
              <a:t> (</a:t>
            </a:r>
            <a:r>
              <a:rPr lang="en-IN" dirty="0" err="1"/>
              <a:t>i</a:t>
            </a:r>
            <a:r>
              <a:rPr lang="en-IN" dirty="0"/>
              <a:t> INTEGER);</a:t>
            </a:r>
          </a:p>
          <a:p>
            <a:r>
              <a:rPr lang="en-IN" dirty="0"/>
              <a:t>INSERT INTO </a:t>
            </a:r>
            <a:r>
              <a:rPr lang="en-IN" dirty="0" err="1"/>
              <a:t>sequence_test_table</a:t>
            </a:r>
            <a:r>
              <a:rPr lang="en-IN" dirty="0"/>
              <a:t> (</a:t>
            </a:r>
            <a:r>
              <a:rPr lang="en-IN" dirty="0" err="1"/>
              <a:t>i</a:t>
            </a:r>
            <a:r>
              <a:rPr lang="en-IN" dirty="0"/>
              <a:t>) VALUES (seq_01.nextval);</a:t>
            </a:r>
          </a:p>
          <a:p>
            <a:r>
              <a:rPr lang="en-IN" dirty="0"/>
              <a:t>ALTER SEQUENCE seq_01 RENAME TO </a:t>
            </a:r>
            <a:r>
              <a:rPr lang="en-IN" dirty="0" err="1"/>
              <a:t>myseq</a:t>
            </a:r>
            <a:r>
              <a:rPr lang="en-IN" dirty="0"/>
              <a:t>;</a:t>
            </a:r>
          </a:p>
          <a:p>
            <a:r>
              <a:rPr lang="en-IN" dirty="0"/>
              <a:t>DROP SEQUENCE IF EXISTS </a:t>
            </a:r>
            <a:r>
              <a:rPr lang="en-IN" dirty="0" err="1"/>
              <a:t>myseqDESC</a:t>
            </a:r>
            <a:r>
              <a:rPr lang="en-IN" dirty="0"/>
              <a:t> SEQUENCE </a:t>
            </a:r>
            <a:r>
              <a:rPr lang="en-IN" dirty="0" err="1"/>
              <a:t>myseq</a:t>
            </a:r>
            <a:endParaRPr lang="en-IN" dirty="0"/>
          </a:p>
        </p:txBody>
      </p:sp>
    </p:spTree>
    <p:extLst>
      <p:ext uri="{BB962C8B-B14F-4D97-AF65-F5344CB8AC3E}">
        <p14:creationId xmlns:p14="http://schemas.microsoft.com/office/powerpoint/2010/main" val="3157558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B2E4-7319-E8AB-FC8C-82D507AECD44}"/>
              </a:ext>
            </a:extLst>
          </p:cNvPr>
          <p:cNvSpPr>
            <a:spLocks noGrp="1"/>
          </p:cNvSpPr>
          <p:nvPr>
            <p:ph type="title"/>
          </p:nvPr>
        </p:nvSpPr>
        <p:spPr/>
        <p:txBody>
          <a:bodyPr/>
          <a:lstStyle/>
          <a:p>
            <a:r>
              <a:rPr lang="en-US" dirty="0"/>
              <a:t>procedure</a:t>
            </a:r>
            <a:endParaRPr lang="en-IN" dirty="0"/>
          </a:p>
        </p:txBody>
      </p:sp>
      <p:sp>
        <p:nvSpPr>
          <p:cNvPr id="3" name="Content Placeholder 2">
            <a:extLst>
              <a:ext uri="{FF2B5EF4-FFF2-40B4-BE49-F238E27FC236}">
                <a16:creationId xmlns:a16="http://schemas.microsoft.com/office/drawing/2014/main" id="{BA5A2F68-B88C-BF2A-2B17-A888D0E6C2C2}"/>
              </a:ext>
            </a:extLst>
          </p:cNvPr>
          <p:cNvSpPr>
            <a:spLocks noGrp="1"/>
          </p:cNvSpPr>
          <p:nvPr>
            <p:ph idx="1"/>
          </p:nvPr>
        </p:nvSpPr>
        <p:spPr/>
        <p:txBody>
          <a:bodyPr/>
          <a:lstStyle/>
          <a:p>
            <a:r>
              <a:rPr lang="en-US" dirty="0"/>
              <a:t>CREATE OR REPLACE PROCEDURE </a:t>
            </a:r>
          </a:p>
          <a:p>
            <a:r>
              <a:rPr lang="en-US" dirty="0" err="1"/>
              <a:t>return_greater</a:t>
            </a:r>
            <a:r>
              <a:rPr lang="en-US" dirty="0"/>
              <a:t>(number_1 INTEGER, number_2 INTEGER)</a:t>
            </a:r>
          </a:p>
          <a:p>
            <a:r>
              <a:rPr lang="en-US" dirty="0"/>
              <a:t>RETURNS INTEGER NOT NULL</a:t>
            </a:r>
          </a:p>
          <a:p>
            <a:r>
              <a:rPr lang="en-US" dirty="0"/>
              <a:t>LANGUAGE SQL</a:t>
            </a:r>
          </a:p>
          <a:p>
            <a:r>
              <a:rPr lang="en-US" dirty="0"/>
              <a:t>AS BEGIN </a:t>
            </a:r>
          </a:p>
          <a:p>
            <a:r>
              <a:rPr lang="en-US" dirty="0"/>
              <a:t> IF (number_1 &gt; number_2) THEN    RETURN number_1;  </a:t>
            </a:r>
          </a:p>
          <a:p>
            <a:r>
              <a:rPr lang="en-US" dirty="0"/>
              <a:t>ELSE    RETURN number_2;  END IF;END;</a:t>
            </a:r>
          </a:p>
          <a:p>
            <a:r>
              <a:rPr lang="en-US" dirty="0"/>
              <a:t>CALL </a:t>
            </a:r>
            <a:r>
              <a:rPr lang="en-US" dirty="0" err="1"/>
              <a:t>return_greater</a:t>
            </a:r>
            <a:r>
              <a:rPr lang="en-US" dirty="0"/>
              <a:t>(2, 3);</a:t>
            </a:r>
            <a:endParaRPr lang="en-IN" dirty="0"/>
          </a:p>
        </p:txBody>
      </p:sp>
    </p:spTree>
    <p:extLst>
      <p:ext uri="{BB962C8B-B14F-4D97-AF65-F5344CB8AC3E}">
        <p14:creationId xmlns:p14="http://schemas.microsoft.com/office/powerpoint/2010/main" val="3727705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2E41-A0CB-7A34-5DCD-7854CDD36DA3}"/>
              </a:ext>
            </a:extLst>
          </p:cNvPr>
          <p:cNvSpPr>
            <a:spLocks noGrp="1"/>
          </p:cNvSpPr>
          <p:nvPr>
            <p:ph type="title"/>
          </p:nvPr>
        </p:nvSpPr>
        <p:spPr/>
        <p:txBody>
          <a:bodyPr/>
          <a:lstStyle/>
          <a:p>
            <a:r>
              <a:rPr lang="en-US" dirty="0"/>
              <a:t>STREAMS</a:t>
            </a:r>
            <a:endParaRPr lang="en-IN" dirty="0"/>
          </a:p>
        </p:txBody>
      </p:sp>
      <p:sp>
        <p:nvSpPr>
          <p:cNvPr id="3" name="Content Placeholder 2">
            <a:extLst>
              <a:ext uri="{FF2B5EF4-FFF2-40B4-BE49-F238E27FC236}">
                <a16:creationId xmlns:a16="http://schemas.microsoft.com/office/drawing/2014/main" id="{FCAC418F-0F35-527B-5785-7BC69FCFE064}"/>
              </a:ext>
            </a:extLst>
          </p:cNvPr>
          <p:cNvSpPr>
            <a:spLocks noGrp="1"/>
          </p:cNvSpPr>
          <p:nvPr>
            <p:ph idx="1"/>
          </p:nvPr>
        </p:nvSpPr>
        <p:spPr>
          <a:xfrm>
            <a:off x="405543" y="609600"/>
            <a:ext cx="10131425" cy="3649133"/>
          </a:xfrm>
        </p:spPr>
        <p:txBody>
          <a:bodyPr/>
          <a:lstStyle/>
          <a:p>
            <a:r>
              <a:rPr lang="en-US" b="0" i="0" dirty="0">
                <a:effectLst/>
                <a:latin typeface="+mj-lt"/>
              </a:rPr>
              <a:t>A stream records data manipulation language (DML) changes made to a table, directory table, external table, or the underlying tables in a view (including secure views). The object for which changes are recorded is called the source object.</a:t>
            </a:r>
          </a:p>
          <a:p>
            <a:pPr marL="0" indent="0">
              <a:buNone/>
            </a:pPr>
            <a:r>
              <a:rPr lang="en-US" dirty="0">
                <a:latin typeface="+mj-lt"/>
              </a:rPr>
              <a:t>      In Insert only streams which is similar to append only except it operates more on external tables</a:t>
            </a:r>
          </a:p>
          <a:p>
            <a:pPr marL="0" indent="0">
              <a:buNone/>
            </a:pPr>
            <a:endParaRPr lang="en-US" b="0" i="0" dirty="0">
              <a:effectLst/>
              <a:latin typeface="+mj-lt"/>
            </a:endParaRPr>
          </a:p>
        </p:txBody>
      </p:sp>
      <p:pic>
        <p:nvPicPr>
          <p:cNvPr id="5" name="Picture 4">
            <a:extLst>
              <a:ext uri="{FF2B5EF4-FFF2-40B4-BE49-F238E27FC236}">
                <a16:creationId xmlns:a16="http://schemas.microsoft.com/office/drawing/2014/main" id="{A42F0E29-F421-07B4-D093-63EE27672F5F}"/>
              </a:ext>
            </a:extLst>
          </p:cNvPr>
          <p:cNvPicPr>
            <a:picLocks noChangeAspect="1"/>
          </p:cNvPicPr>
          <p:nvPr/>
        </p:nvPicPr>
        <p:blipFill>
          <a:blip r:embed="rId2"/>
          <a:stretch>
            <a:fillRect/>
          </a:stretch>
        </p:blipFill>
        <p:spPr>
          <a:xfrm>
            <a:off x="670657" y="3086468"/>
            <a:ext cx="9327071" cy="2121009"/>
          </a:xfrm>
          <a:prstGeom prst="rect">
            <a:avLst/>
          </a:prstGeom>
        </p:spPr>
      </p:pic>
    </p:spTree>
    <p:extLst>
      <p:ext uri="{BB962C8B-B14F-4D97-AF65-F5344CB8AC3E}">
        <p14:creationId xmlns:p14="http://schemas.microsoft.com/office/powerpoint/2010/main" val="1341995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FD2DD-5DED-32B5-C251-DB8354DDF574}"/>
              </a:ext>
            </a:extLst>
          </p:cNvPr>
          <p:cNvSpPr>
            <a:spLocks noGrp="1"/>
          </p:cNvSpPr>
          <p:nvPr>
            <p:ph type="title"/>
          </p:nvPr>
        </p:nvSpPr>
        <p:spPr>
          <a:xfrm>
            <a:off x="685801" y="142240"/>
            <a:ext cx="10131425" cy="1456267"/>
          </a:xfrm>
        </p:spPr>
        <p:txBody>
          <a:bodyPr/>
          <a:lstStyle/>
          <a:p>
            <a:r>
              <a:rPr lang="en-US" dirty="0"/>
              <a:t>STREAMS</a:t>
            </a:r>
            <a:endParaRPr lang="en-IN" dirty="0"/>
          </a:p>
        </p:txBody>
      </p:sp>
      <p:sp>
        <p:nvSpPr>
          <p:cNvPr id="3" name="Content Placeholder 2">
            <a:extLst>
              <a:ext uri="{FF2B5EF4-FFF2-40B4-BE49-F238E27FC236}">
                <a16:creationId xmlns:a16="http://schemas.microsoft.com/office/drawing/2014/main" id="{694CF645-D60B-92A7-359E-A13E0402DECC}"/>
              </a:ext>
            </a:extLst>
          </p:cNvPr>
          <p:cNvSpPr>
            <a:spLocks noGrp="1"/>
          </p:cNvSpPr>
          <p:nvPr>
            <p:ph idx="1"/>
          </p:nvPr>
        </p:nvSpPr>
        <p:spPr>
          <a:xfrm>
            <a:off x="685801" y="1918547"/>
            <a:ext cx="10131425" cy="4207933"/>
          </a:xfrm>
        </p:spPr>
        <p:txBody>
          <a:bodyPr>
            <a:normAutofit fontScale="25000" lnSpcReduction="20000"/>
          </a:bodyPr>
          <a:lstStyle/>
          <a:p>
            <a:r>
              <a:rPr lang="en-US" sz="7200" dirty="0"/>
              <a:t>create or replace  stream </a:t>
            </a:r>
            <a:r>
              <a:rPr lang="en-US" sz="7200" dirty="0" err="1"/>
              <a:t>delta_s</a:t>
            </a:r>
            <a:r>
              <a:rPr lang="en-US" sz="7200" dirty="0"/>
              <a:t> on table t;</a:t>
            </a:r>
          </a:p>
          <a:p>
            <a:r>
              <a:rPr lang="en-US" sz="7200" dirty="0"/>
              <a:t>create or replace  stream </a:t>
            </a:r>
            <a:r>
              <a:rPr lang="en-US" sz="7200" dirty="0" err="1"/>
              <a:t>append_only_s</a:t>
            </a:r>
            <a:r>
              <a:rPr lang="en-US" sz="7200" dirty="0"/>
              <a:t> on table t </a:t>
            </a:r>
            <a:r>
              <a:rPr lang="en-US" sz="7200" dirty="0" err="1"/>
              <a:t>append_only</a:t>
            </a:r>
            <a:r>
              <a:rPr lang="en-US" sz="7200" dirty="0"/>
              <a:t>=true;</a:t>
            </a:r>
          </a:p>
          <a:p>
            <a:r>
              <a:rPr lang="en-US" sz="7200" dirty="0"/>
              <a:t>insert into t values (0, '</a:t>
            </a:r>
            <a:r>
              <a:rPr lang="en-US" sz="7200" dirty="0" err="1"/>
              <a:t>charlie</a:t>
            </a:r>
            <a:r>
              <a:rPr lang="en-US" sz="7200" dirty="0"/>
              <a:t> brown’);</a:t>
            </a:r>
          </a:p>
          <a:p>
            <a:r>
              <a:rPr lang="en-IN" sz="7200" dirty="0"/>
              <a:t>insert into t values (1, 'lucy’);</a:t>
            </a:r>
            <a:endParaRPr lang="en-US" sz="7200" dirty="0"/>
          </a:p>
          <a:p>
            <a:r>
              <a:rPr lang="en-IN" sz="7200" dirty="0"/>
              <a:t>insert into t values (2, '</a:t>
            </a:r>
            <a:r>
              <a:rPr lang="en-IN" sz="7200" dirty="0" err="1"/>
              <a:t>linus</a:t>
            </a:r>
            <a:r>
              <a:rPr lang="en-IN" sz="7200" dirty="0"/>
              <a:t>’); </a:t>
            </a:r>
          </a:p>
          <a:p>
            <a:r>
              <a:rPr lang="en-IN" sz="7200" dirty="0"/>
              <a:t>SELECT * FROM T</a:t>
            </a:r>
          </a:p>
          <a:p>
            <a:r>
              <a:rPr lang="en-IN" sz="7200" b="1" dirty="0"/>
              <a:t>-- DELETE OPERATION </a:t>
            </a:r>
            <a:r>
              <a:rPr lang="en-US" sz="7200" b="1" dirty="0"/>
              <a:t>(IT WONT DO DELETE OPERATION IN APPEND-ONLY)</a:t>
            </a:r>
            <a:endParaRPr lang="en-IN" sz="7200" b="1" dirty="0"/>
          </a:p>
          <a:p>
            <a:r>
              <a:rPr lang="en-US" sz="7200" dirty="0"/>
              <a:t>delete from t where id = ‘0’; select * from </a:t>
            </a:r>
            <a:r>
              <a:rPr lang="en-US" sz="7200" dirty="0" err="1"/>
              <a:t>delta_s</a:t>
            </a:r>
            <a:r>
              <a:rPr lang="en-US" sz="7200" dirty="0"/>
              <a:t> order by id;</a:t>
            </a:r>
            <a:endParaRPr lang="en-IN" sz="7200" dirty="0"/>
          </a:p>
          <a:p>
            <a:r>
              <a:rPr lang="en-US" sz="7200" dirty="0"/>
              <a:t>select * from </a:t>
            </a:r>
            <a:r>
              <a:rPr lang="en-US" sz="7200" dirty="0" err="1"/>
              <a:t>append_only_s</a:t>
            </a:r>
            <a:r>
              <a:rPr lang="en-US" sz="7200" dirty="0"/>
              <a:t> order by id;</a:t>
            </a:r>
          </a:p>
          <a:p>
            <a:r>
              <a:rPr lang="en-IN" sz="7200" b="1" dirty="0"/>
              <a:t>-- UPDATE OPERATION ( IT WONT DO UPDATE OPERATION IN APPEND-ONLY)</a:t>
            </a:r>
          </a:p>
          <a:p>
            <a:r>
              <a:rPr lang="en-US" sz="7200" dirty="0"/>
              <a:t>update t set  name = 'sally' where id = 2 -- Update a row in the source table.</a:t>
            </a:r>
          </a:p>
          <a:p>
            <a:r>
              <a:rPr lang="en-US" sz="7200" dirty="0"/>
              <a:t>select * from </a:t>
            </a:r>
            <a:r>
              <a:rPr lang="en-US" sz="7200" dirty="0" err="1"/>
              <a:t>delta_s</a:t>
            </a:r>
            <a:r>
              <a:rPr lang="en-US" sz="7200" dirty="0"/>
              <a:t> order by id;</a:t>
            </a:r>
          </a:p>
          <a:p>
            <a:r>
              <a:rPr lang="en-US" sz="7200" dirty="0"/>
              <a:t>select * from </a:t>
            </a:r>
            <a:r>
              <a:rPr lang="en-US" sz="7200" dirty="0" err="1"/>
              <a:t>append_only_s</a:t>
            </a:r>
            <a:r>
              <a:rPr lang="en-US" sz="7200" dirty="0"/>
              <a:t> order by id;</a:t>
            </a:r>
          </a:p>
          <a:p>
            <a:endParaRPr lang="en-IN" dirty="0"/>
          </a:p>
        </p:txBody>
      </p:sp>
    </p:spTree>
    <p:extLst>
      <p:ext uri="{BB962C8B-B14F-4D97-AF65-F5344CB8AC3E}">
        <p14:creationId xmlns:p14="http://schemas.microsoft.com/office/powerpoint/2010/main" val="538977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23CCA-6A80-2673-B2D0-F545F6C02F84}"/>
              </a:ext>
            </a:extLst>
          </p:cNvPr>
          <p:cNvSpPr>
            <a:spLocks noGrp="1"/>
          </p:cNvSpPr>
          <p:nvPr>
            <p:ph type="title"/>
          </p:nvPr>
        </p:nvSpPr>
        <p:spPr/>
        <p:txBody>
          <a:bodyPr/>
          <a:lstStyle/>
          <a:p>
            <a:r>
              <a:rPr lang="en-US" dirty="0"/>
              <a:t>STREAMS</a:t>
            </a:r>
            <a:endParaRPr lang="en-IN" dirty="0"/>
          </a:p>
        </p:txBody>
      </p:sp>
      <p:sp>
        <p:nvSpPr>
          <p:cNvPr id="3" name="Content Placeholder 2">
            <a:extLst>
              <a:ext uri="{FF2B5EF4-FFF2-40B4-BE49-F238E27FC236}">
                <a16:creationId xmlns:a16="http://schemas.microsoft.com/office/drawing/2014/main" id="{5E1041D4-8FE0-F126-33AA-AD68B981375F}"/>
              </a:ext>
            </a:extLst>
          </p:cNvPr>
          <p:cNvSpPr>
            <a:spLocks noGrp="1"/>
          </p:cNvSpPr>
          <p:nvPr>
            <p:ph idx="1"/>
          </p:nvPr>
        </p:nvSpPr>
        <p:spPr/>
        <p:txBody>
          <a:bodyPr/>
          <a:lstStyle/>
          <a:p>
            <a:r>
              <a:rPr lang="en-US" dirty="0"/>
              <a:t>-- Create a table to store the change data capture records in each of the </a:t>
            </a:r>
            <a:r>
              <a:rPr lang="en-US" dirty="0" err="1"/>
              <a:t>streams.create</a:t>
            </a:r>
            <a:r>
              <a:rPr lang="en-US" dirty="0"/>
              <a:t> or replace  table t2(id int, name string, </a:t>
            </a:r>
            <a:r>
              <a:rPr lang="en-US" dirty="0" err="1"/>
              <a:t>stream_type</a:t>
            </a:r>
            <a:r>
              <a:rPr lang="en-US" dirty="0"/>
              <a:t> string default NULL);</a:t>
            </a:r>
          </a:p>
          <a:p>
            <a:r>
              <a:rPr lang="en-US" dirty="0"/>
              <a:t>-- Insert the records from the streams into the new table, advancing the offset of each </a:t>
            </a:r>
            <a:r>
              <a:rPr lang="en-US" dirty="0" err="1"/>
              <a:t>stream.insert</a:t>
            </a:r>
            <a:r>
              <a:rPr lang="en-US" dirty="0"/>
              <a:t> into t2(</a:t>
            </a:r>
            <a:r>
              <a:rPr lang="en-US" dirty="0" err="1"/>
              <a:t>id,name,stream_type</a:t>
            </a:r>
            <a:r>
              <a:rPr lang="en-US" dirty="0"/>
              <a:t>) select id, name, 'delta stream' from </a:t>
            </a:r>
            <a:r>
              <a:rPr lang="en-US" dirty="0" err="1"/>
              <a:t>delta_s</a:t>
            </a:r>
            <a:r>
              <a:rPr lang="en-US" dirty="0"/>
              <a:t>;</a:t>
            </a:r>
          </a:p>
          <a:p>
            <a:r>
              <a:rPr lang="en-US" dirty="0"/>
              <a:t>Insert into t2(</a:t>
            </a:r>
            <a:r>
              <a:rPr lang="en-US" dirty="0" err="1"/>
              <a:t>id,name,stream_type</a:t>
            </a:r>
            <a:r>
              <a:rPr lang="en-US" dirty="0"/>
              <a:t>) select id, name, '</a:t>
            </a:r>
            <a:r>
              <a:rPr lang="en-US" dirty="0" err="1"/>
              <a:t>append_only</a:t>
            </a:r>
            <a:r>
              <a:rPr lang="en-US" dirty="0"/>
              <a:t> stream' from </a:t>
            </a:r>
            <a:r>
              <a:rPr lang="en-US" dirty="0" err="1"/>
              <a:t>append_only_s</a:t>
            </a:r>
            <a:r>
              <a:rPr lang="en-US" dirty="0"/>
              <a:t>;</a:t>
            </a:r>
            <a:endParaRPr lang="en-IN" dirty="0"/>
          </a:p>
        </p:txBody>
      </p:sp>
    </p:spTree>
    <p:extLst>
      <p:ext uri="{BB962C8B-B14F-4D97-AF65-F5344CB8AC3E}">
        <p14:creationId xmlns:p14="http://schemas.microsoft.com/office/powerpoint/2010/main" val="1002416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23CCA-6A80-2673-B2D0-F545F6C02F84}"/>
              </a:ext>
            </a:extLst>
          </p:cNvPr>
          <p:cNvSpPr>
            <a:spLocks noGrp="1"/>
          </p:cNvSpPr>
          <p:nvPr>
            <p:ph type="title"/>
          </p:nvPr>
        </p:nvSpPr>
        <p:spPr/>
        <p:txBody>
          <a:bodyPr/>
          <a:lstStyle/>
          <a:p>
            <a:r>
              <a:rPr lang="en-US" dirty="0"/>
              <a:t>TASKS</a:t>
            </a:r>
            <a:endParaRPr lang="en-IN" dirty="0"/>
          </a:p>
        </p:txBody>
      </p:sp>
      <p:sp>
        <p:nvSpPr>
          <p:cNvPr id="3" name="Content Placeholder 2">
            <a:extLst>
              <a:ext uri="{FF2B5EF4-FFF2-40B4-BE49-F238E27FC236}">
                <a16:creationId xmlns:a16="http://schemas.microsoft.com/office/drawing/2014/main" id="{5E1041D4-8FE0-F126-33AA-AD68B981375F}"/>
              </a:ext>
            </a:extLst>
          </p:cNvPr>
          <p:cNvSpPr>
            <a:spLocks noGrp="1"/>
          </p:cNvSpPr>
          <p:nvPr>
            <p:ph idx="1"/>
          </p:nvPr>
        </p:nvSpPr>
        <p:spPr/>
        <p:txBody>
          <a:bodyPr/>
          <a:lstStyle/>
          <a:p>
            <a:pPr algn="l"/>
            <a:r>
              <a:rPr lang="en-US" b="0" i="0" dirty="0">
                <a:effectLst/>
                <a:latin typeface="+mj-lt"/>
              </a:rPr>
              <a:t>A task can execute any one of the following types of SQL code:</a:t>
            </a:r>
          </a:p>
          <a:p>
            <a:pPr algn="l">
              <a:buFont typeface="Arial" panose="020B0604020202020204" pitchFamily="34" charset="0"/>
              <a:buChar char="•"/>
            </a:pPr>
            <a:r>
              <a:rPr lang="en-US" b="0" i="0" dirty="0">
                <a:effectLst/>
                <a:latin typeface="+mj-lt"/>
              </a:rPr>
              <a:t>Single SQL statement</a:t>
            </a:r>
          </a:p>
          <a:p>
            <a:pPr algn="l">
              <a:buFont typeface="Arial" panose="020B0604020202020204" pitchFamily="34" charset="0"/>
              <a:buChar char="•"/>
            </a:pPr>
            <a:r>
              <a:rPr lang="en-US" b="0" i="0" dirty="0">
                <a:effectLst/>
                <a:latin typeface="+mj-lt"/>
              </a:rPr>
              <a:t>Call to a stored procedure</a:t>
            </a:r>
          </a:p>
          <a:p>
            <a:pPr algn="l">
              <a:buFont typeface="Arial" panose="020B0604020202020204" pitchFamily="34" charset="0"/>
              <a:buChar char="•"/>
            </a:pPr>
            <a:r>
              <a:rPr lang="en-US" b="0" i="0" dirty="0">
                <a:effectLst/>
                <a:latin typeface="+mj-lt"/>
              </a:rPr>
              <a:t>Procedural logic using </a:t>
            </a:r>
            <a:r>
              <a:rPr lang="en-US" b="0" i="0" dirty="0">
                <a:effectLst/>
                <a:latin typeface="+mj-lt"/>
                <a:hlinkClick r:id="rId2">
                  <a:extLst>
                    <a:ext uri="{A12FA001-AC4F-418D-AE19-62706E023703}">
                      <ahyp:hlinkClr xmlns:ahyp="http://schemas.microsoft.com/office/drawing/2018/hyperlinkcolor" val="tx"/>
                    </a:ext>
                  </a:extLst>
                </a:hlinkClick>
              </a:rPr>
              <a:t>Snowflake Scripting</a:t>
            </a:r>
            <a:endParaRPr lang="en-US" b="0" i="0" dirty="0">
              <a:effectLst/>
              <a:latin typeface="+mj-lt"/>
            </a:endParaRPr>
          </a:p>
          <a:p>
            <a:pPr marL="0" indent="0">
              <a:buNone/>
            </a:pPr>
            <a:endParaRPr lang="en-IN" dirty="0"/>
          </a:p>
        </p:txBody>
      </p:sp>
    </p:spTree>
    <p:extLst>
      <p:ext uri="{BB962C8B-B14F-4D97-AF65-F5344CB8AC3E}">
        <p14:creationId xmlns:p14="http://schemas.microsoft.com/office/powerpoint/2010/main" val="175302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D4CB-FEAF-46BF-2BB0-2AB200E62388}"/>
              </a:ext>
            </a:extLst>
          </p:cNvPr>
          <p:cNvSpPr>
            <a:spLocks noGrp="1"/>
          </p:cNvSpPr>
          <p:nvPr>
            <p:ph type="title"/>
          </p:nvPr>
        </p:nvSpPr>
        <p:spPr>
          <a:xfrm>
            <a:off x="472441" y="0"/>
            <a:ext cx="10131425" cy="1456267"/>
          </a:xfrm>
        </p:spPr>
        <p:txBody>
          <a:bodyPr/>
          <a:lstStyle/>
          <a:p>
            <a:r>
              <a:rPr lang="en-US" dirty="0"/>
              <a:t>What is Snowflake?</a:t>
            </a:r>
            <a:endParaRPr lang="en-IN" dirty="0"/>
          </a:p>
        </p:txBody>
      </p:sp>
      <p:sp>
        <p:nvSpPr>
          <p:cNvPr id="3" name="Content Placeholder 2">
            <a:extLst>
              <a:ext uri="{FF2B5EF4-FFF2-40B4-BE49-F238E27FC236}">
                <a16:creationId xmlns:a16="http://schemas.microsoft.com/office/drawing/2014/main" id="{C6225862-B803-EDB3-6F98-6289BB6F7502}"/>
              </a:ext>
            </a:extLst>
          </p:cNvPr>
          <p:cNvSpPr>
            <a:spLocks noGrp="1"/>
          </p:cNvSpPr>
          <p:nvPr>
            <p:ph idx="1"/>
          </p:nvPr>
        </p:nvSpPr>
        <p:spPr>
          <a:xfrm>
            <a:off x="472440" y="140547"/>
            <a:ext cx="10131425" cy="3649133"/>
          </a:xfrm>
        </p:spPr>
        <p:txBody>
          <a:bodyPr/>
          <a:lstStyle/>
          <a:p>
            <a:r>
              <a:rPr lang="en-US" b="0" i="0" dirty="0">
                <a:solidFill>
                  <a:schemeClr val="tx2"/>
                </a:solidFill>
                <a:effectLst/>
                <a:latin typeface="+mj-lt"/>
              </a:rPr>
              <a:t>Snowflake enables data storage, processing, and analytic solutions that are faster, easier to use, and far more flexible than traditional offerings. The Snowflake data platform is not built on any existing database technology or “big data” software platforms such as Hadoop.</a:t>
            </a:r>
          </a:p>
          <a:p>
            <a:r>
              <a:rPr lang="en-US" b="0" i="0" dirty="0">
                <a:solidFill>
                  <a:schemeClr val="tx2"/>
                </a:solidFill>
                <a:effectLst/>
                <a:latin typeface="+mj-lt"/>
              </a:rPr>
              <a:t>A relational database stored in the cloud called snowflake is used to create data warehouses. It is constructed using the Google cloud platforms, Azure, and AWS and combines the features of conventional databases with a number of fresh and innovative options</a:t>
            </a:r>
            <a:endParaRPr lang="en-IN" dirty="0">
              <a:solidFill>
                <a:schemeClr val="tx2"/>
              </a:solidFill>
              <a:latin typeface="+mj-lt"/>
            </a:endParaRPr>
          </a:p>
        </p:txBody>
      </p:sp>
      <p:pic>
        <p:nvPicPr>
          <p:cNvPr id="5" name="Picture 4">
            <a:extLst>
              <a:ext uri="{FF2B5EF4-FFF2-40B4-BE49-F238E27FC236}">
                <a16:creationId xmlns:a16="http://schemas.microsoft.com/office/drawing/2014/main" id="{B19AF568-4B49-9BCB-7A80-DBA1798CCE3C}"/>
              </a:ext>
            </a:extLst>
          </p:cNvPr>
          <p:cNvPicPr>
            <a:picLocks noChangeAspect="1"/>
          </p:cNvPicPr>
          <p:nvPr/>
        </p:nvPicPr>
        <p:blipFill>
          <a:blip r:embed="rId2"/>
          <a:stretch>
            <a:fillRect/>
          </a:stretch>
        </p:blipFill>
        <p:spPr>
          <a:xfrm>
            <a:off x="1368912" y="3238332"/>
            <a:ext cx="9156847" cy="3264068"/>
          </a:xfrm>
          <a:prstGeom prst="rect">
            <a:avLst/>
          </a:prstGeom>
        </p:spPr>
      </p:pic>
    </p:spTree>
    <p:extLst>
      <p:ext uri="{BB962C8B-B14F-4D97-AF65-F5344CB8AC3E}">
        <p14:creationId xmlns:p14="http://schemas.microsoft.com/office/powerpoint/2010/main" val="3944736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23CCA-6A80-2673-B2D0-F545F6C02F84}"/>
              </a:ext>
            </a:extLst>
          </p:cNvPr>
          <p:cNvSpPr>
            <a:spLocks noGrp="1"/>
          </p:cNvSpPr>
          <p:nvPr>
            <p:ph type="title"/>
          </p:nvPr>
        </p:nvSpPr>
        <p:spPr>
          <a:xfrm>
            <a:off x="685800" y="0"/>
            <a:ext cx="10131425" cy="1456267"/>
          </a:xfrm>
        </p:spPr>
        <p:txBody>
          <a:bodyPr/>
          <a:lstStyle/>
          <a:p>
            <a:r>
              <a:rPr lang="en-US" dirty="0"/>
              <a:t>TASKS</a:t>
            </a:r>
            <a:endParaRPr lang="en-IN" dirty="0"/>
          </a:p>
        </p:txBody>
      </p:sp>
      <p:sp>
        <p:nvSpPr>
          <p:cNvPr id="3" name="Content Placeholder 2">
            <a:extLst>
              <a:ext uri="{FF2B5EF4-FFF2-40B4-BE49-F238E27FC236}">
                <a16:creationId xmlns:a16="http://schemas.microsoft.com/office/drawing/2014/main" id="{5E1041D4-8FE0-F126-33AA-AD68B981375F}"/>
              </a:ext>
            </a:extLst>
          </p:cNvPr>
          <p:cNvSpPr>
            <a:spLocks noGrp="1"/>
          </p:cNvSpPr>
          <p:nvPr>
            <p:ph idx="1"/>
          </p:nvPr>
        </p:nvSpPr>
        <p:spPr>
          <a:xfrm>
            <a:off x="685799" y="2223347"/>
            <a:ext cx="10131425" cy="3649133"/>
          </a:xfrm>
        </p:spPr>
        <p:txBody>
          <a:bodyPr>
            <a:normAutofit fontScale="25000" lnSpcReduction="20000"/>
          </a:bodyPr>
          <a:lstStyle/>
          <a:p>
            <a:pPr marL="0" indent="0">
              <a:buNone/>
            </a:pPr>
            <a:r>
              <a:rPr lang="en-US" sz="7200" dirty="0"/>
              <a:t>select * from SF_SAMPLE.PUBLIC.T2</a:t>
            </a:r>
          </a:p>
          <a:p>
            <a:pPr marL="0" indent="0">
              <a:buNone/>
            </a:pPr>
            <a:r>
              <a:rPr lang="en-US" sz="7200" dirty="0"/>
              <a:t>CREATE OR REPLACE TASK task1</a:t>
            </a:r>
          </a:p>
          <a:p>
            <a:pPr marL="0" indent="0">
              <a:buNone/>
            </a:pPr>
            <a:r>
              <a:rPr lang="en-US" sz="7200" dirty="0"/>
              <a:t>SCHEDULE = 10 minutes</a:t>
            </a:r>
          </a:p>
          <a:p>
            <a:pPr marL="0" indent="0">
              <a:buNone/>
            </a:pPr>
            <a:r>
              <a:rPr lang="en-US" sz="7200" dirty="0"/>
              <a:t>WHEN</a:t>
            </a:r>
          </a:p>
          <a:p>
            <a:pPr marL="0" indent="0">
              <a:buNone/>
            </a:pPr>
            <a:r>
              <a:rPr lang="en-US" sz="7200" dirty="0"/>
              <a:t>SYSTEM$STREAM_HAS_DATA('</a:t>
            </a:r>
            <a:r>
              <a:rPr lang="en-US" sz="7200" dirty="0" err="1"/>
              <a:t>data_check</a:t>
            </a:r>
            <a:r>
              <a:rPr lang="en-US" sz="7200" dirty="0"/>
              <a:t>')</a:t>
            </a:r>
          </a:p>
          <a:p>
            <a:pPr marL="0" indent="0">
              <a:buNone/>
            </a:pPr>
            <a:r>
              <a:rPr lang="en-US" sz="7200" dirty="0"/>
              <a:t>AS</a:t>
            </a:r>
          </a:p>
          <a:p>
            <a:pPr marL="0" indent="0">
              <a:buNone/>
            </a:pPr>
            <a:r>
              <a:rPr lang="en-US" sz="7200" dirty="0"/>
              <a:t>insert into t2(</a:t>
            </a:r>
            <a:r>
              <a:rPr lang="en-US" sz="7200" dirty="0" err="1"/>
              <a:t>raw,stream_type</a:t>
            </a:r>
            <a:r>
              <a:rPr lang="en-US" sz="7200" dirty="0"/>
              <a:t>) select id, name, 'delta stream' from </a:t>
            </a:r>
            <a:r>
              <a:rPr lang="en-US" sz="7200" dirty="0" err="1"/>
              <a:t>data_check</a:t>
            </a:r>
            <a:r>
              <a:rPr lang="en-US" sz="7200" dirty="0"/>
              <a:t>;</a:t>
            </a:r>
          </a:p>
          <a:p>
            <a:pPr marL="0" indent="0">
              <a:buNone/>
            </a:pPr>
            <a:endParaRPr lang="en-US" sz="7200" dirty="0"/>
          </a:p>
          <a:p>
            <a:pPr marL="0" indent="0">
              <a:buNone/>
            </a:pPr>
            <a:r>
              <a:rPr lang="en-US" sz="7200" dirty="0"/>
              <a:t>execute task task1</a:t>
            </a:r>
          </a:p>
          <a:p>
            <a:pPr marL="0" indent="0">
              <a:buNone/>
            </a:pPr>
            <a:r>
              <a:rPr lang="en-US" sz="7200" dirty="0"/>
              <a:t>select *</a:t>
            </a:r>
          </a:p>
          <a:p>
            <a:pPr marL="0" indent="0">
              <a:buNone/>
            </a:pPr>
            <a:r>
              <a:rPr lang="en-US" sz="7200" dirty="0"/>
              <a:t>  from table(</a:t>
            </a:r>
            <a:r>
              <a:rPr lang="en-US" sz="7200" dirty="0" err="1"/>
              <a:t>information_schema.task_history</a:t>
            </a:r>
            <a:r>
              <a:rPr lang="en-US" sz="7200" dirty="0"/>
              <a:t>())</a:t>
            </a:r>
          </a:p>
          <a:p>
            <a:pPr marL="0" indent="0">
              <a:buNone/>
            </a:pPr>
            <a:r>
              <a:rPr lang="en-US" sz="7200" dirty="0"/>
              <a:t>  order by </a:t>
            </a:r>
            <a:r>
              <a:rPr lang="en-US" sz="7200" dirty="0" err="1"/>
              <a:t>scheduled_time</a:t>
            </a:r>
            <a:r>
              <a:rPr lang="en-US" sz="7200" dirty="0"/>
              <a:t>;</a:t>
            </a:r>
          </a:p>
          <a:p>
            <a:pPr marL="0" indent="0">
              <a:buNone/>
            </a:pPr>
            <a:endParaRPr lang="en-US" sz="7200" dirty="0"/>
          </a:p>
          <a:p>
            <a:pPr marL="0" indent="0">
              <a:buNone/>
            </a:pPr>
            <a:r>
              <a:rPr lang="en-US" sz="7200" dirty="0"/>
              <a:t>  select * from t2</a:t>
            </a:r>
          </a:p>
          <a:p>
            <a:pPr marL="0" indent="0">
              <a:buNone/>
            </a:pPr>
            <a:r>
              <a:rPr lang="en-US" sz="7200" dirty="0"/>
              <a:t>select * from task1</a:t>
            </a:r>
          </a:p>
          <a:p>
            <a:pPr marL="0" indent="0">
              <a:buNone/>
            </a:pPr>
            <a:endParaRPr lang="en-IN" dirty="0"/>
          </a:p>
        </p:txBody>
      </p:sp>
    </p:spTree>
    <p:extLst>
      <p:ext uri="{BB962C8B-B14F-4D97-AF65-F5344CB8AC3E}">
        <p14:creationId xmlns:p14="http://schemas.microsoft.com/office/powerpoint/2010/main" val="3714576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D4CB-FEAF-46BF-2BB0-2AB200E62388}"/>
              </a:ext>
            </a:extLst>
          </p:cNvPr>
          <p:cNvSpPr>
            <a:spLocks noGrp="1"/>
          </p:cNvSpPr>
          <p:nvPr>
            <p:ph type="title"/>
          </p:nvPr>
        </p:nvSpPr>
        <p:spPr>
          <a:xfrm>
            <a:off x="472441" y="0"/>
            <a:ext cx="10131425" cy="1456267"/>
          </a:xfrm>
        </p:spPr>
        <p:txBody>
          <a:bodyPr/>
          <a:lstStyle/>
          <a:p>
            <a:r>
              <a:rPr lang="en-US" dirty="0"/>
              <a:t>Features of snowflake</a:t>
            </a:r>
            <a:endParaRPr lang="en-IN" dirty="0"/>
          </a:p>
        </p:txBody>
      </p:sp>
      <p:sp>
        <p:nvSpPr>
          <p:cNvPr id="3" name="Content Placeholder 2">
            <a:extLst>
              <a:ext uri="{FF2B5EF4-FFF2-40B4-BE49-F238E27FC236}">
                <a16:creationId xmlns:a16="http://schemas.microsoft.com/office/drawing/2014/main" id="{C6225862-B803-EDB3-6F98-6289BB6F7502}"/>
              </a:ext>
            </a:extLst>
          </p:cNvPr>
          <p:cNvSpPr>
            <a:spLocks noGrp="1"/>
          </p:cNvSpPr>
          <p:nvPr>
            <p:ph idx="1"/>
          </p:nvPr>
        </p:nvSpPr>
        <p:spPr>
          <a:xfrm>
            <a:off x="675641" y="1456267"/>
            <a:ext cx="10131425" cy="4873413"/>
          </a:xfrm>
        </p:spPr>
        <p:txBody>
          <a:bodyPr>
            <a:normAutofit fontScale="55000" lnSpcReduction="20000"/>
          </a:bodyPr>
          <a:lstStyle/>
          <a:p>
            <a:pPr algn="l"/>
            <a:r>
              <a:rPr lang="en-US" sz="3800" b="1" i="0" dirty="0">
                <a:solidFill>
                  <a:schemeClr val="tx2"/>
                </a:solidFill>
                <a:effectLst/>
                <a:latin typeface="+mj-lt"/>
              </a:rPr>
              <a:t>Security, Governance, and Data Protection</a:t>
            </a:r>
          </a:p>
          <a:p>
            <a:pPr algn="l"/>
            <a:r>
              <a:rPr lang="en-US" sz="3800" b="1" dirty="0">
                <a:solidFill>
                  <a:schemeClr val="tx2"/>
                </a:solidFill>
                <a:latin typeface="+mj-lt"/>
              </a:rPr>
              <a:t>User authentication based on the region (MFA,SSO, Snowflake AUTH, External AUTH)</a:t>
            </a:r>
          </a:p>
          <a:p>
            <a:pPr algn="l">
              <a:buFont typeface="Arial" panose="020B0604020202020204" pitchFamily="34" charset="0"/>
              <a:buChar char="•"/>
            </a:pPr>
            <a:r>
              <a:rPr lang="en-US" sz="3800" b="0" i="0" dirty="0">
                <a:solidFill>
                  <a:schemeClr val="tx2"/>
                </a:solidFill>
                <a:effectLst/>
                <a:latin typeface="+mj-lt"/>
              </a:rPr>
              <a:t>Isolation of data (for loading and unloading) using:</a:t>
            </a:r>
          </a:p>
          <a:p>
            <a:pPr marL="742950" lvl="1" indent="-285750" algn="l">
              <a:buFont typeface="Arial" panose="020B0604020202020204" pitchFamily="34" charset="0"/>
              <a:buChar char="•"/>
            </a:pPr>
            <a:r>
              <a:rPr lang="en-US" sz="3800" b="0" i="0" dirty="0">
                <a:solidFill>
                  <a:schemeClr val="tx2"/>
                </a:solidFill>
                <a:effectLst/>
                <a:latin typeface="+mj-lt"/>
                <a:hlinkClick r:id="rId2">
                  <a:extLst>
                    <a:ext uri="{A12FA001-AC4F-418D-AE19-62706E023703}">
                      <ahyp:hlinkClr xmlns:ahyp="http://schemas.microsoft.com/office/drawing/2018/hyperlinkcolor" val="tx"/>
                    </a:ext>
                  </a:extLst>
                </a:hlinkClick>
              </a:rPr>
              <a:t>Amazon S3 policy controls</a:t>
            </a:r>
            <a:r>
              <a:rPr lang="en-US" sz="3800" b="0" i="0" dirty="0">
                <a:solidFill>
                  <a:schemeClr val="tx2"/>
                </a:solidFill>
                <a:effectLst/>
                <a:latin typeface="+mj-lt"/>
              </a:rPr>
              <a:t>.</a:t>
            </a:r>
          </a:p>
          <a:p>
            <a:pPr marL="742950" lvl="1" indent="-285750" algn="l">
              <a:buFont typeface="Arial" panose="020B0604020202020204" pitchFamily="34" charset="0"/>
              <a:buChar char="•"/>
            </a:pPr>
            <a:r>
              <a:rPr lang="en-US" sz="3800" b="0" i="0" dirty="0">
                <a:solidFill>
                  <a:schemeClr val="tx2"/>
                </a:solidFill>
                <a:effectLst/>
                <a:latin typeface="+mj-lt"/>
                <a:hlinkClick r:id="rId3">
                  <a:extLst>
                    <a:ext uri="{A12FA001-AC4F-418D-AE19-62706E023703}">
                      <ahyp:hlinkClr xmlns:ahyp="http://schemas.microsoft.com/office/drawing/2018/hyperlinkcolor" val="tx"/>
                    </a:ext>
                  </a:extLst>
                </a:hlinkClick>
              </a:rPr>
              <a:t>Azure storage access controls</a:t>
            </a:r>
            <a:r>
              <a:rPr lang="en-US" sz="3800" b="0" i="0" dirty="0">
                <a:solidFill>
                  <a:schemeClr val="tx2"/>
                </a:solidFill>
                <a:effectLst/>
                <a:latin typeface="+mj-lt"/>
              </a:rPr>
              <a:t>.</a:t>
            </a:r>
          </a:p>
          <a:p>
            <a:pPr marL="742950" lvl="1" indent="-285750" algn="l">
              <a:buFont typeface="Arial" panose="020B0604020202020204" pitchFamily="34" charset="0"/>
              <a:buChar char="•"/>
            </a:pPr>
            <a:r>
              <a:rPr lang="en-US" sz="3800" dirty="0">
                <a:solidFill>
                  <a:schemeClr val="tx2"/>
                </a:solidFill>
                <a:latin typeface="+mj-lt"/>
                <a:hlinkClick r:id="rId4">
                  <a:extLst>
                    <a:ext uri="{A12FA001-AC4F-418D-AE19-62706E023703}">
                      <ahyp:hlinkClr xmlns:ahyp="http://schemas.microsoft.com/office/drawing/2018/hyperlinkcolor" val="tx"/>
                    </a:ext>
                  </a:extLst>
                </a:hlinkClick>
              </a:rPr>
              <a:t>Google Cloud Storage access permissions</a:t>
            </a:r>
            <a:r>
              <a:rPr lang="en-US" sz="3800" b="0" i="0" dirty="0">
                <a:solidFill>
                  <a:schemeClr val="tx2"/>
                </a:solidFill>
                <a:effectLst/>
                <a:latin typeface="+mj-lt"/>
              </a:rPr>
              <a:t>.</a:t>
            </a:r>
          </a:p>
          <a:p>
            <a:pPr algn="l"/>
            <a:r>
              <a:rPr lang="en-US" sz="3800" b="1" dirty="0">
                <a:solidFill>
                  <a:schemeClr val="tx2"/>
                </a:solidFill>
                <a:latin typeface="+mj-lt"/>
              </a:rPr>
              <a:t>Automatic Data Encryption</a:t>
            </a:r>
          </a:p>
          <a:p>
            <a:pPr algn="l"/>
            <a:r>
              <a:rPr lang="en-US" sz="3800" b="1" dirty="0">
                <a:solidFill>
                  <a:schemeClr val="tx2"/>
                </a:solidFill>
                <a:latin typeface="+mj-lt"/>
              </a:rPr>
              <a:t>Object level access control</a:t>
            </a:r>
          </a:p>
          <a:p>
            <a:pPr algn="l"/>
            <a:r>
              <a:rPr lang="en-US" sz="3800" b="1" dirty="0">
                <a:solidFill>
                  <a:schemeClr val="tx2"/>
                </a:solidFill>
                <a:latin typeface="+mj-lt"/>
              </a:rPr>
              <a:t>Fail  - safe and Time Travel</a:t>
            </a:r>
          </a:p>
          <a:p>
            <a:pPr algn="l"/>
            <a:r>
              <a:rPr lang="en-US" sz="3800" b="1" dirty="0">
                <a:solidFill>
                  <a:schemeClr val="tx2"/>
                </a:solidFill>
                <a:latin typeface="+mj-lt"/>
              </a:rPr>
              <a:t>Row and Column level security</a:t>
            </a:r>
          </a:p>
          <a:p>
            <a:pPr algn="l"/>
            <a:r>
              <a:rPr lang="en-US" sz="3800" b="1" dirty="0">
                <a:solidFill>
                  <a:schemeClr val="tx2"/>
                </a:solidFill>
                <a:latin typeface="+mj-lt"/>
              </a:rPr>
              <a:t>Data types and functions </a:t>
            </a:r>
          </a:p>
          <a:p>
            <a:pPr algn="l"/>
            <a:r>
              <a:rPr lang="en-US" sz="3800" b="1" i="0" dirty="0">
                <a:solidFill>
                  <a:schemeClr val="tx2"/>
                </a:solidFill>
                <a:effectLst/>
                <a:latin typeface="+mj-lt"/>
              </a:rPr>
              <a:t>Tools and Interfaces (</a:t>
            </a:r>
            <a:r>
              <a:rPr lang="en-US" sz="3800" b="1" i="0" dirty="0" err="1">
                <a:solidFill>
                  <a:schemeClr val="tx2"/>
                </a:solidFill>
                <a:effectLst/>
                <a:latin typeface="+mj-lt"/>
              </a:rPr>
              <a:t>Snowsight</a:t>
            </a:r>
            <a:r>
              <a:rPr lang="en-US" sz="3800" b="1" dirty="0">
                <a:solidFill>
                  <a:schemeClr val="tx2"/>
                </a:solidFill>
                <a:latin typeface="+mj-lt"/>
              </a:rPr>
              <a:t>, </a:t>
            </a:r>
            <a:r>
              <a:rPr lang="en-US" sz="3800" b="1" dirty="0" err="1">
                <a:solidFill>
                  <a:schemeClr val="tx2"/>
                </a:solidFill>
                <a:latin typeface="+mj-lt"/>
              </a:rPr>
              <a:t>Snowsql</a:t>
            </a:r>
            <a:r>
              <a:rPr lang="en-US" sz="3800" b="1" dirty="0">
                <a:solidFill>
                  <a:schemeClr val="tx2"/>
                </a:solidFill>
                <a:latin typeface="+mj-lt"/>
              </a:rPr>
              <a:t>, Snowflake Extension for VS code)</a:t>
            </a:r>
            <a:endParaRPr lang="en-US" sz="3800" b="0" i="0" dirty="0">
              <a:solidFill>
                <a:schemeClr val="tx2"/>
              </a:solidFill>
              <a:effectLst/>
              <a:latin typeface="+mj-lt"/>
            </a:endParaRPr>
          </a:p>
          <a:p>
            <a:pPr algn="l"/>
            <a:endParaRPr lang="en-US" b="1" dirty="0">
              <a:solidFill>
                <a:schemeClr val="tx2"/>
              </a:solidFill>
              <a:latin typeface="+mj-lt"/>
            </a:endParaRPr>
          </a:p>
        </p:txBody>
      </p:sp>
    </p:spTree>
    <p:extLst>
      <p:ext uri="{BB962C8B-B14F-4D97-AF65-F5344CB8AC3E}">
        <p14:creationId xmlns:p14="http://schemas.microsoft.com/office/powerpoint/2010/main" val="3894414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D4CB-FEAF-46BF-2BB0-2AB200E62388}"/>
              </a:ext>
            </a:extLst>
          </p:cNvPr>
          <p:cNvSpPr>
            <a:spLocks noGrp="1"/>
          </p:cNvSpPr>
          <p:nvPr>
            <p:ph type="title"/>
          </p:nvPr>
        </p:nvSpPr>
        <p:spPr>
          <a:xfrm>
            <a:off x="472441" y="0"/>
            <a:ext cx="10131425" cy="1456267"/>
          </a:xfrm>
        </p:spPr>
        <p:txBody>
          <a:bodyPr/>
          <a:lstStyle/>
          <a:p>
            <a:r>
              <a:rPr lang="en-US" dirty="0"/>
              <a:t>Features of snowflake</a:t>
            </a:r>
            <a:endParaRPr lang="en-IN" dirty="0"/>
          </a:p>
        </p:txBody>
      </p:sp>
      <p:sp>
        <p:nvSpPr>
          <p:cNvPr id="3" name="Content Placeholder 2">
            <a:extLst>
              <a:ext uri="{FF2B5EF4-FFF2-40B4-BE49-F238E27FC236}">
                <a16:creationId xmlns:a16="http://schemas.microsoft.com/office/drawing/2014/main" id="{C6225862-B803-EDB3-6F98-6289BB6F7502}"/>
              </a:ext>
            </a:extLst>
          </p:cNvPr>
          <p:cNvSpPr>
            <a:spLocks noGrp="1"/>
          </p:cNvSpPr>
          <p:nvPr>
            <p:ph idx="1"/>
          </p:nvPr>
        </p:nvSpPr>
        <p:spPr>
          <a:xfrm>
            <a:off x="675641" y="1456267"/>
            <a:ext cx="10131425" cy="4873413"/>
          </a:xfrm>
        </p:spPr>
        <p:txBody>
          <a:bodyPr>
            <a:normAutofit/>
          </a:bodyPr>
          <a:lstStyle/>
          <a:p>
            <a:pPr algn="l"/>
            <a:r>
              <a:rPr lang="en-US" b="0" i="0" dirty="0">
                <a:solidFill>
                  <a:schemeClr val="tx2"/>
                </a:solidFill>
                <a:effectLst/>
                <a:latin typeface="+mj-lt"/>
              </a:rPr>
              <a:t>Apps and Extensibility</a:t>
            </a:r>
          </a:p>
          <a:p>
            <a:pPr algn="l"/>
            <a:r>
              <a:rPr lang="en-US" dirty="0">
                <a:solidFill>
                  <a:schemeClr val="tx2"/>
                </a:solidFill>
                <a:latin typeface="+mj-lt"/>
              </a:rPr>
              <a:t>Connectivity</a:t>
            </a:r>
          </a:p>
          <a:p>
            <a:pPr algn="l"/>
            <a:r>
              <a:rPr lang="en-US" b="0" i="0" dirty="0">
                <a:solidFill>
                  <a:schemeClr val="tx2"/>
                </a:solidFill>
                <a:effectLst/>
                <a:latin typeface="+mj-lt"/>
              </a:rPr>
              <a:t>Data import and export</a:t>
            </a:r>
          </a:p>
          <a:p>
            <a:pPr algn="l"/>
            <a:r>
              <a:rPr lang="en-US" dirty="0">
                <a:solidFill>
                  <a:schemeClr val="tx2"/>
                </a:solidFill>
                <a:latin typeface="+mj-lt"/>
              </a:rPr>
              <a:t>(</a:t>
            </a:r>
            <a:r>
              <a:rPr lang="en-US" b="0" i="0" dirty="0">
                <a:solidFill>
                  <a:schemeClr val="tx2"/>
                </a:solidFill>
                <a:effectLst/>
                <a:latin typeface="+mj-lt"/>
              </a:rPr>
              <a:t>Support for bulk </a:t>
            </a:r>
            <a:r>
              <a:rPr lang="en-US" b="0" i="0" dirty="0">
                <a:solidFill>
                  <a:schemeClr val="tx2"/>
                </a:solidFill>
                <a:effectLst/>
                <a:latin typeface="+mj-lt"/>
                <a:hlinkClick r:id="rId2">
                  <a:extLst>
                    <a:ext uri="{A12FA001-AC4F-418D-AE19-62706E023703}">
                      <ahyp:hlinkClr xmlns:ahyp="http://schemas.microsoft.com/office/drawing/2018/hyperlinkcolor" val="tx"/>
                    </a:ext>
                  </a:extLst>
                </a:hlinkClick>
              </a:rPr>
              <a:t>loading</a:t>
            </a:r>
            <a:r>
              <a:rPr lang="en-US" b="0" i="0" dirty="0">
                <a:solidFill>
                  <a:schemeClr val="tx2"/>
                </a:solidFill>
                <a:effectLst/>
                <a:latin typeface="+mj-lt"/>
              </a:rPr>
              <a:t> and </a:t>
            </a:r>
            <a:r>
              <a:rPr lang="en-US" b="0" i="0" dirty="0">
                <a:solidFill>
                  <a:schemeClr val="tx2"/>
                </a:solidFill>
                <a:effectLst/>
                <a:latin typeface="+mj-lt"/>
                <a:hlinkClick r:id="rId3">
                  <a:extLst>
                    <a:ext uri="{A12FA001-AC4F-418D-AE19-62706E023703}">
                      <ahyp:hlinkClr xmlns:ahyp="http://schemas.microsoft.com/office/drawing/2018/hyperlinkcolor" val="tx"/>
                    </a:ext>
                  </a:extLst>
                </a:hlinkClick>
              </a:rPr>
              <a:t>unloading</a:t>
            </a:r>
            <a:r>
              <a:rPr lang="en-US" b="0" i="0" dirty="0">
                <a:solidFill>
                  <a:schemeClr val="tx2"/>
                </a:solidFill>
                <a:effectLst/>
                <a:latin typeface="+mj-lt"/>
              </a:rPr>
              <a:t> data into/out of tables)</a:t>
            </a:r>
          </a:p>
          <a:p>
            <a:pPr algn="l"/>
            <a:r>
              <a:rPr lang="en-US" dirty="0">
                <a:solidFill>
                  <a:schemeClr val="tx2"/>
                </a:solidFill>
                <a:latin typeface="+mj-lt"/>
              </a:rPr>
              <a:t>Data Sharing</a:t>
            </a:r>
          </a:p>
          <a:p>
            <a:pPr algn="l"/>
            <a:r>
              <a:rPr lang="en-US" b="0" i="0" dirty="0">
                <a:solidFill>
                  <a:schemeClr val="tx2"/>
                </a:solidFill>
                <a:effectLst/>
                <a:latin typeface="+mj-lt"/>
              </a:rPr>
              <a:t>Replication and Failover</a:t>
            </a:r>
          </a:p>
          <a:p>
            <a:pPr algn="l"/>
            <a:endParaRPr lang="en-US" b="0" i="0" dirty="0">
              <a:solidFill>
                <a:schemeClr val="tx2"/>
              </a:solidFill>
              <a:effectLst/>
              <a:latin typeface="+mj-lt"/>
            </a:endParaRPr>
          </a:p>
          <a:p>
            <a:pPr algn="l"/>
            <a:endParaRPr lang="en-US" b="1" dirty="0">
              <a:solidFill>
                <a:schemeClr val="tx2"/>
              </a:solidFill>
              <a:latin typeface="+mj-lt"/>
            </a:endParaRPr>
          </a:p>
          <a:p>
            <a:pPr algn="l"/>
            <a:endParaRPr lang="en-US" b="1" dirty="0">
              <a:solidFill>
                <a:schemeClr val="tx2"/>
              </a:solidFill>
              <a:latin typeface="+mj-lt"/>
            </a:endParaRPr>
          </a:p>
          <a:p>
            <a:pPr algn="l"/>
            <a:endParaRPr lang="en-US" b="1" dirty="0">
              <a:solidFill>
                <a:schemeClr val="tx2"/>
              </a:solidFill>
              <a:latin typeface="+mj-lt"/>
            </a:endParaRPr>
          </a:p>
        </p:txBody>
      </p:sp>
    </p:spTree>
    <p:extLst>
      <p:ext uri="{BB962C8B-B14F-4D97-AF65-F5344CB8AC3E}">
        <p14:creationId xmlns:p14="http://schemas.microsoft.com/office/powerpoint/2010/main" val="246790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B308-0841-0AD5-76ED-5ACBA70C523B}"/>
              </a:ext>
            </a:extLst>
          </p:cNvPr>
          <p:cNvSpPr>
            <a:spLocks noGrp="1"/>
          </p:cNvSpPr>
          <p:nvPr>
            <p:ph type="title"/>
          </p:nvPr>
        </p:nvSpPr>
        <p:spPr/>
        <p:txBody>
          <a:bodyPr>
            <a:normAutofit/>
          </a:bodyPr>
          <a:lstStyle/>
          <a:p>
            <a:r>
              <a:rPr lang="en-US" sz="1800" dirty="0"/>
              <a:t>DATA types in snowflake</a:t>
            </a:r>
            <a:br>
              <a:rPr lang="en-US" sz="1800" dirty="0"/>
            </a:br>
            <a:r>
              <a:rPr lang="en-US" sz="1800" dirty="0"/>
              <a:t>Refer : </a:t>
            </a:r>
            <a:r>
              <a:rPr lang="en-US" sz="1800" dirty="0">
                <a:solidFill>
                  <a:schemeClr val="tx2"/>
                </a:solidFill>
                <a:hlinkClick r:id="rId2">
                  <a:extLst>
                    <a:ext uri="{A12FA001-AC4F-418D-AE19-62706E023703}">
                      <ahyp:hlinkClr xmlns:ahyp="http://schemas.microsoft.com/office/drawing/2018/hyperlinkcolor" val="tx"/>
                    </a:ext>
                  </a:extLst>
                </a:hlinkClick>
              </a:rPr>
              <a:t>Summary of Data Types | Snowflake Documentation</a:t>
            </a:r>
            <a:endParaRPr lang="en-IN" sz="1800" dirty="0">
              <a:solidFill>
                <a:schemeClr val="tx2"/>
              </a:solidFill>
            </a:endParaRPr>
          </a:p>
        </p:txBody>
      </p:sp>
      <p:pic>
        <p:nvPicPr>
          <p:cNvPr id="5" name="Content Placeholder 4">
            <a:extLst>
              <a:ext uri="{FF2B5EF4-FFF2-40B4-BE49-F238E27FC236}">
                <a16:creationId xmlns:a16="http://schemas.microsoft.com/office/drawing/2014/main" id="{565350C9-7588-C340-85C9-5E2FF3270344}"/>
              </a:ext>
            </a:extLst>
          </p:cNvPr>
          <p:cNvPicPr>
            <a:picLocks noGrp="1" noChangeAspect="1"/>
          </p:cNvPicPr>
          <p:nvPr>
            <p:ph idx="1"/>
          </p:nvPr>
        </p:nvPicPr>
        <p:blipFill>
          <a:blip r:embed="rId3"/>
          <a:stretch>
            <a:fillRect/>
          </a:stretch>
        </p:blipFill>
        <p:spPr>
          <a:xfrm>
            <a:off x="955040" y="2197204"/>
            <a:ext cx="9194800" cy="3776876"/>
          </a:xfrm>
        </p:spPr>
      </p:pic>
    </p:spTree>
    <p:extLst>
      <p:ext uri="{BB962C8B-B14F-4D97-AF65-F5344CB8AC3E}">
        <p14:creationId xmlns:p14="http://schemas.microsoft.com/office/powerpoint/2010/main" val="2556898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FD62-EBDC-9CFA-E5CB-FCBE90ED983B}"/>
              </a:ext>
            </a:extLst>
          </p:cNvPr>
          <p:cNvSpPr>
            <a:spLocks noGrp="1"/>
          </p:cNvSpPr>
          <p:nvPr>
            <p:ph type="title"/>
          </p:nvPr>
        </p:nvSpPr>
        <p:spPr/>
        <p:txBody>
          <a:bodyPr>
            <a:normAutofit fontScale="90000"/>
          </a:bodyPr>
          <a:lstStyle/>
          <a:p>
            <a:r>
              <a:rPr lang="en-US" dirty="0"/>
              <a:t>Loading data INTO SNOWFLAKE TABLE</a:t>
            </a:r>
            <a:br>
              <a:rPr lang="en-US" dirty="0"/>
            </a:br>
            <a:r>
              <a:rPr lang="en-US" sz="2000" b="0" i="0" dirty="0">
                <a:solidFill>
                  <a:schemeClr val="tx2"/>
                </a:solidFill>
                <a:effectLst/>
              </a:rPr>
              <a:t>enables loading batches of data from files already available in cloud storage, or copying (i.e. staging) data files from a local machine to an internal (i.e. Snowflake) cloud storage location before loading the data into tables using the COPY command.</a:t>
            </a:r>
            <a:br>
              <a:rPr lang="en-US" dirty="0"/>
            </a:br>
            <a:br>
              <a:rPr lang="en-US" dirty="0"/>
            </a:br>
            <a:r>
              <a:rPr lang="en-US" dirty="0"/>
              <a:t> </a:t>
            </a:r>
            <a:endParaRPr lang="en-IN" dirty="0"/>
          </a:p>
        </p:txBody>
      </p:sp>
      <p:sp>
        <p:nvSpPr>
          <p:cNvPr id="3" name="Content Placeholder 2">
            <a:extLst>
              <a:ext uri="{FF2B5EF4-FFF2-40B4-BE49-F238E27FC236}">
                <a16:creationId xmlns:a16="http://schemas.microsoft.com/office/drawing/2014/main" id="{688D511F-2B1B-542A-5D69-60A3B8176E01}"/>
              </a:ext>
            </a:extLst>
          </p:cNvPr>
          <p:cNvSpPr>
            <a:spLocks noGrp="1"/>
          </p:cNvSpPr>
          <p:nvPr>
            <p:ph idx="1"/>
          </p:nvPr>
        </p:nvSpPr>
        <p:spPr/>
        <p:txBody>
          <a:bodyPr/>
          <a:lstStyle/>
          <a:p>
            <a:pPr marL="0" indent="0">
              <a:buNone/>
            </a:pPr>
            <a:endParaRPr lang="en-IN" dirty="0"/>
          </a:p>
        </p:txBody>
      </p:sp>
      <p:sp>
        <p:nvSpPr>
          <p:cNvPr id="6" name="Content Placeholder 2">
            <a:extLst>
              <a:ext uri="{FF2B5EF4-FFF2-40B4-BE49-F238E27FC236}">
                <a16:creationId xmlns:a16="http://schemas.microsoft.com/office/drawing/2014/main" id="{E48BD8D0-24F0-7774-03CA-FB15882FDE20}"/>
              </a:ext>
            </a:extLst>
          </p:cNvPr>
          <p:cNvSpPr txBox="1">
            <a:spLocks/>
          </p:cNvSpPr>
          <p:nvPr/>
        </p:nvSpPr>
        <p:spPr>
          <a:xfrm>
            <a:off x="675641" y="1456267"/>
            <a:ext cx="10131425" cy="487341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solidFill>
                  <a:schemeClr val="tx2"/>
                </a:solidFill>
                <a:latin typeface="+mj-lt"/>
              </a:rPr>
              <a:t>and </a:t>
            </a:r>
          </a:p>
          <a:p>
            <a:endParaRPr lang="en-US" b="1" dirty="0">
              <a:solidFill>
                <a:schemeClr val="tx2"/>
              </a:solidFill>
              <a:latin typeface="+mj-lt"/>
            </a:endParaRPr>
          </a:p>
        </p:txBody>
      </p:sp>
      <p:pic>
        <p:nvPicPr>
          <p:cNvPr id="3074" name="Picture 2" descr="Bulk Loading from a Local File System | Snowflake Documentation">
            <a:extLst>
              <a:ext uri="{FF2B5EF4-FFF2-40B4-BE49-F238E27FC236}">
                <a16:creationId xmlns:a16="http://schemas.microsoft.com/office/drawing/2014/main" id="{CE550211-629E-5688-D1CF-EAB156F94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128" y="1924473"/>
            <a:ext cx="10639425" cy="408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424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D91A-1EC7-7140-49A6-9A4065224F2D}"/>
              </a:ext>
            </a:extLst>
          </p:cNvPr>
          <p:cNvSpPr>
            <a:spLocks noGrp="1"/>
          </p:cNvSpPr>
          <p:nvPr>
            <p:ph type="title"/>
          </p:nvPr>
        </p:nvSpPr>
        <p:spPr/>
        <p:txBody>
          <a:bodyPr>
            <a:normAutofit fontScale="90000"/>
          </a:bodyPr>
          <a:lstStyle/>
          <a:p>
            <a:r>
              <a:rPr lang="en-US" dirty="0"/>
              <a:t>UNLOADING DATA FROM SNOWFLAKE TABLE TO STAGE (COPY INTO LOCATION,GET)</a:t>
            </a:r>
            <a:br>
              <a:rPr lang="en-US" dirty="0"/>
            </a:br>
            <a:r>
              <a:rPr lang="en-US" sz="2000" b="0" i="0" dirty="0">
                <a:solidFill>
                  <a:schemeClr val="tx2"/>
                </a:solidFill>
                <a:effectLst/>
              </a:rPr>
              <a:t>Similar to data loading, Snowflake supports bulk export (i.e. unload) of data from a database table into flat, delimited text files.</a:t>
            </a:r>
            <a:br>
              <a:rPr lang="en-US" dirty="0"/>
            </a:br>
            <a:endParaRPr lang="en-IN" dirty="0"/>
          </a:p>
        </p:txBody>
      </p:sp>
      <p:pic>
        <p:nvPicPr>
          <p:cNvPr id="2050" name="Picture 2" descr="Unloading into a Snowflake Stage | Snowflake Documentation">
            <a:extLst>
              <a:ext uri="{FF2B5EF4-FFF2-40B4-BE49-F238E27FC236}">
                <a16:creationId xmlns:a16="http://schemas.microsoft.com/office/drawing/2014/main" id="{15BFE619-232B-3C3D-96B4-6CB6C23770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0602" y="2517458"/>
            <a:ext cx="8089318" cy="364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58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F704-BBFC-E7AF-CA73-8EA2A289F385}"/>
              </a:ext>
            </a:extLst>
          </p:cNvPr>
          <p:cNvSpPr>
            <a:spLocks noGrp="1"/>
          </p:cNvSpPr>
          <p:nvPr>
            <p:ph type="title"/>
          </p:nvPr>
        </p:nvSpPr>
        <p:spPr/>
        <p:txBody>
          <a:bodyPr>
            <a:normAutofit fontScale="90000"/>
          </a:bodyPr>
          <a:lstStyle/>
          <a:p>
            <a:r>
              <a:rPr lang="en-US" sz="2000" dirty="0"/>
              <a:t>DATA SHARING (PROVIDERS AND CONSUMERS)</a:t>
            </a:r>
            <a:br>
              <a:rPr lang="en-US" sz="2000" dirty="0"/>
            </a:br>
            <a:r>
              <a:rPr lang="en-US" sz="2000" dirty="0"/>
              <a:t>RESTRICTIONS TO USERS AND ROLES WHILE SHARING THE DATA</a:t>
            </a:r>
            <a:br>
              <a:rPr lang="en-US" sz="2000" dirty="0"/>
            </a:br>
            <a:r>
              <a:rPr lang="en-US" sz="2000" b="0" i="0" dirty="0">
                <a:solidFill>
                  <a:schemeClr val="tx2"/>
                </a:solidFill>
                <a:effectLst/>
              </a:rPr>
              <a:t>Snowflake enables the sharing of databases through shares, which are created by data providers and “imported” by data consumers. All database objects shared between accounts are read-only</a:t>
            </a:r>
            <a:br>
              <a:rPr lang="en-US" sz="2000" dirty="0"/>
            </a:br>
            <a:endParaRPr lang="en-IN" sz="2000" dirty="0"/>
          </a:p>
        </p:txBody>
      </p:sp>
      <p:pic>
        <p:nvPicPr>
          <p:cNvPr id="4098" name="Picture 2" descr="Snowflake Secure Data Sharing &amp; Features">
            <a:extLst>
              <a:ext uri="{FF2B5EF4-FFF2-40B4-BE49-F238E27FC236}">
                <a16:creationId xmlns:a16="http://schemas.microsoft.com/office/drawing/2014/main" id="{3DEF4E9D-3ABA-DD39-E069-05AA1FFA03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6960" y="2598738"/>
            <a:ext cx="9740266" cy="364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245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4138</TotalTime>
  <Words>1355</Words>
  <Application>Microsoft Office PowerPoint</Application>
  <PresentationFormat>Widescreen</PresentationFormat>
  <Paragraphs>120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vt:lpstr>
      <vt:lpstr>Calibri</vt:lpstr>
      <vt:lpstr>Calibri Light</vt:lpstr>
      <vt:lpstr>Google Sans</vt:lpstr>
      <vt:lpstr>Celestial</vt:lpstr>
      <vt:lpstr>             Snowflake boot camp training</vt:lpstr>
      <vt:lpstr>Snowflake and DATAWAREHOUSE</vt:lpstr>
      <vt:lpstr>What is Snowflake?</vt:lpstr>
      <vt:lpstr>Features of snowflake</vt:lpstr>
      <vt:lpstr>Features of snowflake</vt:lpstr>
      <vt:lpstr>DATA types in snowflake Refer : Summary of Data Types | Snowflake Documentation</vt:lpstr>
      <vt:lpstr>Loading data INTO SNOWFLAKE TABLE enables loading batches of data from files already available in cloud storage, or copying (i.e. staging) data files from a local machine to an internal (i.e. Snowflake) cloud storage location before loading the data into tables using the COPY command.   </vt:lpstr>
      <vt:lpstr>UNLOADING DATA FROM SNOWFLAKE TABLE TO STAGE (COPY INTO LOCATION,GET) Similar to data loading, Snowflake supports bulk export (i.e. unload) of data from a database table into flat, delimited text files. </vt:lpstr>
      <vt:lpstr>DATA SHARING (PROVIDERS AND CONSUMERS) RESTRICTIONS TO USERS AND ROLES WHILE SHARING THE DATA Snowflake enables the sharing of databases through shares, which are created by data providers and “imported” by data consumers. All database objects shared between accounts are read-only </vt:lpstr>
      <vt:lpstr>DATA PROTECTION and governance</vt:lpstr>
      <vt:lpstr> Fail safe and time travel  Fail-safe provides a (non-configurable) 7-day period during which historical data may be recoverable by Snowflake. This period starts immediately after the Time Travel retention period ends.  Snowflake Time Travel is a very important tool that allows users to access Historical Data (i.e. data that has been updated or removed) at any point in time in the past. It is a powerful Continuous Data Protection (CDP) feature that ensures the maintenance and availability of historical data.</vt:lpstr>
      <vt:lpstr>Fail safe and time travel</vt:lpstr>
      <vt:lpstr>Fail safe and time travel</vt:lpstr>
      <vt:lpstr>Three layers of snowflake</vt:lpstr>
      <vt:lpstr>Three layers of snowflake</vt:lpstr>
      <vt:lpstr>Cloud service layer</vt:lpstr>
      <vt:lpstr>Cloning in snowflake</vt:lpstr>
      <vt:lpstr>Micro partition and clustering in snowflake micro-partitions are contiguous units of data storage that Snowflake automatically stores data in by default. Whenever data is loaded into Snowflake tables, it automatically divides them into these micro-partitions</vt:lpstr>
      <vt:lpstr>Clustering it is a technique employed in Snowflake tables to group related rows together within the same micro-partition, thereby enhancing query performance for accessing these rows.</vt:lpstr>
      <vt:lpstr>snowsql</vt:lpstr>
      <vt:lpstr>SNOWSQL</vt:lpstr>
      <vt:lpstr>SNOWSQL</vt:lpstr>
      <vt:lpstr>SNOWSQL</vt:lpstr>
      <vt:lpstr>Sequence</vt:lpstr>
      <vt:lpstr>procedure</vt:lpstr>
      <vt:lpstr>STREAMS</vt:lpstr>
      <vt:lpstr>STREAMS</vt:lpstr>
      <vt:lpstr>STREAMS</vt:lpstr>
      <vt:lpstr>TASKS</vt:lpstr>
      <vt:lpstr>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Steps to create stage in snowflake</dc:title>
  <dc:creator>Ambika Shyam</dc:creator>
  <cp:lastModifiedBy>Ambika Shyam</cp:lastModifiedBy>
  <cp:revision>59</cp:revision>
  <dcterms:created xsi:type="dcterms:W3CDTF">2023-12-05T17:48:50Z</dcterms:created>
  <dcterms:modified xsi:type="dcterms:W3CDTF">2023-12-15T08:51:42Z</dcterms:modified>
</cp:coreProperties>
</file>